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we are from group 6 and we will get started with the presentation of the conference project and our topic is “Ground Effect” and “Free Wake Theory”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f72b97572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f72b97572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previous slide we did not mention how we are getting the value of vorticity of the vortex filaments. This is obtained from the BEMT, we get radial lift distribution, then we use </a:t>
            </a:r>
            <a:r>
              <a:rPr lang="en">
                <a:solidFill>
                  <a:schemeClr val="dk1"/>
                </a:solidFill>
              </a:rPr>
              <a:t>Kutta-Joukowski theorem i.e Lift = density * velocity * circulation. So K-J theorem assumes incompressible and irrotational flow.</a:t>
            </a:r>
            <a:r>
              <a:rPr lang="en"/>
              <a:t> THen tip vortices are assumed to be 80% as strong as the maximum bound vortex. Inboard vortex filaments have very small influence, so they are being neglected in the simulation, and viscous dissipation is ignored.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f72b97572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f72b97572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important details which we didn’t delve much into the PPT is the hybrid implicit/explicit scheme that we used in the algorithm. This method is reliable and accurate, but sometimes convergence may not be reached at all.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2d42f8b1f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2d42f8b1f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2d42f8b1f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2d42f8b1f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2d42f8b1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2d42f8b1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f72b97572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f72b97572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f72b97572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f72b97572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f72b97572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f72b97572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rotor hovers in close vicinity of the ground, the rotor slipstream rapidly expands as it approaches the surface and becomes parallel to it.</a:t>
            </a:r>
            <a:endParaRPr/>
          </a:p>
          <a:p>
            <a:pPr indent="0" lvl="0" marL="0" rtl="0" algn="l">
              <a:spcBef>
                <a:spcPts val="0"/>
              </a:spcBef>
              <a:spcAft>
                <a:spcPts val="0"/>
              </a:spcAft>
              <a:buNone/>
            </a:pPr>
            <a:r>
              <a:rPr lang="en"/>
              <a:t>This change in geometry </a:t>
            </a:r>
            <a:r>
              <a:rPr lang="en">
                <a:solidFill>
                  <a:schemeClr val="dk1"/>
                </a:solidFill>
              </a:rPr>
              <a:t>alters induced velocity in the plane of the rotor</a:t>
            </a:r>
            <a:r>
              <a:rPr lang="en"/>
              <a:t> </a:t>
            </a:r>
            <a:r>
              <a:rPr lang="en"/>
              <a:t>which in turn changes the thrust and power required to hover.</a:t>
            </a:r>
            <a:endParaRPr/>
          </a:p>
          <a:p>
            <a:pPr indent="0" lvl="0" marL="0" rtl="0" algn="l">
              <a:spcBef>
                <a:spcPts val="0"/>
              </a:spcBef>
              <a:spcAft>
                <a:spcPts val="0"/>
              </a:spcAft>
              <a:buNone/>
            </a:pPr>
            <a:r>
              <a:rPr lang="en"/>
              <a:t>Due to this effect the thrust produced by the rotor blades IGE is more than the thrust at OGE for the </a:t>
            </a:r>
            <a:r>
              <a:rPr b="1" i="1" lang="en"/>
              <a:t>same power</a:t>
            </a:r>
            <a:r>
              <a:rPr lang="en"/>
              <a: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the volume of air below rotor acts like a cushion</a:t>
            </a:r>
            <a:endParaRPr/>
          </a:p>
          <a:p>
            <a:pPr indent="0" lvl="0" marL="0" rtl="0" algn="l">
              <a:spcBef>
                <a:spcPts val="0"/>
              </a:spcBef>
              <a:spcAft>
                <a:spcPts val="0"/>
              </a:spcAft>
              <a:buNone/>
            </a:pPr>
            <a:r>
              <a:rPr lang="en"/>
              <a:t>An </a:t>
            </a:r>
            <a:r>
              <a:rPr lang="en"/>
              <a:t>intuitive</a:t>
            </a:r>
            <a:r>
              <a:rPr lang="en"/>
              <a:t> way to </a:t>
            </a:r>
            <a:r>
              <a:rPr lang="en"/>
              <a:t>understand</a:t>
            </a:r>
            <a:r>
              <a:rPr lang="en"/>
              <a:t> this is the change in momentum in the vertical direction is much faster IGE as the overall structure changes as seen in the video. So thrust which is change in momentum per unit time is much higher in the vertical direction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f72b97572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f72b97572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Modeling rotor and ground with method of images, instead of CFD</a:t>
            </a:r>
            <a:endParaRPr/>
          </a:p>
          <a:p>
            <a:pPr indent="-298450" lvl="0" marL="457200" rtl="0" algn="l">
              <a:spcBef>
                <a:spcPts val="0"/>
              </a:spcBef>
              <a:spcAft>
                <a:spcPts val="0"/>
              </a:spcAft>
              <a:buSzPts val="1100"/>
              <a:buAutoNum type="arabicPeriod"/>
            </a:pPr>
            <a:r>
              <a:rPr lang="en"/>
              <a:t>Concepts from classical potential theory is used</a:t>
            </a:r>
            <a:endParaRPr/>
          </a:p>
          <a:p>
            <a:pPr indent="-298450" lvl="0" marL="457200" rtl="0" algn="l">
              <a:spcBef>
                <a:spcPts val="0"/>
              </a:spcBef>
              <a:spcAft>
                <a:spcPts val="0"/>
              </a:spcAft>
              <a:buSzPts val="1100"/>
              <a:buAutoNum type="arabicPeriod"/>
            </a:pPr>
            <a:r>
              <a:rPr lang="en"/>
              <a:t>Rotor modelled using Pair of irrotational vortices rotating opposite</a:t>
            </a:r>
            <a:endParaRPr/>
          </a:p>
          <a:p>
            <a:pPr indent="-298450" lvl="0" marL="457200" rtl="0" algn="l">
              <a:spcBef>
                <a:spcPts val="0"/>
              </a:spcBef>
              <a:spcAft>
                <a:spcPts val="0"/>
              </a:spcAft>
              <a:buSzPts val="1100"/>
              <a:buAutoNum type="arabicPeriod"/>
            </a:pPr>
            <a:r>
              <a:rPr lang="en"/>
              <a:t>Ground is a zero flux plane, thus using an image pair of vortices. [go to ONENOTE]</a:t>
            </a:r>
            <a:endParaRPr/>
          </a:p>
          <a:p>
            <a:pPr indent="-298450" lvl="0" marL="457200" rtl="0" algn="l">
              <a:spcBef>
                <a:spcPts val="0"/>
              </a:spcBef>
              <a:spcAft>
                <a:spcPts val="0"/>
              </a:spcAft>
              <a:buSzPts val="1100"/>
              <a:buAutoNum type="arabicPeriod"/>
            </a:pPr>
            <a:r>
              <a:rPr lang="en"/>
              <a:t>At anypoint on the ground, the vertical velocities cancel and horizontal component adds 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Instead of using a high fidelity CFD tool, we use the</a:t>
            </a:r>
            <a:r>
              <a:rPr lang="en"/>
              <a:t> concepts from the classical potential flow theory which assumes incompressible and irrotational flows for the modelling.</a:t>
            </a:r>
            <a:endParaRPr/>
          </a:p>
          <a:p>
            <a:pPr indent="0" lvl="0" marL="0" rtl="0" algn="l">
              <a:spcBef>
                <a:spcPts val="0"/>
              </a:spcBef>
              <a:spcAft>
                <a:spcPts val="0"/>
              </a:spcAft>
              <a:buNone/>
            </a:pPr>
            <a:r>
              <a:rPr lang="en">
                <a:solidFill>
                  <a:schemeClr val="dk1"/>
                </a:solidFill>
              </a:rPr>
              <a:t>We model the rotor</a:t>
            </a:r>
            <a:r>
              <a:rPr lang="en"/>
              <a:t> using a pair of irrotational vortices to simulate the inflow;</a:t>
            </a:r>
            <a:r>
              <a:rPr lang="en">
                <a:solidFill>
                  <a:schemeClr val="dk1"/>
                </a:solidFill>
              </a:rPr>
              <a:t> and for gr</a:t>
            </a:r>
            <a:r>
              <a:rPr lang="en"/>
              <a:t>ound (which is a zero flux surface), we exploit the </a:t>
            </a:r>
            <a:r>
              <a:rPr lang="en">
                <a:solidFill>
                  <a:schemeClr val="dk1"/>
                </a:solidFill>
              </a:rPr>
              <a:t>“Method of Images”.</a:t>
            </a:r>
            <a:endParaRPr>
              <a:solidFill>
                <a:schemeClr val="dk1"/>
              </a:solidFill>
            </a:endParaRPr>
          </a:p>
          <a:p>
            <a:pPr indent="0" lvl="0" marL="0" rtl="0" algn="l">
              <a:spcBef>
                <a:spcPts val="0"/>
              </a:spcBef>
              <a:spcAft>
                <a:spcPts val="0"/>
              </a:spcAft>
              <a:buNone/>
            </a:pPr>
            <a:r>
              <a:rPr lang="en">
                <a:solidFill>
                  <a:schemeClr val="dk1"/>
                </a:solidFill>
              </a:rPr>
              <a:t>Assume that the ground is replaced by a mirror, so we get an image of rotor which has the opposite inflow. Now anypoint on the ground, the vertical velocities cancel out.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f72b97572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f72b97572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assume that the power is const at all heights which implies that the </a:t>
            </a:r>
            <a:r>
              <a:rPr lang="en">
                <a:highlight>
                  <a:srgbClr val="FFFF00"/>
                </a:highlight>
              </a:rPr>
              <a:t>velocity</a:t>
            </a:r>
            <a:r>
              <a:rPr lang="en"/>
              <a:t> has to reduce as the thrust has increased.</a:t>
            </a:r>
            <a:endParaRPr/>
          </a:p>
          <a:p>
            <a:pPr indent="-298450" lvl="0" marL="457200" rtl="0" algn="l">
              <a:spcBef>
                <a:spcPts val="0"/>
              </a:spcBef>
              <a:spcAft>
                <a:spcPts val="0"/>
              </a:spcAft>
              <a:buClr>
                <a:schemeClr val="dk1"/>
              </a:buClr>
              <a:buSzPts val="1100"/>
              <a:buAutoNum type="arabicPeriod"/>
            </a:pPr>
            <a:r>
              <a:rPr lang="en">
                <a:solidFill>
                  <a:schemeClr val="dk1"/>
                </a:solidFill>
              </a:rPr>
              <a:t>Only tip vortices considered as they are the major contributing factors</a:t>
            </a:r>
            <a:endParaRPr/>
          </a:p>
          <a:p>
            <a:pPr indent="0" lvl="0" marL="0" rtl="0" algn="l">
              <a:spcBef>
                <a:spcPts val="0"/>
              </a:spcBef>
              <a:spcAft>
                <a:spcPts val="0"/>
              </a:spcAft>
              <a:buNone/>
            </a:pPr>
            <a:r>
              <a:rPr lang="en"/>
              <a:t>To find the strength of the tip vortices we assume that the velocity at </a:t>
            </a:r>
            <a:r>
              <a:rPr lang="en">
                <a:solidFill>
                  <a:schemeClr val="dk1"/>
                </a:solidFill>
              </a:rPr>
              <a:t>a reference location r0 </a:t>
            </a:r>
            <a:r>
              <a:rPr lang="en"/>
              <a:t>is constant across the rotor disk. [go to eqn 1 in RHS]. Flux of this model and real rotor are equated to get a</a:t>
            </a:r>
            <a:r>
              <a:rPr lang="en">
                <a:solidFill>
                  <a:schemeClr val="dk1"/>
                </a:solidFill>
              </a:rPr>
              <a:t> relation between radius of blade and r0 as</a:t>
            </a:r>
            <a:endParaRPr/>
          </a:p>
          <a:p>
            <a:pPr indent="0" lvl="0" marL="0" rtl="0" algn="l">
              <a:spcBef>
                <a:spcPts val="0"/>
              </a:spcBef>
              <a:spcAft>
                <a:spcPts val="0"/>
              </a:spcAft>
              <a:buNone/>
            </a:pPr>
            <a:r>
              <a:rPr lang="en"/>
              <a:t>the induced velocity </a:t>
            </a:r>
            <a:r>
              <a:rPr lang="en">
                <a:solidFill>
                  <a:schemeClr val="dk1"/>
                </a:solidFill>
              </a:rPr>
              <a:t>In the rotor disk </a:t>
            </a:r>
            <a:r>
              <a:rPr lang="en"/>
              <a:t>is a </a:t>
            </a:r>
            <a:r>
              <a:rPr lang="en"/>
              <a:t>polynomial</a:t>
            </a:r>
            <a:r>
              <a:rPr lang="en"/>
              <a:t> function of radius with exponent n. This gives the vorticity value. When this value is directly substituted in the thrust equation we get an expression only </a:t>
            </a:r>
            <a:r>
              <a:rPr lang="en"/>
              <a:t>in terms</a:t>
            </a:r>
            <a:r>
              <a:rPr lang="en"/>
              <a:t> of n. For value of n between 2 and 4 decent results are obtained, and for n=3.84 as prescribed by a paper very good results can be obtained, so the solution space of </a:t>
            </a:r>
            <a:r>
              <a:rPr lang="en">
                <a:solidFill>
                  <a:schemeClr val="dk1"/>
                </a:solidFill>
              </a:rPr>
              <a:t>induced velocity</a:t>
            </a:r>
            <a:r>
              <a:rPr lang="en"/>
              <a:t> is not restricted just to polynomial function.</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f72b97572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f72b97572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final expression with n=3.84. Z</a:t>
            </a:r>
            <a:r>
              <a:rPr lang="en"/>
              <a:t>_bar is non-dim elevation</a:t>
            </a:r>
            <a:endParaRPr/>
          </a:p>
          <a:p>
            <a:pPr indent="0" lvl="0" marL="0" rtl="0" algn="l">
              <a:spcBef>
                <a:spcPts val="0"/>
              </a:spcBef>
              <a:spcAft>
                <a:spcPts val="0"/>
              </a:spcAft>
              <a:buNone/>
            </a:pPr>
            <a:r>
              <a:rPr lang="en"/>
              <a:t>Thrust ratio is ratio of thrust IGE to OGE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infer two phenomenon.</a:t>
            </a:r>
            <a:endParaRPr/>
          </a:p>
          <a:p>
            <a:pPr indent="0" lvl="0" marL="0" rtl="0" algn="l">
              <a:spcBef>
                <a:spcPts val="0"/>
              </a:spcBef>
              <a:spcAft>
                <a:spcPts val="0"/>
              </a:spcAft>
              <a:buNone/>
            </a:pPr>
            <a:r>
              <a:rPr lang="en">
                <a:solidFill>
                  <a:schemeClr val="dk1"/>
                </a:solidFill>
              </a:rPr>
              <a:t>After about 2 times the radius elevation the ground effect is very small and can be neglected ie GE vanishes rapidly as elevation increases.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2nd is</a:t>
            </a:r>
            <a:endParaRPr>
              <a:solidFill>
                <a:schemeClr val="dk1"/>
              </a:solidFill>
            </a:endParaRPr>
          </a:p>
          <a:p>
            <a:pPr indent="0" lvl="0" marL="0" rtl="0" algn="l">
              <a:spcBef>
                <a:spcPts val="0"/>
              </a:spcBef>
              <a:spcAft>
                <a:spcPts val="0"/>
              </a:spcAft>
              <a:buNone/>
            </a:pPr>
            <a:r>
              <a:rPr lang="en"/>
              <a:t>For hovering condition (advance ratio is 0) the thrust ratio is the higher than forward flight conditions. </a:t>
            </a:r>
            <a:r>
              <a:rPr lang="en"/>
              <a:t>This </a:t>
            </a:r>
            <a:r>
              <a:rPr lang="en"/>
              <a:t>because</a:t>
            </a:r>
            <a:r>
              <a:rPr lang="en"/>
              <a:t> in forward flight the cushioning effect decreases as the wake of air is not present </a:t>
            </a:r>
            <a:r>
              <a:rPr lang="en"/>
              <a:t>directly</a:t>
            </a:r>
            <a:r>
              <a:rPr lang="en"/>
              <a:t> below the rotor and is trailing behind it.</a:t>
            </a:r>
            <a:endParaRPr/>
          </a:p>
          <a:p>
            <a:pPr indent="0" lvl="0" marL="0" rtl="0" algn="l">
              <a:spcBef>
                <a:spcPts val="0"/>
              </a:spcBef>
              <a:spcAft>
                <a:spcPts val="0"/>
              </a:spcAft>
              <a:buNone/>
            </a:pPr>
            <a:r>
              <a:rPr lang="en"/>
              <a:t>So as the forward velocity increases, GE </a:t>
            </a:r>
            <a:r>
              <a:rPr lang="en"/>
              <a:t>decreases and so thrust ratio decreases.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f72b97572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f72b97572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Free wake theory </a:t>
            </a:r>
            <a:r>
              <a:rPr lang="en"/>
              <a:t>accounts</a:t>
            </a:r>
            <a:r>
              <a:rPr lang="en"/>
              <a:t> for the induced velocity due to all the vortex filaments on one another. Vortex segments allowed to get influenced by velocities induced by other segments and move freely in space. And the </a:t>
            </a:r>
            <a:r>
              <a:rPr lang="en"/>
              <a:t>wake</a:t>
            </a:r>
            <a:r>
              <a:rPr lang="en"/>
              <a:t> shape is updated at each time step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video: The blue color thing, is the </a:t>
            </a:r>
            <a:r>
              <a:rPr lang="en"/>
              <a:t>visualization</a:t>
            </a:r>
            <a:r>
              <a:rPr lang="en"/>
              <a:t> of the vortex filaments.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f72b97572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f72b97572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governing equation simply states that the evolution of time of a position vector is the velocity </a:t>
            </a:r>
            <a:r>
              <a:rPr lang="en"/>
              <a:t>vector</a:t>
            </a:r>
            <a:r>
              <a:rPr lang="en"/>
              <a:t> of the filament. The velocity of a filament is same as the net induced velocity due to other filaments on that particular filament. // Explain Phi and Zeta and omega Bio Savart Law. nv is number of blades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2d42f8b1f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2d42f8b1f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f72b97572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f72b97572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the discretization, How we are using evaluation of previous iterations for the next iterations</a:t>
            </a:r>
            <a:endParaRPr/>
          </a:p>
          <a:p>
            <a:pPr indent="0" lvl="0" marL="0" rtl="0" algn="l">
              <a:spcBef>
                <a:spcPts val="0"/>
              </a:spcBef>
              <a:spcAft>
                <a:spcPts val="0"/>
              </a:spcAft>
              <a:buNone/>
            </a:pPr>
            <a:r>
              <a:rPr lang="en"/>
              <a:t>As a Initial Condition we assume Prescribed Wake Model, the blade rotates about 20 degrees </a:t>
            </a:r>
            <a:r>
              <a:rPr lang="en"/>
              <a:t>every time</a:t>
            </a:r>
            <a:r>
              <a:rPr lang="en"/>
              <a:t> steps. And at each time step we calculate the induced velocities at every new filament and get a new wake geometry, each iteration consists of a certain number of time steps. After every iteration the previous geometry is compared with the new geometry, if the error in the position is smaller than a tolerance value then convergence is achieved.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3kkcA-cahjaSuQXhyQz2l_B5DssVM_d3/view" TargetMode="Externa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5CCIgBKemv6lVtnbgCgcsmUdGYp0YRIK/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youtube.com/watch?v=SOVaBYZgM00" TargetMode="External"/><Relationship Id="rId4" Type="http://schemas.openxmlformats.org/officeDocument/2006/relationships/hyperlink" Target="https://www.youtube.com/watch?v=gwxsNFCcwuY" TargetMode="External"/><Relationship Id="rId5" Type="http://schemas.openxmlformats.org/officeDocument/2006/relationships/hyperlink" Target="https://www.researchgate.net/publication/321184164_A_New_Ground_Effect_Factor_based_on_Image_Vortic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rive.google.com/drive/folders/1H6ZwNQzAQ4sLHy2gJhorYdZLitiBatD1?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lF8sVXHmhN2Oyws1bX60lu-9k4bH6Sj4/view" TargetMode="External"/><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rHkqEc8p4EbCQzG6mgE5ZIt1mZFwDPQr/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WbmdCOcajBEksuj-f-GMoklUF95dbLVU/view" TargetMode="Externa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CONFERENCE PROJECT</a:t>
            </a:r>
            <a:endParaRPr/>
          </a:p>
        </p:txBody>
      </p:sp>
      <p:sp>
        <p:nvSpPr>
          <p:cNvPr id="87" name="Google Shape;87;p13"/>
          <p:cNvSpPr txBox="1"/>
          <p:nvPr>
            <p:ph idx="1" type="subTitle"/>
          </p:nvPr>
        </p:nvSpPr>
        <p:spPr>
          <a:xfrm>
            <a:off x="727950" y="3734650"/>
            <a:ext cx="7688100" cy="908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lang="en" sz="1580"/>
              <a:t>Group 6</a:t>
            </a:r>
            <a:endParaRPr sz="1580"/>
          </a:p>
          <a:p>
            <a:pPr indent="0" lvl="0" marL="0" rtl="0" algn="ctr">
              <a:lnSpc>
                <a:spcPct val="80000"/>
              </a:lnSpc>
              <a:spcBef>
                <a:spcPts val="0"/>
              </a:spcBef>
              <a:spcAft>
                <a:spcPts val="0"/>
              </a:spcAft>
              <a:buSzPts val="605"/>
              <a:buNone/>
            </a:pPr>
            <a:r>
              <a:rPr lang="en" sz="1580"/>
              <a:t>Apurva Kulkarni - 180010011</a:t>
            </a:r>
            <a:endParaRPr sz="1580"/>
          </a:p>
          <a:p>
            <a:pPr indent="0" lvl="0" marL="0" rtl="0" algn="ctr">
              <a:lnSpc>
                <a:spcPct val="80000"/>
              </a:lnSpc>
              <a:spcBef>
                <a:spcPts val="0"/>
              </a:spcBef>
              <a:spcAft>
                <a:spcPts val="0"/>
              </a:spcAft>
              <a:buSzPts val="605"/>
              <a:buNone/>
            </a:pPr>
            <a:r>
              <a:rPr lang="en" sz="1580"/>
              <a:t>Nakul Rajesh Randad - 180010047</a:t>
            </a:r>
            <a:endParaRPr sz="1580"/>
          </a:p>
          <a:p>
            <a:pPr indent="0" lvl="0" marL="0" rtl="0" algn="ctr">
              <a:lnSpc>
                <a:spcPct val="80000"/>
              </a:lnSpc>
              <a:spcBef>
                <a:spcPts val="0"/>
              </a:spcBef>
              <a:spcAft>
                <a:spcPts val="0"/>
              </a:spcAft>
              <a:buSzPts val="605"/>
              <a:buNone/>
            </a:pPr>
            <a:r>
              <a:rPr lang="en" sz="1580"/>
              <a:t>M Vishnu Sankar - 18B030013</a:t>
            </a:r>
            <a:endParaRPr sz="1580"/>
          </a:p>
        </p:txBody>
      </p:sp>
      <p:sp>
        <p:nvSpPr>
          <p:cNvPr id="88" name="Google Shape;88;p13"/>
          <p:cNvSpPr txBox="1"/>
          <p:nvPr>
            <p:ph idx="4294967295" type="title"/>
          </p:nvPr>
        </p:nvSpPr>
        <p:spPr>
          <a:xfrm>
            <a:off x="729150" y="23041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Ground Effects &amp; Free Wake Theory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idx="1" type="body"/>
          </p:nvPr>
        </p:nvSpPr>
        <p:spPr>
          <a:xfrm>
            <a:off x="729450" y="13930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Incompressible and irrotational flow</a:t>
            </a:r>
            <a:endParaRPr/>
          </a:p>
          <a:p>
            <a:pPr indent="-311150" lvl="0" marL="457200" rtl="0" algn="l">
              <a:spcBef>
                <a:spcPts val="0"/>
              </a:spcBef>
              <a:spcAft>
                <a:spcPts val="0"/>
              </a:spcAft>
              <a:buSzPts val="1300"/>
              <a:buAutoNum type="arabicPeriod"/>
            </a:pPr>
            <a:r>
              <a:rPr lang="en"/>
              <a:t>Only tip vortices are considered</a:t>
            </a:r>
            <a:endParaRPr/>
          </a:p>
          <a:p>
            <a:pPr indent="-311150" lvl="0" marL="457200" rtl="0" algn="l">
              <a:spcBef>
                <a:spcPts val="0"/>
              </a:spcBef>
              <a:spcAft>
                <a:spcPts val="0"/>
              </a:spcAft>
              <a:buSzPts val="1300"/>
              <a:buAutoNum type="arabicPeriod"/>
            </a:pPr>
            <a:r>
              <a:rPr lang="en"/>
              <a:t>Inboard vortex filaments </a:t>
            </a:r>
            <a:r>
              <a:rPr lang="en"/>
              <a:t>have insignificant  influence</a:t>
            </a:r>
            <a:endParaRPr/>
          </a:p>
          <a:p>
            <a:pPr indent="-311150" lvl="0" marL="457200" rtl="0" algn="l">
              <a:spcBef>
                <a:spcPts val="0"/>
              </a:spcBef>
              <a:spcAft>
                <a:spcPts val="0"/>
              </a:spcAft>
              <a:buSzPts val="1300"/>
              <a:buAutoNum type="arabicPeriod"/>
            </a:pPr>
            <a:r>
              <a:rPr lang="en"/>
              <a:t>Tip vortices  80% that of maximum bound vortex</a:t>
            </a:r>
            <a:endParaRPr/>
          </a:p>
          <a:p>
            <a:pPr indent="-311150" lvl="0" marL="457200" rtl="0" algn="l">
              <a:spcBef>
                <a:spcPts val="0"/>
              </a:spcBef>
              <a:spcAft>
                <a:spcPts val="0"/>
              </a:spcAft>
              <a:buSzPts val="1300"/>
              <a:buAutoNum type="arabicPeriod"/>
            </a:pPr>
            <a:r>
              <a:rPr lang="en"/>
              <a:t>Viscous </a:t>
            </a:r>
            <a:r>
              <a:rPr lang="en"/>
              <a:t>dissipation</a:t>
            </a:r>
            <a:r>
              <a:rPr lang="en"/>
              <a:t> are ignored</a:t>
            </a:r>
            <a:endParaRPr/>
          </a:p>
        </p:txBody>
      </p:sp>
      <p:sp>
        <p:nvSpPr>
          <p:cNvPr id="151" name="Google Shape;151;p22"/>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Free Wake Theory | Assumptions</a:t>
            </a:r>
            <a:endParaRPr/>
          </a:p>
        </p:txBody>
      </p:sp>
      <p:pic>
        <p:nvPicPr>
          <p:cNvPr id="152" name="Google Shape;152;p22"/>
          <p:cNvPicPr preferRelativeResize="0"/>
          <p:nvPr/>
        </p:nvPicPr>
        <p:blipFill>
          <a:blip r:embed="rId3">
            <a:alphaModFix/>
          </a:blip>
          <a:stretch>
            <a:fillRect/>
          </a:stretch>
        </p:blipFill>
        <p:spPr>
          <a:xfrm>
            <a:off x="2268663" y="3127450"/>
            <a:ext cx="4610275" cy="1754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Free Wake Theory | </a:t>
            </a:r>
            <a:r>
              <a:rPr lang="en"/>
              <a:t>Results</a:t>
            </a:r>
            <a:endParaRPr/>
          </a:p>
        </p:txBody>
      </p:sp>
      <p:pic>
        <p:nvPicPr>
          <p:cNvPr id="158" name="Google Shape;158;p23" title="free_vortex_evolution_4pi.mov">
            <a:hlinkClick r:id="rId3"/>
          </p:cNvPr>
          <p:cNvPicPr preferRelativeResize="0"/>
          <p:nvPr/>
        </p:nvPicPr>
        <p:blipFill>
          <a:blip r:embed="rId4">
            <a:alphaModFix/>
          </a:blip>
          <a:stretch>
            <a:fillRect/>
          </a:stretch>
        </p:blipFill>
        <p:spPr>
          <a:xfrm>
            <a:off x="2325750" y="1244250"/>
            <a:ext cx="4496101" cy="3372076"/>
          </a:xfrm>
          <a:prstGeom prst="rect">
            <a:avLst/>
          </a:prstGeom>
          <a:noFill/>
          <a:ln>
            <a:noFill/>
          </a:ln>
        </p:spPr>
      </p:pic>
      <p:sp>
        <p:nvSpPr>
          <p:cNvPr id="159" name="Google Shape;159;p23"/>
          <p:cNvSpPr txBox="1"/>
          <p:nvPr/>
        </p:nvSpPr>
        <p:spPr>
          <a:xfrm>
            <a:off x="3551702" y="4673700"/>
            <a:ext cx="204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Without Ground Effect</a:t>
            </a:r>
            <a:endParaRPr>
              <a:latin typeface="Lato"/>
              <a:ea typeface="Lato"/>
              <a:cs typeface="Lato"/>
              <a:sym typeface="Lato"/>
            </a:endParaRPr>
          </a:p>
        </p:txBody>
      </p:sp>
      <p:sp>
        <p:nvSpPr>
          <p:cNvPr id="160" name="Google Shape;160;p23"/>
          <p:cNvSpPr txBox="1"/>
          <p:nvPr/>
        </p:nvSpPr>
        <p:spPr>
          <a:xfrm>
            <a:off x="219475" y="4799975"/>
            <a:ext cx="256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Lato"/>
                <a:ea typeface="Lato"/>
                <a:cs typeface="Lato"/>
                <a:sym typeface="Lato"/>
              </a:rPr>
              <a:t>Modification After Submission</a:t>
            </a:r>
            <a:endParaRPr i="1" sz="10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729450" y="709050"/>
            <a:ext cx="8268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Ground Effect &amp; </a:t>
            </a:r>
            <a:r>
              <a:rPr lang="en"/>
              <a:t>Free Wake Theory </a:t>
            </a:r>
            <a:endParaRPr/>
          </a:p>
        </p:txBody>
      </p:sp>
      <p:pic>
        <p:nvPicPr>
          <p:cNvPr id="166" name="Google Shape;166;p24" title="free_wake_evolution_grnd.mov">
            <a:hlinkClick r:id="rId3"/>
          </p:cNvPr>
          <p:cNvPicPr preferRelativeResize="0"/>
          <p:nvPr/>
        </p:nvPicPr>
        <p:blipFill>
          <a:blip r:embed="rId4">
            <a:alphaModFix/>
          </a:blip>
          <a:stretch>
            <a:fillRect/>
          </a:stretch>
        </p:blipFill>
        <p:spPr>
          <a:xfrm>
            <a:off x="2600437" y="1468263"/>
            <a:ext cx="3943126" cy="2957350"/>
          </a:xfrm>
          <a:prstGeom prst="rect">
            <a:avLst/>
          </a:prstGeom>
          <a:noFill/>
          <a:ln>
            <a:noFill/>
          </a:ln>
        </p:spPr>
      </p:pic>
      <p:sp>
        <p:nvSpPr>
          <p:cNvPr id="167" name="Google Shape;167;p24"/>
          <p:cNvSpPr txBox="1"/>
          <p:nvPr/>
        </p:nvSpPr>
        <p:spPr>
          <a:xfrm>
            <a:off x="3682488" y="4565300"/>
            <a:ext cx="17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With Ground Effect</a:t>
            </a:r>
            <a:endParaRPr>
              <a:latin typeface="Lato"/>
              <a:ea typeface="Lato"/>
              <a:cs typeface="Lato"/>
              <a:sym typeface="Lato"/>
            </a:endParaRPr>
          </a:p>
        </p:txBody>
      </p:sp>
      <p:sp>
        <p:nvSpPr>
          <p:cNvPr id="168" name="Google Shape;168;p24"/>
          <p:cNvSpPr txBox="1"/>
          <p:nvPr/>
        </p:nvSpPr>
        <p:spPr>
          <a:xfrm>
            <a:off x="219475" y="4799975"/>
            <a:ext cx="256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Lato"/>
                <a:ea typeface="Lato"/>
                <a:cs typeface="Lato"/>
                <a:sym typeface="Lato"/>
              </a:rPr>
              <a:t>Modification After Submission</a:t>
            </a:r>
            <a:endParaRPr i="1" sz="10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4" name="Google Shape;174;p25"/>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u="sng">
                <a:solidFill>
                  <a:schemeClr val="hlink"/>
                </a:solidFill>
                <a:hlinkClick r:id="rId3"/>
              </a:rPr>
              <a:t>Ground Effect</a:t>
            </a:r>
            <a:endParaRPr/>
          </a:p>
          <a:p>
            <a:pPr indent="-311150" lvl="0" marL="457200" rtl="0" algn="l">
              <a:spcBef>
                <a:spcPts val="0"/>
              </a:spcBef>
              <a:spcAft>
                <a:spcPts val="0"/>
              </a:spcAft>
              <a:buSzPts val="1300"/>
              <a:buAutoNum type="arabicPeriod"/>
            </a:pPr>
            <a:r>
              <a:rPr lang="en" u="sng">
                <a:solidFill>
                  <a:schemeClr val="hlink"/>
                </a:solidFill>
                <a:hlinkClick r:id="rId4"/>
              </a:rPr>
              <a:t>ONERA</a:t>
            </a:r>
            <a:endParaRPr/>
          </a:p>
          <a:p>
            <a:pPr indent="-311150" lvl="0" marL="457200" rtl="0" algn="l">
              <a:spcBef>
                <a:spcPts val="0"/>
              </a:spcBef>
              <a:spcAft>
                <a:spcPts val="0"/>
              </a:spcAft>
              <a:buSzPts val="1300"/>
              <a:buAutoNum type="arabicPeriod"/>
            </a:pPr>
            <a:r>
              <a:rPr lang="en"/>
              <a:t>Cibin Joseph and RanjithMohan, "A New Ground Effect Factor based on Image Vortices",</a:t>
            </a:r>
            <a:endParaRPr/>
          </a:p>
          <a:p>
            <a:pPr indent="-311150" lvl="0" marL="457200" rtl="0" algn="l">
              <a:spcBef>
                <a:spcPts val="0"/>
              </a:spcBef>
              <a:spcAft>
                <a:spcPts val="0"/>
              </a:spcAft>
              <a:buSzPts val="1300"/>
              <a:buAutoNum type="arabicPeriod"/>
            </a:pPr>
            <a:r>
              <a:rPr lang="en"/>
              <a:t>2017, </a:t>
            </a:r>
            <a:r>
              <a:rPr lang="en" u="sng">
                <a:solidFill>
                  <a:schemeClr val="hlink"/>
                </a:solidFill>
                <a:hlinkClick r:id="rId5"/>
              </a:rPr>
              <a:t>Research Gate</a:t>
            </a:r>
            <a:endParaRPr/>
          </a:p>
          <a:p>
            <a:pPr indent="-311150" lvl="0" marL="457200" rtl="0" algn="l">
              <a:spcBef>
                <a:spcPts val="0"/>
              </a:spcBef>
              <a:spcAft>
                <a:spcPts val="0"/>
              </a:spcAft>
              <a:buSzPts val="1300"/>
              <a:buAutoNum type="arabicPeriod"/>
            </a:pPr>
            <a:r>
              <a:rPr lang="en"/>
              <a:t>G.L. Crouse, Jr. and J.G. Leishman, "A New Method for Improved Rotor Free-Wake Convergence", AIAA 93-0872, 31st Aerospace SciencesMeeting Exhibit, January 1993</a:t>
            </a:r>
            <a:endParaRPr/>
          </a:p>
        </p:txBody>
      </p:sp>
      <p:sp>
        <p:nvSpPr>
          <p:cNvPr id="175" name="Google Shape;175;p25"/>
          <p:cNvSpPr txBox="1"/>
          <p:nvPr/>
        </p:nvSpPr>
        <p:spPr>
          <a:xfrm>
            <a:off x="219475" y="4799975"/>
            <a:ext cx="256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Lato"/>
                <a:ea typeface="Lato"/>
                <a:cs typeface="Lato"/>
                <a:sym typeface="Lato"/>
              </a:rPr>
              <a:t>Modification After Submission</a:t>
            </a:r>
            <a:endParaRPr i="1" sz="10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181" name="Google Shape;181;p26"/>
          <p:cNvSpPr txBox="1"/>
          <p:nvPr/>
        </p:nvSpPr>
        <p:spPr>
          <a:xfrm>
            <a:off x="992450" y="1994425"/>
            <a:ext cx="402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Drive link for all the code is</a:t>
            </a:r>
            <a:r>
              <a:rPr b="1" i="1" lang="en">
                <a:latin typeface="Lato"/>
                <a:ea typeface="Lato"/>
                <a:cs typeface="Lato"/>
                <a:sym typeface="Lato"/>
              </a:rPr>
              <a:t> </a:t>
            </a:r>
            <a:r>
              <a:rPr b="1" i="1" lang="en" u="sng">
                <a:solidFill>
                  <a:schemeClr val="hlink"/>
                </a:solidFill>
                <a:latin typeface="Lato"/>
                <a:ea typeface="Lato"/>
                <a:cs typeface="Lato"/>
                <a:sym typeface="Lato"/>
                <a:hlinkClick r:id="rId3"/>
              </a:rPr>
              <a:t>here</a:t>
            </a:r>
            <a:endParaRPr b="1" i="1">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87" name="Google Shape;187;p27"/>
          <p:cNvSpPr txBox="1"/>
          <p:nvPr>
            <p:ph idx="1" type="body"/>
          </p:nvPr>
        </p:nvSpPr>
        <p:spPr>
          <a:xfrm>
            <a:off x="729450" y="1441200"/>
            <a:ext cx="7688700" cy="3502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Which of the assumptions are true for Free Wake Model?</a:t>
            </a:r>
            <a:endParaRPr/>
          </a:p>
          <a:p>
            <a:pPr indent="-298450" lvl="1" marL="914400" rtl="0" algn="l">
              <a:spcBef>
                <a:spcPts val="0"/>
              </a:spcBef>
              <a:spcAft>
                <a:spcPts val="0"/>
              </a:spcAft>
              <a:buSzPts val="1100"/>
              <a:buAutoNum type="alphaLcPeriod"/>
            </a:pPr>
            <a:r>
              <a:rPr lang="en"/>
              <a:t>Incompressibility</a:t>
            </a:r>
            <a:endParaRPr/>
          </a:p>
          <a:p>
            <a:pPr indent="-298450" lvl="1" marL="914400" rtl="0" algn="l">
              <a:spcBef>
                <a:spcPts val="0"/>
              </a:spcBef>
              <a:spcAft>
                <a:spcPts val="0"/>
              </a:spcAft>
              <a:buSzPts val="1100"/>
              <a:buAutoNum type="alphaLcPeriod"/>
            </a:pPr>
            <a:r>
              <a:rPr lang="en"/>
              <a:t>Irrotationality</a:t>
            </a:r>
            <a:endParaRPr/>
          </a:p>
          <a:p>
            <a:pPr indent="-298450" lvl="1" marL="914400" rtl="0" algn="l">
              <a:spcBef>
                <a:spcPts val="0"/>
              </a:spcBef>
              <a:spcAft>
                <a:spcPts val="0"/>
              </a:spcAft>
              <a:buSzPts val="1100"/>
              <a:buAutoNum type="alphaLcPeriod"/>
            </a:pPr>
            <a:r>
              <a:rPr lang="en">
                <a:highlight>
                  <a:srgbClr val="00FF00"/>
                </a:highlight>
              </a:rPr>
              <a:t>Incompressibility and Irrotationality</a:t>
            </a:r>
            <a:endParaRPr>
              <a:highlight>
                <a:srgbClr val="00FF00"/>
              </a:highlight>
            </a:endParaRPr>
          </a:p>
          <a:p>
            <a:pPr indent="-298450" lvl="1" marL="914400" rtl="0" algn="l">
              <a:spcBef>
                <a:spcPts val="0"/>
              </a:spcBef>
              <a:spcAft>
                <a:spcPts val="0"/>
              </a:spcAft>
              <a:buSzPts val="1100"/>
              <a:buAutoNum type="alphaLcPeriod"/>
            </a:pPr>
            <a:r>
              <a:rPr lang="en"/>
              <a:t>Incompressible and rotationality</a:t>
            </a:r>
            <a:endParaRPr/>
          </a:p>
          <a:p>
            <a:pPr indent="-311150" lvl="0" marL="457200" rtl="0" algn="l">
              <a:spcBef>
                <a:spcPts val="0"/>
              </a:spcBef>
              <a:spcAft>
                <a:spcPts val="0"/>
              </a:spcAft>
              <a:buSzPts val="1300"/>
              <a:buAutoNum type="arabicPeriod"/>
            </a:pPr>
            <a:r>
              <a:rPr lang="en"/>
              <a:t>At a constant height from the ground as the forward speed increase the thrust due to ground effect</a:t>
            </a:r>
            <a:endParaRPr/>
          </a:p>
          <a:p>
            <a:pPr indent="-298450" lvl="1" marL="914400" rtl="0" algn="l">
              <a:spcBef>
                <a:spcPts val="0"/>
              </a:spcBef>
              <a:spcAft>
                <a:spcPts val="0"/>
              </a:spcAft>
              <a:buSzPts val="1100"/>
              <a:buAutoNum type="alphaLcPeriod"/>
            </a:pPr>
            <a:r>
              <a:rPr lang="en">
                <a:highlight>
                  <a:srgbClr val="00FF00"/>
                </a:highlight>
              </a:rPr>
              <a:t>Decreases</a:t>
            </a:r>
            <a:endParaRPr>
              <a:highlight>
                <a:srgbClr val="00FF00"/>
              </a:highlight>
            </a:endParaRPr>
          </a:p>
          <a:p>
            <a:pPr indent="-298450" lvl="1" marL="914400" rtl="0" algn="l">
              <a:spcBef>
                <a:spcPts val="0"/>
              </a:spcBef>
              <a:spcAft>
                <a:spcPts val="0"/>
              </a:spcAft>
              <a:buSzPts val="1100"/>
              <a:buAutoNum type="alphaLcPeriod"/>
            </a:pPr>
            <a:r>
              <a:rPr lang="en"/>
              <a:t>Increases</a:t>
            </a:r>
            <a:endParaRPr/>
          </a:p>
          <a:p>
            <a:pPr indent="-298450" lvl="1" marL="914400" rtl="0" algn="l">
              <a:spcBef>
                <a:spcPts val="0"/>
              </a:spcBef>
              <a:spcAft>
                <a:spcPts val="0"/>
              </a:spcAft>
              <a:buSzPts val="1100"/>
              <a:buAutoNum type="alphaLcPeriod"/>
            </a:pPr>
            <a:r>
              <a:rPr lang="en"/>
              <a:t>First decreases and then increases</a:t>
            </a:r>
            <a:endParaRPr/>
          </a:p>
          <a:p>
            <a:pPr indent="-298450" lvl="1" marL="914400" rtl="0" algn="l">
              <a:spcBef>
                <a:spcPts val="0"/>
              </a:spcBef>
              <a:spcAft>
                <a:spcPts val="0"/>
              </a:spcAft>
              <a:buSzPts val="1100"/>
              <a:buAutoNum type="alphaLcPeriod"/>
            </a:pPr>
            <a:r>
              <a:rPr lang="en"/>
              <a:t>First increases and then decreases</a:t>
            </a:r>
            <a:endParaRPr/>
          </a:p>
          <a:p>
            <a:pPr indent="-311150" lvl="0" marL="457200" rtl="0" algn="l">
              <a:spcBef>
                <a:spcPts val="0"/>
              </a:spcBef>
              <a:spcAft>
                <a:spcPts val="0"/>
              </a:spcAft>
              <a:buSzPts val="1300"/>
              <a:buAutoNum type="arabicPeriod"/>
            </a:pPr>
            <a:r>
              <a:rPr lang="en"/>
              <a:t>In the free wake theory only the tip vortices are assumed to influence the wake geometry because</a:t>
            </a:r>
            <a:endParaRPr/>
          </a:p>
          <a:p>
            <a:pPr indent="-298450" lvl="1" marL="914400" rtl="0" algn="l">
              <a:spcBef>
                <a:spcPts val="0"/>
              </a:spcBef>
              <a:spcAft>
                <a:spcPts val="0"/>
              </a:spcAft>
              <a:buSzPts val="1100"/>
              <a:buAutoNum type="alphaLcPeriod"/>
            </a:pPr>
            <a:r>
              <a:rPr lang="en"/>
              <a:t>Only tip vortices are formed in reality</a:t>
            </a:r>
            <a:endParaRPr/>
          </a:p>
          <a:p>
            <a:pPr indent="-298450" lvl="1" marL="914400" rtl="0" algn="l">
              <a:spcBef>
                <a:spcPts val="0"/>
              </a:spcBef>
              <a:spcAft>
                <a:spcPts val="0"/>
              </a:spcAft>
              <a:buSzPts val="1100"/>
              <a:buAutoNum type="alphaLcPeriod"/>
            </a:pPr>
            <a:r>
              <a:rPr lang="en"/>
              <a:t>Tip vortices have strongest circulation than any other vortex filaments</a:t>
            </a:r>
            <a:endParaRPr/>
          </a:p>
          <a:p>
            <a:pPr indent="-298450" lvl="1" marL="914400" rtl="0" algn="l">
              <a:spcBef>
                <a:spcPts val="0"/>
              </a:spcBef>
              <a:spcAft>
                <a:spcPts val="0"/>
              </a:spcAft>
              <a:buSzPts val="1100"/>
              <a:buAutoNum type="alphaLcPeriod"/>
            </a:pPr>
            <a:r>
              <a:rPr lang="en">
                <a:highlight>
                  <a:srgbClr val="00FF00"/>
                </a:highlight>
              </a:rPr>
              <a:t>Inboard vortex filaments are weak and hence have insignificant influence on the wake geometry</a:t>
            </a:r>
            <a:endParaRPr>
              <a:highlight>
                <a:srgbClr val="00FF00"/>
              </a:highlight>
            </a:endParaRPr>
          </a:p>
          <a:p>
            <a:pPr indent="-298450" lvl="1" marL="914400" rtl="0" algn="l">
              <a:spcBef>
                <a:spcPts val="0"/>
              </a:spcBef>
              <a:spcAft>
                <a:spcPts val="0"/>
              </a:spcAft>
              <a:buSzPts val="1100"/>
              <a:buAutoNum type="alphaLcPeriod"/>
            </a:pPr>
            <a:r>
              <a:rPr lang="en"/>
              <a:t>The assumption is wrong and cannot yield reliable results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93" name="Google Shape;193;p28"/>
          <p:cNvSpPr txBox="1"/>
          <p:nvPr>
            <p:ph idx="1" type="body"/>
          </p:nvPr>
        </p:nvSpPr>
        <p:spPr>
          <a:xfrm>
            <a:off x="729450" y="1441200"/>
            <a:ext cx="7688700" cy="3502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Ground effect is modelled using</a:t>
            </a:r>
            <a:endParaRPr/>
          </a:p>
          <a:p>
            <a:pPr indent="-298450" lvl="1" marL="914400" rtl="0" algn="l">
              <a:spcBef>
                <a:spcPts val="0"/>
              </a:spcBef>
              <a:spcAft>
                <a:spcPts val="0"/>
              </a:spcAft>
              <a:buSzPts val="1100"/>
              <a:buAutoNum type="alphaLcPeriod"/>
            </a:pPr>
            <a:r>
              <a:rPr lang="en"/>
              <a:t>Pair of source and its images</a:t>
            </a:r>
            <a:endParaRPr/>
          </a:p>
          <a:p>
            <a:pPr indent="-298450" lvl="1" marL="914400" rtl="0" algn="l">
              <a:spcBef>
                <a:spcPts val="0"/>
              </a:spcBef>
              <a:spcAft>
                <a:spcPts val="0"/>
              </a:spcAft>
              <a:buSzPts val="1100"/>
              <a:buAutoNum type="alphaLcPeriod"/>
            </a:pPr>
            <a:r>
              <a:rPr lang="en"/>
              <a:t>Pair of sink and its images</a:t>
            </a:r>
            <a:endParaRPr/>
          </a:p>
          <a:p>
            <a:pPr indent="-298450" lvl="1" marL="914400" rtl="0" algn="l">
              <a:spcBef>
                <a:spcPts val="0"/>
              </a:spcBef>
              <a:spcAft>
                <a:spcPts val="0"/>
              </a:spcAft>
              <a:buSzPts val="1100"/>
              <a:buAutoNum type="alphaLcPeriod"/>
            </a:pPr>
            <a:r>
              <a:rPr lang="en">
                <a:highlight>
                  <a:srgbClr val="00FF00"/>
                </a:highlight>
              </a:rPr>
              <a:t>Pair of vortex and its images</a:t>
            </a:r>
            <a:endParaRPr>
              <a:highlight>
                <a:srgbClr val="00FF00"/>
              </a:highlight>
            </a:endParaRPr>
          </a:p>
          <a:p>
            <a:pPr indent="-298450" lvl="1" marL="914400" rtl="0" algn="l">
              <a:spcBef>
                <a:spcPts val="0"/>
              </a:spcBef>
              <a:spcAft>
                <a:spcPts val="0"/>
              </a:spcAft>
              <a:buSzPts val="1100"/>
              <a:buAutoNum type="alphaLcPeriod"/>
            </a:pPr>
            <a:r>
              <a:rPr lang="en"/>
              <a:t>Pair of vortex and a free stream</a:t>
            </a:r>
            <a:endParaRPr/>
          </a:p>
          <a:p>
            <a:pPr indent="-311150" lvl="0" marL="457200" rtl="0" algn="l">
              <a:spcBef>
                <a:spcPts val="0"/>
              </a:spcBef>
              <a:spcAft>
                <a:spcPts val="0"/>
              </a:spcAft>
              <a:buSzPts val="1300"/>
              <a:buAutoNum type="arabicPeriod"/>
            </a:pPr>
            <a:r>
              <a:rPr lang="en"/>
              <a:t>In the equation shown induced velocities are computed using </a:t>
            </a:r>
            <a:endParaRPr/>
          </a:p>
          <a:p>
            <a:pPr indent="-298450" lvl="1" marL="914400" rtl="0" algn="l">
              <a:spcBef>
                <a:spcPts val="0"/>
              </a:spcBef>
              <a:spcAft>
                <a:spcPts val="0"/>
              </a:spcAft>
              <a:buSzPts val="1100"/>
              <a:buAutoNum type="alphaLcPeriod"/>
            </a:pPr>
            <a:r>
              <a:rPr lang="en"/>
              <a:t>Kutta-Joukowski theorem</a:t>
            </a:r>
            <a:endParaRPr/>
          </a:p>
          <a:p>
            <a:pPr indent="-298450" lvl="1" marL="914400" rtl="0" algn="l">
              <a:spcBef>
                <a:spcPts val="0"/>
              </a:spcBef>
              <a:spcAft>
                <a:spcPts val="0"/>
              </a:spcAft>
              <a:buSzPts val="1100"/>
              <a:buAutoNum type="alphaLcPeriod"/>
            </a:pPr>
            <a:r>
              <a:rPr lang="en">
                <a:highlight>
                  <a:srgbClr val="00FF00"/>
                </a:highlight>
              </a:rPr>
              <a:t>Bio-Savart Law</a:t>
            </a:r>
            <a:endParaRPr>
              <a:highlight>
                <a:srgbClr val="00FF00"/>
              </a:highlight>
            </a:endParaRPr>
          </a:p>
          <a:p>
            <a:pPr indent="-298450" lvl="1" marL="914400" rtl="0" algn="l">
              <a:spcBef>
                <a:spcPts val="0"/>
              </a:spcBef>
              <a:spcAft>
                <a:spcPts val="0"/>
              </a:spcAft>
              <a:buSzPts val="1100"/>
              <a:buAutoNum type="alphaLcPeriod"/>
            </a:pPr>
            <a:r>
              <a:rPr lang="en"/>
              <a:t>Lifting line theory</a:t>
            </a:r>
            <a:endParaRPr/>
          </a:p>
          <a:p>
            <a:pPr indent="-298450" lvl="1" marL="914400" rtl="0" algn="l">
              <a:spcBef>
                <a:spcPts val="0"/>
              </a:spcBef>
              <a:spcAft>
                <a:spcPts val="0"/>
              </a:spcAft>
              <a:buSzPts val="1100"/>
              <a:buAutoNum type="alphaLcPeriod"/>
            </a:pPr>
            <a:r>
              <a:rPr lang="en"/>
              <a:t>Thin airfoil theory</a:t>
            </a:r>
            <a:endParaRPr/>
          </a:p>
        </p:txBody>
      </p:sp>
      <p:pic>
        <p:nvPicPr>
          <p:cNvPr id="194" name="Google Shape;194;p28"/>
          <p:cNvPicPr preferRelativeResize="0"/>
          <p:nvPr/>
        </p:nvPicPr>
        <p:blipFill rotWithShape="1">
          <a:blip r:embed="rId3">
            <a:alphaModFix/>
          </a:blip>
          <a:srcRect b="0" l="0" r="0" t="68481"/>
          <a:stretch/>
        </p:blipFill>
        <p:spPr>
          <a:xfrm>
            <a:off x="4612038" y="2871013"/>
            <a:ext cx="3610825" cy="642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Ground Effects</a:t>
            </a:r>
            <a:endParaRPr/>
          </a:p>
        </p:txBody>
      </p:sp>
      <p:pic>
        <p:nvPicPr>
          <p:cNvPr id="94" name="Google Shape;94;p14" title="GE.mp4">
            <a:hlinkClick r:id="rId3"/>
          </p:cNvPr>
          <p:cNvPicPr preferRelativeResize="0"/>
          <p:nvPr/>
        </p:nvPicPr>
        <p:blipFill>
          <a:blip r:embed="rId4">
            <a:alphaModFix/>
          </a:blip>
          <a:stretch>
            <a:fillRect/>
          </a:stretch>
        </p:blipFill>
        <p:spPr>
          <a:xfrm>
            <a:off x="2813925" y="1734500"/>
            <a:ext cx="3516150" cy="2637100"/>
          </a:xfrm>
          <a:prstGeom prst="rect">
            <a:avLst/>
          </a:prstGeom>
          <a:noFill/>
          <a:ln>
            <a:noFill/>
          </a:ln>
        </p:spPr>
      </p:pic>
      <p:sp>
        <p:nvSpPr>
          <p:cNvPr id="95" name="Google Shape;95;p14"/>
          <p:cNvSpPr txBox="1"/>
          <p:nvPr/>
        </p:nvSpPr>
        <p:spPr>
          <a:xfrm>
            <a:off x="3842575" y="4541225"/>
            <a:ext cx="1686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100">
                <a:latin typeface="Lato"/>
                <a:ea typeface="Lato"/>
                <a:cs typeface="Lato"/>
                <a:sym typeface="Lato"/>
              </a:rPr>
              <a:t>Source [1]</a:t>
            </a:r>
            <a:endParaRPr i="1" sz="11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 Method of Images</a:t>
            </a:r>
            <a:endParaRPr/>
          </a:p>
        </p:txBody>
      </p:sp>
      <p:pic>
        <p:nvPicPr>
          <p:cNvPr id="101" name="Google Shape;101;p15"/>
          <p:cNvPicPr preferRelativeResize="0"/>
          <p:nvPr/>
        </p:nvPicPr>
        <p:blipFill>
          <a:blip r:embed="rId3">
            <a:alphaModFix/>
          </a:blip>
          <a:stretch>
            <a:fillRect/>
          </a:stretch>
        </p:blipFill>
        <p:spPr>
          <a:xfrm>
            <a:off x="4691850" y="1431400"/>
            <a:ext cx="3286925" cy="3223725"/>
          </a:xfrm>
          <a:prstGeom prst="rect">
            <a:avLst/>
          </a:prstGeom>
          <a:noFill/>
          <a:ln>
            <a:noFill/>
          </a:ln>
        </p:spPr>
      </p:pic>
      <p:pic>
        <p:nvPicPr>
          <p:cNvPr id="102" name="Google Shape;102;p15"/>
          <p:cNvPicPr preferRelativeResize="0"/>
          <p:nvPr/>
        </p:nvPicPr>
        <p:blipFill>
          <a:blip r:embed="rId4">
            <a:alphaModFix/>
          </a:blip>
          <a:stretch>
            <a:fillRect/>
          </a:stretch>
        </p:blipFill>
        <p:spPr>
          <a:xfrm>
            <a:off x="1186650" y="1431400"/>
            <a:ext cx="3286925" cy="3223725"/>
          </a:xfrm>
          <a:prstGeom prst="rect">
            <a:avLst/>
          </a:prstGeom>
          <a:noFill/>
          <a:ln>
            <a:noFill/>
          </a:ln>
        </p:spPr>
      </p:pic>
      <p:sp>
        <p:nvSpPr>
          <p:cNvPr id="103" name="Google Shape;103;p15"/>
          <p:cNvSpPr txBox="1"/>
          <p:nvPr/>
        </p:nvSpPr>
        <p:spPr>
          <a:xfrm>
            <a:off x="3119825" y="4697800"/>
            <a:ext cx="315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latin typeface="Lato"/>
                <a:ea typeface="Lato"/>
                <a:cs typeface="Lato"/>
                <a:sym typeface="Lato"/>
              </a:rPr>
              <a:t>Source [3] </a:t>
            </a:r>
            <a:endParaRPr i="1">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
            </a:r>
            <a:r>
              <a:rPr lang="en"/>
              <a:t>ethod of Images | Assumptions</a:t>
            </a:r>
            <a:endParaRPr/>
          </a:p>
        </p:txBody>
      </p:sp>
      <p:sp>
        <p:nvSpPr>
          <p:cNvPr id="109" name="Google Shape;109;p16"/>
          <p:cNvSpPr txBox="1"/>
          <p:nvPr/>
        </p:nvSpPr>
        <p:spPr>
          <a:xfrm>
            <a:off x="900550" y="1382000"/>
            <a:ext cx="5178000" cy="1853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AutoNum type="arabicPeriod"/>
            </a:pPr>
            <a:r>
              <a:rPr lang="en">
                <a:latin typeface="Lato"/>
                <a:ea typeface="Lato"/>
                <a:cs typeface="Lato"/>
                <a:sym typeface="Lato"/>
              </a:rPr>
              <a:t>Constant Power at all heights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Ground plane modelled as an </a:t>
            </a:r>
            <a:r>
              <a:rPr lang="en">
                <a:latin typeface="Lato"/>
                <a:ea typeface="Lato"/>
                <a:cs typeface="Lato"/>
                <a:sym typeface="Lato"/>
              </a:rPr>
              <a:t>infinite</a:t>
            </a:r>
            <a:r>
              <a:rPr lang="en">
                <a:latin typeface="Lato"/>
                <a:ea typeface="Lato"/>
                <a:cs typeface="Lato"/>
                <a:sym typeface="Lato"/>
              </a:rPr>
              <a:t> plane</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Uniform velocity distribution</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Only tip vortices considered</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v(r) is a polynomial function of r</a:t>
            </a:r>
            <a:endParaRPr>
              <a:latin typeface="Lato"/>
              <a:ea typeface="Lato"/>
              <a:cs typeface="Lato"/>
              <a:sym typeface="Lato"/>
            </a:endParaRPr>
          </a:p>
        </p:txBody>
      </p:sp>
      <p:pic>
        <p:nvPicPr>
          <p:cNvPr id="110" name="Google Shape;110;p16"/>
          <p:cNvPicPr preferRelativeResize="0"/>
          <p:nvPr/>
        </p:nvPicPr>
        <p:blipFill>
          <a:blip r:embed="rId3">
            <a:alphaModFix/>
          </a:blip>
          <a:stretch>
            <a:fillRect/>
          </a:stretch>
        </p:blipFill>
        <p:spPr>
          <a:xfrm>
            <a:off x="900550" y="2647963"/>
            <a:ext cx="4581275" cy="2473750"/>
          </a:xfrm>
          <a:prstGeom prst="rect">
            <a:avLst/>
          </a:prstGeom>
          <a:noFill/>
          <a:ln>
            <a:noFill/>
          </a:ln>
        </p:spPr>
      </p:pic>
      <p:pic>
        <p:nvPicPr>
          <p:cNvPr id="111" name="Google Shape;111;p16"/>
          <p:cNvPicPr preferRelativeResize="0"/>
          <p:nvPr/>
        </p:nvPicPr>
        <p:blipFill>
          <a:blip r:embed="rId4">
            <a:alphaModFix/>
          </a:blip>
          <a:stretch>
            <a:fillRect/>
          </a:stretch>
        </p:blipFill>
        <p:spPr>
          <a:xfrm>
            <a:off x="5897000" y="2737277"/>
            <a:ext cx="2652750" cy="229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Ground Effect on Forward Flight</a:t>
            </a:r>
            <a:endParaRPr/>
          </a:p>
        </p:txBody>
      </p:sp>
      <p:pic>
        <p:nvPicPr>
          <p:cNvPr id="117" name="Google Shape;117;p17"/>
          <p:cNvPicPr preferRelativeResize="0"/>
          <p:nvPr/>
        </p:nvPicPr>
        <p:blipFill>
          <a:blip r:embed="rId3">
            <a:alphaModFix/>
          </a:blip>
          <a:stretch>
            <a:fillRect/>
          </a:stretch>
        </p:blipFill>
        <p:spPr>
          <a:xfrm>
            <a:off x="2519813" y="1912675"/>
            <a:ext cx="4104374" cy="3078275"/>
          </a:xfrm>
          <a:prstGeom prst="rect">
            <a:avLst/>
          </a:prstGeom>
          <a:noFill/>
          <a:ln>
            <a:noFill/>
          </a:ln>
        </p:spPr>
      </p:pic>
      <p:pic>
        <p:nvPicPr>
          <p:cNvPr id="118" name="Google Shape;118;p17"/>
          <p:cNvPicPr preferRelativeResize="0"/>
          <p:nvPr/>
        </p:nvPicPr>
        <p:blipFill>
          <a:blip r:embed="rId4">
            <a:alphaModFix/>
          </a:blip>
          <a:stretch>
            <a:fillRect/>
          </a:stretch>
        </p:blipFill>
        <p:spPr>
          <a:xfrm>
            <a:off x="3021187" y="1244249"/>
            <a:ext cx="3101626" cy="744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Rotor Simulation</a:t>
            </a:r>
            <a:endParaRPr/>
          </a:p>
        </p:txBody>
      </p:sp>
      <p:pic>
        <p:nvPicPr>
          <p:cNvPr id="124" name="Google Shape;124;p18" title="ONERA.mp4">
            <a:hlinkClick r:id="rId3"/>
          </p:cNvPr>
          <p:cNvPicPr preferRelativeResize="0"/>
          <p:nvPr/>
        </p:nvPicPr>
        <p:blipFill>
          <a:blip r:embed="rId4">
            <a:alphaModFix/>
          </a:blip>
          <a:stretch>
            <a:fillRect/>
          </a:stretch>
        </p:blipFill>
        <p:spPr>
          <a:xfrm>
            <a:off x="2078388" y="1244250"/>
            <a:ext cx="4990825" cy="374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Free Wake Theory</a:t>
            </a:r>
            <a:endParaRPr/>
          </a:p>
        </p:txBody>
      </p:sp>
      <p:pic>
        <p:nvPicPr>
          <p:cNvPr id="130" name="Google Shape;130;p19"/>
          <p:cNvPicPr preferRelativeResize="0"/>
          <p:nvPr/>
        </p:nvPicPr>
        <p:blipFill>
          <a:blip r:embed="rId3">
            <a:alphaModFix/>
          </a:blip>
          <a:stretch>
            <a:fillRect/>
          </a:stretch>
        </p:blipFill>
        <p:spPr>
          <a:xfrm>
            <a:off x="585350" y="1483225"/>
            <a:ext cx="3207325" cy="2935000"/>
          </a:xfrm>
          <a:prstGeom prst="rect">
            <a:avLst/>
          </a:prstGeom>
          <a:noFill/>
          <a:ln>
            <a:noFill/>
          </a:ln>
        </p:spPr>
      </p:pic>
      <p:pic>
        <p:nvPicPr>
          <p:cNvPr id="131" name="Google Shape;131;p19"/>
          <p:cNvPicPr preferRelativeResize="0"/>
          <p:nvPr/>
        </p:nvPicPr>
        <p:blipFill>
          <a:blip r:embed="rId4">
            <a:alphaModFix/>
          </a:blip>
          <a:stretch>
            <a:fillRect/>
          </a:stretch>
        </p:blipFill>
        <p:spPr>
          <a:xfrm>
            <a:off x="4409775" y="1734825"/>
            <a:ext cx="4305050" cy="243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Prescribed</a:t>
            </a:r>
            <a:r>
              <a:rPr lang="en"/>
              <a:t> Wake Model</a:t>
            </a:r>
            <a:endParaRPr/>
          </a:p>
        </p:txBody>
      </p:sp>
      <p:pic>
        <p:nvPicPr>
          <p:cNvPr id="137" name="Google Shape;137;p20" title="blade+prescribed_wake.webm">
            <a:hlinkClick r:id="rId3"/>
          </p:cNvPr>
          <p:cNvPicPr preferRelativeResize="0"/>
          <p:nvPr/>
        </p:nvPicPr>
        <p:blipFill>
          <a:blip r:embed="rId4">
            <a:alphaModFix/>
          </a:blip>
          <a:stretch>
            <a:fillRect/>
          </a:stretch>
        </p:blipFill>
        <p:spPr>
          <a:xfrm>
            <a:off x="2416938" y="1312225"/>
            <a:ext cx="4310125" cy="3744400"/>
          </a:xfrm>
          <a:prstGeom prst="rect">
            <a:avLst/>
          </a:prstGeom>
          <a:noFill/>
          <a:ln>
            <a:noFill/>
          </a:ln>
        </p:spPr>
      </p:pic>
      <p:sp>
        <p:nvSpPr>
          <p:cNvPr id="138" name="Google Shape;138;p20"/>
          <p:cNvSpPr txBox="1"/>
          <p:nvPr/>
        </p:nvSpPr>
        <p:spPr>
          <a:xfrm>
            <a:off x="219475" y="4799975"/>
            <a:ext cx="256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Lato"/>
                <a:ea typeface="Lato"/>
                <a:cs typeface="Lato"/>
                <a:sym typeface="Lato"/>
              </a:rPr>
              <a:t>Modification After Submission</a:t>
            </a:r>
            <a:endParaRPr i="1" sz="10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Free Wake Theory | Methodology</a:t>
            </a:r>
            <a:r>
              <a:rPr lang="en"/>
              <a:t> </a:t>
            </a:r>
            <a:endParaRPr/>
          </a:p>
        </p:txBody>
      </p:sp>
      <p:sp>
        <p:nvSpPr>
          <p:cNvPr id="144" name="Google Shape;144;p21"/>
          <p:cNvSpPr txBox="1"/>
          <p:nvPr/>
        </p:nvSpPr>
        <p:spPr>
          <a:xfrm>
            <a:off x="729450" y="1617450"/>
            <a:ext cx="43896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AutoNum type="arabicPeriod"/>
            </a:pPr>
            <a:r>
              <a:rPr lang="en">
                <a:latin typeface="Lato"/>
                <a:ea typeface="Lato"/>
                <a:cs typeface="Lato"/>
                <a:sym typeface="Lato"/>
              </a:rPr>
              <a:t>Initial Condition - Prescribed Wake Model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Vortex filaments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Iterations in time</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Bio-Savart’s law to account  induced </a:t>
            </a:r>
            <a:r>
              <a:rPr lang="en">
                <a:latin typeface="Lato"/>
                <a:ea typeface="Lato"/>
                <a:cs typeface="Lato"/>
                <a:sym typeface="Lato"/>
              </a:rPr>
              <a:t>velocity</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New vortex filament formed</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Remove the last filament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New wake geometry</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Loop until geometry converges</a:t>
            </a:r>
            <a:endParaRPr>
              <a:latin typeface="Lato"/>
              <a:ea typeface="Lato"/>
              <a:cs typeface="Lato"/>
              <a:sym typeface="Lato"/>
            </a:endParaRPr>
          </a:p>
        </p:txBody>
      </p:sp>
      <p:pic>
        <p:nvPicPr>
          <p:cNvPr id="145" name="Google Shape;145;p21"/>
          <p:cNvPicPr preferRelativeResize="0"/>
          <p:nvPr/>
        </p:nvPicPr>
        <p:blipFill>
          <a:blip r:embed="rId3">
            <a:alphaModFix/>
          </a:blip>
          <a:stretch>
            <a:fillRect/>
          </a:stretch>
        </p:blipFill>
        <p:spPr>
          <a:xfrm>
            <a:off x="5030400" y="1422475"/>
            <a:ext cx="3673650" cy="27552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