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4" r:id="rId8"/>
    <p:sldId id="265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47FFD-A743-3441-2641-3347A957704A}" v="8" dt="2022-11-22T04:45:57.896"/>
    <p1510:client id="{2BB0E683-7B5C-9538-FDD1-6B6D4D11F875}" v="62" dt="2022-11-22T03:00:13.934"/>
    <p1510:client id="{A22B873E-7D5E-0F6D-78CF-44088A2C8117}" v="190" dt="2022-11-21T23:05:45.976"/>
    <p1510:client id="{E29878EA-8ACF-6C4E-0BB4-1AF88BE385D7}" v="1075" dt="2022-11-22T01:29:19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ba.pydata.org/" TargetMode="External"/><Relationship Id="rId5" Type="http://schemas.openxmlformats.org/officeDocument/2006/relationships/hyperlink" Target="https://www.flickr.com/photos/worldleaks/14707823092/sizes/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ba.py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4114" y="1010753"/>
            <a:ext cx="512945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Accelerating</a:t>
            </a:r>
            <a:br>
              <a:rPr lang="en-US" sz="5400" dirty="0">
                <a:cs typeface="Calibri Light"/>
              </a:rPr>
            </a:br>
            <a:r>
              <a:rPr lang="en-US" sz="5400">
                <a:cs typeface="Calibri Light"/>
              </a:rPr>
              <a:t>FEMTO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3406" y="41793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cs typeface="Calibri"/>
              </a:rPr>
              <a:t>My </a:t>
            </a:r>
            <a:r>
              <a:rPr lang="en-US" sz="2000" i="1" dirty="0">
                <a:cs typeface="Calibri"/>
              </a:rPr>
              <a:t>tooth and nail</a:t>
            </a:r>
            <a:r>
              <a:rPr lang="en-US" sz="2000" dirty="0">
                <a:cs typeface="Calibri"/>
              </a:rPr>
              <a:t> fight with </a:t>
            </a:r>
            <a:r>
              <a:rPr lang="en-US" sz="2000" i="1" err="1">
                <a:cs typeface="Calibri"/>
              </a:rPr>
              <a:t>Numba</a:t>
            </a:r>
            <a:endParaRPr lang="en-US" sz="2000" i="1">
              <a:ea typeface="Calibri"/>
              <a:cs typeface="Calibri"/>
            </a:endParaRPr>
          </a:p>
          <a:p>
            <a:pPr algn="l"/>
            <a:r>
              <a:rPr lang="en-US" sz="2000" dirty="0">
                <a:ea typeface="Calibri"/>
                <a:cs typeface="Calibri"/>
              </a:rPr>
              <a:t>M Vishnu Sankar</a:t>
            </a:r>
            <a:endParaRPr lang="en-US" sz="2000" i="1" dirty="0">
              <a:ea typeface="Calibri"/>
              <a:cs typeface="Calibri"/>
            </a:endParaRPr>
          </a:p>
          <a:p>
            <a:pPr algn="l"/>
            <a:r>
              <a:rPr lang="en-US" sz="2000" dirty="0">
                <a:ea typeface="Calibri"/>
                <a:cs typeface="Calibri"/>
              </a:rPr>
              <a:t>18B030013</a:t>
            </a:r>
          </a:p>
          <a:p>
            <a:pPr algn="l"/>
            <a:endParaRPr lang="en-US" sz="2000" dirty="0">
              <a:ea typeface="Calibri"/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C94E0D4-B6BA-431D-DC6E-40DE849A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ADFE-C2C7-8FAD-A5DC-6058524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ea typeface="+mj-lt"/>
                <a:cs typeface="+mj-lt"/>
              </a:rPr>
              <a:t>Results</a:t>
            </a:r>
            <a:endParaRPr lang="en-US" dirty="0"/>
          </a:p>
          <a:p>
            <a:endParaRPr lang="en-US" sz="5400" dirty="0">
              <a:cs typeface="Calibri Light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9D5DF-8040-74B3-34C4-FF57CA41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70DB99-7A78-5A73-3C26-A03D9373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4" y="2156012"/>
            <a:ext cx="6642846" cy="442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C0A37-3A21-9333-3EF6-7486C2F64C9D}"/>
              </a:ext>
            </a:extLst>
          </p:cNvPr>
          <p:cNvSpPr txBox="1"/>
          <p:nvPr/>
        </p:nvSpPr>
        <p:spPr>
          <a:xfrm>
            <a:off x="1330698" y="1493183"/>
            <a:ext cx="6579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Speed up ~ 41%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6E6D6-BA2B-D701-5C1B-8FB6FB68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Contents</a:t>
            </a:r>
            <a:endParaRPr lang="en-US"/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4515-24E9-C413-E794-CF48C38C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Motivation &amp; Introduction to </a:t>
            </a:r>
            <a:r>
              <a:rPr lang="en-US" sz="2400" dirty="0" err="1">
                <a:cs typeface="Calibri"/>
              </a:rPr>
              <a:t>Numba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Unforgiving </a:t>
            </a:r>
            <a:r>
              <a:rPr lang="en-US" sz="2400" dirty="0" err="1">
                <a:cs typeface="Calibri"/>
              </a:rPr>
              <a:t>Numba</a:t>
            </a:r>
            <a:r>
              <a:rPr lang="en-US" sz="2400" dirty="0">
                <a:cs typeface="Calibri"/>
              </a:rPr>
              <a:t> and Ways around!</a:t>
            </a:r>
          </a:p>
          <a:p>
            <a:r>
              <a:rPr lang="en-US" sz="2400" dirty="0">
                <a:cs typeface="Calibri"/>
              </a:rPr>
              <a:t>Breaking Down the Problem</a:t>
            </a:r>
            <a:endParaRPr lang="en-US" dirty="0"/>
          </a:p>
          <a:p>
            <a:r>
              <a:rPr lang="en-US" sz="2400" dirty="0">
                <a:cs typeface="Calibri"/>
              </a:rPr>
              <a:t>Modifying the Code</a:t>
            </a:r>
          </a:p>
          <a:p>
            <a:r>
              <a:rPr lang="en-US" sz="2400" dirty="0">
                <a:cs typeface="Calibri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D9C9-51AC-5028-1AB3-78D667A5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/>
          </a:bodyPr>
          <a:lstStyle/>
          <a:p>
            <a:r>
              <a:rPr lang="en-US" sz="5400" dirty="0">
                <a:cs typeface="Calibri Light"/>
              </a:rPr>
              <a:t>Motivation</a:t>
            </a:r>
            <a:endParaRPr lang="en-US" sz="5400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22CFAF-7347-A467-7504-3C2166B96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60" y="2504814"/>
            <a:ext cx="5663786" cy="3858596"/>
          </a:xfrm>
        </p:spPr>
      </p:pic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58A2460-22D4-9D2C-4314-AEB6BBEC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07" y="2507080"/>
            <a:ext cx="5779993" cy="38570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FC68-1E3D-7205-B704-42895EC8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BF3FF-3CA5-E9D4-CDE4-9F85B7E3A13B}"/>
              </a:ext>
            </a:extLst>
          </p:cNvPr>
          <p:cNvSpPr txBox="1"/>
          <p:nvPr/>
        </p:nvSpPr>
        <p:spPr>
          <a:xfrm>
            <a:off x="1512793" y="1644464"/>
            <a:ext cx="6478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Adding squares: </a:t>
            </a:r>
            <a:r>
              <a:rPr lang="en-US" dirty="0" err="1">
                <a:ea typeface="+mn-lt"/>
                <a:cs typeface="+mn-lt"/>
              </a:rPr>
              <a:t>x_i</a:t>
            </a:r>
            <a:r>
              <a:rPr lang="en-US" dirty="0">
                <a:ea typeface="+mn-lt"/>
                <a:cs typeface="+mn-lt"/>
              </a:rPr>
              <a:t>**2 + </a:t>
            </a:r>
            <a:r>
              <a:rPr lang="en-US" dirty="0" err="1">
                <a:ea typeface="+mn-lt"/>
                <a:cs typeface="+mn-lt"/>
              </a:rPr>
              <a:t>y_i</a:t>
            </a:r>
            <a:r>
              <a:rPr lang="en-US" dirty="0">
                <a:ea typeface="+mn-lt"/>
                <a:cs typeface="+mn-lt"/>
              </a:rPr>
              <a:t>**2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566989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i="1" kern="1200" dirty="0" err="1">
                <a:latin typeface="+mj-lt"/>
                <a:ea typeface="+mj-ea"/>
                <a:cs typeface="+mj-cs"/>
              </a:rPr>
              <a:t>Numba</a:t>
            </a:r>
            <a:r>
              <a:rPr lang="en-US" sz="4800" i="1" kern="1200" dirty="0">
                <a:latin typeface="+mj-lt"/>
                <a:ea typeface="+mj-ea"/>
                <a:cs typeface="+mj-cs"/>
              </a:rPr>
              <a:t> = </a:t>
            </a:r>
            <a:r>
              <a:rPr lang="en-US" sz="4800" i="1" kern="1200" dirty="0" err="1">
                <a:latin typeface="+mj-lt"/>
                <a:ea typeface="+mj-ea"/>
                <a:cs typeface="+mj-cs"/>
              </a:rPr>
              <a:t>Numpy</a:t>
            </a:r>
            <a:r>
              <a:rPr lang="en-US" sz="4800" i="1" kern="1200" dirty="0">
                <a:latin typeface="+mj-lt"/>
                <a:ea typeface="+mj-ea"/>
                <a:cs typeface="+mj-cs"/>
              </a:rPr>
              <a:t> + Mamba</a:t>
            </a:r>
            <a:endParaRPr lang="en-US" sz="4800" i="1" kern="1200" dirty="0">
              <a:latin typeface="+mj-lt"/>
              <a:cs typeface="Calibri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80CC7901-293F-0630-3DE1-94421A3A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4" r="17755" b="-1"/>
          <a:stretch/>
        </p:blipFill>
        <p:spPr>
          <a:xfrm>
            <a:off x="889748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BA67CD-3A95-6B6A-1831-7565E4BBA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56" r="19444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pic>
        <p:nvPicPr>
          <p:cNvPr id="7" name="Picture 9" descr="Logo&#10;&#10;Description automatically generated">
            <a:extLst>
              <a:ext uri="{FF2B5EF4-FFF2-40B4-BE49-F238E27FC236}">
                <a16:creationId xmlns:a16="http://schemas.microsoft.com/office/drawing/2014/main" id="{E6CFD26F-8A49-39EF-27A4-2DBE8A39A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" b="7"/>
          <a:stretch/>
        </p:blipFill>
        <p:spPr>
          <a:xfrm>
            <a:off x="4615689" y="874221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0ACAA1-B88E-5B4A-6170-6B8DF6794DED}"/>
              </a:ext>
            </a:extLst>
          </p:cNvPr>
          <p:cNvSpPr txBox="1"/>
          <p:nvPr/>
        </p:nvSpPr>
        <p:spPr>
          <a:xfrm>
            <a:off x="1383927" y="4328271"/>
            <a:ext cx="2017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Numba</a:t>
            </a:r>
            <a:r>
              <a:rPr lang="en-US" dirty="0">
                <a:cs typeface="Calibri"/>
              </a:rPr>
              <a:t> logo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131AD6-AC06-971A-7948-84EB9D600811}"/>
              </a:ext>
            </a:extLst>
          </p:cNvPr>
          <p:cNvSpPr txBox="1"/>
          <p:nvPr/>
        </p:nvSpPr>
        <p:spPr>
          <a:xfrm>
            <a:off x="5093074" y="4328270"/>
            <a:ext cx="2017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logo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0B3D3D-D36D-D57C-B301-57213342EF59}"/>
              </a:ext>
            </a:extLst>
          </p:cNvPr>
          <p:cNvSpPr txBox="1"/>
          <p:nvPr/>
        </p:nvSpPr>
        <p:spPr>
          <a:xfrm>
            <a:off x="8813427" y="4373093"/>
            <a:ext cx="2017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  <a:hlinkClick r:id="rId5"/>
              </a:rPr>
              <a:t>Source</a:t>
            </a:r>
            <a:endParaRPr lang="en-US" u="sng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F817125-87C5-2BDA-696E-3E4ABDD8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629A76F7-5600-E6B8-AF96-1BE73DF6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8159" y="6401173"/>
            <a:ext cx="6456829" cy="320302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https://numba.pydata.org/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16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ea typeface="+mj-lt"/>
                <a:cs typeface="+mj-lt"/>
              </a:rPr>
              <a:t>Introduction to </a:t>
            </a:r>
            <a:r>
              <a:rPr lang="en-US" sz="5400" i="1" dirty="0" err="1">
                <a:ea typeface="+mj-lt"/>
                <a:cs typeface="+mj-lt"/>
              </a:rPr>
              <a:t>Numba</a:t>
            </a:r>
            <a:endParaRPr lang="en-US" sz="5400" i="1" dirty="0" err="1">
              <a:cs typeface="Calibri Light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81741-2D96-8415-B892-4F71BE30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51" y="2128337"/>
            <a:ext cx="76659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OpenSource</a:t>
            </a:r>
            <a:r>
              <a:rPr lang="en-US" dirty="0">
                <a:cs typeface="Calibri"/>
              </a:rPr>
              <a:t> JIT – Just in time compiler</a:t>
            </a:r>
          </a:p>
          <a:p>
            <a:r>
              <a:rPr lang="en-US" dirty="0">
                <a:cs typeface="Calibri"/>
              </a:rPr>
              <a:t>Uses LLVM compiler library</a:t>
            </a:r>
          </a:p>
          <a:p>
            <a:r>
              <a:rPr lang="en-US" dirty="0">
                <a:cs typeface="Calibri"/>
              </a:rPr>
              <a:t>Generates </a:t>
            </a:r>
            <a:r>
              <a:rPr lang="en-US" dirty="0">
                <a:ea typeface="+mn-lt"/>
                <a:cs typeface="+mn-lt"/>
              </a:rPr>
              <a:t>Machine Code from</a:t>
            </a:r>
            <a:r>
              <a:rPr lang="en-US" dirty="0">
                <a:cs typeface="Calibri"/>
              </a:rPr>
              <a:t> Python code</a:t>
            </a:r>
          </a:p>
          <a:p>
            <a:r>
              <a:rPr lang="en-US" dirty="0">
                <a:cs typeface="Calibri"/>
              </a:rPr>
              <a:t>Stores it in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A4A7F-7BF9-CCDB-4247-33C3FDC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664B-5CA1-DFB8-6A1D-A625C6F3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8159" y="6401173"/>
            <a:ext cx="6456829" cy="320302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https://numba.pydata.org/</a:t>
            </a:r>
            <a:r>
              <a:rPr lang="en-US" dirty="0"/>
              <a:t>, AE 6102 HPC and Visualization by Prof. Prabhu Ramachandran</a:t>
            </a:r>
          </a:p>
        </p:txBody>
      </p:sp>
    </p:spTree>
    <p:extLst>
      <p:ext uri="{BB962C8B-B14F-4D97-AF65-F5344CB8AC3E}">
        <p14:creationId xmlns:p14="http://schemas.microsoft.com/office/powerpoint/2010/main" val="25250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082194F-CBF9-54F8-ACAC-01046CAE9413}"/>
              </a:ext>
            </a:extLst>
          </p:cNvPr>
          <p:cNvSpPr txBox="1"/>
          <p:nvPr/>
        </p:nvSpPr>
        <p:spPr>
          <a:xfrm>
            <a:off x="6610625" y="2815592"/>
            <a:ext cx="52275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Works best with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Supports many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features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High speed-up if used carefully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Both easy and difficult to use</a:t>
            </a:r>
          </a:p>
        </p:txBody>
      </p:sp>
      <p:pic>
        <p:nvPicPr>
          <p:cNvPr id="34" name="Picture 34" descr="Text&#10;&#10;Description automatically generated">
            <a:extLst>
              <a:ext uri="{FF2B5EF4-FFF2-40B4-BE49-F238E27FC236}">
                <a16:creationId xmlns:a16="http://schemas.microsoft.com/office/drawing/2014/main" id="{6BDC4165-13B2-1108-AC7A-555D98FD0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57" y="1880355"/>
            <a:ext cx="4211730" cy="4016188"/>
          </a:xfr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6412942-657A-6C2B-190D-6F9C5CDD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 of Initial Problem | Advantages</a:t>
            </a:r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0243150-76B1-3A86-53C5-311E5A28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ea typeface="+mj-lt"/>
                <a:cs typeface="+mj-lt"/>
              </a:rPr>
              <a:t>Unforgiving </a:t>
            </a:r>
            <a:r>
              <a:rPr lang="en-US" sz="5400" i="1" dirty="0" err="1">
                <a:ea typeface="+mj-lt"/>
                <a:cs typeface="+mj-lt"/>
              </a:rPr>
              <a:t>Numba</a:t>
            </a:r>
            <a:r>
              <a:rPr lang="en-US" sz="5400" i="1" dirty="0">
                <a:ea typeface="+mj-lt"/>
                <a:cs typeface="+mj-lt"/>
              </a:rPr>
              <a:t> </a:t>
            </a:r>
            <a:r>
              <a:rPr lang="en-US" sz="5400" dirty="0">
                <a:ea typeface="+mj-lt"/>
                <a:cs typeface="+mj-lt"/>
              </a:rPr>
              <a:t>and Ways around!</a:t>
            </a:r>
            <a:endParaRPr lang="en-US" dirty="0"/>
          </a:p>
          <a:p>
            <a:endParaRPr lang="en-US" sz="5400" dirty="0">
              <a:cs typeface="Calibri Light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81741-2D96-8415-B892-4F71BE30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2" y="1825625"/>
            <a:ext cx="46220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Does not support</a:t>
            </a:r>
          </a:p>
          <a:p>
            <a:pPr lvl="1"/>
            <a:r>
              <a:rPr lang="en-US" dirty="0" err="1">
                <a:cs typeface="Calibri"/>
              </a:rPr>
              <a:t>Dict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Pure python function &amp; class as argument</a:t>
            </a:r>
          </a:p>
          <a:p>
            <a:r>
              <a:rPr lang="en-US" dirty="0">
                <a:ea typeface="+mn-lt"/>
                <a:cs typeface="+mn-lt"/>
              </a:rPr>
              <a:t>List – gives poor performance</a:t>
            </a:r>
          </a:p>
          <a:p>
            <a:r>
              <a:rPr lang="en-US" dirty="0" err="1">
                <a:cs typeface="Calibri"/>
              </a:rPr>
              <a:t>NJIT'ed</a:t>
            </a:r>
            <a:r>
              <a:rPr lang="en-US" dirty="0">
                <a:cs typeface="Calibri"/>
              </a:rPr>
              <a:t> functions inside Python for loops are terrible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AE396A0-2F3C-DE03-6714-09D747D9AE84}"/>
              </a:ext>
            </a:extLst>
          </p:cNvPr>
          <p:cNvSpPr txBox="1">
            <a:spLocks/>
          </p:cNvSpPr>
          <p:nvPr/>
        </p:nvSpPr>
        <p:spPr>
          <a:xfrm>
            <a:off x="6136709" y="1821450"/>
            <a:ext cx="440916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Function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NJIT all dependent functions</a:t>
            </a:r>
          </a:p>
          <a:p>
            <a:pPr lvl="1"/>
            <a:r>
              <a:rPr lang="en-US" dirty="0">
                <a:cs typeface="Calibri"/>
              </a:rPr>
              <a:t>Use only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arrays</a:t>
            </a:r>
          </a:p>
          <a:p>
            <a:pPr lvl="1"/>
            <a:r>
              <a:rPr lang="en-US" dirty="0">
                <a:cs typeface="Calibri"/>
              </a:rPr>
              <a:t>User caller functions separately</a:t>
            </a:r>
          </a:p>
          <a:p>
            <a:pPr lvl="1"/>
            <a:r>
              <a:rPr lang="en-US" dirty="0">
                <a:cs typeface="Calibri"/>
              </a:rPr>
              <a:t>Static Method – No implicit first argument needed (self)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FC6CAC-2DD2-A062-68DA-6C8C0BD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ea typeface="+mj-lt"/>
                <a:cs typeface="+mj-lt"/>
              </a:rPr>
              <a:t>Breaking Down the Problem - </a:t>
            </a:r>
            <a:r>
              <a:rPr lang="en-US" sz="5400" dirty="0" err="1">
                <a:ea typeface="+mj-lt"/>
                <a:cs typeface="+mj-lt"/>
              </a:rPr>
              <a:t>cProfiling</a:t>
            </a:r>
            <a:endParaRPr lang="en-US" dirty="0" err="1"/>
          </a:p>
          <a:p>
            <a:endParaRPr lang="en-US" sz="5400" dirty="0">
              <a:cs typeface="Calibri Light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10" name="Picture 32" descr="Text&#10;&#10;Description automatically generated">
            <a:extLst>
              <a:ext uri="{FF2B5EF4-FFF2-40B4-BE49-F238E27FC236}">
                <a16:creationId xmlns:a16="http://schemas.microsoft.com/office/drawing/2014/main" id="{0A21E1FE-556E-0D07-1EA8-E68241D4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056649"/>
            <a:ext cx="11629464" cy="3248965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3131683-6E9C-D549-CF5C-2BE048FF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2D-A62D-8060-C381-8D283E8B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09" y="486067"/>
            <a:ext cx="10446034" cy="1152144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ea typeface="+mj-lt"/>
                <a:cs typeface="+mj-lt"/>
              </a:rPr>
              <a:t>Modifying the Code</a:t>
            </a:r>
            <a:endParaRPr lang="en-US" dirty="0"/>
          </a:p>
          <a:p>
            <a:endParaRPr lang="en-US" sz="5400" dirty="0">
              <a:cs typeface="Calibri Light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99607-AEF3-BA60-9B17-DC2C604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CC995-90A4-0993-C17E-787DC64A82D1}"/>
              </a:ext>
            </a:extLst>
          </p:cNvPr>
          <p:cNvSpPr txBox="1"/>
          <p:nvPr/>
        </p:nvSpPr>
        <p:spPr>
          <a:xfrm>
            <a:off x="1232647" y="1834963"/>
            <a:ext cx="5308786" cy="3810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24FFCB24BE84191D0C5A99D25AAC4" ma:contentTypeVersion="2" ma:contentTypeDescription="Create a new document." ma:contentTypeScope="" ma:versionID="abe77021231d1568baa6fce5b7812faa">
  <xsd:schema xmlns:xsd="http://www.w3.org/2001/XMLSchema" xmlns:xs="http://www.w3.org/2001/XMLSchema" xmlns:p="http://schemas.microsoft.com/office/2006/metadata/properties" xmlns:ns2="3c01f92a-8a7b-4967-a41d-5f4c0b9b494b" targetNamespace="http://schemas.microsoft.com/office/2006/metadata/properties" ma:root="true" ma:fieldsID="0330abed750b111e7bb7dc632b28d478" ns2:_="">
    <xsd:import namespace="3c01f92a-8a7b-4967-a41d-5f4c0b9b49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1f92a-8a7b-4967-a41d-5f4c0b9b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84B946-676E-4293-8C5E-44CF6D1D09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C64111-5A8E-4312-9B54-47D0D5E15D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F9A23A-2542-42E2-8F44-91C5FB06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1f92a-8a7b-4967-a41d-5f4c0b9b49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Accelerating FEMTO</vt:lpstr>
      <vt:lpstr>Contents</vt:lpstr>
      <vt:lpstr>Motivation</vt:lpstr>
      <vt:lpstr>Numba = Numpy + Mamba</vt:lpstr>
      <vt:lpstr>Introduction to Numba</vt:lpstr>
      <vt:lpstr>Code of Initial Problem | Advantages</vt:lpstr>
      <vt:lpstr>Unforgiving Numba and Ways around! </vt:lpstr>
      <vt:lpstr>Breaking Down the Problem - cProfiling </vt:lpstr>
      <vt:lpstr>Modifying the Code 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314</cp:revision>
  <dcterms:created xsi:type="dcterms:W3CDTF">2022-11-21T22:51:18Z</dcterms:created>
  <dcterms:modified xsi:type="dcterms:W3CDTF">2022-12-06T12:26:20Z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0x010100AF824FFCB24BE84191D0C5A99D25AAC4</vt:lpwstr>
  </property>
</Properties>
</file>