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6" r:id="rId5"/>
    <p:sldId id="272" r:id="rId6"/>
    <p:sldId id="267" r:id="rId7"/>
    <p:sldId id="268" r:id="rId8"/>
    <p:sldId id="275" r:id="rId9"/>
    <p:sldId id="269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3"/>
    <p:restoredTop sz="73957" autoAdjust="0"/>
  </p:normalViewPr>
  <p:slideViewPr>
    <p:cSldViewPr snapToGrid="0">
      <p:cViewPr>
        <p:scale>
          <a:sx n="75" d="100"/>
          <a:sy n="75" d="100"/>
        </p:scale>
        <p:origin x="19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4F9D7-CABB-4FFB-B782-339CB5AA9F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C3967F-97DF-454A-A700-F79AFD7E0A0B}">
      <dgm:prSet/>
      <dgm:spPr/>
      <dgm:t>
        <a:bodyPr/>
        <a:lstStyle/>
        <a:p>
          <a:r>
            <a:rPr lang="en-US" dirty="0"/>
            <a:t>TF-IDF (Term Frequency-Inverse Document Frequency) method. It removes common English stop words, ignores very frequent (</a:t>
          </a:r>
          <a:r>
            <a:rPr lang="en-US" dirty="0" err="1"/>
            <a:t>max_df</a:t>
          </a:r>
          <a:r>
            <a:rPr lang="en-US" dirty="0"/>
            <a:t>=0.95) and very rare (</a:t>
          </a:r>
          <a:r>
            <a:rPr lang="en-US" dirty="0" err="1"/>
            <a:t>min_df</a:t>
          </a:r>
          <a:r>
            <a:rPr lang="en-US" dirty="0"/>
            <a:t>=5) terms, and transforms both training and test datasets into TF-IDF representations for use in machine learning models.</a:t>
          </a:r>
        </a:p>
      </dgm:t>
    </dgm:pt>
    <dgm:pt modelId="{6CC387DB-FEC5-4BC9-B03A-5258B116214C}" type="parTrans" cxnId="{B9EF0BFA-5147-4049-AAF1-2242394921E1}">
      <dgm:prSet/>
      <dgm:spPr/>
      <dgm:t>
        <a:bodyPr/>
        <a:lstStyle/>
        <a:p>
          <a:endParaRPr lang="en-US"/>
        </a:p>
      </dgm:t>
    </dgm:pt>
    <dgm:pt modelId="{58264251-644C-445B-B255-81672B5E6616}" type="sibTrans" cxnId="{B9EF0BFA-5147-4049-AAF1-2242394921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50E3C8-3EB3-4BF5-B97D-7B4DB7A8A12E}">
      <dgm:prSet/>
      <dgm:spPr/>
      <dgm:t>
        <a:bodyPr/>
        <a:lstStyle/>
        <a:p>
          <a:r>
            <a:rPr lang="en-US" dirty="0"/>
            <a:t>I trained data on three ML models such as Linear </a:t>
          </a:r>
          <a:r>
            <a:rPr lang="en-US" dirty="0" err="1"/>
            <a:t>regression,Random</a:t>
          </a:r>
          <a:r>
            <a:rPr lang="en-US" dirty="0"/>
            <a:t> Forest and SVM. All three models demonstrate high accuracy on average 96 % accuracy.</a:t>
          </a:r>
        </a:p>
      </dgm:t>
    </dgm:pt>
    <dgm:pt modelId="{5D83F1E4-CC94-44B8-BB73-976A3B12BEC5}" type="parTrans" cxnId="{95661375-4C94-4D4A-9333-0774822A6AF6}">
      <dgm:prSet/>
      <dgm:spPr/>
      <dgm:t>
        <a:bodyPr/>
        <a:lstStyle/>
        <a:p>
          <a:endParaRPr lang="en-US"/>
        </a:p>
      </dgm:t>
    </dgm:pt>
    <dgm:pt modelId="{E2764617-A96B-4C31-A2D9-62DF26479645}" type="sibTrans" cxnId="{95661375-4C94-4D4A-9333-0774822A6A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581C27-6EA2-41F0-A0A1-6D4069936BCB}">
      <dgm:prSet/>
      <dgm:spPr/>
      <dgm:t>
        <a:bodyPr/>
        <a:lstStyle/>
        <a:p>
          <a:r>
            <a:rPr lang="en-US" dirty="0"/>
            <a:t>For Deep Learning Models, I used LSTM, which includes preprocessing steps like tokenization, padding, and label encoding, then defines and trains a sequential model using embedding and LSTM layers for binary classification.</a:t>
          </a:r>
        </a:p>
      </dgm:t>
    </dgm:pt>
    <dgm:pt modelId="{2D6122C4-847C-4220-BA7E-8D364CCBF142}" type="parTrans" cxnId="{4EB1655A-0F54-4745-8D94-7CF412E25E6C}">
      <dgm:prSet/>
      <dgm:spPr/>
      <dgm:t>
        <a:bodyPr/>
        <a:lstStyle/>
        <a:p>
          <a:endParaRPr lang="en-US"/>
        </a:p>
      </dgm:t>
    </dgm:pt>
    <dgm:pt modelId="{DB6A7491-4576-4C82-AB2E-F093C582138F}" type="sibTrans" cxnId="{4EB1655A-0F54-4745-8D94-7CF412E25E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064A06-66B9-4811-925D-65EE7727ABC7}">
      <dgm:prSet/>
      <dgm:spPr/>
      <dgm:t>
        <a:bodyPr/>
        <a:lstStyle/>
        <a:p>
          <a:r>
            <a:rPr lang="en-US"/>
            <a:t>For Convolutional Neural Network (CNN), It uses word embeddings and convolutional layers to extract features from text data and predict binary labels.</a:t>
          </a:r>
        </a:p>
      </dgm:t>
    </dgm:pt>
    <dgm:pt modelId="{41606B96-CB24-45E7-A2A8-3AD07BD164B4}" type="parTrans" cxnId="{323B77D2-8E4D-401C-92A2-56A7C4732CC6}">
      <dgm:prSet/>
      <dgm:spPr/>
      <dgm:t>
        <a:bodyPr/>
        <a:lstStyle/>
        <a:p>
          <a:endParaRPr lang="en-US"/>
        </a:p>
      </dgm:t>
    </dgm:pt>
    <dgm:pt modelId="{D7F7DCBF-7F90-4E5D-B58B-5A3769A4708F}" type="sibTrans" cxnId="{323B77D2-8E4D-401C-92A2-56A7C4732CC6}">
      <dgm:prSet/>
      <dgm:spPr/>
      <dgm:t>
        <a:bodyPr/>
        <a:lstStyle/>
        <a:p>
          <a:endParaRPr lang="en-US"/>
        </a:p>
      </dgm:t>
    </dgm:pt>
    <dgm:pt modelId="{D937D09D-32F8-4DB5-8AEC-4418F46F70FA}" type="pres">
      <dgm:prSet presAssocID="{80D4F9D7-CABB-4FFB-B782-339CB5AA9FB9}" presName="root" presStyleCnt="0">
        <dgm:presLayoutVars>
          <dgm:dir/>
          <dgm:resizeHandles val="exact"/>
        </dgm:presLayoutVars>
      </dgm:prSet>
      <dgm:spPr/>
    </dgm:pt>
    <dgm:pt modelId="{9795CAD6-46DE-48F9-8F06-C8387575676D}" type="pres">
      <dgm:prSet presAssocID="{65C3967F-97DF-454A-A700-F79AFD7E0A0B}" presName="compNode" presStyleCnt="0"/>
      <dgm:spPr/>
    </dgm:pt>
    <dgm:pt modelId="{E0E12C26-A433-459D-8388-A4F89AA022C5}" type="pres">
      <dgm:prSet presAssocID="{65C3967F-97DF-454A-A700-F79AFD7E0A0B}" presName="bgRect" presStyleLbl="bgShp" presStyleIdx="0" presStyleCnt="4"/>
      <dgm:spPr/>
    </dgm:pt>
    <dgm:pt modelId="{CE2D962A-8A99-4DCF-B403-C7BD0B603956}" type="pres">
      <dgm:prSet presAssocID="{65C3967F-97DF-454A-A700-F79AFD7E0A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51B982A-26BB-4182-B2E3-BFB402C90C34}" type="pres">
      <dgm:prSet presAssocID="{65C3967F-97DF-454A-A700-F79AFD7E0A0B}" presName="spaceRect" presStyleCnt="0"/>
      <dgm:spPr/>
    </dgm:pt>
    <dgm:pt modelId="{3FD4771E-0E04-4E45-9B4C-BDDA3DA1E9F5}" type="pres">
      <dgm:prSet presAssocID="{65C3967F-97DF-454A-A700-F79AFD7E0A0B}" presName="parTx" presStyleLbl="revTx" presStyleIdx="0" presStyleCnt="4">
        <dgm:presLayoutVars>
          <dgm:chMax val="0"/>
          <dgm:chPref val="0"/>
        </dgm:presLayoutVars>
      </dgm:prSet>
      <dgm:spPr/>
    </dgm:pt>
    <dgm:pt modelId="{21F02A5F-0821-400F-B717-FCA15E60F952}" type="pres">
      <dgm:prSet presAssocID="{58264251-644C-445B-B255-81672B5E6616}" presName="sibTrans" presStyleCnt="0"/>
      <dgm:spPr/>
    </dgm:pt>
    <dgm:pt modelId="{86B1AA14-74B3-4B07-B6E4-32E3D58E279C}" type="pres">
      <dgm:prSet presAssocID="{EE50E3C8-3EB3-4BF5-B97D-7B4DB7A8A12E}" presName="compNode" presStyleCnt="0"/>
      <dgm:spPr/>
    </dgm:pt>
    <dgm:pt modelId="{127A6636-26F2-447A-97C6-D8F237EA7F44}" type="pres">
      <dgm:prSet presAssocID="{EE50E3C8-3EB3-4BF5-B97D-7B4DB7A8A12E}" presName="bgRect" presStyleLbl="bgShp" presStyleIdx="1" presStyleCnt="4"/>
      <dgm:spPr/>
    </dgm:pt>
    <dgm:pt modelId="{17EB65E3-B0D0-48D9-8937-0CEF56E10ED8}" type="pres">
      <dgm:prSet presAssocID="{EE50E3C8-3EB3-4BF5-B97D-7B4DB7A8A1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6F0A8DB-551A-4502-96E7-AE9512120FD2}" type="pres">
      <dgm:prSet presAssocID="{EE50E3C8-3EB3-4BF5-B97D-7B4DB7A8A12E}" presName="spaceRect" presStyleCnt="0"/>
      <dgm:spPr/>
    </dgm:pt>
    <dgm:pt modelId="{4A619C92-1B65-4E04-9FA6-4D20B2668CAD}" type="pres">
      <dgm:prSet presAssocID="{EE50E3C8-3EB3-4BF5-B97D-7B4DB7A8A12E}" presName="parTx" presStyleLbl="revTx" presStyleIdx="1" presStyleCnt="4">
        <dgm:presLayoutVars>
          <dgm:chMax val="0"/>
          <dgm:chPref val="0"/>
        </dgm:presLayoutVars>
      </dgm:prSet>
      <dgm:spPr/>
    </dgm:pt>
    <dgm:pt modelId="{E0D14C10-0F0E-4D2B-BAF7-9FB78D0FD780}" type="pres">
      <dgm:prSet presAssocID="{E2764617-A96B-4C31-A2D9-62DF26479645}" presName="sibTrans" presStyleCnt="0"/>
      <dgm:spPr/>
    </dgm:pt>
    <dgm:pt modelId="{D6B86E61-B86D-4F0D-B7CF-4D97F9F229B4}" type="pres">
      <dgm:prSet presAssocID="{B1581C27-6EA2-41F0-A0A1-6D4069936BCB}" presName="compNode" presStyleCnt="0"/>
      <dgm:spPr/>
    </dgm:pt>
    <dgm:pt modelId="{C025CAE9-042D-46DC-81AF-12ED902D6DDF}" type="pres">
      <dgm:prSet presAssocID="{B1581C27-6EA2-41F0-A0A1-6D4069936BCB}" presName="bgRect" presStyleLbl="bgShp" presStyleIdx="2" presStyleCnt="4"/>
      <dgm:spPr/>
    </dgm:pt>
    <dgm:pt modelId="{A375D3EB-7AA2-4629-AE01-CCD27F7D1173}" type="pres">
      <dgm:prSet presAssocID="{B1581C27-6EA2-41F0-A0A1-6D4069936B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143DC46-7BDC-4F00-997F-655F0FB90580}" type="pres">
      <dgm:prSet presAssocID="{B1581C27-6EA2-41F0-A0A1-6D4069936BCB}" presName="spaceRect" presStyleCnt="0"/>
      <dgm:spPr/>
    </dgm:pt>
    <dgm:pt modelId="{7786A2E2-7D25-4BF4-A31D-6E222000ADD4}" type="pres">
      <dgm:prSet presAssocID="{B1581C27-6EA2-41F0-A0A1-6D4069936BCB}" presName="parTx" presStyleLbl="revTx" presStyleIdx="2" presStyleCnt="4">
        <dgm:presLayoutVars>
          <dgm:chMax val="0"/>
          <dgm:chPref val="0"/>
        </dgm:presLayoutVars>
      </dgm:prSet>
      <dgm:spPr/>
    </dgm:pt>
    <dgm:pt modelId="{F1170A25-3D76-477F-A326-FB89C20DD897}" type="pres">
      <dgm:prSet presAssocID="{DB6A7491-4576-4C82-AB2E-F093C582138F}" presName="sibTrans" presStyleCnt="0"/>
      <dgm:spPr/>
    </dgm:pt>
    <dgm:pt modelId="{52229FDC-4366-40A6-841D-2B661ACA48F0}" type="pres">
      <dgm:prSet presAssocID="{4F064A06-66B9-4811-925D-65EE7727ABC7}" presName="compNode" presStyleCnt="0"/>
      <dgm:spPr/>
    </dgm:pt>
    <dgm:pt modelId="{B6C63483-4BA4-4E84-A0BA-B98F9E772FE0}" type="pres">
      <dgm:prSet presAssocID="{4F064A06-66B9-4811-925D-65EE7727ABC7}" presName="bgRect" presStyleLbl="bgShp" presStyleIdx="3" presStyleCnt="4"/>
      <dgm:spPr/>
    </dgm:pt>
    <dgm:pt modelId="{2106ACD2-973C-46CE-B269-99B95261E98D}" type="pres">
      <dgm:prSet presAssocID="{4F064A06-66B9-4811-925D-65EE7727AB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FB904A-EC2B-4469-A61A-D36726E6D848}" type="pres">
      <dgm:prSet presAssocID="{4F064A06-66B9-4811-925D-65EE7727ABC7}" presName="spaceRect" presStyleCnt="0"/>
      <dgm:spPr/>
    </dgm:pt>
    <dgm:pt modelId="{6C207C1B-F732-412C-A9F0-9F7F44248432}" type="pres">
      <dgm:prSet presAssocID="{4F064A06-66B9-4811-925D-65EE7727ABC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C647E47-C626-45BC-BDC1-881D973B1D12}" type="presOf" srcId="{65C3967F-97DF-454A-A700-F79AFD7E0A0B}" destId="{3FD4771E-0E04-4E45-9B4C-BDDA3DA1E9F5}" srcOrd="0" destOrd="0" presId="urn:microsoft.com/office/officeart/2018/2/layout/IconVerticalSolidList"/>
    <dgm:cxn modelId="{95661375-4C94-4D4A-9333-0774822A6AF6}" srcId="{80D4F9D7-CABB-4FFB-B782-339CB5AA9FB9}" destId="{EE50E3C8-3EB3-4BF5-B97D-7B4DB7A8A12E}" srcOrd="1" destOrd="0" parTransId="{5D83F1E4-CC94-44B8-BB73-976A3B12BEC5}" sibTransId="{E2764617-A96B-4C31-A2D9-62DF26479645}"/>
    <dgm:cxn modelId="{4EB1655A-0F54-4745-8D94-7CF412E25E6C}" srcId="{80D4F9D7-CABB-4FFB-B782-339CB5AA9FB9}" destId="{B1581C27-6EA2-41F0-A0A1-6D4069936BCB}" srcOrd="2" destOrd="0" parTransId="{2D6122C4-847C-4220-BA7E-8D364CCBF142}" sibTransId="{DB6A7491-4576-4C82-AB2E-F093C582138F}"/>
    <dgm:cxn modelId="{7176A889-9642-457D-B982-CD1B5FFD2285}" type="presOf" srcId="{EE50E3C8-3EB3-4BF5-B97D-7B4DB7A8A12E}" destId="{4A619C92-1B65-4E04-9FA6-4D20B2668CAD}" srcOrd="0" destOrd="0" presId="urn:microsoft.com/office/officeart/2018/2/layout/IconVerticalSolidList"/>
    <dgm:cxn modelId="{156650AD-B993-4726-8C7C-63D98A19AF4A}" type="presOf" srcId="{80D4F9D7-CABB-4FFB-B782-339CB5AA9FB9}" destId="{D937D09D-32F8-4DB5-8AEC-4418F46F70FA}" srcOrd="0" destOrd="0" presId="urn:microsoft.com/office/officeart/2018/2/layout/IconVerticalSolidList"/>
    <dgm:cxn modelId="{323B77D2-8E4D-401C-92A2-56A7C4732CC6}" srcId="{80D4F9D7-CABB-4FFB-B782-339CB5AA9FB9}" destId="{4F064A06-66B9-4811-925D-65EE7727ABC7}" srcOrd="3" destOrd="0" parTransId="{41606B96-CB24-45E7-A2A8-3AD07BD164B4}" sibTransId="{D7F7DCBF-7F90-4E5D-B58B-5A3769A4708F}"/>
    <dgm:cxn modelId="{440A22DD-766A-4886-A237-B89336B5DC6A}" type="presOf" srcId="{4F064A06-66B9-4811-925D-65EE7727ABC7}" destId="{6C207C1B-F732-412C-A9F0-9F7F44248432}" srcOrd="0" destOrd="0" presId="urn:microsoft.com/office/officeart/2018/2/layout/IconVerticalSolidList"/>
    <dgm:cxn modelId="{240710E2-3891-4302-B696-AB37EA83DAB6}" type="presOf" srcId="{B1581C27-6EA2-41F0-A0A1-6D4069936BCB}" destId="{7786A2E2-7D25-4BF4-A31D-6E222000ADD4}" srcOrd="0" destOrd="0" presId="urn:microsoft.com/office/officeart/2018/2/layout/IconVerticalSolidList"/>
    <dgm:cxn modelId="{B9EF0BFA-5147-4049-AAF1-2242394921E1}" srcId="{80D4F9D7-CABB-4FFB-B782-339CB5AA9FB9}" destId="{65C3967F-97DF-454A-A700-F79AFD7E0A0B}" srcOrd="0" destOrd="0" parTransId="{6CC387DB-FEC5-4BC9-B03A-5258B116214C}" sibTransId="{58264251-644C-445B-B255-81672B5E6616}"/>
    <dgm:cxn modelId="{A7BBE971-B352-48D5-A8AA-1A40F85213EF}" type="presParOf" srcId="{D937D09D-32F8-4DB5-8AEC-4418F46F70FA}" destId="{9795CAD6-46DE-48F9-8F06-C8387575676D}" srcOrd="0" destOrd="0" presId="urn:microsoft.com/office/officeart/2018/2/layout/IconVerticalSolidList"/>
    <dgm:cxn modelId="{62A550FA-32A3-40C4-869B-0C0C3B4E868D}" type="presParOf" srcId="{9795CAD6-46DE-48F9-8F06-C8387575676D}" destId="{E0E12C26-A433-459D-8388-A4F89AA022C5}" srcOrd="0" destOrd="0" presId="urn:microsoft.com/office/officeart/2018/2/layout/IconVerticalSolidList"/>
    <dgm:cxn modelId="{8B803658-7E59-4E3D-8A8F-8B8587CAE2DD}" type="presParOf" srcId="{9795CAD6-46DE-48F9-8F06-C8387575676D}" destId="{CE2D962A-8A99-4DCF-B403-C7BD0B603956}" srcOrd="1" destOrd="0" presId="urn:microsoft.com/office/officeart/2018/2/layout/IconVerticalSolidList"/>
    <dgm:cxn modelId="{DB92DC11-CF5B-4CCF-AADD-702D3FD6BEDC}" type="presParOf" srcId="{9795CAD6-46DE-48F9-8F06-C8387575676D}" destId="{751B982A-26BB-4182-B2E3-BFB402C90C34}" srcOrd="2" destOrd="0" presId="urn:microsoft.com/office/officeart/2018/2/layout/IconVerticalSolidList"/>
    <dgm:cxn modelId="{224035B6-0423-45DE-B97E-FBF58B044067}" type="presParOf" srcId="{9795CAD6-46DE-48F9-8F06-C8387575676D}" destId="{3FD4771E-0E04-4E45-9B4C-BDDA3DA1E9F5}" srcOrd="3" destOrd="0" presId="urn:microsoft.com/office/officeart/2018/2/layout/IconVerticalSolidList"/>
    <dgm:cxn modelId="{429FB0BA-E710-4491-9755-E14959211A72}" type="presParOf" srcId="{D937D09D-32F8-4DB5-8AEC-4418F46F70FA}" destId="{21F02A5F-0821-400F-B717-FCA15E60F952}" srcOrd="1" destOrd="0" presId="urn:microsoft.com/office/officeart/2018/2/layout/IconVerticalSolidList"/>
    <dgm:cxn modelId="{395D8EA9-651B-4DA6-989B-6EF66518C8EE}" type="presParOf" srcId="{D937D09D-32F8-4DB5-8AEC-4418F46F70FA}" destId="{86B1AA14-74B3-4B07-B6E4-32E3D58E279C}" srcOrd="2" destOrd="0" presId="urn:microsoft.com/office/officeart/2018/2/layout/IconVerticalSolidList"/>
    <dgm:cxn modelId="{B9EFF967-7B3D-4E7A-92AC-D5D1ECFD7299}" type="presParOf" srcId="{86B1AA14-74B3-4B07-B6E4-32E3D58E279C}" destId="{127A6636-26F2-447A-97C6-D8F237EA7F44}" srcOrd="0" destOrd="0" presId="urn:microsoft.com/office/officeart/2018/2/layout/IconVerticalSolidList"/>
    <dgm:cxn modelId="{E165131D-4407-4BDF-9792-4DEC0DEEC511}" type="presParOf" srcId="{86B1AA14-74B3-4B07-B6E4-32E3D58E279C}" destId="{17EB65E3-B0D0-48D9-8937-0CEF56E10ED8}" srcOrd="1" destOrd="0" presId="urn:microsoft.com/office/officeart/2018/2/layout/IconVerticalSolidList"/>
    <dgm:cxn modelId="{311DAB8F-537E-464B-91FA-2637853F3978}" type="presParOf" srcId="{86B1AA14-74B3-4B07-B6E4-32E3D58E279C}" destId="{86F0A8DB-551A-4502-96E7-AE9512120FD2}" srcOrd="2" destOrd="0" presId="urn:microsoft.com/office/officeart/2018/2/layout/IconVerticalSolidList"/>
    <dgm:cxn modelId="{85B3E164-87A9-4B55-96EB-6610DC4267A1}" type="presParOf" srcId="{86B1AA14-74B3-4B07-B6E4-32E3D58E279C}" destId="{4A619C92-1B65-4E04-9FA6-4D20B2668CAD}" srcOrd="3" destOrd="0" presId="urn:microsoft.com/office/officeart/2018/2/layout/IconVerticalSolidList"/>
    <dgm:cxn modelId="{6DE40032-935B-4AE0-86EE-E221724E285E}" type="presParOf" srcId="{D937D09D-32F8-4DB5-8AEC-4418F46F70FA}" destId="{E0D14C10-0F0E-4D2B-BAF7-9FB78D0FD780}" srcOrd="3" destOrd="0" presId="urn:microsoft.com/office/officeart/2018/2/layout/IconVerticalSolidList"/>
    <dgm:cxn modelId="{7A4BD797-FCB1-487A-9645-C27061344E38}" type="presParOf" srcId="{D937D09D-32F8-4DB5-8AEC-4418F46F70FA}" destId="{D6B86E61-B86D-4F0D-B7CF-4D97F9F229B4}" srcOrd="4" destOrd="0" presId="urn:microsoft.com/office/officeart/2018/2/layout/IconVerticalSolidList"/>
    <dgm:cxn modelId="{B19D45C1-89AD-4250-B807-A089F9179A3E}" type="presParOf" srcId="{D6B86E61-B86D-4F0D-B7CF-4D97F9F229B4}" destId="{C025CAE9-042D-46DC-81AF-12ED902D6DDF}" srcOrd="0" destOrd="0" presId="urn:microsoft.com/office/officeart/2018/2/layout/IconVerticalSolidList"/>
    <dgm:cxn modelId="{7D4618D6-B3BE-426F-8CB0-2B9962FA2BF9}" type="presParOf" srcId="{D6B86E61-B86D-4F0D-B7CF-4D97F9F229B4}" destId="{A375D3EB-7AA2-4629-AE01-CCD27F7D1173}" srcOrd="1" destOrd="0" presId="urn:microsoft.com/office/officeart/2018/2/layout/IconVerticalSolidList"/>
    <dgm:cxn modelId="{BFE74E43-D19D-44A6-B3F2-BE1808974CC4}" type="presParOf" srcId="{D6B86E61-B86D-4F0D-B7CF-4D97F9F229B4}" destId="{B143DC46-7BDC-4F00-997F-655F0FB90580}" srcOrd="2" destOrd="0" presId="urn:microsoft.com/office/officeart/2018/2/layout/IconVerticalSolidList"/>
    <dgm:cxn modelId="{D980DDD6-19F5-4CA7-AE8F-16700242CD57}" type="presParOf" srcId="{D6B86E61-B86D-4F0D-B7CF-4D97F9F229B4}" destId="{7786A2E2-7D25-4BF4-A31D-6E222000ADD4}" srcOrd="3" destOrd="0" presId="urn:microsoft.com/office/officeart/2018/2/layout/IconVerticalSolidList"/>
    <dgm:cxn modelId="{EB6E9727-9E2E-4064-BD7C-D99E38B7681E}" type="presParOf" srcId="{D937D09D-32F8-4DB5-8AEC-4418F46F70FA}" destId="{F1170A25-3D76-477F-A326-FB89C20DD897}" srcOrd="5" destOrd="0" presId="urn:microsoft.com/office/officeart/2018/2/layout/IconVerticalSolidList"/>
    <dgm:cxn modelId="{E8802C09-65F1-4DFE-AA53-A9D3A7DA5C8A}" type="presParOf" srcId="{D937D09D-32F8-4DB5-8AEC-4418F46F70FA}" destId="{52229FDC-4366-40A6-841D-2B661ACA48F0}" srcOrd="6" destOrd="0" presId="urn:microsoft.com/office/officeart/2018/2/layout/IconVerticalSolidList"/>
    <dgm:cxn modelId="{F42D88F4-D5B5-4109-8FC1-4ABDBF152C93}" type="presParOf" srcId="{52229FDC-4366-40A6-841D-2B661ACA48F0}" destId="{B6C63483-4BA4-4E84-A0BA-B98F9E772FE0}" srcOrd="0" destOrd="0" presId="urn:microsoft.com/office/officeart/2018/2/layout/IconVerticalSolidList"/>
    <dgm:cxn modelId="{EB057681-FAC9-4A8B-B464-292B73B7B568}" type="presParOf" srcId="{52229FDC-4366-40A6-841D-2B661ACA48F0}" destId="{2106ACD2-973C-46CE-B269-99B95261E98D}" srcOrd="1" destOrd="0" presId="urn:microsoft.com/office/officeart/2018/2/layout/IconVerticalSolidList"/>
    <dgm:cxn modelId="{86A4C6FE-3C92-4E43-AE19-DDA2FDEDD626}" type="presParOf" srcId="{52229FDC-4366-40A6-841D-2B661ACA48F0}" destId="{10FB904A-EC2B-4469-A61A-D36726E6D848}" srcOrd="2" destOrd="0" presId="urn:microsoft.com/office/officeart/2018/2/layout/IconVerticalSolidList"/>
    <dgm:cxn modelId="{3EC6732A-9709-4D41-BB3C-B9256BEBA46D}" type="presParOf" srcId="{52229FDC-4366-40A6-841D-2B661ACA48F0}" destId="{6C207C1B-F732-412C-A9F0-9F7F442484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12C26-A433-459D-8388-A4F89AA022C5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D962A-8A99-4DCF-B403-C7BD0B603956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4771E-0E04-4E45-9B4C-BDDA3DA1E9F5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TF-IDF (Term Frequency-Inverse Document Frequency) method. It removes common English stop words, ignores very frequent (</a:t>
          </a:r>
          <a:r>
            <a:rPr lang="en-US" sz="1700" kern="1200" dirty="0" err="1"/>
            <a:t>max_df</a:t>
          </a:r>
          <a:r>
            <a:rPr lang="en-US" sz="1700" kern="1200" dirty="0"/>
            <a:t>=0.95) and very rare (</a:t>
          </a:r>
          <a:r>
            <a:rPr lang="en-US" sz="1700" kern="1200" dirty="0" err="1"/>
            <a:t>min_df</a:t>
          </a:r>
          <a:r>
            <a:rPr lang="en-US" sz="1700" kern="1200" dirty="0"/>
            <a:t>=5) terms, and transforms both training and test datasets into TF-IDF representations for use in machine learning models.</a:t>
          </a:r>
        </a:p>
      </dsp:txBody>
      <dsp:txXfrm>
        <a:off x="1058686" y="1808"/>
        <a:ext cx="9456913" cy="916611"/>
      </dsp:txXfrm>
    </dsp:sp>
    <dsp:sp modelId="{127A6636-26F2-447A-97C6-D8F237EA7F44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B65E3-B0D0-48D9-8937-0CEF56E10ED8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19C92-1B65-4E04-9FA6-4D20B2668CAD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 trained data on three ML models such as Linear </a:t>
          </a:r>
          <a:r>
            <a:rPr lang="en-US" sz="1700" kern="1200" dirty="0" err="1"/>
            <a:t>regression,Random</a:t>
          </a:r>
          <a:r>
            <a:rPr lang="en-US" sz="1700" kern="1200" dirty="0"/>
            <a:t> Forest and SVM. All three models demonstrate high accuracy on average 96 % accuracy.</a:t>
          </a:r>
        </a:p>
      </dsp:txBody>
      <dsp:txXfrm>
        <a:off x="1058686" y="1147573"/>
        <a:ext cx="9456913" cy="916611"/>
      </dsp:txXfrm>
    </dsp:sp>
    <dsp:sp modelId="{C025CAE9-042D-46DC-81AF-12ED902D6DDF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5D3EB-7AA2-4629-AE01-CCD27F7D1173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6A2E2-7D25-4BF4-A31D-6E222000ADD4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Deep Learning Models, I used LSTM, which includes preprocessing steps like tokenization, padding, and label encoding, then defines and trains a sequential model using embedding and LSTM layers for binary classification.</a:t>
          </a:r>
        </a:p>
      </dsp:txBody>
      <dsp:txXfrm>
        <a:off x="1058686" y="2293338"/>
        <a:ext cx="9456913" cy="916611"/>
      </dsp:txXfrm>
    </dsp:sp>
    <dsp:sp modelId="{B6C63483-4BA4-4E84-A0BA-B98F9E772FE0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6ACD2-973C-46CE-B269-99B95261E98D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07C1B-F732-412C-A9F0-9F7F44248432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 Convolutional Neural Network (CNN), It uses word embeddings and convolutional layers to extract features from text data and predict binary labels.</a:t>
          </a:r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5BDFC-8A24-4310-8D64-D0E96F636B4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B674D-7ACD-425D-B6F6-04616A084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7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97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6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653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25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310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365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36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2966-A76A-36BB-4B31-50E0DEBBA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A570F-A5CB-F79F-7FE7-39689C36F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6163D-18D8-966F-C9DA-596F8E9D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78ACC-1E47-595F-A07A-00189716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81E77-1194-3024-7120-E12157C4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6F05-C0E0-5D6D-C027-A90A3C25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A92BE-7035-B950-BD1C-3E90D8B16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A8FC-57F2-F6C4-4F14-6F4B5BF5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ED16-1DA3-F8D2-71F5-8F257C37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50F1-A28C-D6E2-12EF-6E081EEE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9E6D0-B995-2EFB-4245-9F0F30A63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73E37-BC51-EB53-0C44-F1BBCB4E3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C09A-FA4D-0764-D5A6-6D2FC518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485F8-7B00-1614-F7E4-1181EAF2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11B01-DD20-75FE-FD87-FBA4F8F9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D14C-C022-F490-5347-D563FA51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08B0-4305-4BA7-3DA5-2A7AE7DF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7AEB-896D-D807-6A3D-C8642B87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5AB0-A66C-3791-9702-14273DF4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964F9-D561-6E00-7E1E-6142D3E2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2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F851-D0B3-D55C-FAF3-82933500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A0B6F-9461-C64E-C562-C92A7DF5C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C76A-46EA-F339-8728-BFD6EA49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F503C-E4CA-D171-B3A4-5BC3DEAD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1206-02A1-78DD-F60C-DECF23EA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4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BBA0-9B15-E17D-82CE-B9BC8A2B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6F15-C5B8-BE7B-D992-005BFCE19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DEC40-F248-E383-CA7E-9DDEBF411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9DB97-1A35-5A8A-516B-BA9148F6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65D6-FBA9-4E7F-949B-46C557A8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2906C-5396-E605-27F9-DBE07953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1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F26F-DC31-1806-9A44-9A7FFD73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B72F7-6871-BD49-8592-A0E6D340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C039A-1630-0A12-B03A-7F1D4B11D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C3F12-5309-E95C-75EA-E87763462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56E7D-181B-93A8-3BB8-2441C3DB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F4FBE-EC75-CB6D-BD60-FBD7829F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6AC46-E2E7-4099-943B-57378781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7E5DB-B764-7745-338A-D3A778EA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6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58CA-E30A-B612-BA8C-02947FEB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66D4A-ADDE-D932-FC66-E5C6CBB9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91976-C815-FCDA-A230-88E63D7D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91D1B-9522-D915-C326-46B8D2F3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AB3A4-14FD-CF2F-D06A-594A0DF5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BA3B9-0F57-75E7-143F-C38AAD69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2174A-616B-3040-616B-16EEE592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AE4C-79CA-EC0E-7191-3A635055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0B22-F582-4F3C-17FC-20DB4905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E84E-92AD-BA1D-5427-E989BA24D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BFF8F-FD04-1B93-5D9B-D6724337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0D7E-A8AA-BD08-804D-FEE84EA9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4668C-763A-2FAA-441A-8E876F98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5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E53F-0D8F-0D88-43CA-B666283B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CD881-5C40-DAEF-36A3-9ECAF0669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CA462-EAC9-61BE-C333-118E094A8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9C6AB-F080-9F82-6A75-F5C8AAE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706D3-474A-6F09-31C9-7A8340E5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A5027-AFBD-DE4E-DD28-D163A332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DDCD8-F057-7DA9-1029-A79595A3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68334-51BA-9181-D488-B35D1C34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5E864-5839-7CC3-8958-84F72F7BA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E7C63-9CC4-C4D1-5B20-49B0923EF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CE35-DEE0-1DC7-90B9-E900A5E00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hnu-Bijjam/Capstone_Project_Vishn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BCAA2-E03D-38A2-BD03-74BAC5CB4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IN" sz="44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Fake News Detection using Machine Learning Algorithms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76AF5-3DD4-1124-B88F-5A522EB66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sz="1300"/>
              <a:t>Vishnu Vardhan Reddy Bijjam</a:t>
            </a:r>
          </a:p>
          <a:p>
            <a:pPr algn="l"/>
            <a:r>
              <a:rPr lang="en-US" sz="1300">
                <a:hlinkClick r:id="rId3"/>
              </a:rPr>
              <a:t>https://github.com/Vishnu-Bijjam/Capstone_Project_Vishnu</a:t>
            </a:r>
            <a:endParaRPr lang="en-US" sz="1300"/>
          </a:p>
        </p:txBody>
      </p:sp>
      <p:pic>
        <p:nvPicPr>
          <p:cNvPr id="5" name="Picture 4" descr="Close-up of a screen&#10;&#10;AI-generated content may be incorrect.">
            <a:extLst>
              <a:ext uri="{FF2B5EF4-FFF2-40B4-BE49-F238E27FC236}">
                <a16:creationId xmlns:a16="http://schemas.microsoft.com/office/drawing/2014/main" id="{B1E67472-7FD7-8947-96E2-3BBF68CFE0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65" r="3929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261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9B0DB-5388-CAC0-2753-28CCC75C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Graphical User Interface(GUI)</a:t>
            </a:r>
          </a:p>
        </p:txBody>
      </p:sp>
      <p:pic>
        <p:nvPicPr>
          <p:cNvPr id="19" name="Content Placeholder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A05D93-3183-C485-1121-3E3CAA476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335" y="1928621"/>
            <a:ext cx="4848365" cy="4351338"/>
          </a:xfrm>
        </p:spPr>
      </p:pic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41464F-DB1A-5F27-14ED-2369C95F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45" y="1788921"/>
            <a:ext cx="492511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5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52E7-A05E-109E-DC60-0609DC8D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800" y="2155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32790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FDF39-41BC-8C95-8B7D-5F85B4EE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 b="1" dirty="0"/>
              <a:t>Introduction / Problem Statement</a:t>
            </a:r>
            <a:endParaRPr lang="en-US" sz="50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AB0F-2504-931E-7FA9-41664FD7F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500" b="1" dirty="0"/>
              <a:t>🔍 What Problem Did I Try to Solve?</a:t>
            </a:r>
          </a:p>
          <a:p>
            <a:pPr>
              <a:buNone/>
            </a:pPr>
            <a:r>
              <a:rPr lang="en-US" sz="1500" b="1" dirty="0"/>
              <a:t>1. </a:t>
            </a:r>
            <a:r>
              <a:rPr lang="en-US" sz="1400" dirty="0"/>
              <a:t>Fake news detection refers to using machine learning algorithms to classify news articles as real or fake, addressing the widespread issue of misinformation on digital platforms</a:t>
            </a:r>
          </a:p>
          <a:p>
            <a:pPr>
              <a:buNone/>
            </a:pPr>
            <a:r>
              <a:rPr lang="en-US" sz="1500" b="1" dirty="0"/>
              <a:t>2. Reducing Manual Verification</a:t>
            </a:r>
            <a:br>
              <a:rPr lang="en-US" sz="1500" dirty="0"/>
            </a:br>
            <a:r>
              <a:rPr lang="en-US" sz="1500" dirty="0"/>
              <a:t>The goal was to </a:t>
            </a:r>
            <a:r>
              <a:rPr lang="en-US" sz="1500" b="1" dirty="0"/>
              <a:t>automate</a:t>
            </a:r>
            <a:r>
              <a:rPr lang="en-US" sz="1500" dirty="0"/>
              <a:t> the news verification process, so fake news can be flagged quickly before it spreads — without depending only on human fact-checkers.</a:t>
            </a:r>
          </a:p>
          <a:p>
            <a:pPr>
              <a:buNone/>
            </a:pPr>
            <a:r>
              <a:rPr lang="en-US" sz="1500" b="1" dirty="0"/>
              <a:t>Why Is This Project Important?</a:t>
            </a:r>
          </a:p>
          <a:p>
            <a:r>
              <a:rPr lang="en-US" sz="1500" dirty="0"/>
              <a:t> Social Impact &amp; Trust: Fake news can influence public opinion, disrupt democratic processes, and incite panic or violence, making reliable detection crucial to maintain societal trust and safety.</a:t>
            </a:r>
          </a:p>
          <a:p>
            <a:r>
              <a:rPr lang="en-US" sz="1500" dirty="0"/>
              <a:t>Industry Relevance: Social media platforms, news agencies, and cybersecurity firms require automated solutions to moderate content at scale and protect users from disinformation.</a:t>
            </a:r>
          </a:p>
          <a:p>
            <a:pPr>
              <a:buNone/>
            </a:pPr>
            <a:r>
              <a:rPr lang="en-US" sz="1500" b="1" dirty="0"/>
              <a:t>Who are the stakeholders or target audience?</a:t>
            </a:r>
          </a:p>
          <a:p>
            <a:r>
              <a:rPr lang="en-US" sz="1500" dirty="0"/>
              <a:t>Digital Platforms &amp; Media Companies</a:t>
            </a:r>
          </a:p>
          <a:p>
            <a:r>
              <a:rPr lang="en-US" sz="1500" dirty="0"/>
              <a:t>General Public &amp; Policymakers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288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A4E0-9E97-ECAF-730E-E7068577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Data Collection &amp; Sources</a:t>
            </a:r>
          </a:p>
        </p:txBody>
      </p:sp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3CB5CFF6-6D09-B014-B9F0-57028030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4D09-B100-239F-7BB0-51B4A47C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Open-source Repository: The dataset was obtained from Kaggle, a reputable platform for hosting open-source datasets for machine learning projects.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It includes labeled news articles categorized as “FAKE” or “REAL” to support training and testing of classification models.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dataset contains approximately 10,000 news articles in total, divided between fake and real news.</a:t>
            </a:r>
            <a:br>
              <a:rPr lang="en-US" sz="2000" dirty="0"/>
            </a:b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5507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82DB6-CE57-1184-D2E4-FE873F97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Exploratory Data Analysis (EDA)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95E2-4392-B44C-8DEA-9EB05DB3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/>
              <a:t>Label Distribution Analysis</a:t>
            </a:r>
          </a:p>
          <a:p>
            <a:r>
              <a:rPr lang="en-US" sz="2200"/>
              <a:t>Text Length Analysis</a:t>
            </a:r>
          </a:p>
        </p:txBody>
      </p:sp>
      <p:pic>
        <p:nvPicPr>
          <p:cNvPr id="4" name="Picture 3" descr="A green and blue bar chart&#10;&#10;AI-generated content may be incorrect.">
            <a:extLst>
              <a:ext uri="{FF2B5EF4-FFF2-40B4-BE49-F238E27FC236}">
                <a16:creationId xmlns:a16="http://schemas.microsoft.com/office/drawing/2014/main" id="{34EAA59C-02B7-43CA-4F6A-EDF3A7B5A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81" y="2569464"/>
            <a:ext cx="5039637" cy="3678936"/>
          </a:xfrm>
          <a:prstGeom prst="rect">
            <a:avLst/>
          </a:prstGeom>
        </p:spPr>
      </p:pic>
      <p:pic>
        <p:nvPicPr>
          <p:cNvPr id="8" name="Picture 7" descr="A graph with green and red lines&#10;&#10;AI-generated content may be incorrect.">
            <a:extLst>
              <a:ext uri="{FF2B5EF4-FFF2-40B4-BE49-F238E27FC236}">
                <a16:creationId xmlns:a16="http://schemas.microsoft.com/office/drawing/2014/main" id="{53E0E7D3-E091-1BD1-4A47-3C89824BC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2768499"/>
            <a:ext cx="5468112" cy="32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0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C9880-836D-9A46-37E1-FD08B534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Insights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C1CB2-02ED-C02B-90B0-18543C8DD4E3}"/>
              </a:ext>
            </a:extLst>
          </p:cNvPr>
          <p:cNvSpPr txBox="1"/>
          <p:nvPr/>
        </p:nvSpPr>
        <p:spPr>
          <a:xfrm>
            <a:off x="1137034" y="219410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Fake news articles</a:t>
            </a:r>
            <a:r>
              <a:rPr lang="en-US" sz="2000"/>
              <a:t> contain words associated with sensationalism, clickbait, and conspiracy-related terms.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Real news articles</a:t>
            </a:r>
            <a:r>
              <a:rPr lang="en-US" sz="2000"/>
              <a:t> use more factual and neutral terminology.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029039-CFAE-049C-580A-F85EB4C4D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0610" y="953153"/>
            <a:ext cx="4737650" cy="497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4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6262A-2F89-B50B-8243-DE23464B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Modeling / Analysis Techniques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3D7CDE-8661-6F87-DB6D-0553F84A5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08024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526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576C3-0B13-89E9-03BF-DD5FD392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72A9-EE0D-1CA4-FADD-97720348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470" y="645836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 b="1" dirty="0"/>
              <a:t>Key Findings and Model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CNN</a:t>
            </a:r>
            <a:r>
              <a:rPr lang="en-US" sz="1300" dirty="0"/>
              <a:t> outperformed traditional ML models, achieving </a:t>
            </a:r>
            <a:r>
              <a:rPr lang="en-US" sz="1300" b="1" dirty="0"/>
              <a:t> 98.7% accuracy</a:t>
            </a:r>
            <a:r>
              <a:rPr lang="en-US" sz="1300" dirty="0"/>
              <a:t>, showcasing its strength in capturing spatial hierarchies in text data even with a simple 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SVM </a:t>
            </a:r>
            <a:r>
              <a:rPr lang="en-US" sz="1300" dirty="0"/>
              <a:t>also performed very well with </a:t>
            </a:r>
            <a:r>
              <a:rPr lang="en-US" sz="1300" b="1" dirty="0"/>
              <a:t>97.3% accuracy</a:t>
            </a:r>
            <a:r>
              <a:rPr lang="en-US" sz="1300" dirty="0"/>
              <a:t>, reflecting strong generalization on vectorized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Logistic Regression</a:t>
            </a:r>
            <a:r>
              <a:rPr lang="en-US" sz="1300" dirty="0"/>
              <a:t> achieved </a:t>
            </a:r>
            <a:r>
              <a:rPr lang="en-US" sz="1300" b="1" dirty="0"/>
              <a:t>96.7% accuracy</a:t>
            </a:r>
            <a:r>
              <a:rPr lang="en-US" sz="1300" dirty="0"/>
              <a:t>, proving to be a solid baseline model with high precision and recall for both Fake and Real news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LSTM</a:t>
            </a:r>
            <a:r>
              <a:rPr lang="en-US" sz="1300" dirty="0"/>
              <a:t>, on the other hand, underperformed with only </a:t>
            </a:r>
            <a:r>
              <a:rPr lang="en-US" sz="1300" b="1" dirty="0"/>
              <a:t>51% accuracy</a:t>
            </a:r>
          </a:p>
          <a:p>
            <a:pPr marL="0" indent="0">
              <a:buNone/>
            </a:pPr>
            <a:r>
              <a:rPr lang="en-US" sz="1300" b="1" dirty="0"/>
              <a:t>Interpretation of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The </a:t>
            </a:r>
            <a:r>
              <a:rPr lang="en-US" sz="1300" b="1" dirty="0"/>
              <a:t>CNN model outshined SVM and Logistic Regression</a:t>
            </a:r>
            <a:r>
              <a:rPr lang="en-US" sz="1300" dirty="0"/>
              <a:t>, likely due to its ability to extract local features and patterns in text sequences, which is particularly effective when handling short to medium-length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Logistic Regression</a:t>
            </a:r>
            <a:r>
              <a:rPr lang="en-US" sz="1300" dirty="0"/>
              <a:t> still performed competitively because of its effectiveness with </a:t>
            </a:r>
            <a:r>
              <a:rPr lang="en-US" sz="1300" b="1" dirty="0"/>
              <a:t>sparse TF-IDF features</a:t>
            </a:r>
            <a:r>
              <a:rPr lang="en-US" sz="1300" dirty="0"/>
              <a:t>, especially in well-separated binary classification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SVM</a:t>
            </a:r>
            <a:r>
              <a:rPr lang="en-US" sz="1300" dirty="0"/>
              <a:t> benefited from the linear separation provided by TF-IDF, maintaining strong precision and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LSTM</a:t>
            </a:r>
            <a:r>
              <a:rPr lang="en-US" sz="1300" dirty="0"/>
              <a:t> struggled, possibly due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Lack of large sequential data.</a:t>
            </a:r>
          </a:p>
        </p:txBody>
      </p:sp>
    </p:spTree>
    <p:extLst>
      <p:ext uri="{BB962C8B-B14F-4D97-AF65-F5344CB8AC3E}">
        <p14:creationId xmlns:p14="http://schemas.microsoft.com/office/powerpoint/2010/main" val="108426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D88CC1A2-BE18-11F3-F648-A6CECA9EE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3321532"/>
            <a:ext cx="10515600" cy="3536468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1BED12-91BF-FD89-E804-20211B868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51" y="710977"/>
            <a:ext cx="4416999" cy="2057623"/>
          </a:xfrm>
          <a:prstGeom prst="rect">
            <a:avLst/>
          </a:prstGeom>
        </p:spPr>
      </p:pic>
      <p:pic>
        <p:nvPicPr>
          <p:cNvPr id="9" name="Picture 8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5EF38AB0-DE20-9568-BD52-0B95479FC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1" y="199472"/>
            <a:ext cx="4417000" cy="302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4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E641-B161-B6C9-E6C5-4FAE6F84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LIME Explanation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12" name="Content Placeholder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7D8DDDB-6F3F-1805-B342-3FEE0EFB1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044" y="2107406"/>
            <a:ext cx="10221751" cy="3067478"/>
          </a:xfrm>
        </p:spPr>
      </p:pic>
    </p:spTree>
    <p:extLst>
      <p:ext uri="{BB962C8B-B14F-4D97-AF65-F5344CB8AC3E}">
        <p14:creationId xmlns:p14="http://schemas.microsoft.com/office/powerpoint/2010/main" val="51845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8593</TotalTime>
  <Words>641</Words>
  <Application>Microsoft Office PowerPoint</Application>
  <PresentationFormat>Widescreen</PresentationFormat>
  <Paragraphs>52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Fake News Detection using Machine Learning Algorithms</vt:lpstr>
      <vt:lpstr>Introduction / Problem Statement</vt:lpstr>
      <vt:lpstr>Data Collection &amp; Sources</vt:lpstr>
      <vt:lpstr>Exploratory Data Analysis (EDA)</vt:lpstr>
      <vt:lpstr>Word Cloud Insights </vt:lpstr>
      <vt:lpstr>Modeling / Analysis Techniques</vt:lpstr>
      <vt:lpstr>Results</vt:lpstr>
      <vt:lpstr>PowerPoint Presentation</vt:lpstr>
      <vt:lpstr>LIME Explanation </vt:lpstr>
      <vt:lpstr>Graphical User Interface(GUI)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Ganis, Prof. Matthew Robert</dc:creator>
  <cp:lastModifiedBy>Bijjam, Mr. Vishnu Vardhan Reddy</cp:lastModifiedBy>
  <cp:revision>15</cp:revision>
  <dcterms:created xsi:type="dcterms:W3CDTF">2025-02-27T16:58:38Z</dcterms:created>
  <dcterms:modified xsi:type="dcterms:W3CDTF">2025-04-24T13:44:27Z</dcterms:modified>
</cp:coreProperties>
</file>