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5" r:id="rId6"/>
    <p:sldId id="267" r:id="rId7"/>
    <p:sldId id="257" r:id="rId8"/>
    <p:sldId id="258"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B0CA6-533F-432F-A71F-724657B0F25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5217802-C208-44F3-93F5-CCBC56C0AB18}">
      <dgm:prSet/>
      <dgm:spPr/>
      <dgm:t>
        <a:bodyPr/>
        <a:lstStyle/>
        <a:p>
          <a:r>
            <a:rPr lang="en-US" i="0" dirty="0"/>
            <a:t>Dataset Acquisition and Preliminary Overview</a:t>
          </a:r>
          <a:endParaRPr lang="en-US" dirty="0"/>
        </a:p>
      </dgm:t>
    </dgm:pt>
    <dgm:pt modelId="{ACBE80CE-5BF2-4135-B57B-638DC43DFA2C}" type="parTrans" cxnId="{8F7F57E1-6FE7-45AD-8948-08AC91700CA0}">
      <dgm:prSet/>
      <dgm:spPr/>
      <dgm:t>
        <a:bodyPr/>
        <a:lstStyle/>
        <a:p>
          <a:endParaRPr lang="en-US"/>
        </a:p>
      </dgm:t>
    </dgm:pt>
    <dgm:pt modelId="{C8FB9A17-0A8F-49A1-8318-FD70ABA65197}" type="sibTrans" cxnId="{8F7F57E1-6FE7-45AD-8948-08AC91700CA0}">
      <dgm:prSet/>
      <dgm:spPr/>
      <dgm:t>
        <a:bodyPr/>
        <a:lstStyle/>
        <a:p>
          <a:endParaRPr lang="en-US"/>
        </a:p>
      </dgm:t>
    </dgm:pt>
    <dgm:pt modelId="{62CD06C9-D748-4C89-BEEF-D21E7D5CBF82}">
      <dgm:prSet/>
      <dgm:spPr/>
      <dgm:t>
        <a:bodyPr/>
        <a:lstStyle/>
        <a:p>
          <a:r>
            <a:rPr lang="en-US"/>
            <a:t>Descriptive Statistics</a:t>
          </a:r>
        </a:p>
      </dgm:t>
    </dgm:pt>
    <dgm:pt modelId="{21313841-DE60-4594-A650-28D343A2096B}" type="parTrans" cxnId="{4A647697-FD94-4FF9-B63E-2CC34FB7DEBC}">
      <dgm:prSet/>
      <dgm:spPr/>
      <dgm:t>
        <a:bodyPr/>
        <a:lstStyle/>
        <a:p>
          <a:endParaRPr lang="en-US"/>
        </a:p>
      </dgm:t>
    </dgm:pt>
    <dgm:pt modelId="{401D1681-FFCC-45D7-B41C-C763A5F182E1}" type="sibTrans" cxnId="{4A647697-FD94-4FF9-B63E-2CC34FB7DEBC}">
      <dgm:prSet/>
      <dgm:spPr/>
      <dgm:t>
        <a:bodyPr/>
        <a:lstStyle/>
        <a:p>
          <a:endParaRPr lang="en-US"/>
        </a:p>
      </dgm:t>
    </dgm:pt>
    <dgm:pt modelId="{E149F0C5-7CC7-4DE3-B76D-D0FE57EFEF6E}">
      <dgm:prSet/>
      <dgm:spPr/>
      <dgm:t>
        <a:bodyPr/>
        <a:lstStyle/>
        <a:p>
          <a:r>
            <a:rPr lang="en-US" dirty="0"/>
            <a:t>Data Types And Transformation</a:t>
          </a:r>
        </a:p>
      </dgm:t>
    </dgm:pt>
    <dgm:pt modelId="{60822CA4-2210-4A05-B325-443847DA1244}" type="parTrans" cxnId="{6F2F87E0-D5BB-4D5D-BB83-F12B15171CD3}">
      <dgm:prSet/>
      <dgm:spPr/>
      <dgm:t>
        <a:bodyPr/>
        <a:lstStyle/>
        <a:p>
          <a:endParaRPr lang="en-US"/>
        </a:p>
      </dgm:t>
    </dgm:pt>
    <dgm:pt modelId="{07F10955-EA11-43FA-83B1-70795C6D87A6}" type="sibTrans" cxnId="{6F2F87E0-D5BB-4D5D-BB83-F12B15171CD3}">
      <dgm:prSet/>
      <dgm:spPr/>
      <dgm:t>
        <a:bodyPr/>
        <a:lstStyle/>
        <a:p>
          <a:endParaRPr lang="en-US"/>
        </a:p>
      </dgm:t>
    </dgm:pt>
    <dgm:pt modelId="{31E1E435-0BBF-422A-ABA8-AC88CCDE839F}">
      <dgm:prSet/>
      <dgm:spPr/>
      <dgm:t>
        <a:bodyPr/>
        <a:lstStyle/>
        <a:p>
          <a:r>
            <a:rPr lang="en-US"/>
            <a:t>Correlation Matrix</a:t>
          </a:r>
        </a:p>
      </dgm:t>
    </dgm:pt>
    <dgm:pt modelId="{229F98B9-974C-4197-A104-92AD2E557DA4}" type="parTrans" cxnId="{5C800AC7-0EB2-485E-95C2-30915FF98FBC}">
      <dgm:prSet/>
      <dgm:spPr/>
      <dgm:t>
        <a:bodyPr/>
        <a:lstStyle/>
        <a:p>
          <a:endParaRPr lang="en-US"/>
        </a:p>
      </dgm:t>
    </dgm:pt>
    <dgm:pt modelId="{3FFA4E67-4989-43DC-8526-26CAD229F27F}" type="sibTrans" cxnId="{5C800AC7-0EB2-485E-95C2-30915FF98FBC}">
      <dgm:prSet/>
      <dgm:spPr/>
      <dgm:t>
        <a:bodyPr/>
        <a:lstStyle/>
        <a:p>
          <a:endParaRPr lang="en-US"/>
        </a:p>
      </dgm:t>
    </dgm:pt>
    <dgm:pt modelId="{36847283-A9AB-4C95-883E-D86E3F7EE10B}">
      <dgm:prSet/>
      <dgm:spPr/>
      <dgm:t>
        <a:bodyPr/>
        <a:lstStyle/>
        <a:p>
          <a:r>
            <a:rPr lang="en-US" i="0"/>
            <a:t>Feature Importance in Diabetes Progression</a:t>
          </a:r>
          <a:endParaRPr lang="en-US"/>
        </a:p>
      </dgm:t>
    </dgm:pt>
    <dgm:pt modelId="{2C0A7E18-C2FA-4D91-BDCE-AFE92F5C65A5}" type="parTrans" cxnId="{16EED5BE-3550-438D-B0B1-D615C2F35351}">
      <dgm:prSet/>
      <dgm:spPr/>
      <dgm:t>
        <a:bodyPr/>
        <a:lstStyle/>
        <a:p>
          <a:endParaRPr lang="en-US"/>
        </a:p>
      </dgm:t>
    </dgm:pt>
    <dgm:pt modelId="{6912E6F5-BD61-4186-AED8-967DF9766F7B}" type="sibTrans" cxnId="{16EED5BE-3550-438D-B0B1-D615C2F35351}">
      <dgm:prSet/>
      <dgm:spPr/>
      <dgm:t>
        <a:bodyPr/>
        <a:lstStyle/>
        <a:p>
          <a:endParaRPr lang="en-US"/>
        </a:p>
      </dgm:t>
    </dgm:pt>
    <dgm:pt modelId="{A8C485AA-E951-4E2B-9713-5044FAB84502}">
      <dgm:prSet/>
      <dgm:spPr/>
      <dgm:t>
        <a:bodyPr/>
        <a:lstStyle/>
        <a:p>
          <a:r>
            <a:rPr lang="en-US" dirty="0"/>
            <a:t>Limitations in the Dataset</a:t>
          </a:r>
        </a:p>
      </dgm:t>
    </dgm:pt>
    <dgm:pt modelId="{61CD7E6B-CB2B-4CD1-9C75-A822EBFD264C}" type="parTrans" cxnId="{06568496-615D-4063-8EA9-503C9E4F1782}">
      <dgm:prSet/>
      <dgm:spPr/>
      <dgm:t>
        <a:bodyPr/>
        <a:lstStyle/>
        <a:p>
          <a:endParaRPr lang="en-US"/>
        </a:p>
      </dgm:t>
    </dgm:pt>
    <dgm:pt modelId="{15AB36FA-A31E-42E8-9868-F6EB9BF301FD}" type="sibTrans" cxnId="{06568496-615D-4063-8EA9-503C9E4F1782}">
      <dgm:prSet/>
      <dgm:spPr/>
      <dgm:t>
        <a:bodyPr/>
        <a:lstStyle/>
        <a:p>
          <a:endParaRPr lang="en-US"/>
        </a:p>
      </dgm:t>
    </dgm:pt>
    <dgm:pt modelId="{CCC11A62-5D1F-4227-B140-E0B593C2F8FA}">
      <dgm:prSet/>
      <dgm:spPr/>
      <dgm:t>
        <a:bodyPr/>
        <a:lstStyle/>
        <a:p>
          <a:r>
            <a:rPr lang="en-US" dirty="0"/>
            <a:t>Introduction</a:t>
          </a:r>
        </a:p>
      </dgm:t>
    </dgm:pt>
    <dgm:pt modelId="{2B478788-EE31-4CF1-AEA5-A8776D94ED44}" type="parTrans" cxnId="{6A1526FA-6079-490A-8592-EDD22B15DF02}">
      <dgm:prSet/>
      <dgm:spPr/>
      <dgm:t>
        <a:bodyPr/>
        <a:lstStyle/>
        <a:p>
          <a:endParaRPr lang="en-IN"/>
        </a:p>
      </dgm:t>
    </dgm:pt>
    <dgm:pt modelId="{22EF92A0-2BCF-4B38-AD3D-C7162550265F}" type="sibTrans" cxnId="{6A1526FA-6079-490A-8592-EDD22B15DF02}">
      <dgm:prSet/>
      <dgm:spPr/>
      <dgm:t>
        <a:bodyPr/>
        <a:lstStyle/>
        <a:p>
          <a:endParaRPr lang="en-IN"/>
        </a:p>
      </dgm:t>
    </dgm:pt>
    <dgm:pt modelId="{39334FE0-0614-455B-90F0-EA9658F42C8F}" type="pres">
      <dgm:prSet presAssocID="{CFFB0CA6-533F-432F-A71F-724657B0F25E}" presName="linear" presStyleCnt="0">
        <dgm:presLayoutVars>
          <dgm:dir/>
          <dgm:animLvl val="lvl"/>
          <dgm:resizeHandles val="exact"/>
        </dgm:presLayoutVars>
      </dgm:prSet>
      <dgm:spPr/>
    </dgm:pt>
    <dgm:pt modelId="{F480B761-073F-48BF-8690-2681969ED9D0}" type="pres">
      <dgm:prSet presAssocID="{CCC11A62-5D1F-4227-B140-E0B593C2F8FA}" presName="parentLin" presStyleCnt="0"/>
      <dgm:spPr/>
    </dgm:pt>
    <dgm:pt modelId="{852D127F-664A-44A0-965F-65FFF4199258}" type="pres">
      <dgm:prSet presAssocID="{CCC11A62-5D1F-4227-B140-E0B593C2F8FA}" presName="parentLeftMargin" presStyleLbl="node1" presStyleIdx="0" presStyleCnt="7"/>
      <dgm:spPr/>
    </dgm:pt>
    <dgm:pt modelId="{880F906D-62BD-4E39-85BC-48B77659318B}" type="pres">
      <dgm:prSet presAssocID="{CCC11A62-5D1F-4227-B140-E0B593C2F8FA}" presName="parentText" presStyleLbl="node1" presStyleIdx="0" presStyleCnt="7">
        <dgm:presLayoutVars>
          <dgm:chMax val="0"/>
          <dgm:bulletEnabled val="1"/>
        </dgm:presLayoutVars>
      </dgm:prSet>
      <dgm:spPr/>
    </dgm:pt>
    <dgm:pt modelId="{3C50CCBF-D0A1-4833-86AF-836BC088F2AC}" type="pres">
      <dgm:prSet presAssocID="{CCC11A62-5D1F-4227-B140-E0B593C2F8FA}" presName="negativeSpace" presStyleCnt="0"/>
      <dgm:spPr/>
    </dgm:pt>
    <dgm:pt modelId="{4B8E9212-AAA2-4B9E-B7E6-1931FE47CDA8}" type="pres">
      <dgm:prSet presAssocID="{CCC11A62-5D1F-4227-B140-E0B593C2F8FA}" presName="childText" presStyleLbl="conFgAcc1" presStyleIdx="0" presStyleCnt="7">
        <dgm:presLayoutVars>
          <dgm:bulletEnabled val="1"/>
        </dgm:presLayoutVars>
      </dgm:prSet>
      <dgm:spPr/>
    </dgm:pt>
    <dgm:pt modelId="{BFB81222-EC0B-4F4C-BBA1-B4D3130ACF32}" type="pres">
      <dgm:prSet presAssocID="{22EF92A0-2BCF-4B38-AD3D-C7162550265F}" presName="spaceBetweenRectangles" presStyleCnt="0"/>
      <dgm:spPr/>
    </dgm:pt>
    <dgm:pt modelId="{18D9E466-402B-400A-8C9A-FD34E40DBBA8}" type="pres">
      <dgm:prSet presAssocID="{65217802-C208-44F3-93F5-CCBC56C0AB18}" presName="parentLin" presStyleCnt="0"/>
      <dgm:spPr/>
    </dgm:pt>
    <dgm:pt modelId="{45E213FE-6B74-4F75-B71D-B3C129B27C87}" type="pres">
      <dgm:prSet presAssocID="{65217802-C208-44F3-93F5-CCBC56C0AB18}" presName="parentLeftMargin" presStyleLbl="node1" presStyleIdx="0" presStyleCnt="7"/>
      <dgm:spPr/>
    </dgm:pt>
    <dgm:pt modelId="{03C88BC0-96FB-4436-AC1B-359F786A5583}" type="pres">
      <dgm:prSet presAssocID="{65217802-C208-44F3-93F5-CCBC56C0AB18}" presName="parentText" presStyleLbl="node1" presStyleIdx="1" presStyleCnt="7">
        <dgm:presLayoutVars>
          <dgm:chMax val="0"/>
          <dgm:bulletEnabled val="1"/>
        </dgm:presLayoutVars>
      </dgm:prSet>
      <dgm:spPr/>
    </dgm:pt>
    <dgm:pt modelId="{53847F36-A410-4C45-AC17-ADBA6EAC764D}" type="pres">
      <dgm:prSet presAssocID="{65217802-C208-44F3-93F5-CCBC56C0AB18}" presName="negativeSpace" presStyleCnt="0"/>
      <dgm:spPr/>
    </dgm:pt>
    <dgm:pt modelId="{EEA31345-AF00-49FA-B229-736188A5E9F2}" type="pres">
      <dgm:prSet presAssocID="{65217802-C208-44F3-93F5-CCBC56C0AB18}" presName="childText" presStyleLbl="conFgAcc1" presStyleIdx="1" presStyleCnt="7">
        <dgm:presLayoutVars>
          <dgm:bulletEnabled val="1"/>
        </dgm:presLayoutVars>
      </dgm:prSet>
      <dgm:spPr/>
    </dgm:pt>
    <dgm:pt modelId="{FC314F37-429B-484E-9914-85D23BB693E3}" type="pres">
      <dgm:prSet presAssocID="{C8FB9A17-0A8F-49A1-8318-FD70ABA65197}" presName="spaceBetweenRectangles" presStyleCnt="0"/>
      <dgm:spPr/>
    </dgm:pt>
    <dgm:pt modelId="{B8E086D4-1A60-453F-A013-643C18EF9BAA}" type="pres">
      <dgm:prSet presAssocID="{62CD06C9-D748-4C89-BEEF-D21E7D5CBF82}" presName="parentLin" presStyleCnt="0"/>
      <dgm:spPr/>
    </dgm:pt>
    <dgm:pt modelId="{8C945BBB-CD08-4D65-9B4F-ACF424635D6F}" type="pres">
      <dgm:prSet presAssocID="{62CD06C9-D748-4C89-BEEF-D21E7D5CBF82}" presName="parentLeftMargin" presStyleLbl="node1" presStyleIdx="1" presStyleCnt="7"/>
      <dgm:spPr/>
    </dgm:pt>
    <dgm:pt modelId="{33A4B7A6-0D6F-44F1-B2CA-F18705636343}" type="pres">
      <dgm:prSet presAssocID="{62CD06C9-D748-4C89-BEEF-D21E7D5CBF82}" presName="parentText" presStyleLbl="node1" presStyleIdx="2" presStyleCnt="7" custLinFactNeighborY="0">
        <dgm:presLayoutVars>
          <dgm:chMax val="0"/>
          <dgm:bulletEnabled val="1"/>
        </dgm:presLayoutVars>
      </dgm:prSet>
      <dgm:spPr/>
    </dgm:pt>
    <dgm:pt modelId="{1611FD7C-0B8F-46D3-BF8F-4672869A2115}" type="pres">
      <dgm:prSet presAssocID="{62CD06C9-D748-4C89-BEEF-D21E7D5CBF82}" presName="negativeSpace" presStyleCnt="0"/>
      <dgm:spPr/>
    </dgm:pt>
    <dgm:pt modelId="{5359396F-9340-4733-AAF5-EB30CA3633C1}" type="pres">
      <dgm:prSet presAssocID="{62CD06C9-D748-4C89-BEEF-D21E7D5CBF82}" presName="childText" presStyleLbl="conFgAcc1" presStyleIdx="2" presStyleCnt="7">
        <dgm:presLayoutVars>
          <dgm:bulletEnabled val="1"/>
        </dgm:presLayoutVars>
      </dgm:prSet>
      <dgm:spPr/>
    </dgm:pt>
    <dgm:pt modelId="{3D91BA45-9F7C-44A2-8C54-D58CC0443DCE}" type="pres">
      <dgm:prSet presAssocID="{401D1681-FFCC-45D7-B41C-C763A5F182E1}" presName="spaceBetweenRectangles" presStyleCnt="0"/>
      <dgm:spPr/>
    </dgm:pt>
    <dgm:pt modelId="{D09507BF-689E-4463-8A16-7B5DBF29138F}" type="pres">
      <dgm:prSet presAssocID="{E149F0C5-7CC7-4DE3-B76D-D0FE57EFEF6E}" presName="parentLin" presStyleCnt="0"/>
      <dgm:spPr/>
    </dgm:pt>
    <dgm:pt modelId="{13DA745D-0670-436D-9852-0B983C1820B6}" type="pres">
      <dgm:prSet presAssocID="{E149F0C5-7CC7-4DE3-B76D-D0FE57EFEF6E}" presName="parentLeftMargin" presStyleLbl="node1" presStyleIdx="2" presStyleCnt="7"/>
      <dgm:spPr/>
    </dgm:pt>
    <dgm:pt modelId="{52EF2068-58FE-4157-8A1D-8CE947E09B37}" type="pres">
      <dgm:prSet presAssocID="{E149F0C5-7CC7-4DE3-B76D-D0FE57EFEF6E}" presName="parentText" presStyleLbl="node1" presStyleIdx="3" presStyleCnt="7">
        <dgm:presLayoutVars>
          <dgm:chMax val="0"/>
          <dgm:bulletEnabled val="1"/>
        </dgm:presLayoutVars>
      </dgm:prSet>
      <dgm:spPr/>
    </dgm:pt>
    <dgm:pt modelId="{A184F27A-F909-4FB4-84C8-C3B8F2AF3B33}" type="pres">
      <dgm:prSet presAssocID="{E149F0C5-7CC7-4DE3-B76D-D0FE57EFEF6E}" presName="negativeSpace" presStyleCnt="0"/>
      <dgm:spPr/>
    </dgm:pt>
    <dgm:pt modelId="{A2BDBB3E-AEF4-41D1-B4F2-62587BE3C8AB}" type="pres">
      <dgm:prSet presAssocID="{E149F0C5-7CC7-4DE3-B76D-D0FE57EFEF6E}" presName="childText" presStyleLbl="conFgAcc1" presStyleIdx="3" presStyleCnt="7">
        <dgm:presLayoutVars>
          <dgm:bulletEnabled val="1"/>
        </dgm:presLayoutVars>
      </dgm:prSet>
      <dgm:spPr/>
    </dgm:pt>
    <dgm:pt modelId="{00962E57-FED6-461F-88B1-C09F15460CAD}" type="pres">
      <dgm:prSet presAssocID="{07F10955-EA11-43FA-83B1-70795C6D87A6}" presName="spaceBetweenRectangles" presStyleCnt="0"/>
      <dgm:spPr/>
    </dgm:pt>
    <dgm:pt modelId="{6606454A-C022-4EA3-B009-5B724EC507A5}" type="pres">
      <dgm:prSet presAssocID="{31E1E435-0BBF-422A-ABA8-AC88CCDE839F}" presName="parentLin" presStyleCnt="0"/>
      <dgm:spPr/>
    </dgm:pt>
    <dgm:pt modelId="{78BF72D9-A326-4CBD-BF95-883734062EDD}" type="pres">
      <dgm:prSet presAssocID="{31E1E435-0BBF-422A-ABA8-AC88CCDE839F}" presName="parentLeftMargin" presStyleLbl="node1" presStyleIdx="3" presStyleCnt="7"/>
      <dgm:spPr/>
    </dgm:pt>
    <dgm:pt modelId="{7CEEB6D7-3C44-488E-89A6-99AA795B3884}" type="pres">
      <dgm:prSet presAssocID="{31E1E435-0BBF-422A-ABA8-AC88CCDE839F}" presName="parentText" presStyleLbl="node1" presStyleIdx="4" presStyleCnt="7">
        <dgm:presLayoutVars>
          <dgm:chMax val="0"/>
          <dgm:bulletEnabled val="1"/>
        </dgm:presLayoutVars>
      </dgm:prSet>
      <dgm:spPr/>
    </dgm:pt>
    <dgm:pt modelId="{8B4FCE83-0F9C-439D-8F95-016ABD402DAE}" type="pres">
      <dgm:prSet presAssocID="{31E1E435-0BBF-422A-ABA8-AC88CCDE839F}" presName="negativeSpace" presStyleCnt="0"/>
      <dgm:spPr/>
    </dgm:pt>
    <dgm:pt modelId="{40E63366-619A-469F-A52A-5AF9E93BFD45}" type="pres">
      <dgm:prSet presAssocID="{31E1E435-0BBF-422A-ABA8-AC88CCDE839F}" presName="childText" presStyleLbl="conFgAcc1" presStyleIdx="4" presStyleCnt="7">
        <dgm:presLayoutVars>
          <dgm:bulletEnabled val="1"/>
        </dgm:presLayoutVars>
      </dgm:prSet>
      <dgm:spPr/>
    </dgm:pt>
    <dgm:pt modelId="{B0F9DC43-91D8-4C73-B222-DD2AA8460EC1}" type="pres">
      <dgm:prSet presAssocID="{3FFA4E67-4989-43DC-8526-26CAD229F27F}" presName="spaceBetweenRectangles" presStyleCnt="0"/>
      <dgm:spPr/>
    </dgm:pt>
    <dgm:pt modelId="{E0A58BDE-183F-4B51-93AB-E9D5B8A76CC7}" type="pres">
      <dgm:prSet presAssocID="{36847283-A9AB-4C95-883E-D86E3F7EE10B}" presName="parentLin" presStyleCnt="0"/>
      <dgm:spPr/>
    </dgm:pt>
    <dgm:pt modelId="{7DDB3D97-CA95-427E-81CC-6AB322BCF188}" type="pres">
      <dgm:prSet presAssocID="{36847283-A9AB-4C95-883E-D86E3F7EE10B}" presName="parentLeftMargin" presStyleLbl="node1" presStyleIdx="4" presStyleCnt="7"/>
      <dgm:spPr/>
    </dgm:pt>
    <dgm:pt modelId="{83FB1C37-400E-4D28-99D7-7C693E81C82B}" type="pres">
      <dgm:prSet presAssocID="{36847283-A9AB-4C95-883E-D86E3F7EE10B}" presName="parentText" presStyleLbl="node1" presStyleIdx="5" presStyleCnt="7">
        <dgm:presLayoutVars>
          <dgm:chMax val="0"/>
          <dgm:bulletEnabled val="1"/>
        </dgm:presLayoutVars>
      </dgm:prSet>
      <dgm:spPr/>
    </dgm:pt>
    <dgm:pt modelId="{6563E40F-AF62-46B3-A863-15EA8C5AE437}" type="pres">
      <dgm:prSet presAssocID="{36847283-A9AB-4C95-883E-D86E3F7EE10B}" presName="negativeSpace" presStyleCnt="0"/>
      <dgm:spPr/>
    </dgm:pt>
    <dgm:pt modelId="{74744BEA-5928-426C-A1EF-564CA345600E}" type="pres">
      <dgm:prSet presAssocID="{36847283-A9AB-4C95-883E-D86E3F7EE10B}" presName="childText" presStyleLbl="conFgAcc1" presStyleIdx="5" presStyleCnt="7">
        <dgm:presLayoutVars>
          <dgm:bulletEnabled val="1"/>
        </dgm:presLayoutVars>
      </dgm:prSet>
      <dgm:spPr/>
    </dgm:pt>
    <dgm:pt modelId="{E0C7F79C-266E-4502-92EB-6A1C89C55E13}" type="pres">
      <dgm:prSet presAssocID="{6912E6F5-BD61-4186-AED8-967DF9766F7B}" presName="spaceBetweenRectangles" presStyleCnt="0"/>
      <dgm:spPr/>
    </dgm:pt>
    <dgm:pt modelId="{4A479C99-0A4C-4BA5-B809-91F97A27F7E6}" type="pres">
      <dgm:prSet presAssocID="{A8C485AA-E951-4E2B-9713-5044FAB84502}" presName="parentLin" presStyleCnt="0"/>
      <dgm:spPr/>
    </dgm:pt>
    <dgm:pt modelId="{4A7CB286-9C4F-48DF-A362-5D0355CDB67C}" type="pres">
      <dgm:prSet presAssocID="{A8C485AA-E951-4E2B-9713-5044FAB84502}" presName="parentLeftMargin" presStyleLbl="node1" presStyleIdx="5" presStyleCnt="7"/>
      <dgm:spPr/>
    </dgm:pt>
    <dgm:pt modelId="{2BB0FA5A-5059-4C8C-9F87-3410942AE8DA}" type="pres">
      <dgm:prSet presAssocID="{A8C485AA-E951-4E2B-9713-5044FAB84502}" presName="parentText" presStyleLbl="node1" presStyleIdx="6" presStyleCnt="7">
        <dgm:presLayoutVars>
          <dgm:chMax val="0"/>
          <dgm:bulletEnabled val="1"/>
        </dgm:presLayoutVars>
      </dgm:prSet>
      <dgm:spPr/>
    </dgm:pt>
    <dgm:pt modelId="{88DA3351-5572-4AC1-9EB5-C9512C875219}" type="pres">
      <dgm:prSet presAssocID="{A8C485AA-E951-4E2B-9713-5044FAB84502}" presName="negativeSpace" presStyleCnt="0"/>
      <dgm:spPr/>
    </dgm:pt>
    <dgm:pt modelId="{D5831A93-6533-4344-9C84-AE7FE75BDAC7}" type="pres">
      <dgm:prSet presAssocID="{A8C485AA-E951-4E2B-9713-5044FAB84502}" presName="childText" presStyleLbl="conFgAcc1" presStyleIdx="6" presStyleCnt="7">
        <dgm:presLayoutVars>
          <dgm:bulletEnabled val="1"/>
        </dgm:presLayoutVars>
      </dgm:prSet>
      <dgm:spPr/>
    </dgm:pt>
  </dgm:ptLst>
  <dgm:cxnLst>
    <dgm:cxn modelId="{88F74411-B0DF-42D4-ACE1-114917267E1C}" type="presOf" srcId="{A8C485AA-E951-4E2B-9713-5044FAB84502}" destId="{4A7CB286-9C4F-48DF-A362-5D0355CDB67C}" srcOrd="0" destOrd="0" presId="urn:microsoft.com/office/officeart/2005/8/layout/list1"/>
    <dgm:cxn modelId="{80371130-B622-4B03-A113-EA71659A8D29}" type="presOf" srcId="{E149F0C5-7CC7-4DE3-B76D-D0FE57EFEF6E}" destId="{52EF2068-58FE-4157-8A1D-8CE947E09B37}" srcOrd="1" destOrd="0" presId="urn:microsoft.com/office/officeart/2005/8/layout/list1"/>
    <dgm:cxn modelId="{320EFD31-23D6-4334-B146-2DC9089884D3}" type="presOf" srcId="{36847283-A9AB-4C95-883E-D86E3F7EE10B}" destId="{7DDB3D97-CA95-427E-81CC-6AB322BCF188}" srcOrd="0" destOrd="0" presId="urn:microsoft.com/office/officeart/2005/8/layout/list1"/>
    <dgm:cxn modelId="{6502E65C-9A7B-4BEE-830D-0B8FD56AE988}" type="presOf" srcId="{62CD06C9-D748-4C89-BEEF-D21E7D5CBF82}" destId="{8C945BBB-CD08-4D65-9B4F-ACF424635D6F}" srcOrd="0" destOrd="0" presId="urn:microsoft.com/office/officeart/2005/8/layout/list1"/>
    <dgm:cxn modelId="{B006B152-25F6-42E9-BDE3-F22F1C83683D}" type="presOf" srcId="{65217802-C208-44F3-93F5-CCBC56C0AB18}" destId="{03C88BC0-96FB-4436-AC1B-359F786A5583}" srcOrd="1" destOrd="0" presId="urn:microsoft.com/office/officeart/2005/8/layout/list1"/>
    <dgm:cxn modelId="{88CE4876-48EC-49D6-864B-3A5F40E0660C}" type="presOf" srcId="{62CD06C9-D748-4C89-BEEF-D21E7D5CBF82}" destId="{33A4B7A6-0D6F-44F1-B2CA-F18705636343}" srcOrd="1" destOrd="0" presId="urn:microsoft.com/office/officeart/2005/8/layout/list1"/>
    <dgm:cxn modelId="{EE792789-2F04-4325-AA23-76D9E85FC7E0}" type="presOf" srcId="{CCC11A62-5D1F-4227-B140-E0B593C2F8FA}" destId="{852D127F-664A-44A0-965F-65FFF4199258}" srcOrd="0" destOrd="0" presId="urn:microsoft.com/office/officeart/2005/8/layout/list1"/>
    <dgm:cxn modelId="{9CBBE38C-B1A3-44A9-9F02-4D8C46AA15EC}" type="presOf" srcId="{36847283-A9AB-4C95-883E-D86E3F7EE10B}" destId="{83FB1C37-400E-4D28-99D7-7C693E81C82B}" srcOrd="1" destOrd="0" presId="urn:microsoft.com/office/officeart/2005/8/layout/list1"/>
    <dgm:cxn modelId="{0F57588F-5D3C-4F1F-8D55-841C71B37007}" type="presOf" srcId="{31E1E435-0BBF-422A-ABA8-AC88CCDE839F}" destId="{7CEEB6D7-3C44-488E-89A6-99AA795B3884}" srcOrd="1" destOrd="0" presId="urn:microsoft.com/office/officeart/2005/8/layout/list1"/>
    <dgm:cxn modelId="{06568496-615D-4063-8EA9-503C9E4F1782}" srcId="{CFFB0CA6-533F-432F-A71F-724657B0F25E}" destId="{A8C485AA-E951-4E2B-9713-5044FAB84502}" srcOrd="6" destOrd="0" parTransId="{61CD7E6B-CB2B-4CD1-9C75-A822EBFD264C}" sibTransId="{15AB36FA-A31E-42E8-9868-F6EB9BF301FD}"/>
    <dgm:cxn modelId="{4A647697-FD94-4FF9-B63E-2CC34FB7DEBC}" srcId="{CFFB0CA6-533F-432F-A71F-724657B0F25E}" destId="{62CD06C9-D748-4C89-BEEF-D21E7D5CBF82}" srcOrd="2" destOrd="0" parTransId="{21313841-DE60-4594-A650-28D343A2096B}" sibTransId="{401D1681-FFCC-45D7-B41C-C763A5F182E1}"/>
    <dgm:cxn modelId="{9ACA4E98-7B51-479F-9A7C-9FFFF85102E4}" type="presOf" srcId="{A8C485AA-E951-4E2B-9713-5044FAB84502}" destId="{2BB0FA5A-5059-4C8C-9F87-3410942AE8DA}" srcOrd="1" destOrd="0" presId="urn:microsoft.com/office/officeart/2005/8/layout/list1"/>
    <dgm:cxn modelId="{3F59C798-3A18-4606-BF39-97867536FD7A}" type="presOf" srcId="{31E1E435-0BBF-422A-ABA8-AC88CCDE839F}" destId="{78BF72D9-A326-4CBD-BF95-883734062EDD}" srcOrd="0" destOrd="0" presId="urn:microsoft.com/office/officeart/2005/8/layout/list1"/>
    <dgm:cxn modelId="{A8D268A8-E2BE-48C6-8A07-881BCE3CF11E}" type="presOf" srcId="{E149F0C5-7CC7-4DE3-B76D-D0FE57EFEF6E}" destId="{13DA745D-0670-436D-9852-0B983C1820B6}" srcOrd="0" destOrd="0" presId="urn:microsoft.com/office/officeart/2005/8/layout/list1"/>
    <dgm:cxn modelId="{4F7509B4-C5FF-46BA-B37B-3A3174B48396}" type="presOf" srcId="{CCC11A62-5D1F-4227-B140-E0B593C2F8FA}" destId="{880F906D-62BD-4E39-85BC-48B77659318B}" srcOrd="1" destOrd="0" presId="urn:microsoft.com/office/officeart/2005/8/layout/list1"/>
    <dgm:cxn modelId="{16EED5BE-3550-438D-B0B1-D615C2F35351}" srcId="{CFFB0CA6-533F-432F-A71F-724657B0F25E}" destId="{36847283-A9AB-4C95-883E-D86E3F7EE10B}" srcOrd="5" destOrd="0" parTransId="{2C0A7E18-C2FA-4D91-BDCE-AFE92F5C65A5}" sibTransId="{6912E6F5-BD61-4186-AED8-967DF9766F7B}"/>
    <dgm:cxn modelId="{745B18C1-B4B3-4CEF-9070-D4D6BA803FF8}" type="presOf" srcId="{CFFB0CA6-533F-432F-A71F-724657B0F25E}" destId="{39334FE0-0614-455B-90F0-EA9658F42C8F}" srcOrd="0" destOrd="0" presId="urn:microsoft.com/office/officeart/2005/8/layout/list1"/>
    <dgm:cxn modelId="{5C800AC7-0EB2-485E-95C2-30915FF98FBC}" srcId="{CFFB0CA6-533F-432F-A71F-724657B0F25E}" destId="{31E1E435-0BBF-422A-ABA8-AC88CCDE839F}" srcOrd="4" destOrd="0" parTransId="{229F98B9-974C-4197-A104-92AD2E557DA4}" sibTransId="{3FFA4E67-4989-43DC-8526-26CAD229F27F}"/>
    <dgm:cxn modelId="{6F2F87E0-D5BB-4D5D-BB83-F12B15171CD3}" srcId="{CFFB0CA6-533F-432F-A71F-724657B0F25E}" destId="{E149F0C5-7CC7-4DE3-B76D-D0FE57EFEF6E}" srcOrd="3" destOrd="0" parTransId="{60822CA4-2210-4A05-B325-443847DA1244}" sibTransId="{07F10955-EA11-43FA-83B1-70795C6D87A6}"/>
    <dgm:cxn modelId="{8F7F57E1-6FE7-45AD-8948-08AC91700CA0}" srcId="{CFFB0CA6-533F-432F-A71F-724657B0F25E}" destId="{65217802-C208-44F3-93F5-CCBC56C0AB18}" srcOrd="1" destOrd="0" parTransId="{ACBE80CE-5BF2-4135-B57B-638DC43DFA2C}" sibTransId="{C8FB9A17-0A8F-49A1-8318-FD70ABA65197}"/>
    <dgm:cxn modelId="{D5D743F9-F7A9-4175-A69A-0D37CCBA644C}" type="presOf" srcId="{65217802-C208-44F3-93F5-CCBC56C0AB18}" destId="{45E213FE-6B74-4F75-B71D-B3C129B27C87}" srcOrd="0" destOrd="0" presId="urn:microsoft.com/office/officeart/2005/8/layout/list1"/>
    <dgm:cxn modelId="{6A1526FA-6079-490A-8592-EDD22B15DF02}" srcId="{CFFB0CA6-533F-432F-A71F-724657B0F25E}" destId="{CCC11A62-5D1F-4227-B140-E0B593C2F8FA}" srcOrd="0" destOrd="0" parTransId="{2B478788-EE31-4CF1-AEA5-A8776D94ED44}" sibTransId="{22EF92A0-2BCF-4B38-AD3D-C7162550265F}"/>
    <dgm:cxn modelId="{84D3433B-0B73-4E67-8683-7A5D4F505EBC}" type="presParOf" srcId="{39334FE0-0614-455B-90F0-EA9658F42C8F}" destId="{F480B761-073F-48BF-8690-2681969ED9D0}" srcOrd="0" destOrd="0" presId="urn:microsoft.com/office/officeart/2005/8/layout/list1"/>
    <dgm:cxn modelId="{F744394A-7239-412F-9A7E-903BC46F25F1}" type="presParOf" srcId="{F480B761-073F-48BF-8690-2681969ED9D0}" destId="{852D127F-664A-44A0-965F-65FFF4199258}" srcOrd="0" destOrd="0" presId="urn:microsoft.com/office/officeart/2005/8/layout/list1"/>
    <dgm:cxn modelId="{80C2D439-C0BA-4710-A10A-0F1D831655E6}" type="presParOf" srcId="{F480B761-073F-48BF-8690-2681969ED9D0}" destId="{880F906D-62BD-4E39-85BC-48B77659318B}" srcOrd="1" destOrd="0" presId="urn:microsoft.com/office/officeart/2005/8/layout/list1"/>
    <dgm:cxn modelId="{BE30F1E6-9B21-46E6-A111-0A526466A3DE}" type="presParOf" srcId="{39334FE0-0614-455B-90F0-EA9658F42C8F}" destId="{3C50CCBF-D0A1-4833-86AF-836BC088F2AC}" srcOrd="1" destOrd="0" presId="urn:microsoft.com/office/officeart/2005/8/layout/list1"/>
    <dgm:cxn modelId="{D1BFDD8B-76D8-4433-BB80-D786FD4B8A1C}" type="presParOf" srcId="{39334FE0-0614-455B-90F0-EA9658F42C8F}" destId="{4B8E9212-AAA2-4B9E-B7E6-1931FE47CDA8}" srcOrd="2" destOrd="0" presId="urn:microsoft.com/office/officeart/2005/8/layout/list1"/>
    <dgm:cxn modelId="{386158CF-30F1-4CC1-94C8-BC8DAFF37901}" type="presParOf" srcId="{39334FE0-0614-455B-90F0-EA9658F42C8F}" destId="{BFB81222-EC0B-4F4C-BBA1-B4D3130ACF32}" srcOrd="3" destOrd="0" presId="urn:microsoft.com/office/officeart/2005/8/layout/list1"/>
    <dgm:cxn modelId="{A1F52025-152A-4ACD-A5FA-8588BE062C46}" type="presParOf" srcId="{39334FE0-0614-455B-90F0-EA9658F42C8F}" destId="{18D9E466-402B-400A-8C9A-FD34E40DBBA8}" srcOrd="4" destOrd="0" presId="urn:microsoft.com/office/officeart/2005/8/layout/list1"/>
    <dgm:cxn modelId="{C670CE80-1517-4ECA-9DD4-637B7E580C15}" type="presParOf" srcId="{18D9E466-402B-400A-8C9A-FD34E40DBBA8}" destId="{45E213FE-6B74-4F75-B71D-B3C129B27C87}" srcOrd="0" destOrd="0" presId="urn:microsoft.com/office/officeart/2005/8/layout/list1"/>
    <dgm:cxn modelId="{FFF4B721-6DDC-4FEA-8628-662AFDD67DE7}" type="presParOf" srcId="{18D9E466-402B-400A-8C9A-FD34E40DBBA8}" destId="{03C88BC0-96FB-4436-AC1B-359F786A5583}" srcOrd="1" destOrd="0" presId="urn:microsoft.com/office/officeart/2005/8/layout/list1"/>
    <dgm:cxn modelId="{DD70E70E-6CD9-4514-9358-B8D4DE0DE78D}" type="presParOf" srcId="{39334FE0-0614-455B-90F0-EA9658F42C8F}" destId="{53847F36-A410-4C45-AC17-ADBA6EAC764D}" srcOrd="5" destOrd="0" presId="urn:microsoft.com/office/officeart/2005/8/layout/list1"/>
    <dgm:cxn modelId="{D9A1660E-C35C-454E-A9A7-D0FC0543A135}" type="presParOf" srcId="{39334FE0-0614-455B-90F0-EA9658F42C8F}" destId="{EEA31345-AF00-49FA-B229-736188A5E9F2}" srcOrd="6" destOrd="0" presId="urn:microsoft.com/office/officeart/2005/8/layout/list1"/>
    <dgm:cxn modelId="{C0612526-7812-4DF9-ADFD-B3AA87DE001B}" type="presParOf" srcId="{39334FE0-0614-455B-90F0-EA9658F42C8F}" destId="{FC314F37-429B-484E-9914-85D23BB693E3}" srcOrd="7" destOrd="0" presId="urn:microsoft.com/office/officeart/2005/8/layout/list1"/>
    <dgm:cxn modelId="{48907692-5844-4E17-89B1-89E627A89E33}" type="presParOf" srcId="{39334FE0-0614-455B-90F0-EA9658F42C8F}" destId="{B8E086D4-1A60-453F-A013-643C18EF9BAA}" srcOrd="8" destOrd="0" presId="urn:microsoft.com/office/officeart/2005/8/layout/list1"/>
    <dgm:cxn modelId="{0BEDA3EE-3D7E-492C-9614-FADEE88C5E60}" type="presParOf" srcId="{B8E086D4-1A60-453F-A013-643C18EF9BAA}" destId="{8C945BBB-CD08-4D65-9B4F-ACF424635D6F}" srcOrd="0" destOrd="0" presId="urn:microsoft.com/office/officeart/2005/8/layout/list1"/>
    <dgm:cxn modelId="{8D2E4641-8737-4A96-9B90-74006E09A53D}" type="presParOf" srcId="{B8E086D4-1A60-453F-A013-643C18EF9BAA}" destId="{33A4B7A6-0D6F-44F1-B2CA-F18705636343}" srcOrd="1" destOrd="0" presId="urn:microsoft.com/office/officeart/2005/8/layout/list1"/>
    <dgm:cxn modelId="{CC38B95E-06A2-4531-A617-825D5EAA56BC}" type="presParOf" srcId="{39334FE0-0614-455B-90F0-EA9658F42C8F}" destId="{1611FD7C-0B8F-46D3-BF8F-4672869A2115}" srcOrd="9" destOrd="0" presId="urn:microsoft.com/office/officeart/2005/8/layout/list1"/>
    <dgm:cxn modelId="{F0253D7D-01A3-429D-81AD-C6B5E9F32660}" type="presParOf" srcId="{39334FE0-0614-455B-90F0-EA9658F42C8F}" destId="{5359396F-9340-4733-AAF5-EB30CA3633C1}" srcOrd="10" destOrd="0" presId="urn:microsoft.com/office/officeart/2005/8/layout/list1"/>
    <dgm:cxn modelId="{AA142A8C-640F-481C-B707-06C8F4D3E153}" type="presParOf" srcId="{39334FE0-0614-455B-90F0-EA9658F42C8F}" destId="{3D91BA45-9F7C-44A2-8C54-D58CC0443DCE}" srcOrd="11" destOrd="0" presId="urn:microsoft.com/office/officeart/2005/8/layout/list1"/>
    <dgm:cxn modelId="{BDC7A75F-70D9-49A0-A883-777A1E797022}" type="presParOf" srcId="{39334FE0-0614-455B-90F0-EA9658F42C8F}" destId="{D09507BF-689E-4463-8A16-7B5DBF29138F}" srcOrd="12" destOrd="0" presId="urn:microsoft.com/office/officeart/2005/8/layout/list1"/>
    <dgm:cxn modelId="{BF219A78-22BE-4DB8-9EB8-36F7A8800878}" type="presParOf" srcId="{D09507BF-689E-4463-8A16-7B5DBF29138F}" destId="{13DA745D-0670-436D-9852-0B983C1820B6}" srcOrd="0" destOrd="0" presId="urn:microsoft.com/office/officeart/2005/8/layout/list1"/>
    <dgm:cxn modelId="{E595BDC4-96B8-4A55-B419-4D5D6EC26533}" type="presParOf" srcId="{D09507BF-689E-4463-8A16-7B5DBF29138F}" destId="{52EF2068-58FE-4157-8A1D-8CE947E09B37}" srcOrd="1" destOrd="0" presId="urn:microsoft.com/office/officeart/2005/8/layout/list1"/>
    <dgm:cxn modelId="{F54A03A9-74E3-4D6F-9486-329CEAC9672D}" type="presParOf" srcId="{39334FE0-0614-455B-90F0-EA9658F42C8F}" destId="{A184F27A-F909-4FB4-84C8-C3B8F2AF3B33}" srcOrd="13" destOrd="0" presId="urn:microsoft.com/office/officeart/2005/8/layout/list1"/>
    <dgm:cxn modelId="{A5F2757A-7FBC-4C79-B077-32E34FCE9410}" type="presParOf" srcId="{39334FE0-0614-455B-90F0-EA9658F42C8F}" destId="{A2BDBB3E-AEF4-41D1-B4F2-62587BE3C8AB}" srcOrd="14" destOrd="0" presId="urn:microsoft.com/office/officeart/2005/8/layout/list1"/>
    <dgm:cxn modelId="{84D8D03F-C0C8-4B0F-B225-CA637E8D7DE2}" type="presParOf" srcId="{39334FE0-0614-455B-90F0-EA9658F42C8F}" destId="{00962E57-FED6-461F-88B1-C09F15460CAD}" srcOrd="15" destOrd="0" presId="urn:microsoft.com/office/officeart/2005/8/layout/list1"/>
    <dgm:cxn modelId="{1AFB8883-B9C3-4BF8-AFFF-D5E6EB821D38}" type="presParOf" srcId="{39334FE0-0614-455B-90F0-EA9658F42C8F}" destId="{6606454A-C022-4EA3-B009-5B724EC507A5}" srcOrd="16" destOrd="0" presId="urn:microsoft.com/office/officeart/2005/8/layout/list1"/>
    <dgm:cxn modelId="{D7B0E37B-D7A1-4029-AEE7-1EEC2C4B1A9E}" type="presParOf" srcId="{6606454A-C022-4EA3-B009-5B724EC507A5}" destId="{78BF72D9-A326-4CBD-BF95-883734062EDD}" srcOrd="0" destOrd="0" presId="urn:microsoft.com/office/officeart/2005/8/layout/list1"/>
    <dgm:cxn modelId="{CA8EC9C0-298E-4803-92A3-702D218CD304}" type="presParOf" srcId="{6606454A-C022-4EA3-B009-5B724EC507A5}" destId="{7CEEB6D7-3C44-488E-89A6-99AA795B3884}" srcOrd="1" destOrd="0" presId="urn:microsoft.com/office/officeart/2005/8/layout/list1"/>
    <dgm:cxn modelId="{B33F4D1D-7DB6-4DDE-8A2B-1CA158DE030D}" type="presParOf" srcId="{39334FE0-0614-455B-90F0-EA9658F42C8F}" destId="{8B4FCE83-0F9C-439D-8F95-016ABD402DAE}" srcOrd="17" destOrd="0" presId="urn:microsoft.com/office/officeart/2005/8/layout/list1"/>
    <dgm:cxn modelId="{499DD74E-A62F-4C42-B5EE-B0C3BA654B42}" type="presParOf" srcId="{39334FE0-0614-455B-90F0-EA9658F42C8F}" destId="{40E63366-619A-469F-A52A-5AF9E93BFD45}" srcOrd="18" destOrd="0" presId="urn:microsoft.com/office/officeart/2005/8/layout/list1"/>
    <dgm:cxn modelId="{E08A3071-D7CA-4189-96B8-D6750ABD475B}" type="presParOf" srcId="{39334FE0-0614-455B-90F0-EA9658F42C8F}" destId="{B0F9DC43-91D8-4C73-B222-DD2AA8460EC1}" srcOrd="19" destOrd="0" presId="urn:microsoft.com/office/officeart/2005/8/layout/list1"/>
    <dgm:cxn modelId="{C1AE1556-DCE3-4D32-B599-277585364AC8}" type="presParOf" srcId="{39334FE0-0614-455B-90F0-EA9658F42C8F}" destId="{E0A58BDE-183F-4B51-93AB-E9D5B8A76CC7}" srcOrd="20" destOrd="0" presId="urn:microsoft.com/office/officeart/2005/8/layout/list1"/>
    <dgm:cxn modelId="{70ACEFA4-6141-4714-A4F6-6CF8E9869CC9}" type="presParOf" srcId="{E0A58BDE-183F-4B51-93AB-E9D5B8A76CC7}" destId="{7DDB3D97-CA95-427E-81CC-6AB322BCF188}" srcOrd="0" destOrd="0" presId="urn:microsoft.com/office/officeart/2005/8/layout/list1"/>
    <dgm:cxn modelId="{ED5FA5A0-16D3-4672-90AB-7284543B7ADF}" type="presParOf" srcId="{E0A58BDE-183F-4B51-93AB-E9D5B8A76CC7}" destId="{83FB1C37-400E-4D28-99D7-7C693E81C82B}" srcOrd="1" destOrd="0" presId="urn:microsoft.com/office/officeart/2005/8/layout/list1"/>
    <dgm:cxn modelId="{FCA646E8-07AF-43E2-BB2A-F47D62D9C6DF}" type="presParOf" srcId="{39334FE0-0614-455B-90F0-EA9658F42C8F}" destId="{6563E40F-AF62-46B3-A863-15EA8C5AE437}" srcOrd="21" destOrd="0" presId="urn:microsoft.com/office/officeart/2005/8/layout/list1"/>
    <dgm:cxn modelId="{B093454A-E7AB-43A6-94B2-9A6BBC898C9A}" type="presParOf" srcId="{39334FE0-0614-455B-90F0-EA9658F42C8F}" destId="{74744BEA-5928-426C-A1EF-564CA345600E}" srcOrd="22" destOrd="0" presId="urn:microsoft.com/office/officeart/2005/8/layout/list1"/>
    <dgm:cxn modelId="{61565975-439A-459F-881F-30E4C6E95E79}" type="presParOf" srcId="{39334FE0-0614-455B-90F0-EA9658F42C8F}" destId="{E0C7F79C-266E-4502-92EB-6A1C89C55E13}" srcOrd="23" destOrd="0" presId="urn:microsoft.com/office/officeart/2005/8/layout/list1"/>
    <dgm:cxn modelId="{3317EB1A-7909-40F6-9608-4982B0A7EBE5}" type="presParOf" srcId="{39334FE0-0614-455B-90F0-EA9658F42C8F}" destId="{4A479C99-0A4C-4BA5-B809-91F97A27F7E6}" srcOrd="24" destOrd="0" presId="urn:microsoft.com/office/officeart/2005/8/layout/list1"/>
    <dgm:cxn modelId="{F7DBE133-3584-4014-85F8-D8FDA5FFD8E9}" type="presParOf" srcId="{4A479C99-0A4C-4BA5-B809-91F97A27F7E6}" destId="{4A7CB286-9C4F-48DF-A362-5D0355CDB67C}" srcOrd="0" destOrd="0" presId="urn:microsoft.com/office/officeart/2005/8/layout/list1"/>
    <dgm:cxn modelId="{0ED8E610-3A6A-42DC-BE75-FE5439DBFF01}" type="presParOf" srcId="{4A479C99-0A4C-4BA5-B809-91F97A27F7E6}" destId="{2BB0FA5A-5059-4C8C-9F87-3410942AE8DA}" srcOrd="1" destOrd="0" presId="urn:microsoft.com/office/officeart/2005/8/layout/list1"/>
    <dgm:cxn modelId="{6FF95F05-5CAB-4798-9D85-3229641BBFF9}" type="presParOf" srcId="{39334FE0-0614-455B-90F0-EA9658F42C8F}" destId="{88DA3351-5572-4AC1-9EB5-C9512C875219}" srcOrd="25" destOrd="0" presId="urn:microsoft.com/office/officeart/2005/8/layout/list1"/>
    <dgm:cxn modelId="{6515F77B-BA39-4919-99A7-534A4D2370B4}" type="presParOf" srcId="{39334FE0-0614-455B-90F0-EA9658F42C8F}" destId="{D5831A93-6533-4344-9C84-AE7FE75BDAC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DA1C53-B85D-4C2E-AF48-60628574E6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F8E3237-5D4E-43D5-8D53-843EBF60B7EC}">
      <dgm:prSet/>
      <dgm:spPr/>
      <dgm:t>
        <a:bodyPr/>
        <a:lstStyle/>
        <a:p>
          <a:r>
            <a:rPr lang="en-US"/>
            <a:t>Objective: The goal is to prepare the diabetes dataset for predictive modeling and to uncover initial insights through EDA, focusing on identifying outliers, analyzing feature importance, and understanding the dataset's structure.</a:t>
          </a:r>
        </a:p>
      </dgm:t>
    </dgm:pt>
    <dgm:pt modelId="{96E65E98-6508-48FE-93EA-DF3E3793163A}" type="parTrans" cxnId="{A1118AD3-EA10-458C-ADB5-D3AA51B59236}">
      <dgm:prSet/>
      <dgm:spPr/>
      <dgm:t>
        <a:bodyPr/>
        <a:lstStyle/>
        <a:p>
          <a:endParaRPr lang="en-US"/>
        </a:p>
      </dgm:t>
    </dgm:pt>
    <dgm:pt modelId="{020C0F5C-3C3D-4AC6-96ED-374BB546C28F}" type="sibTrans" cxnId="{A1118AD3-EA10-458C-ADB5-D3AA51B59236}">
      <dgm:prSet/>
      <dgm:spPr/>
      <dgm:t>
        <a:bodyPr/>
        <a:lstStyle/>
        <a:p>
          <a:endParaRPr lang="en-US"/>
        </a:p>
      </dgm:t>
    </dgm:pt>
    <dgm:pt modelId="{392DB0A5-7052-4402-800F-C4A69EEE503D}">
      <dgm:prSet/>
      <dgm:spPr/>
      <dgm:t>
        <a:bodyPr/>
        <a:lstStyle/>
        <a:p>
          <a:r>
            <a:rPr lang="en-US"/>
            <a:t>Data Source: Data from the Stanford U’s Machine Learning Repository, inspired by the seminal paper by Bradley Efron et al. (2004).</a:t>
          </a:r>
        </a:p>
      </dgm:t>
    </dgm:pt>
    <dgm:pt modelId="{61B03EAF-9040-4BCB-B1BF-F9C48347666D}" type="parTrans" cxnId="{0744893C-5C19-4EFF-9241-2952893719C0}">
      <dgm:prSet/>
      <dgm:spPr/>
      <dgm:t>
        <a:bodyPr/>
        <a:lstStyle/>
        <a:p>
          <a:endParaRPr lang="en-US"/>
        </a:p>
      </dgm:t>
    </dgm:pt>
    <dgm:pt modelId="{D1FA2AAB-F44C-4B87-905D-9BD5E40E9C08}" type="sibTrans" cxnId="{0744893C-5C19-4EFF-9241-2952893719C0}">
      <dgm:prSet/>
      <dgm:spPr/>
      <dgm:t>
        <a:bodyPr/>
        <a:lstStyle/>
        <a:p>
          <a:endParaRPr lang="en-US"/>
        </a:p>
      </dgm:t>
    </dgm:pt>
    <dgm:pt modelId="{A0648D38-BB5E-4CE5-B10A-25C10BEFCAA1}">
      <dgm:prSet/>
      <dgm:spPr/>
      <dgm:t>
        <a:bodyPr/>
        <a:lstStyle/>
        <a:p>
          <a:r>
            <a:rPr lang="en-US"/>
            <a:t>Data Loading: Data was directly loaded from Stanford U’s Machine Learning Repository using </a:t>
          </a:r>
          <a:r>
            <a:rPr lang="en-US" b="1"/>
            <a:t>np.genfromtxt </a:t>
          </a:r>
          <a:r>
            <a:rPr lang="en-US"/>
            <a:t>through the provided URL, ensuring immediate access to the dataset for analysis.</a:t>
          </a:r>
        </a:p>
      </dgm:t>
    </dgm:pt>
    <dgm:pt modelId="{D867C9B8-AE3B-4E21-B759-31438D02BA4F}" type="parTrans" cxnId="{9F22708A-1F85-42FA-B28E-DF1A2DD26305}">
      <dgm:prSet/>
      <dgm:spPr/>
      <dgm:t>
        <a:bodyPr/>
        <a:lstStyle/>
        <a:p>
          <a:endParaRPr lang="en-US"/>
        </a:p>
      </dgm:t>
    </dgm:pt>
    <dgm:pt modelId="{6B76B314-DA58-4DC1-A84D-B19F2987B89E}" type="sibTrans" cxnId="{9F22708A-1F85-42FA-B28E-DF1A2DD26305}">
      <dgm:prSet/>
      <dgm:spPr/>
      <dgm:t>
        <a:bodyPr/>
        <a:lstStyle/>
        <a:p>
          <a:endParaRPr lang="en-US"/>
        </a:p>
      </dgm:t>
    </dgm:pt>
    <dgm:pt modelId="{FC21669F-40AB-45B0-B8F0-77C3040A9A06}" type="pres">
      <dgm:prSet presAssocID="{17DA1C53-B85D-4C2E-AF48-60628574E6DE}" presName="root" presStyleCnt="0">
        <dgm:presLayoutVars>
          <dgm:dir/>
          <dgm:resizeHandles val="exact"/>
        </dgm:presLayoutVars>
      </dgm:prSet>
      <dgm:spPr/>
    </dgm:pt>
    <dgm:pt modelId="{894EF387-4263-4817-B98D-328D30044B6C}" type="pres">
      <dgm:prSet presAssocID="{AF8E3237-5D4E-43D5-8D53-843EBF60B7EC}" presName="compNode" presStyleCnt="0"/>
      <dgm:spPr/>
    </dgm:pt>
    <dgm:pt modelId="{4832DF81-E13E-474E-A1CD-2FA0D926B91A}" type="pres">
      <dgm:prSet presAssocID="{AF8E3237-5D4E-43D5-8D53-843EBF60B7EC}" presName="bgRect" presStyleLbl="bgShp" presStyleIdx="0" presStyleCnt="3"/>
      <dgm:spPr/>
    </dgm:pt>
    <dgm:pt modelId="{97A49BB1-64C7-400B-9FF4-19D1F9E135E8}" type="pres">
      <dgm:prSet presAssocID="{AF8E3237-5D4E-43D5-8D53-843EBF60B7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CB98445-ACD0-4078-9C41-A8405193DEC3}" type="pres">
      <dgm:prSet presAssocID="{AF8E3237-5D4E-43D5-8D53-843EBF60B7EC}" presName="spaceRect" presStyleCnt="0"/>
      <dgm:spPr/>
    </dgm:pt>
    <dgm:pt modelId="{8A504FD5-4C71-4418-A3D2-A849DF9A306C}" type="pres">
      <dgm:prSet presAssocID="{AF8E3237-5D4E-43D5-8D53-843EBF60B7EC}" presName="parTx" presStyleLbl="revTx" presStyleIdx="0" presStyleCnt="3">
        <dgm:presLayoutVars>
          <dgm:chMax val="0"/>
          <dgm:chPref val="0"/>
        </dgm:presLayoutVars>
      </dgm:prSet>
      <dgm:spPr/>
    </dgm:pt>
    <dgm:pt modelId="{C6F0FF82-0F55-47F0-8532-C0617281E335}" type="pres">
      <dgm:prSet presAssocID="{020C0F5C-3C3D-4AC6-96ED-374BB546C28F}" presName="sibTrans" presStyleCnt="0"/>
      <dgm:spPr/>
    </dgm:pt>
    <dgm:pt modelId="{3CC73A7B-112D-4DA7-BEE3-AD243D4835B4}" type="pres">
      <dgm:prSet presAssocID="{392DB0A5-7052-4402-800F-C4A69EEE503D}" presName="compNode" presStyleCnt="0"/>
      <dgm:spPr/>
    </dgm:pt>
    <dgm:pt modelId="{FD5D5E01-C77B-4915-BAA7-E74457C87D4E}" type="pres">
      <dgm:prSet presAssocID="{392DB0A5-7052-4402-800F-C4A69EEE503D}" presName="bgRect" presStyleLbl="bgShp" presStyleIdx="1" presStyleCnt="3"/>
      <dgm:spPr/>
    </dgm:pt>
    <dgm:pt modelId="{1E18BC08-552B-4DA1-9962-A47478E06F11}" type="pres">
      <dgm:prSet presAssocID="{392DB0A5-7052-4402-800F-C4A69EEE50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07C21B1-9F4C-4AB4-89EF-F209420831CF}" type="pres">
      <dgm:prSet presAssocID="{392DB0A5-7052-4402-800F-C4A69EEE503D}" presName="spaceRect" presStyleCnt="0"/>
      <dgm:spPr/>
    </dgm:pt>
    <dgm:pt modelId="{AEB52937-7B41-4946-B5AD-B94367DD9180}" type="pres">
      <dgm:prSet presAssocID="{392DB0A5-7052-4402-800F-C4A69EEE503D}" presName="parTx" presStyleLbl="revTx" presStyleIdx="1" presStyleCnt="3">
        <dgm:presLayoutVars>
          <dgm:chMax val="0"/>
          <dgm:chPref val="0"/>
        </dgm:presLayoutVars>
      </dgm:prSet>
      <dgm:spPr/>
    </dgm:pt>
    <dgm:pt modelId="{15806EDE-DB3B-4C55-A962-C50AC7CB8BD7}" type="pres">
      <dgm:prSet presAssocID="{D1FA2AAB-F44C-4B87-905D-9BD5E40E9C08}" presName="sibTrans" presStyleCnt="0"/>
      <dgm:spPr/>
    </dgm:pt>
    <dgm:pt modelId="{65947A77-25A9-49C0-87B0-90BC372EC39D}" type="pres">
      <dgm:prSet presAssocID="{A0648D38-BB5E-4CE5-B10A-25C10BEFCAA1}" presName="compNode" presStyleCnt="0"/>
      <dgm:spPr/>
    </dgm:pt>
    <dgm:pt modelId="{E77A011B-2857-4E4E-A633-2892CE220FC4}" type="pres">
      <dgm:prSet presAssocID="{A0648D38-BB5E-4CE5-B10A-25C10BEFCAA1}" presName="bgRect" presStyleLbl="bgShp" presStyleIdx="2" presStyleCnt="3"/>
      <dgm:spPr/>
    </dgm:pt>
    <dgm:pt modelId="{6AC3AA95-9A9F-4EF3-8BD7-12FACB54C6D3}" type="pres">
      <dgm:prSet presAssocID="{A0648D38-BB5E-4CE5-B10A-25C10BEFCA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56BF1585-7726-4F11-9A3A-BE3BC5930DD8}" type="pres">
      <dgm:prSet presAssocID="{A0648D38-BB5E-4CE5-B10A-25C10BEFCAA1}" presName="spaceRect" presStyleCnt="0"/>
      <dgm:spPr/>
    </dgm:pt>
    <dgm:pt modelId="{CEFEE026-E055-4CD4-B3E5-F59335D87637}" type="pres">
      <dgm:prSet presAssocID="{A0648D38-BB5E-4CE5-B10A-25C10BEFCAA1}" presName="parTx" presStyleLbl="revTx" presStyleIdx="2" presStyleCnt="3">
        <dgm:presLayoutVars>
          <dgm:chMax val="0"/>
          <dgm:chPref val="0"/>
        </dgm:presLayoutVars>
      </dgm:prSet>
      <dgm:spPr/>
    </dgm:pt>
  </dgm:ptLst>
  <dgm:cxnLst>
    <dgm:cxn modelId="{1ED5E438-527F-423D-9C18-5B302E42CCF1}" type="presOf" srcId="{17DA1C53-B85D-4C2E-AF48-60628574E6DE}" destId="{FC21669F-40AB-45B0-B8F0-77C3040A9A06}" srcOrd="0" destOrd="0" presId="urn:microsoft.com/office/officeart/2018/2/layout/IconVerticalSolidList"/>
    <dgm:cxn modelId="{0744893C-5C19-4EFF-9241-2952893719C0}" srcId="{17DA1C53-B85D-4C2E-AF48-60628574E6DE}" destId="{392DB0A5-7052-4402-800F-C4A69EEE503D}" srcOrd="1" destOrd="0" parTransId="{61B03EAF-9040-4BCB-B1BF-F9C48347666D}" sibTransId="{D1FA2AAB-F44C-4B87-905D-9BD5E40E9C08}"/>
    <dgm:cxn modelId="{DE968E6A-86EB-491E-8BB6-9F0613D0792D}" type="presOf" srcId="{A0648D38-BB5E-4CE5-B10A-25C10BEFCAA1}" destId="{CEFEE026-E055-4CD4-B3E5-F59335D87637}" srcOrd="0" destOrd="0" presId="urn:microsoft.com/office/officeart/2018/2/layout/IconVerticalSolidList"/>
    <dgm:cxn modelId="{9F22708A-1F85-42FA-B28E-DF1A2DD26305}" srcId="{17DA1C53-B85D-4C2E-AF48-60628574E6DE}" destId="{A0648D38-BB5E-4CE5-B10A-25C10BEFCAA1}" srcOrd="2" destOrd="0" parTransId="{D867C9B8-AE3B-4E21-B759-31438D02BA4F}" sibTransId="{6B76B314-DA58-4DC1-A84D-B19F2987B89E}"/>
    <dgm:cxn modelId="{F4D2F792-9787-4754-B8BD-69439C92F6D3}" type="presOf" srcId="{AF8E3237-5D4E-43D5-8D53-843EBF60B7EC}" destId="{8A504FD5-4C71-4418-A3D2-A849DF9A306C}" srcOrd="0" destOrd="0" presId="urn:microsoft.com/office/officeart/2018/2/layout/IconVerticalSolidList"/>
    <dgm:cxn modelId="{5679AAB6-EE75-4F41-8C21-A881F4A69711}" type="presOf" srcId="{392DB0A5-7052-4402-800F-C4A69EEE503D}" destId="{AEB52937-7B41-4946-B5AD-B94367DD9180}" srcOrd="0" destOrd="0" presId="urn:microsoft.com/office/officeart/2018/2/layout/IconVerticalSolidList"/>
    <dgm:cxn modelId="{A1118AD3-EA10-458C-ADB5-D3AA51B59236}" srcId="{17DA1C53-B85D-4C2E-AF48-60628574E6DE}" destId="{AF8E3237-5D4E-43D5-8D53-843EBF60B7EC}" srcOrd="0" destOrd="0" parTransId="{96E65E98-6508-48FE-93EA-DF3E3793163A}" sibTransId="{020C0F5C-3C3D-4AC6-96ED-374BB546C28F}"/>
    <dgm:cxn modelId="{9890592D-9C5C-4EB4-A65F-7B4919BE4594}" type="presParOf" srcId="{FC21669F-40AB-45B0-B8F0-77C3040A9A06}" destId="{894EF387-4263-4817-B98D-328D30044B6C}" srcOrd="0" destOrd="0" presId="urn:microsoft.com/office/officeart/2018/2/layout/IconVerticalSolidList"/>
    <dgm:cxn modelId="{D5D78A6E-90E1-4CFB-9182-0BB830632873}" type="presParOf" srcId="{894EF387-4263-4817-B98D-328D30044B6C}" destId="{4832DF81-E13E-474E-A1CD-2FA0D926B91A}" srcOrd="0" destOrd="0" presId="urn:microsoft.com/office/officeart/2018/2/layout/IconVerticalSolidList"/>
    <dgm:cxn modelId="{A9F9DEDC-7488-4CDB-88D4-A4D0C471602F}" type="presParOf" srcId="{894EF387-4263-4817-B98D-328D30044B6C}" destId="{97A49BB1-64C7-400B-9FF4-19D1F9E135E8}" srcOrd="1" destOrd="0" presId="urn:microsoft.com/office/officeart/2018/2/layout/IconVerticalSolidList"/>
    <dgm:cxn modelId="{8EBAA1D6-75D7-4B7C-B560-42DB8A8750FD}" type="presParOf" srcId="{894EF387-4263-4817-B98D-328D30044B6C}" destId="{8CB98445-ACD0-4078-9C41-A8405193DEC3}" srcOrd="2" destOrd="0" presId="urn:microsoft.com/office/officeart/2018/2/layout/IconVerticalSolidList"/>
    <dgm:cxn modelId="{A4041EAA-67F5-410A-A157-17BB9D2E2354}" type="presParOf" srcId="{894EF387-4263-4817-B98D-328D30044B6C}" destId="{8A504FD5-4C71-4418-A3D2-A849DF9A306C}" srcOrd="3" destOrd="0" presId="urn:microsoft.com/office/officeart/2018/2/layout/IconVerticalSolidList"/>
    <dgm:cxn modelId="{BCF6EFDF-BE0A-49BA-9245-977DB5C47C97}" type="presParOf" srcId="{FC21669F-40AB-45B0-B8F0-77C3040A9A06}" destId="{C6F0FF82-0F55-47F0-8532-C0617281E335}" srcOrd="1" destOrd="0" presId="urn:microsoft.com/office/officeart/2018/2/layout/IconVerticalSolidList"/>
    <dgm:cxn modelId="{45C290E8-458D-490E-A71C-705E865BA0A8}" type="presParOf" srcId="{FC21669F-40AB-45B0-B8F0-77C3040A9A06}" destId="{3CC73A7B-112D-4DA7-BEE3-AD243D4835B4}" srcOrd="2" destOrd="0" presId="urn:microsoft.com/office/officeart/2018/2/layout/IconVerticalSolidList"/>
    <dgm:cxn modelId="{14C5BC2E-B2DA-4A50-A3F9-997DAC279937}" type="presParOf" srcId="{3CC73A7B-112D-4DA7-BEE3-AD243D4835B4}" destId="{FD5D5E01-C77B-4915-BAA7-E74457C87D4E}" srcOrd="0" destOrd="0" presId="urn:microsoft.com/office/officeart/2018/2/layout/IconVerticalSolidList"/>
    <dgm:cxn modelId="{E38B2C71-5C4E-4B79-9910-BB068D8C1DE2}" type="presParOf" srcId="{3CC73A7B-112D-4DA7-BEE3-AD243D4835B4}" destId="{1E18BC08-552B-4DA1-9962-A47478E06F11}" srcOrd="1" destOrd="0" presId="urn:microsoft.com/office/officeart/2018/2/layout/IconVerticalSolidList"/>
    <dgm:cxn modelId="{13D2B5A6-52C6-4856-8462-1EC6D5915F93}" type="presParOf" srcId="{3CC73A7B-112D-4DA7-BEE3-AD243D4835B4}" destId="{B07C21B1-9F4C-4AB4-89EF-F209420831CF}" srcOrd="2" destOrd="0" presId="urn:microsoft.com/office/officeart/2018/2/layout/IconVerticalSolidList"/>
    <dgm:cxn modelId="{B8CB49BD-E2EA-49A4-9C5F-7D1F98AC82EA}" type="presParOf" srcId="{3CC73A7B-112D-4DA7-BEE3-AD243D4835B4}" destId="{AEB52937-7B41-4946-B5AD-B94367DD9180}" srcOrd="3" destOrd="0" presId="urn:microsoft.com/office/officeart/2018/2/layout/IconVerticalSolidList"/>
    <dgm:cxn modelId="{95C496EF-AA0B-4EC6-8859-D3B92FE25E84}" type="presParOf" srcId="{FC21669F-40AB-45B0-B8F0-77C3040A9A06}" destId="{15806EDE-DB3B-4C55-A962-C50AC7CB8BD7}" srcOrd="3" destOrd="0" presId="urn:microsoft.com/office/officeart/2018/2/layout/IconVerticalSolidList"/>
    <dgm:cxn modelId="{EF5C4B54-A5FC-4DEB-89C1-B8D85088344D}" type="presParOf" srcId="{FC21669F-40AB-45B0-B8F0-77C3040A9A06}" destId="{65947A77-25A9-49C0-87B0-90BC372EC39D}" srcOrd="4" destOrd="0" presId="urn:microsoft.com/office/officeart/2018/2/layout/IconVerticalSolidList"/>
    <dgm:cxn modelId="{BD040D40-34E4-41BC-A6C2-2425FD7AC7C8}" type="presParOf" srcId="{65947A77-25A9-49C0-87B0-90BC372EC39D}" destId="{E77A011B-2857-4E4E-A633-2892CE220FC4}" srcOrd="0" destOrd="0" presId="urn:microsoft.com/office/officeart/2018/2/layout/IconVerticalSolidList"/>
    <dgm:cxn modelId="{59707747-E138-4DF0-A887-1B699C163C0C}" type="presParOf" srcId="{65947A77-25A9-49C0-87B0-90BC372EC39D}" destId="{6AC3AA95-9A9F-4EF3-8BD7-12FACB54C6D3}" srcOrd="1" destOrd="0" presId="urn:microsoft.com/office/officeart/2018/2/layout/IconVerticalSolidList"/>
    <dgm:cxn modelId="{A83DE8F9-DC6A-46E5-B72C-3A3A971C8B00}" type="presParOf" srcId="{65947A77-25A9-49C0-87B0-90BC372EC39D}" destId="{56BF1585-7726-4F11-9A3A-BE3BC5930DD8}" srcOrd="2" destOrd="0" presId="urn:microsoft.com/office/officeart/2018/2/layout/IconVerticalSolidList"/>
    <dgm:cxn modelId="{31079EDF-A665-4E13-9DE0-A23C8E761C24}" type="presParOf" srcId="{65947A77-25A9-49C0-87B0-90BC372EC39D}" destId="{CEFEE026-E055-4CD4-B3E5-F59335D876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258283-8396-4C4E-AF04-02D9B5C4E31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38DCEE7-3516-44AC-8364-352D87A274F2}">
      <dgm:prSet/>
      <dgm:spPr/>
      <dgm:t>
        <a:bodyPr/>
        <a:lstStyle/>
        <a:p>
          <a:r>
            <a:rPr lang="en-US"/>
            <a:t>U</a:t>
          </a:r>
          <a:r>
            <a:rPr lang="en-US" b="0" i="0"/>
            <a:t>sing a RandomForestRegressor, each feature's importance is calculated, highlighting its contribution to our understanding of diabetes progression.</a:t>
          </a:r>
          <a:endParaRPr lang="en-US"/>
        </a:p>
      </dgm:t>
    </dgm:pt>
    <dgm:pt modelId="{FB5484B4-FDC3-45CD-8543-517BE537B051}" type="parTrans" cxnId="{F725675A-F0EA-4EFF-912E-81F736DF049E}">
      <dgm:prSet/>
      <dgm:spPr/>
      <dgm:t>
        <a:bodyPr/>
        <a:lstStyle/>
        <a:p>
          <a:endParaRPr lang="en-US"/>
        </a:p>
      </dgm:t>
    </dgm:pt>
    <dgm:pt modelId="{30D26F98-54A3-41ED-AF00-5F8010FF70B0}" type="sibTrans" cxnId="{F725675A-F0EA-4EFF-912E-81F736DF049E}">
      <dgm:prSet/>
      <dgm:spPr/>
      <dgm:t>
        <a:bodyPr/>
        <a:lstStyle/>
        <a:p>
          <a:endParaRPr lang="en-US"/>
        </a:p>
      </dgm:t>
    </dgm:pt>
    <dgm:pt modelId="{59D588E3-259C-43FA-A290-97A0B4B99647}">
      <dgm:prSet/>
      <dgm:spPr/>
      <dgm:t>
        <a:bodyPr/>
        <a:lstStyle/>
        <a:p>
          <a:r>
            <a:rPr lang="en-US" b="0" i="0"/>
            <a:t>The blood serum measurement S5 emerges as the most influential factor, suggesting a strong association with the progression of diabetes.</a:t>
          </a:r>
          <a:endParaRPr lang="en-US"/>
        </a:p>
      </dgm:t>
    </dgm:pt>
    <dgm:pt modelId="{449286A7-45B5-46AB-80D8-32F3FD047812}" type="parTrans" cxnId="{944A9710-4DC6-4D4D-82D3-8EA1AA7CAF5B}">
      <dgm:prSet/>
      <dgm:spPr/>
      <dgm:t>
        <a:bodyPr/>
        <a:lstStyle/>
        <a:p>
          <a:endParaRPr lang="en-US"/>
        </a:p>
      </dgm:t>
    </dgm:pt>
    <dgm:pt modelId="{7489B3E6-E1ED-464B-BC3B-A84CFDDDA18A}" type="sibTrans" cxnId="{944A9710-4DC6-4D4D-82D3-8EA1AA7CAF5B}">
      <dgm:prSet/>
      <dgm:spPr/>
      <dgm:t>
        <a:bodyPr/>
        <a:lstStyle/>
        <a:p>
          <a:endParaRPr lang="en-US"/>
        </a:p>
      </dgm:t>
    </dgm:pt>
    <dgm:pt modelId="{5BB7BA5E-2844-45F0-9CC1-6A27266F9F2F}">
      <dgm:prSet/>
      <dgm:spPr/>
      <dgm:t>
        <a:bodyPr/>
        <a:lstStyle/>
        <a:p>
          <a:r>
            <a:rPr lang="en-US" b="0" i="0"/>
            <a:t>BMI follows closely, underscoring the well-documented link between body weight and diabetes risk.</a:t>
          </a:r>
          <a:endParaRPr lang="en-US"/>
        </a:p>
      </dgm:t>
    </dgm:pt>
    <dgm:pt modelId="{F1914185-ED01-4CA0-A934-1F84C36D0FF7}" type="parTrans" cxnId="{9DADC79C-AF24-4D51-A70D-42B996435BFD}">
      <dgm:prSet/>
      <dgm:spPr/>
      <dgm:t>
        <a:bodyPr/>
        <a:lstStyle/>
        <a:p>
          <a:endParaRPr lang="en-US"/>
        </a:p>
      </dgm:t>
    </dgm:pt>
    <dgm:pt modelId="{D72EEE18-D61D-4316-98CF-3C23CC5DBCCF}" type="sibTrans" cxnId="{9DADC79C-AF24-4D51-A70D-42B996435BFD}">
      <dgm:prSet/>
      <dgm:spPr/>
      <dgm:t>
        <a:bodyPr/>
        <a:lstStyle/>
        <a:p>
          <a:endParaRPr lang="en-US"/>
        </a:p>
      </dgm:t>
    </dgm:pt>
    <dgm:pt modelId="{E22D1DBA-4A17-4C9E-B1CB-D5AE097D9D50}">
      <dgm:prSet/>
      <dgm:spPr/>
      <dgm:t>
        <a:bodyPr/>
        <a:lstStyle/>
        <a:p>
          <a:r>
            <a:rPr lang="en-US" b="0" i="0"/>
            <a:t>Other variables like blood pressure (BP), another serum measurement (S6), and Age also play a notable role, albeit to a lesser extent.</a:t>
          </a:r>
          <a:endParaRPr lang="en-US"/>
        </a:p>
      </dgm:t>
    </dgm:pt>
    <dgm:pt modelId="{1D92516F-5FD8-4370-8B52-2633E8EA20E4}" type="parTrans" cxnId="{28DB2CAF-22E1-4ED2-88BE-8C0DD9D846EE}">
      <dgm:prSet/>
      <dgm:spPr/>
      <dgm:t>
        <a:bodyPr/>
        <a:lstStyle/>
        <a:p>
          <a:endParaRPr lang="en-US"/>
        </a:p>
      </dgm:t>
    </dgm:pt>
    <dgm:pt modelId="{341A983D-02D0-4FF6-837B-5EAC663AF697}" type="sibTrans" cxnId="{28DB2CAF-22E1-4ED2-88BE-8C0DD9D846EE}">
      <dgm:prSet/>
      <dgm:spPr/>
      <dgm:t>
        <a:bodyPr/>
        <a:lstStyle/>
        <a:p>
          <a:endParaRPr lang="en-US"/>
        </a:p>
      </dgm:t>
    </dgm:pt>
    <dgm:pt modelId="{BAC551E8-3B5D-4086-9FED-1F05CF176DE4}" type="pres">
      <dgm:prSet presAssocID="{99258283-8396-4C4E-AF04-02D9B5C4E314}" presName="outerComposite" presStyleCnt="0">
        <dgm:presLayoutVars>
          <dgm:chMax val="5"/>
          <dgm:dir/>
          <dgm:resizeHandles val="exact"/>
        </dgm:presLayoutVars>
      </dgm:prSet>
      <dgm:spPr/>
    </dgm:pt>
    <dgm:pt modelId="{C251DDE8-B2D5-486C-9C6D-A10A650EFE72}" type="pres">
      <dgm:prSet presAssocID="{99258283-8396-4C4E-AF04-02D9B5C4E314}" presName="dummyMaxCanvas" presStyleCnt="0">
        <dgm:presLayoutVars/>
      </dgm:prSet>
      <dgm:spPr/>
    </dgm:pt>
    <dgm:pt modelId="{023CA439-4AA2-4B3E-898D-8413796ADD58}" type="pres">
      <dgm:prSet presAssocID="{99258283-8396-4C4E-AF04-02D9B5C4E314}" presName="FourNodes_1" presStyleLbl="node1" presStyleIdx="0" presStyleCnt="4">
        <dgm:presLayoutVars>
          <dgm:bulletEnabled val="1"/>
        </dgm:presLayoutVars>
      </dgm:prSet>
      <dgm:spPr/>
    </dgm:pt>
    <dgm:pt modelId="{8B9BE13C-6852-4C34-B314-D01C269740CC}" type="pres">
      <dgm:prSet presAssocID="{99258283-8396-4C4E-AF04-02D9B5C4E314}" presName="FourNodes_2" presStyleLbl="node1" presStyleIdx="1" presStyleCnt="4">
        <dgm:presLayoutVars>
          <dgm:bulletEnabled val="1"/>
        </dgm:presLayoutVars>
      </dgm:prSet>
      <dgm:spPr/>
    </dgm:pt>
    <dgm:pt modelId="{E9D3F58B-F633-4E4C-9C47-A8FA34FB4B31}" type="pres">
      <dgm:prSet presAssocID="{99258283-8396-4C4E-AF04-02D9B5C4E314}" presName="FourNodes_3" presStyleLbl="node1" presStyleIdx="2" presStyleCnt="4">
        <dgm:presLayoutVars>
          <dgm:bulletEnabled val="1"/>
        </dgm:presLayoutVars>
      </dgm:prSet>
      <dgm:spPr/>
    </dgm:pt>
    <dgm:pt modelId="{179BF1AD-0A92-4B21-97B9-1D43FC94A0DF}" type="pres">
      <dgm:prSet presAssocID="{99258283-8396-4C4E-AF04-02D9B5C4E314}" presName="FourNodes_4" presStyleLbl="node1" presStyleIdx="3" presStyleCnt="4">
        <dgm:presLayoutVars>
          <dgm:bulletEnabled val="1"/>
        </dgm:presLayoutVars>
      </dgm:prSet>
      <dgm:spPr/>
    </dgm:pt>
    <dgm:pt modelId="{9CEAB004-38E2-455B-9827-A11BF06C22F0}" type="pres">
      <dgm:prSet presAssocID="{99258283-8396-4C4E-AF04-02D9B5C4E314}" presName="FourConn_1-2" presStyleLbl="fgAccFollowNode1" presStyleIdx="0" presStyleCnt="3">
        <dgm:presLayoutVars>
          <dgm:bulletEnabled val="1"/>
        </dgm:presLayoutVars>
      </dgm:prSet>
      <dgm:spPr/>
    </dgm:pt>
    <dgm:pt modelId="{2F7654EB-9F92-4411-88B0-8CFF90D2E6F4}" type="pres">
      <dgm:prSet presAssocID="{99258283-8396-4C4E-AF04-02D9B5C4E314}" presName="FourConn_2-3" presStyleLbl="fgAccFollowNode1" presStyleIdx="1" presStyleCnt="3">
        <dgm:presLayoutVars>
          <dgm:bulletEnabled val="1"/>
        </dgm:presLayoutVars>
      </dgm:prSet>
      <dgm:spPr/>
    </dgm:pt>
    <dgm:pt modelId="{270D9D2E-13A2-4DC3-8912-F2D06E51E12D}" type="pres">
      <dgm:prSet presAssocID="{99258283-8396-4C4E-AF04-02D9B5C4E314}" presName="FourConn_3-4" presStyleLbl="fgAccFollowNode1" presStyleIdx="2" presStyleCnt="3">
        <dgm:presLayoutVars>
          <dgm:bulletEnabled val="1"/>
        </dgm:presLayoutVars>
      </dgm:prSet>
      <dgm:spPr/>
    </dgm:pt>
    <dgm:pt modelId="{A2CACE76-B052-4B66-993A-A0C2F3BAF513}" type="pres">
      <dgm:prSet presAssocID="{99258283-8396-4C4E-AF04-02D9B5C4E314}" presName="FourNodes_1_text" presStyleLbl="node1" presStyleIdx="3" presStyleCnt="4">
        <dgm:presLayoutVars>
          <dgm:bulletEnabled val="1"/>
        </dgm:presLayoutVars>
      </dgm:prSet>
      <dgm:spPr/>
    </dgm:pt>
    <dgm:pt modelId="{1D6F4A6D-5179-482E-BF60-074E6FF81278}" type="pres">
      <dgm:prSet presAssocID="{99258283-8396-4C4E-AF04-02D9B5C4E314}" presName="FourNodes_2_text" presStyleLbl="node1" presStyleIdx="3" presStyleCnt="4">
        <dgm:presLayoutVars>
          <dgm:bulletEnabled val="1"/>
        </dgm:presLayoutVars>
      </dgm:prSet>
      <dgm:spPr/>
    </dgm:pt>
    <dgm:pt modelId="{EE01E6A8-B79C-47F1-9722-53AB07B26162}" type="pres">
      <dgm:prSet presAssocID="{99258283-8396-4C4E-AF04-02D9B5C4E314}" presName="FourNodes_3_text" presStyleLbl="node1" presStyleIdx="3" presStyleCnt="4">
        <dgm:presLayoutVars>
          <dgm:bulletEnabled val="1"/>
        </dgm:presLayoutVars>
      </dgm:prSet>
      <dgm:spPr/>
    </dgm:pt>
    <dgm:pt modelId="{1A31F566-CDB3-43CC-A6DA-81DD84D10F38}" type="pres">
      <dgm:prSet presAssocID="{99258283-8396-4C4E-AF04-02D9B5C4E314}" presName="FourNodes_4_text" presStyleLbl="node1" presStyleIdx="3" presStyleCnt="4">
        <dgm:presLayoutVars>
          <dgm:bulletEnabled val="1"/>
        </dgm:presLayoutVars>
      </dgm:prSet>
      <dgm:spPr/>
    </dgm:pt>
  </dgm:ptLst>
  <dgm:cxnLst>
    <dgm:cxn modelId="{944A9710-4DC6-4D4D-82D3-8EA1AA7CAF5B}" srcId="{99258283-8396-4C4E-AF04-02D9B5C4E314}" destId="{59D588E3-259C-43FA-A290-97A0B4B99647}" srcOrd="1" destOrd="0" parTransId="{449286A7-45B5-46AB-80D8-32F3FD047812}" sibTransId="{7489B3E6-E1ED-464B-BC3B-A84CFDDDA18A}"/>
    <dgm:cxn modelId="{7B8D5320-B8A9-41E2-8836-3FBA531865AF}" type="presOf" srcId="{59D588E3-259C-43FA-A290-97A0B4B99647}" destId="{1D6F4A6D-5179-482E-BF60-074E6FF81278}" srcOrd="1" destOrd="0" presId="urn:microsoft.com/office/officeart/2005/8/layout/vProcess5"/>
    <dgm:cxn modelId="{C6B25338-5154-41A4-A87A-EA680C9FB4FB}" type="presOf" srcId="{5BB7BA5E-2844-45F0-9CC1-6A27266F9F2F}" destId="{EE01E6A8-B79C-47F1-9722-53AB07B26162}" srcOrd="1" destOrd="0" presId="urn:microsoft.com/office/officeart/2005/8/layout/vProcess5"/>
    <dgm:cxn modelId="{19A25F41-B20E-473A-AFCB-67C5575B505E}" type="presOf" srcId="{D72EEE18-D61D-4316-98CF-3C23CC5DBCCF}" destId="{270D9D2E-13A2-4DC3-8912-F2D06E51E12D}" srcOrd="0" destOrd="0" presId="urn:microsoft.com/office/officeart/2005/8/layout/vProcess5"/>
    <dgm:cxn modelId="{C4C90344-5A0B-4E7B-9BA6-0D35A00DD22C}" type="presOf" srcId="{5BB7BA5E-2844-45F0-9CC1-6A27266F9F2F}" destId="{E9D3F58B-F633-4E4C-9C47-A8FA34FB4B31}" srcOrd="0" destOrd="0" presId="urn:microsoft.com/office/officeart/2005/8/layout/vProcess5"/>
    <dgm:cxn modelId="{A3ED2965-680F-49A9-B6BB-D80BCF6C768D}" type="presOf" srcId="{538DCEE7-3516-44AC-8364-352D87A274F2}" destId="{023CA439-4AA2-4B3E-898D-8413796ADD58}" srcOrd="0" destOrd="0" presId="urn:microsoft.com/office/officeart/2005/8/layout/vProcess5"/>
    <dgm:cxn modelId="{BBF3F365-C710-4885-8044-F85E85A7B01C}" type="presOf" srcId="{E22D1DBA-4A17-4C9E-B1CB-D5AE097D9D50}" destId="{179BF1AD-0A92-4B21-97B9-1D43FC94A0DF}" srcOrd="0" destOrd="0" presId="urn:microsoft.com/office/officeart/2005/8/layout/vProcess5"/>
    <dgm:cxn modelId="{62BCE474-0C04-43CA-AE23-5498D00380E0}" type="presOf" srcId="{E22D1DBA-4A17-4C9E-B1CB-D5AE097D9D50}" destId="{1A31F566-CDB3-43CC-A6DA-81DD84D10F38}" srcOrd="1" destOrd="0" presId="urn:microsoft.com/office/officeart/2005/8/layout/vProcess5"/>
    <dgm:cxn modelId="{F725675A-F0EA-4EFF-912E-81F736DF049E}" srcId="{99258283-8396-4C4E-AF04-02D9B5C4E314}" destId="{538DCEE7-3516-44AC-8364-352D87A274F2}" srcOrd="0" destOrd="0" parTransId="{FB5484B4-FDC3-45CD-8543-517BE537B051}" sibTransId="{30D26F98-54A3-41ED-AF00-5F8010FF70B0}"/>
    <dgm:cxn modelId="{5316E88E-A4C8-49FC-A129-B46C91778A6E}" type="presOf" srcId="{30D26F98-54A3-41ED-AF00-5F8010FF70B0}" destId="{9CEAB004-38E2-455B-9827-A11BF06C22F0}" srcOrd="0" destOrd="0" presId="urn:microsoft.com/office/officeart/2005/8/layout/vProcess5"/>
    <dgm:cxn modelId="{9DADC79C-AF24-4D51-A70D-42B996435BFD}" srcId="{99258283-8396-4C4E-AF04-02D9B5C4E314}" destId="{5BB7BA5E-2844-45F0-9CC1-6A27266F9F2F}" srcOrd="2" destOrd="0" parTransId="{F1914185-ED01-4CA0-A934-1F84C36D0FF7}" sibTransId="{D72EEE18-D61D-4316-98CF-3C23CC5DBCCF}"/>
    <dgm:cxn modelId="{8C8662A5-8EAD-4952-A42F-AA5383BFAB3B}" type="presOf" srcId="{99258283-8396-4C4E-AF04-02D9B5C4E314}" destId="{BAC551E8-3B5D-4086-9FED-1F05CF176DE4}" srcOrd="0" destOrd="0" presId="urn:microsoft.com/office/officeart/2005/8/layout/vProcess5"/>
    <dgm:cxn modelId="{28DB2CAF-22E1-4ED2-88BE-8C0DD9D846EE}" srcId="{99258283-8396-4C4E-AF04-02D9B5C4E314}" destId="{E22D1DBA-4A17-4C9E-B1CB-D5AE097D9D50}" srcOrd="3" destOrd="0" parTransId="{1D92516F-5FD8-4370-8B52-2633E8EA20E4}" sibTransId="{341A983D-02D0-4FF6-837B-5EAC663AF697}"/>
    <dgm:cxn modelId="{8E5E00CD-8239-44E0-B28B-87A43B56CAEC}" type="presOf" srcId="{7489B3E6-E1ED-464B-BC3B-A84CFDDDA18A}" destId="{2F7654EB-9F92-4411-88B0-8CFF90D2E6F4}" srcOrd="0" destOrd="0" presId="urn:microsoft.com/office/officeart/2005/8/layout/vProcess5"/>
    <dgm:cxn modelId="{C4D39ECE-D5EE-4564-B36E-C6526D091FDD}" type="presOf" srcId="{538DCEE7-3516-44AC-8364-352D87A274F2}" destId="{A2CACE76-B052-4B66-993A-A0C2F3BAF513}" srcOrd="1" destOrd="0" presId="urn:microsoft.com/office/officeart/2005/8/layout/vProcess5"/>
    <dgm:cxn modelId="{4FA04BF6-D6D0-4957-84DC-4B0900B70482}" type="presOf" srcId="{59D588E3-259C-43FA-A290-97A0B4B99647}" destId="{8B9BE13C-6852-4C34-B314-D01C269740CC}" srcOrd="0" destOrd="0" presId="urn:microsoft.com/office/officeart/2005/8/layout/vProcess5"/>
    <dgm:cxn modelId="{22F360BA-FA87-4232-B3E9-EA1358C6E73E}" type="presParOf" srcId="{BAC551E8-3B5D-4086-9FED-1F05CF176DE4}" destId="{C251DDE8-B2D5-486C-9C6D-A10A650EFE72}" srcOrd="0" destOrd="0" presId="urn:microsoft.com/office/officeart/2005/8/layout/vProcess5"/>
    <dgm:cxn modelId="{3BD83E6E-E7D3-444C-B953-9C336C5B6D16}" type="presParOf" srcId="{BAC551E8-3B5D-4086-9FED-1F05CF176DE4}" destId="{023CA439-4AA2-4B3E-898D-8413796ADD58}" srcOrd="1" destOrd="0" presId="urn:microsoft.com/office/officeart/2005/8/layout/vProcess5"/>
    <dgm:cxn modelId="{D15CCD8C-E4D6-4133-A225-2F759CDB36B9}" type="presParOf" srcId="{BAC551E8-3B5D-4086-9FED-1F05CF176DE4}" destId="{8B9BE13C-6852-4C34-B314-D01C269740CC}" srcOrd="2" destOrd="0" presId="urn:microsoft.com/office/officeart/2005/8/layout/vProcess5"/>
    <dgm:cxn modelId="{0001853E-CA5B-4B68-9D1D-11E8CE0F7C1D}" type="presParOf" srcId="{BAC551E8-3B5D-4086-9FED-1F05CF176DE4}" destId="{E9D3F58B-F633-4E4C-9C47-A8FA34FB4B31}" srcOrd="3" destOrd="0" presId="urn:microsoft.com/office/officeart/2005/8/layout/vProcess5"/>
    <dgm:cxn modelId="{CC69210B-CEEE-412C-8838-9654C25D73B5}" type="presParOf" srcId="{BAC551E8-3B5D-4086-9FED-1F05CF176DE4}" destId="{179BF1AD-0A92-4B21-97B9-1D43FC94A0DF}" srcOrd="4" destOrd="0" presId="urn:microsoft.com/office/officeart/2005/8/layout/vProcess5"/>
    <dgm:cxn modelId="{3F392041-625B-48D4-873D-5025BF9C3F76}" type="presParOf" srcId="{BAC551E8-3B5D-4086-9FED-1F05CF176DE4}" destId="{9CEAB004-38E2-455B-9827-A11BF06C22F0}" srcOrd="5" destOrd="0" presId="urn:microsoft.com/office/officeart/2005/8/layout/vProcess5"/>
    <dgm:cxn modelId="{EDF1E9FD-ED24-4BDC-AE6A-3E916A7DF9BE}" type="presParOf" srcId="{BAC551E8-3B5D-4086-9FED-1F05CF176DE4}" destId="{2F7654EB-9F92-4411-88B0-8CFF90D2E6F4}" srcOrd="6" destOrd="0" presId="urn:microsoft.com/office/officeart/2005/8/layout/vProcess5"/>
    <dgm:cxn modelId="{1B8E7CA0-4CDF-4CF3-916F-E7D61FCD5065}" type="presParOf" srcId="{BAC551E8-3B5D-4086-9FED-1F05CF176DE4}" destId="{270D9D2E-13A2-4DC3-8912-F2D06E51E12D}" srcOrd="7" destOrd="0" presId="urn:microsoft.com/office/officeart/2005/8/layout/vProcess5"/>
    <dgm:cxn modelId="{ED7357A5-0E21-4D00-AB59-9ECB2FFAB9DE}" type="presParOf" srcId="{BAC551E8-3B5D-4086-9FED-1F05CF176DE4}" destId="{A2CACE76-B052-4B66-993A-A0C2F3BAF513}" srcOrd="8" destOrd="0" presId="urn:microsoft.com/office/officeart/2005/8/layout/vProcess5"/>
    <dgm:cxn modelId="{E1A87C84-4138-4A32-B584-4121ED15F328}" type="presParOf" srcId="{BAC551E8-3B5D-4086-9FED-1F05CF176DE4}" destId="{1D6F4A6D-5179-482E-BF60-074E6FF81278}" srcOrd="9" destOrd="0" presId="urn:microsoft.com/office/officeart/2005/8/layout/vProcess5"/>
    <dgm:cxn modelId="{5D4CFF49-69A8-470D-8C5E-A153F42E6467}" type="presParOf" srcId="{BAC551E8-3B5D-4086-9FED-1F05CF176DE4}" destId="{EE01E6A8-B79C-47F1-9722-53AB07B26162}" srcOrd="10" destOrd="0" presId="urn:microsoft.com/office/officeart/2005/8/layout/vProcess5"/>
    <dgm:cxn modelId="{64F58A8D-ED24-47E1-A35C-92AB51F4E62D}" type="presParOf" srcId="{BAC551E8-3B5D-4086-9FED-1F05CF176DE4}" destId="{1A31F566-CDB3-43CC-A6DA-81DD84D10F3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B0D3BA-1244-4719-8E24-F9BD50D7CE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ADA42E2-3FEC-4FA4-90A1-350C6AA7594A}">
      <dgm:prSet/>
      <dgm:spPr/>
      <dgm:t>
        <a:bodyPr/>
        <a:lstStyle/>
        <a:p>
          <a:pPr>
            <a:lnSpc>
              <a:spcPct val="100000"/>
            </a:lnSpc>
          </a:pPr>
          <a:r>
            <a:rPr lang="en-US" b="0" i="0"/>
            <a:t>the dataset appears to be limited to demographic and basic blood test results. Critical variables that could influence diabetes progression, such as lifestyle factors, detailed dietary information, genetic factors, or long-term medical histories, are not included.</a:t>
          </a:r>
          <a:endParaRPr lang="en-US"/>
        </a:p>
      </dgm:t>
    </dgm:pt>
    <dgm:pt modelId="{5C58FC1B-E89E-4CEF-92C0-84ABA0FEADE1}" type="parTrans" cxnId="{D353B892-02C5-4AE3-B49F-00D1FAF0E04D}">
      <dgm:prSet/>
      <dgm:spPr/>
      <dgm:t>
        <a:bodyPr/>
        <a:lstStyle/>
        <a:p>
          <a:endParaRPr lang="en-US"/>
        </a:p>
      </dgm:t>
    </dgm:pt>
    <dgm:pt modelId="{23B06704-562F-41F0-9256-85246EB7C8A8}" type="sibTrans" cxnId="{D353B892-02C5-4AE3-B49F-00D1FAF0E04D}">
      <dgm:prSet/>
      <dgm:spPr/>
      <dgm:t>
        <a:bodyPr/>
        <a:lstStyle/>
        <a:p>
          <a:pPr>
            <a:lnSpc>
              <a:spcPct val="100000"/>
            </a:lnSpc>
          </a:pPr>
          <a:endParaRPr lang="en-US"/>
        </a:p>
      </dgm:t>
    </dgm:pt>
    <dgm:pt modelId="{D06B0DAD-8665-40FF-8FF3-292D57A5452D}">
      <dgm:prSet/>
      <dgm:spPr/>
      <dgm:t>
        <a:bodyPr/>
        <a:lstStyle/>
        <a:p>
          <a:pPr>
            <a:lnSpc>
              <a:spcPct val="100000"/>
            </a:lnSpc>
          </a:pPr>
          <a:r>
            <a:rPr lang="en-US"/>
            <a:t>Replacing outliers with the median value and removing outliers altogether yield different sets of variables as significant in the correlation heatmap.</a:t>
          </a:r>
        </a:p>
      </dgm:t>
    </dgm:pt>
    <dgm:pt modelId="{DE106BFA-0A6D-4133-B9A8-A5B4584F15E9}" type="parTrans" cxnId="{B54452C4-DB3F-4263-AFD7-C0C3BD91869F}">
      <dgm:prSet/>
      <dgm:spPr/>
      <dgm:t>
        <a:bodyPr/>
        <a:lstStyle/>
        <a:p>
          <a:endParaRPr lang="en-US"/>
        </a:p>
      </dgm:t>
    </dgm:pt>
    <dgm:pt modelId="{08317224-A305-4744-8840-F38374F4F7B5}" type="sibTrans" cxnId="{B54452C4-DB3F-4263-AFD7-C0C3BD91869F}">
      <dgm:prSet/>
      <dgm:spPr/>
      <dgm:t>
        <a:bodyPr/>
        <a:lstStyle/>
        <a:p>
          <a:pPr>
            <a:lnSpc>
              <a:spcPct val="100000"/>
            </a:lnSpc>
          </a:pPr>
          <a:endParaRPr lang="en-US"/>
        </a:p>
      </dgm:t>
    </dgm:pt>
    <dgm:pt modelId="{0FCA1303-5F2B-43D1-B556-B6025F66527B}">
      <dgm:prSet/>
      <dgm:spPr/>
      <dgm:t>
        <a:bodyPr/>
        <a:lstStyle/>
        <a:p>
          <a:pPr>
            <a:lnSpc>
              <a:spcPct val="100000"/>
            </a:lnSpc>
          </a:pPr>
          <a:r>
            <a:rPr lang="en-US"/>
            <a:t>Replacing outliers with the median may dilute extreme effects but preserves the overall structure of the data, possibly maintaining existing relationships. In contrast, removing outliers can alter the data distribution and relationships, leading to different variables becoming more or less correlated with the target.</a:t>
          </a:r>
        </a:p>
      </dgm:t>
    </dgm:pt>
    <dgm:pt modelId="{9DEF281B-7B7E-4BE6-AA3E-BA7F7A6B2337}" type="parTrans" cxnId="{3D095A8A-41A0-4D01-B2E4-9051F5D19043}">
      <dgm:prSet/>
      <dgm:spPr/>
      <dgm:t>
        <a:bodyPr/>
        <a:lstStyle/>
        <a:p>
          <a:endParaRPr lang="en-US"/>
        </a:p>
      </dgm:t>
    </dgm:pt>
    <dgm:pt modelId="{6D7A052E-45F0-411E-A9C3-0D120F47B06A}" type="sibTrans" cxnId="{3D095A8A-41A0-4D01-B2E4-9051F5D19043}">
      <dgm:prSet/>
      <dgm:spPr/>
      <dgm:t>
        <a:bodyPr/>
        <a:lstStyle/>
        <a:p>
          <a:pPr>
            <a:lnSpc>
              <a:spcPct val="100000"/>
            </a:lnSpc>
          </a:pPr>
          <a:endParaRPr lang="en-US"/>
        </a:p>
      </dgm:t>
    </dgm:pt>
    <dgm:pt modelId="{A8AA2C37-A5E2-4B0D-9D5B-51F5303C9A46}">
      <dgm:prSet/>
      <dgm:spPr/>
      <dgm:t>
        <a:bodyPr/>
        <a:lstStyle/>
        <a:p>
          <a:pPr>
            <a:lnSpc>
              <a:spcPct val="100000"/>
            </a:lnSpc>
          </a:pPr>
          <a:r>
            <a:rPr lang="en-US"/>
            <a:t>Despite changes in the correlation heatmap, the feature importance rankings from the RandomForestRegressor remain consistent.</a:t>
          </a:r>
        </a:p>
      </dgm:t>
    </dgm:pt>
    <dgm:pt modelId="{99069150-ED98-4860-B23E-0D22A6ADBCB4}" type="parTrans" cxnId="{59595381-2447-4F71-A227-7F5FD405C146}">
      <dgm:prSet/>
      <dgm:spPr/>
      <dgm:t>
        <a:bodyPr/>
        <a:lstStyle/>
        <a:p>
          <a:endParaRPr lang="en-US"/>
        </a:p>
      </dgm:t>
    </dgm:pt>
    <dgm:pt modelId="{9B97AD85-E8EA-4B54-9709-3085A705C50B}" type="sibTrans" cxnId="{59595381-2447-4F71-A227-7F5FD405C146}">
      <dgm:prSet/>
      <dgm:spPr/>
      <dgm:t>
        <a:bodyPr/>
        <a:lstStyle/>
        <a:p>
          <a:pPr>
            <a:lnSpc>
              <a:spcPct val="100000"/>
            </a:lnSpc>
          </a:pPr>
          <a:endParaRPr lang="en-US"/>
        </a:p>
      </dgm:t>
    </dgm:pt>
    <dgm:pt modelId="{168F4F5D-6A57-4190-BCF7-4237FFFB98E1}">
      <dgm:prSet/>
      <dgm:spPr/>
      <dgm:t>
        <a:bodyPr/>
        <a:lstStyle/>
        <a:p>
          <a:pPr>
            <a:lnSpc>
              <a:spcPct val="100000"/>
            </a:lnSpc>
          </a:pPr>
          <a:r>
            <a:rPr lang="en-US"/>
            <a:t>Certain features (e.g., BMI, S5, BP) consistently appear as important both in correlation analysis and feature importance rankings, regardless of outlier handling method.</a:t>
          </a:r>
        </a:p>
      </dgm:t>
    </dgm:pt>
    <dgm:pt modelId="{A802ED89-C539-40B2-BBC4-63E8146B536A}" type="parTrans" cxnId="{A22AA7BB-806D-48D7-9AB2-740C5902DF44}">
      <dgm:prSet/>
      <dgm:spPr/>
      <dgm:t>
        <a:bodyPr/>
        <a:lstStyle/>
        <a:p>
          <a:endParaRPr lang="en-US"/>
        </a:p>
      </dgm:t>
    </dgm:pt>
    <dgm:pt modelId="{ACB3D130-6A78-465A-B6C7-7BD3261AB6D2}" type="sibTrans" cxnId="{A22AA7BB-806D-48D7-9AB2-740C5902DF44}">
      <dgm:prSet/>
      <dgm:spPr/>
      <dgm:t>
        <a:bodyPr/>
        <a:lstStyle/>
        <a:p>
          <a:pPr>
            <a:lnSpc>
              <a:spcPct val="100000"/>
            </a:lnSpc>
          </a:pPr>
          <a:endParaRPr lang="en-US"/>
        </a:p>
      </dgm:t>
    </dgm:pt>
    <dgm:pt modelId="{64C2C7E0-D115-493D-ADB4-7BA57F67552E}">
      <dgm:prSet/>
      <dgm:spPr/>
      <dgm:t>
        <a:bodyPr/>
        <a:lstStyle/>
        <a:p>
          <a:pPr>
            <a:lnSpc>
              <a:spcPct val="100000"/>
            </a:lnSpc>
          </a:pPr>
          <a:r>
            <a:rPr lang="en-US"/>
            <a:t>These features likely have a strong and stable relationship with the target variable, making them key predictors. Their consistent appearance underscores their potential significance in understanding or predicting the target variable.</a:t>
          </a:r>
        </a:p>
      </dgm:t>
    </dgm:pt>
    <dgm:pt modelId="{F4C86943-E1F9-439F-B4C4-7DDB6D7953F3}" type="parTrans" cxnId="{131ACA68-9204-4218-8233-65A53F4F98D5}">
      <dgm:prSet/>
      <dgm:spPr/>
      <dgm:t>
        <a:bodyPr/>
        <a:lstStyle/>
        <a:p>
          <a:endParaRPr lang="en-US"/>
        </a:p>
      </dgm:t>
    </dgm:pt>
    <dgm:pt modelId="{7F2AF402-6A4F-46ED-882B-08E6F4ABF07C}" type="sibTrans" cxnId="{131ACA68-9204-4218-8233-65A53F4F98D5}">
      <dgm:prSet/>
      <dgm:spPr/>
      <dgm:t>
        <a:bodyPr/>
        <a:lstStyle/>
        <a:p>
          <a:endParaRPr lang="en-US"/>
        </a:p>
      </dgm:t>
    </dgm:pt>
    <dgm:pt modelId="{70090E61-1AC1-40D4-AC94-0CE9F314AE25}" type="pres">
      <dgm:prSet presAssocID="{04B0D3BA-1244-4719-8E24-F9BD50D7CED3}" presName="root" presStyleCnt="0">
        <dgm:presLayoutVars>
          <dgm:dir/>
          <dgm:resizeHandles val="exact"/>
        </dgm:presLayoutVars>
      </dgm:prSet>
      <dgm:spPr/>
    </dgm:pt>
    <dgm:pt modelId="{7F08DBB8-0C9A-4E3C-8AF5-63F32DB19379}" type="pres">
      <dgm:prSet presAssocID="{04B0D3BA-1244-4719-8E24-F9BD50D7CED3}" presName="container" presStyleCnt="0">
        <dgm:presLayoutVars>
          <dgm:dir/>
          <dgm:resizeHandles val="exact"/>
        </dgm:presLayoutVars>
      </dgm:prSet>
      <dgm:spPr/>
    </dgm:pt>
    <dgm:pt modelId="{B75E8CBD-92BF-4CD1-8BDA-BF0D964D3ABB}" type="pres">
      <dgm:prSet presAssocID="{FADA42E2-3FEC-4FA4-90A1-350C6AA7594A}" presName="compNode" presStyleCnt="0"/>
      <dgm:spPr/>
    </dgm:pt>
    <dgm:pt modelId="{F2624663-1B78-447F-ADB0-ED9421A1915D}" type="pres">
      <dgm:prSet presAssocID="{FADA42E2-3FEC-4FA4-90A1-350C6AA7594A}" presName="iconBgRect" presStyleLbl="bgShp" presStyleIdx="0" presStyleCnt="6"/>
      <dgm:spPr/>
    </dgm:pt>
    <dgm:pt modelId="{407FE246-63F5-4A72-8002-D37C00643E8E}" type="pres">
      <dgm:prSet presAssocID="{FADA42E2-3FEC-4FA4-90A1-350C6AA7594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dney"/>
        </a:ext>
      </dgm:extLst>
    </dgm:pt>
    <dgm:pt modelId="{50095EBF-9FD6-4CC0-A245-299CD442A1CC}" type="pres">
      <dgm:prSet presAssocID="{FADA42E2-3FEC-4FA4-90A1-350C6AA7594A}" presName="spaceRect" presStyleCnt="0"/>
      <dgm:spPr/>
    </dgm:pt>
    <dgm:pt modelId="{563B57A5-972B-439D-B384-8000F04BCE0C}" type="pres">
      <dgm:prSet presAssocID="{FADA42E2-3FEC-4FA4-90A1-350C6AA7594A}" presName="textRect" presStyleLbl="revTx" presStyleIdx="0" presStyleCnt="6">
        <dgm:presLayoutVars>
          <dgm:chMax val="1"/>
          <dgm:chPref val="1"/>
        </dgm:presLayoutVars>
      </dgm:prSet>
      <dgm:spPr/>
    </dgm:pt>
    <dgm:pt modelId="{CAE7CF30-B9A5-429D-976B-6136F3AC0571}" type="pres">
      <dgm:prSet presAssocID="{23B06704-562F-41F0-9256-85246EB7C8A8}" presName="sibTrans" presStyleLbl="sibTrans2D1" presStyleIdx="0" presStyleCnt="0"/>
      <dgm:spPr/>
    </dgm:pt>
    <dgm:pt modelId="{755B5A4A-04FD-43A3-8837-ACF64BF3A753}" type="pres">
      <dgm:prSet presAssocID="{D06B0DAD-8665-40FF-8FF3-292D57A5452D}" presName="compNode" presStyleCnt="0"/>
      <dgm:spPr/>
    </dgm:pt>
    <dgm:pt modelId="{9AD771A6-8FE1-4CE4-AF8B-A268B986F650}" type="pres">
      <dgm:prSet presAssocID="{D06B0DAD-8665-40FF-8FF3-292D57A5452D}" presName="iconBgRect" presStyleLbl="bgShp" presStyleIdx="1" presStyleCnt="6"/>
      <dgm:spPr/>
    </dgm:pt>
    <dgm:pt modelId="{89834794-8EA0-45C3-971C-A0CAB7924F22}" type="pres">
      <dgm:prSet presAssocID="{D06B0DAD-8665-40FF-8FF3-292D57A5452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4B0B1D2-A7C4-4870-91EB-384D1C152527}" type="pres">
      <dgm:prSet presAssocID="{D06B0DAD-8665-40FF-8FF3-292D57A5452D}" presName="spaceRect" presStyleCnt="0"/>
      <dgm:spPr/>
    </dgm:pt>
    <dgm:pt modelId="{2502DE6D-C0FD-46A6-B720-5CDF949C0397}" type="pres">
      <dgm:prSet presAssocID="{D06B0DAD-8665-40FF-8FF3-292D57A5452D}" presName="textRect" presStyleLbl="revTx" presStyleIdx="1" presStyleCnt="6">
        <dgm:presLayoutVars>
          <dgm:chMax val="1"/>
          <dgm:chPref val="1"/>
        </dgm:presLayoutVars>
      </dgm:prSet>
      <dgm:spPr/>
    </dgm:pt>
    <dgm:pt modelId="{C141E5C1-0EEE-4CCF-8CEC-6A4DA875577A}" type="pres">
      <dgm:prSet presAssocID="{08317224-A305-4744-8840-F38374F4F7B5}" presName="sibTrans" presStyleLbl="sibTrans2D1" presStyleIdx="0" presStyleCnt="0"/>
      <dgm:spPr/>
    </dgm:pt>
    <dgm:pt modelId="{9E5231CC-F3E0-4FDB-9F5B-13F4F35FB0AC}" type="pres">
      <dgm:prSet presAssocID="{0FCA1303-5F2B-43D1-B556-B6025F66527B}" presName="compNode" presStyleCnt="0"/>
      <dgm:spPr/>
    </dgm:pt>
    <dgm:pt modelId="{5B0ECEF0-4278-4C07-A00A-D77E1CC5A8A5}" type="pres">
      <dgm:prSet presAssocID="{0FCA1303-5F2B-43D1-B556-B6025F66527B}" presName="iconBgRect" presStyleLbl="bgShp" presStyleIdx="2" presStyleCnt="6"/>
      <dgm:spPr/>
    </dgm:pt>
    <dgm:pt modelId="{A17150C9-4AF3-402B-95F0-C466C79A95BE}" type="pres">
      <dgm:prSet presAssocID="{0FCA1303-5F2B-43D1-B556-B6025F66527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Pie Chart"/>
        </a:ext>
      </dgm:extLst>
    </dgm:pt>
    <dgm:pt modelId="{EC68B878-6001-4B42-9239-D77D1FFF426E}" type="pres">
      <dgm:prSet presAssocID="{0FCA1303-5F2B-43D1-B556-B6025F66527B}" presName="spaceRect" presStyleCnt="0"/>
      <dgm:spPr/>
    </dgm:pt>
    <dgm:pt modelId="{320FF63B-50B3-4DB7-86FA-288146014DAE}" type="pres">
      <dgm:prSet presAssocID="{0FCA1303-5F2B-43D1-B556-B6025F66527B}" presName="textRect" presStyleLbl="revTx" presStyleIdx="2" presStyleCnt="6">
        <dgm:presLayoutVars>
          <dgm:chMax val="1"/>
          <dgm:chPref val="1"/>
        </dgm:presLayoutVars>
      </dgm:prSet>
      <dgm:spPr/>
    </dgm:pt>
    <dgm:pt modelId="{3AED504E-F123-4DF0-959D-9D295E4356FC}" type="pres">
      <dgm:prSet presAssocID="{6D7A052E-45F0-411E-A9C3-0D120F47B06A}" presName="sibTrans" presStyleLbl="sibTrans2D1" presStyleIdx="0" presStyleCnt="0"/>
      <dgm:spPr/>
    </dgm:pt>
    <dgm:pt modelId="{BE727D6A-9D69-493E-8406-A0BD5157B017}" type="pres">
      <dgm:prSet presAssocID="{A8AA2C37-A5E2-4B0D-9D5B-51F5303C9A46}" presName="compNode" presStyleCnt="0"/>
      <dgm:spPr/>
    </dgm:pt>
    <dgm:pt modelId="{A8DC3CD8-A30A-4A8F-A38F-75E07F6B7CE5}" type="pres">
      <dgm:prSet presAssocID="{A8AA2C37-A5E2-4B0D-9D5B-51F5303C9A46}" presName="iconBgRect" presStyleLbl="bgShp" presStyleIdx="3" presStyleCnt="6"/>
      <dgm:spPr/>
    </dgm:pt>
    <dgm:pt modelId="{9C2BF56B-7D4A-42E4-928E-04F3FAE32BAB}" type="pres">
      <dgm:prSet presAssocID="{A8AA2C37-A5E2-4B0D-9D5B-51F5303C9A4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d Bump"/>
        </a:ext>
      </dgm:extLst>
    </dgm:pt>
    <dgm:pt modelId="{E61FFBCE-04F4-4B69-84A8-D1C48EE7C011}" type="pres">
      <dgm:prSet presAssocID="{A8AA2C37-A5E2-4B0D-9D5B-51F5303C9A46}" presName="spaceRect" presStyleCnt="0"/>
      <dgm:spPr/>
    </dgm:pt>
    <dgm:pt modelId="{BA6269F0-7005-40C7-8F1A-D5FC68DDCF97}" type="pres">
      <dgm:prSet presAssocID="{A8AA2C37-A5E2-4B0D-9D5B-51F5303C9A46}" presName="textRect" presStyleLbl="revTx" presStyleIdx="3" presStyleCnt="6">
        <dgm:presLayoutVars>
          <dgm:chMax val="1"/>
          <dgm:chPref val="1"/>
        </dgm:presLayoutVars>
      </dgm:prSet>
      <dgm:spPr/>
    </dgm:pt>
    <dgm:pt modelId="{3E97FEAA-B68D-4843-A0CF-DCC2B6167FAE}" type="pres">
      <dgm:prSet presAssocID="{9B97AD85-E8EA-4B54-9709-3085A705C50B}" presName="sibTrans" presStyleLbl="sibTrans2D1" presStyleIdx="0" presStyleCnt="0"/>
      <dgm:spPr/>
    </dgm:pt>
    <dgm:pt modelId="{111351F5-62B4-4DF7-B4FC-3B6E834B18F6}" type="pres">
      <dgm:prSet presAssocID="{168F4F5D-6A57-4190-BCF7-4237FFFB98E1}" presName="compNode" presStyleCnt="0"/>
      <dgm:spPr/>
    </dgm:pt>
    <dgm:pt modelId="{AFDB8B9F-13C6-42E7-B867-06E0B7D5837F}" type="pres">
      <dgm:prSet presAssocID="{168F4F5D-6A57-4190-BCF7-4237FFFB98E1}" presName="iconBgRect" presStyleLbl="bgShp" presStyleIdx="4" presStyleCnt="6"/>
      <dgm:spPr/>
    </dgm:pt>
    <dgm:pt modelId="{F96EABEE-0551-4A1E-BCDE-8F865F2ADD35}" type="pres">
      <dgm:prSet presAssocID="{168F4F5D-6A57-4190-BCF7-4237FFFB98E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02D91557-6712-4FA3-823A-3DEBB99C0219}" type="pres">
      <dgm:prSet presAssocID="{168F4F5D-6A57-4190-BCF7-4237FFFB98E1}" presName="spaceRect" presStyleCnt="0"/>
      <dgm:spPr/>
    </dgm:pt>
    <dgm:pt modelId="{3CBE75EF-286E-4E20-ADDE-642773ECDE29}" type="pres">
      <dgm:prSet presAssocID="{168F4F5D-6A57-4190-BCF7-4237FFFB98E1}" presName="textRect" presStyleLbl="revTx" presStyleIdx="4" presStyleCnt="6">
        <dgm:presLayoutVars>
          <dgm:chMax val="1"/>
          <dgm:chPref val="1"/>
        </dgm:presLayoutVars>
      </dgm:prSet>
      <dgm:spPr/>
    </dgm:pt>
    <dgm:pt modelId="{EB2872E4-2843-48FB-ACAF-30E561BA4EEE}" type="pres">
      <dgm:prSet presAssocID="{ACB3D130-6A78-465A-B6C7-7BD3261AB6D2}" presName="sibTrans" presStyleLbl="sibTrans2D1" presStyleIdx="0" presStyleCnt="0"/>
      <dgm:spPr/>
    </dgm:pt>
    <dgm:pt modelId="{5C3BFE3E-4EA7-403D-AA8E-C99865105AE0}" type="pres">
      <dgm:prSet presAssocID="{64C2C7E0-D115-493D-ADB4-7BA57F67552E}" presName="compNode" presStyleCnt="0"/>
      <dgm:spPr/>
    </dgm:pt>
    <dgm:pt modelId="{80D85254-6449-4678-BB8E-97EBDE929214}" type="pres">
      <dgm:prSet presAssocID="{64C2C7E0-D115-493D-ADB4-7BA57F67552E}" presName="iconBgRect" presStyleLbl="bgShp" presStyleIdx="5" presStyleCnt="6"/>
      <dgm:spPr/>
    </dgm:pt>
    <dgm:pt modelId="{E2E3B89F-55C8-41E4-9A38-37B464E5F266}" type="pres">
      <dgm:prSet presAssocID="{64C2C7E0-D115-493D-ADB4-7BA57F67552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Key"/>
        </a:ext>
      </dgm:extLst>
    </dgm:pt>
    <dgm:pt modelId="{B37D5F70-50CA-4BD8-96BC-B61EEFDB7308}" type="pres">
      <dgm:prSet presAssocID="{64C2C7E0-D115-493D-ADB4-7BA57F67552E}" presName="spaceRect" presStyleCnt="0"/>
      <dgm:spPr/>
    </dgm:pt>
    <dgm:pt modelId="{4ECDC303-34A0-4CFD-8113-21B3A5FDE9B6}" type="pres">
      <dgm:prSet presAssocID="{64C2C7E0-D115-493D-ADB4-7BA57F67552E}" presName="textRect" presStyleLbl="revTx" presStyleIdx="5" presStyleCnt="6">
        <dgm:presLayoutVars>
          <dgm:chMax val="1"/>
          <dgm:chPref val="1"/>
        </dgm:presLayoutVars>
      </dgm:prSet>
      <dgm:spPr/>
    </dgm:pt>
  </dgm:ptLst>
  <dgm:cxnLst>
    <dgm:cxn modelId="{90641A0F-B5C6-4018-A70C-D089EF4D4550}" type="presOf" srcId="{9B97AD85-E8EA-4B54-9709-3085A705C50B}" destId="{3E97FEAA-B68D-4843-A0CF-DCC2B6167FAE}" srcOrd="0" destOrd="0" presId="urn:microsoft.com/office/officeart/2018/2/layout/IconCircleList"/>
    <dgm:cxn modelId="{9F960D17-20E8-48DD-86E8-8E1EFF3732A4}" type="presOf" srcId="{6D7A052E-45F0-411E-A9C3-0D120F47B06A}" destId="{3AED504E-F123-4DF0-959D-9D295E4356FC}" srcOrd="0" destOrd="0" presId="urn:microsoft.com/office/officeart/2018/2/layout/IconCircleList"/>
    <dgm:cxn modelId="{0B48131B-BDDF-407A-AF07-6AB9256D2354}" type="presOf" srcId="{08317224-A305-4744-8840-F38374F4F7B5}" destId="{C141E5C1-0EEE-4CCF-8CEC-6A4DA875577A}" srcOrd="0" destOrd="0" presId="urn:microsoft.com/office/officeart/2018/2/layout/IconCircleList"/>
    <dgm:cxn modelId="{0E4BDA22-FA87-458B-9DB8-498B9B1E9902}" type="presOf" srcId="{64C2C7E0-D115-493D-ADB4-7BA57F67552E}" destId="{4ECDC303-34A0-4CFD-8113-21B3A5FDE9B6}" srcOrd="0" destOrd="0" presId="urn:microsoft.com/office/officeart/2018/2/layout/IconCircleList"/>
    <dgm:cxn modelId="{2666D13C-0CB5-45EF-8F87-E25335EBB277}" type="presOf" srcId="{D06B0DAD-8665-40FF-8FF3-292D57A5452D}" destId="{2502DE6D-C0FD-46A6-B720-5CDF949C0397}" srcOrd="0" destOrd="0" presId="urn:microsoft.com/office/officeart/2018/2/layout/IconCircleList"/>
    <dgm:cxn modelId="{131ACA68-9204-4218-8233-65A53F4F98D5}" srcId="{04B0D3BA-1244-4719-8E24-F9BD50D7CED3}" destId="{64C2C7E0-D115-493D-ADB4-7BA57F67552E}" srcOrd="5" destOrd="0" parTransId="{F4C86943-E1F9-439F-B4C4-7DDB6D7953F3}" sibTransId="{7F2AF402-6A4F-46ED-882B-08E6F4ABF07C}"/>
    <dgm:cxn modelId="{62EBF058-4859-4283-AD58-62D00AF8B808}" type="presOf" srcId="{23B06704-562F-41F0-9256-85246EB7C8A8}" destId="{CAE7CF30-B9A5-429D-976B-6136F3AC0571}" srcOrd="0" destOrd="0" presId="urn:microsoft.com/office/officeart/2018/2/layout/IconCircleList"/>
    <dgm:cxn modelId="{59595381-2447-4F71-A227-7F5FD405C146}" srcId="{04B0D3BA-1244-4719-8E24-F9BD50D7CED3}" destId="{A8AA2C37-A5E2-4B0D-9D5B-51F5303C9A46}" srcOrd="3" destOrd="0" parTransId="{99069150-ED98-4860-B23E-0D22A6ADBCB4}" sibTransId="{9B97AD85-E8EA-4B54-9709-3085A705C50B}"/>
    <dgm:cxn modelId="{B8E14486-2EE7-48FE-B4FD-654C32955752}" type="presOf" srcId="{0FCA1303-5F2B-43D1-B556-B6025F66527B}" destId="{320FF63B-50B3-4DB7-86FA-288146014DAE}" srcOrd="0" destOrd="0" presId="urn:microsoft.com/office/officeart/2018/2/layout/IconCircleList"/>
    <dgm:cxn modelId="{3D095A8A-41A0-4D01-B2E4-9051F5D19043}" srcId="{04B0D3BA-1244-4719-8E24-F9BD50D7CED3}" destId="{0FCA1303-5F2B-43D1-B556-B6025F66527B}" srcOrd="2" destOrd="0" parTransId="{9DEF281B-7B7E-4BE6-AA3E-BA7F7A6B2337}" sibTransId="{6D7A052E-45F0-411E-A9C3-0D120F47B06A}"/>
    <dgm:cxn modelId="{1AEB7D91-BC2E-4A2F-B3A4-3FD2A0FEF1EF}" type="presOf" srcId="{A8AA2C37-A5E2-4B0D-9D5B-51F5303C9A46}" destId="{BA6269F0-7005-40C7-8F1A-D5FC68DDCF97}" srcOrd="0" destOrd="0" presId="urn:microsoft.com/office/officeart/2018/2/layout/IconCircleList"/>
    <dgm:cxn modelId="{D353B892-02C5-4AE3-B49F-00D1FAF0E04D}" srcId="{04B0D3BA-1244-4719-8E24-F9BD50D7CED3}" destId="{FADA42E2-3FEC-4FA4-90A1-350C6AA7594A}" srcOrd="0" destOrd="0" parTransId="{5C58FC1B-E89E-4CEF-92C0-84ABA0FEADE1}" sibTransId="{23B06704-562F-41F0-9256-85246EB7C8A8}"/>
    <dgm:cxn modelId="{5CE36D9F-6D16-4B67-94E1-B5689858A69A}" type="presOf" srcId="{FADA42E2-3FEC-4FA4-90A1-350C6AA7594A}" destId="{563B57A5-972B-439D-B384-8000F04BCE0C}" srcOrd="0" destOrd="0" presId="urn:microsoft.com/office/officeart/2018/2/layout/IconCircleList"/>
    <dgm:cxn modelId="{59514EA9-7BEC-4B6B-BA00-F9E29B0F601F}" type="presOf" srcId="{ACB3D130-6A78-465A-B6C7-7BD3261AB6D2}" destId="{EB2872E4-2843-48FB-ACAF-30E561BA4EEE}" srcOrd="0" destOrd="0" presId="urn:microsoft.com/office/officeart/2018/2/layout/IconCircleList"/>
    <dgm:cxn modelId="{A22AA7BB-806D-48D7-9AB2-740C5902DF44}" srcId="{04B0D3BA-1244-4719-8E24-F9BD50D7CED3}" destId="{168F4F5D-6A57-4190-BCF7-4237FFFB98E1}" srcOrd="4" destOrd="0" parTransId="{A802ED89-C539-40B2-BBC4-63E8146B536A}" sibTransId="{ACB3D130-6A78-465A-B6C7-7BD3261AB6D2}"/>
    <dgm:cxn modelId="{B54452C4-DB3F-4263-AFD7-C0C3BD91869F}" srcId="{04B0D3BA-1244-4719-8E24-F9BD50D7CED3}" destId="{D06B0DAD-8665-40FF-8FF3-292D57A5452D}" srcOrd="1" destOrd="0" parTransId="{DE106BFA-0A6D-4133-B9A8-A5B4584F15E9}" sibTransId="{08317224-A305-4744-8840-F38374F4F7B5}"/>
    <dgm:cxn modelId="{855EAEDE-1352-477A-8332-47FF51FA7D2D}" type="presOf" srcId="{168F4F5D-6A57-4190-BCF7-4237FFFB98E1}" destId="{3CBE75EF-286E-4E20-ADDE-642773ECDE29}" srcOrd="0" destOrd="0" presId="urn:microsoft.com/office/officeart/2018/2/layout/IconCircleList"/>
    <dgm:cxn modelId="{4AA2E8E3-8EA3-419B-AA54-78F70C6C259E}" type="presOf" srcId="{04B0D3BA-1244-4719-8E24-F9BD50D7CED3}" destId="{70090E61-1AC1-40D4-AC94-0CE9F314AE25}" srcOrd="0" destOrd="0" presId="urn:microsoft.com/office/officeart/2018/2/layout/IconCircleList"/>
    <dgm:cxn modelId="{8C43D86A-9499-4AC1-B156-DF77F18EAC53}" type="presParOf" srcId="{70090E61-1AC1-40D4-AC94-0CE9F314AE25}" destId="{7F08DBB8-0C9A-4E3C-8AF5-63F32DB19379}" srcOrd="0" destOrd="0" presId="urn:microsoft.com/office/officeart/2018/2/layout/IconCircleList"/>
    <dgm:cxn modelId="{A58FF3F1-1BC1-45CF-A296-2B9DA4721875}" type="presParOf" srcId="{7F08DBB8-0C9A-4E3C-8AF5-63F32DB19379}" destId="{B75E8CBD-92BF-4CD1-8BDA-BF0D964D3ABB}" srcOrd="0" destOrd="0" presId="urn:microsoft.com/office/officeart/2018/2/layout/IconCircleList"/>
    <dgm:cxn modelId="{FADA8159-669E-4290-935A-97FD960D6E97}" type="presParOf" srcId="{B75E8CBD-92BF-4CD1-8BDA-BF0D964D3ABB}" destId="{F2624663-1B78-447F-ADB0-ED9421A1915D}" srcOrd="0" destOrd="0" presId="urn:microsoft.com/office/officeart/2018/2/layout/IconCircleList"/>
    <dgm:cxn modelId="{F6AA7DFE-7E8F-4D0E-A918-CF9AA7E68B6C}" type="presParOf" srcId="{B75E8CBD-92BF-4CD1-8BDA-BF0D964D3ABB}" destId="{407FE246-63F5-4A72-8002-D37C00643E8E}" srcOrd="1" destOrd="0" presId="urn:microsoft.com/office/officeart/2018/2/layout/IconCircleList"/>
    <dgm:cxn modelId="{283763E4-DF49-4B6E-B42C-BCAF63B8E27D}" type="presParOf" srcId="{B75E8CBD-92BF-4CD1-8BDA-BF0D964D3ABB}" destId="{50095EBF-9FD6-4CC0-A245-299CD442A1CC}" srcOrd="2" destOrd="0" presId="urn:microsoft.com/office/officeart/2018/2/layout/IconCircleList"/>
    <dgm:cxn modelId="{2F32BADC-1DB9-43EC-8ACD-550596A8A424}" type="presParOf" srcId="{B75E8CBD-92BF-4CD1-8BDA-BF0D964D3ABB}" destId="{563B57A5-972B-439D-B384-8000F04BCE0C}" srcOrd="3" destOrd="0" presId="urn:microsoft.com/office/officeart/2018/2/layout/IconCircleList"/>
    <dgm:cxn modelId="{2F800C17-9185-4DB7-8C5A-5A964C28DB05}" type="presParOf" srcId="{7F08DBB8-0C9A-4E3C-8AF5-63F32DB19379}" destId="{CAE7CF30-B9A5-429D-976B-6136F3AC0571}" srcOrd="1" destOrd="0" presId="urn:microsoft.com/office/officeart/2018/2/layout/IconCircleList"/>
    <dgm:cxn modelId="{8661C4B8-DA84-4B72-B171-AB64B334A1D8}" type="presParOf" srcId="{7F08DBB8-0C9A-4E3C-8AF5-63F32DB19379}" destId="{755B5A4A-04FD-43A3-8837-ACF64BF3A753}" srcOrd="2" destOrd="0" presId="urn:microsoft.com/office/officeart/2018/2/layout/IconCircleList"/>
    <dgm:cxn modelId="{767CB8C1-5710-4D21-80DA-DD96C3057863}" type="presParOf" srcId="{755B5A4A-04FD-43A3-8837-ACF64BF3A753}" destId="{9AD771A6-8FE1-4CE4-AF8B-A268B986F650}" srcOrd="0" destOrd="0" presId="urn:microsoft.com/office/officeart/2018/2/layout/IconCircleList"/>
    <dgm:cxn modelId="{33E03FBD-A03D-40E3-9FFE-F72860625252}" type="presParOf" srcId="{755B5A4A-04FD-43A3-8837-ACF64BF3A753}" destId="{89834794-8EA0-45C3-971C-A0CAB7924F22}" srcOrd="1" destOrd="0" presId="urn:microsoft.com/office/officeart/2018/2/layout/IconCircleList"/>
    <dgm:cxn modelId="{BCA366D9-87DE-47D9-A5F7-8D703AC54E82}" type="presParOf" srcId="{755B5A4A-04FD-43A3-8837-ACF64BF3A753}" destId="{24B0B1D2-A7C4-4870-91EB-384D1C152527}" srcOrd="2" destOrd="0" presId="urn:microsoft.com/office/officeart/2018/2/layout/IconCircleList"/>
    <dgm:cxn modelId="{9C123B5A-DBD8-4C7A-BEF2-B7B2B1246E77}" type="presParOf" srcId="{755B5A4A-04FD-43A3-8837-ACF64BF3A753}" destId="{2502DE6D-C0FD-46A6-B720-5CDF949C0397}" srcOrd="3" destOrd="0" presId="urn:microsoft.com/office/officeart/2018/2/layout/IconCircleList"/>
    <dgm:cxn modelId="{77D69003-2878-4772-BDAB-805AF093F404}" type="presParOf" srcId="{7F08DBB8-0C9A-4E3C-8AF5-63F32DB19379}" destId="{C141E5C1-0EEE-4CCF-8CEC-6A4DA875577A}" srcOrd="3" destOrd="0" presId="urn:microsoft.com/office/officeart/2018/2/layout/IconCircleList"/>
    <dgm:cxn modelId="{29B4B654-D675-4A3E-BCCF-28508AE79995}" type="presParOf" srcId="{7F08DBB8-0C9A-4E3C-8AF5-63F32DB19379}" destId="{9E5231CC-F3E0-4FDB-9F5B-13F4F35FB0AC}" srcOrd="4" destOrd="0" presId="urn:microsoft.com/office/officeart/2018/2/layout/IconCircleList"/>
    <dgm:cxn modelId="{34EB83DA-DCDF-4481-99D7-E2EFA9F12A5F}" type="presParOf" srcId="{9E5231CC-F3E0-4FDB-9F5B-13F4F35FB0AC}" destId="{5B0ECEF0-4278-4C07-A00A-D77E1CC5A8A5}" srcOrd="0" destOrd="0" presId="urn:microsoft.com/office/officeart/2018/2/layout/IconCircleList"/>
    <dgm:cxn modelId="{C7A9E203-B8F0-4C9E-912E-3F7CFAD810F9}" type="presParOf" srcId="{9E5231CC-F3E0-4FDB-9F5B-13F4F35FB0AC}" destId="{A17150C9-4AF3-402B-95F0-C466C79A95BE}" srcOrd="1" destOrd="0" presId="urn:microsoft.com/office/officeart/2018/2/layout/IconCircleList"/>
    <dgm:cxn modelId="{708D86FF-1AD0-4D90-99F1-CDB33E642933}" type="presParOf" srcId="{9E5231CC-F3E0-4FDB-9F5B-13F4F35FB0AC}" destId="{EC68B878-6001-4B42-9239-D77D1FFF426E}" srcOrd="2" destOrd="0" presId="urn:microsoft.com/office/officeart/2018/2/layout/IconCircleList"/>
    <dgm:cxn modelId="{E13931B7-F8CD-4E15-AC0A-C1E1036EF0FE}" type="presParOf" srcId="{9E5231CC-F3E0-4FDB-9F5B-13F4F35FB0AC}" destId="{320FF63B-50B3-4DB7-86FA-288146014DAE}" srcOrd="3" destOrd="0" presId="urn:microsoft.com/office/officeart/2018/2/layout/IconCircleList"/>
    <dgm:cxn modelId="{9B503DF2-D738-4A75-A023-5484A0A240BE}" type="presParOf" srcId="{7F08DBB8-0C9A-4E3C-8AF5-63F32DB19379}" destId="{3AED504E-F123-4DF0-959D-9D295E4356FC}" srcOrd="5" destOrd="0" presId="urn:microsoft.com/office/officeart/2018/2/layout/IconCircleList"/>
    <dgm:cxn modelId="{B556D96B-E020-46E5-A6CE-AA88BADF1930}" type="presParOf" srcId="{7F08DBB8-0C9A-4E3C-8AF5-63F32DB19379}" destId="{BE727D6A-9D69-493E-8406-A0BD5157B017}" srcOrd="6" destOrd="0" presId="urn:microsoft.com/office/officeart/2018/2/layout/IconCircleList"/>
    <dgm:cxn modelId="{ADE459AD-C1E6-41B2-8F3A-1EDB4C7268F7}" type="presParOf" srcId="{BE727D6A-9D69-493E-8406-A0BD5157B017}" destId="{A8DC3CD8-A30A-4A8F-A38F-75E07F6B7CE5}" srcOrd="0" destOrd="0" presId="urn:microsoft.com/office/officeart/2018/2/layout/IconCircleList"/>
    <dgm:cxn modelId="{3F4BCF23-1CCB-4BD8-9AD7-B77CAB85C001}" type="presParOf" srcId="{BE727D6A-9D69-493E-8406-A0BD5157B017}" destId="{9C2BF56B-7D4A-42E4-928E-04F3FAE32BAB}" srcOrd="1" destOrd="0" presId="urn:microsoft.com/office/officeart/2018/2/layout/IconCircleList"/>
    <dgm:cxn modelId="{A3E3E912-2650-4C2D-AD76-E259F086646F}" type="presParOf" srcId="{BE727D6A-9D69-493E-8406-A0BD5157B017}" destId="{E61FFBCE-04F4-4B69-84A8-D1C48EE7C011}" srcOrd="2" destOrd="0" presId="urn:microsoft.com/office/officeart/2018/2/layout/IconCircleList"/>
    <dgm:cxn modelId="{1F54ED59-ECB4-4748-9288-0ECC1C3CC976}" type="presParOf" srcId="{BE727D6A-9D69-493E-8406-A0BD5157B017}" destId="{BA6269F0-7005-40C7-8F1A-D5FC68DDCF97}" srcOrd="3" destOrd="0" presId="urn:microsoft.com/office/officeart/2018/2/layout/IconCircleList"/>
    <dgm:cxn modelId="{9B1A2345-1884-4231-8A09-94CCE58386F0}" type="presParOf" srcId="{7F08DBB8-0C9A-4E3C-8AF5-63F32DB19379}" destId="{3E97FEAA-B68D-4843-A0CF-DCC2B6167FAE}" srcOrd="7" destOrd="0" presId="urn:microsoft.com/office/officeart/2018/2/layout/IconCircleList"/>
    <dgm:cxn modelId="{379C83CD-4F82-478A-B86C-12C0F917628A}" type="presParOf" srcId="{7F08DBB8-0C9A-4E3C-8AF5-63F32DB19379}" destId="{111351F5-62B4-4DF7-B4FC-3B6E834B18F6}" srcOrd="8" destOrd="0" presId="urn:microsoft.com/office/officeart/2018/2/layout/IconCircleList"/>
    <dgm:cxn modelId="{6747519E-C72B-4AE6-82AC-70B993E8048E}" type="presParOf" srcId="{111351F5-62B4-4DF7-B4FC-3B6E834B18F6}" destId="{AFDB8B9F-13C6-42E7-B867-06E0B7D5837F}" srcOrd="0" destOrd="0" presId="urn:microsoft.com/office/officeart/2018/2/layout/IconCircleList"/>
    <dgm:cxn modelId="{C707D1C1-51F4-43C4-8E20-52F5AB190074}" type="presParOf" srcId="{111351F5-62B4-4DF7-B4FC-3B6E834B18F6}" destId="{F96EABEE-0551-4A1E-BCDE-8F865F2ADD35}" srcOrd="1" destOrd="0" presId="urn:microsoft.com/office/officeart/2018/2/layout/IconCircleList"/>
    <dgm:cxn modelId="{EAE2609D-DD23-40C5-B51D-FC6B802BBD74}" type="presParOf" srcId="{111351F5-62B4-4DF7-B4FC-3B6E834B18F6}" destId="{02D91557-6712-4FA3-823A-3DEBB99C0219}" srcOrd="2" destOrd="0" presId="urn:microsoft.com/office/officeart/2018/2/layout/IconCircleList"/>
    <dgm:cxn modelId="{831FCAAB-A00E-4BBD-8C5C-324996DA09C2}" type="presParOf" srcId="{111351F5-62B4-4DF7-B4FC-3B6E834B18F6}" destId="{3CBE75EF-286E-4E20-ADDE-642773ECDE29}" srcOrd="3" destOrd="0" presId="urn:microsoft.com/office/officeart/2018/2/layout/IconCircleList"/>
    <dgm:cxn modelId="{3FC9CDB4-2408-4F0C-BE52-27B56E242B53}" type="presParOf" srcId="{7F08DBB8-0C9A-4E3C-8AF5-63F32DB19379}" destId="{EB2872E4-2843-48FB-ACAF-30E561BA4EEE}" srcOrd="9" destOrd="0" presId="urn:microsoft.com/office/officeart/2018/2/layout/IconCircleList"/>
    <dgm:cxn modelId="{77249EA6-B68F-4163-9851-AABB811F32E5}" type="presParOf" srcId="{7F08DBB8-0C9A-4E3C-8AF5-63F32DB19379}" destId="{5C3BFE3E-4EA7-403D-AA8E-C99865105AE0}" srcOrd="10" destOrd="0" presId="urn:microsoft.com/office/officeart/2018/2/layout/IconCircleList"/>
    <dgm:cxn modelId="{39B4A8B6-AF73-4323-B41E-682EA63BF51E}" type="presParOf" srcId="{5C3BFE3E-4EA7-403D-AA8E-C99865105AE0}" destId="{80D85254-6449-4678-BB8E-97EBDE929214}" srcOrd="0" destOrd="0" presId="urn:microsoft.com/office/officeart/2018/2/layout/IconCircleList"/>
    <dgm:cxn modelId="{AB602377-7182-4ED6-BBDA-9A23BF62AF2D}" type="presParOf" srcId="{5C3BFE3E-4EA7-403D-AA8E-C99865105AE0}" destId="{E2E3B89F-55C8-41E4-9A38-37B464E5F266}" srcOrd="1" destOrd="0" presId="urn:microsoft.com/office/officeart/2018/2/layout/IconCircleList"/>
    <dgm:cxn modelId="{00DBE71E-5939-4233-A1AB-0BEE7F0134DC}" type="presParOf" srcId="{5C3BFE3E-4EA7-403D-AA8E-C99865105AE0}" destId="{B37D5F70-50CA-4BD8-96BC-B61EEFDB7308}" srcOrd="2" destOrd="0" presId="urn:microsoft.com/office/officeart/2018/2/layout/IconCircleList"/>
    <dgm:cxn modelId="{055B879F-A3C2-43D9-A0AC-2225EE9A4FF6}" type="presParOf" srcId="{5C3BFE3E-4EA7-403D-AA8E-C99865105AE0}" destId="{4ECDC303-34A0-4CFD-8113-21B3A5FDE9B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E9212-AAA2-4B9E-B7E6-1931FE47CDA8}">
      <dsp:nvSpPr>
        <dsp:cNvPr id="0" name=""/>
        <dsp:cNvSpPr/>
      </dsp:nvSpPr>
      <dsp:spPr>
        <a:xfrm>
          <a:off x="0" y="303000"/>
          <a:ext cx="6772498"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0F906D-62BD-4E39-85BC-48B77659318B}">
      <dsp:nvSpPr>
        <dsp:cNvPr id="0" name=""/>
        <dsp:cNvSpPr/>
      </dsp:nvSpPr>
      <dsp:spPr>
        <a:xfrm>
          <a:off x="338624" y="52080"/>
          <a:ext cx="474074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189" tIns="0" rIns="179189" bIns="0" numCol="1" spcCol="1270" anchor="ctr" anchorCtr="0">
          <a:noAutofit/>
        </a:bodyPr>
        <a:lstStyle/>
        <a:p>
          <a:pPr marL="0" lvl="0" indent="0" algn="l" defTabSz="755650">
            <a:lnSpc>
              <a:spcPct val="90000"/>
            </a:lnSpc>
            <a:spcBef>
              <a:spcPct val="0"/>
            </a:spcBef>
            <a:spcAft>
              <a:spcPct val="35000"/>
            </a:spcAft>
            <a:buNone/>
          </a:pPr>
          <a:r>
            <a:rPr lang="en-US" sz="1700" kern="1200" dirty="0"/>
            <a:t>Introduction</a:t>
          </a:r>
        </a:p>
      </dsp:txBody>
      <dsp:txXfrm>
        <a:off x="363122" y="76578"/>
        <a:ext cx="4691752" cy="452844"/>
      </dsp:txXfrm>
    </dsp:sp>
    <dsp:sp modelId="{EEA31345-AF00-49FA-B229-736188A5E9F2}">
      <dsp:nvSpPr>
        <dsp:cNvPr id="0" name=""/>
        <dsp:cNvSpPr/>
      </dsp:nvSpPr>
      <dsp:spPr>
        <a:xfrm>
          <a:off x="0" y="1074120"/>
          <a:ext cx="6772498" cy="428400"/>
        </a:xfrm>
        <a:prstGeom prst="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C88BC0-96FB-4436-AC1B-359F786A5583}">
      <dsp:nvSpPr>
        <dsp:cNvPr id="0" name=""/>
        <dsp:cNvSpPr/>
      </dsp:nvSpPr>
      <dsp:spPr>
        <a:xfrm>
          <a:off x="338624" y="823200"/>
          <a:ext cx="4740748" cy="50184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189" tIns="0" rIns="179189" bIns="0" numCol="1" spcCol="1270" anchor="ctr" anchorCtr="0">
          <a:noAutofit/>
        </a:bodyPr>
        <a:lstStyle/>
        <a:p>
          <a:pPr marL="0" lvl="0" indent="0" algn="l" defTabSz="755650">
            <a:lnSpc>
              <a:spcPct val="90000"/>
            </a:lnSpc>
            <a:spcBef>
              <a:spcPct val="0"/>
            </a:spcBef>
            <a:spcAft>
              <a:spcPct val="35000"/>
            </a:spcAft>
            <a:buNone/>
          </a:pPr>
          <a:r>
            <a:rPr lang="en-US" sz="1700" i="0" kern="1200" dirty="0"/>
            <a:t>Dataset Acquisition and Preliminary Overview</a:t>
          </a:r>
          <a:endParaRPr lang="en-US" sz="1700" kern="1200" dirty="0"/>
        </a:p>
      </dsp:txBody>
      <dsp:txXfrm>
        <a:off x="363122" y="847698"/>
        <a:ext cx="4691752" cy="452844"/>
      </dsp:txXfrm>
    </dsp:sp>
    <dsp:sp modelId="{5359396F-9340-4733-AAF5-EB30CA3633C1}">
      <dsp:nvSpPr>
        <dsp:cNvPr id="0" name=""/>
        <dsp:cNvSpPr/>
      </dsp:nvSpPr>
      <dsp:spPr>
        <a:xfrm>
          <a:off x="0" y="1845240"/>
          <a:ext cx="6772498" cy="4284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A4B7A6-0D6F-44F1-B2CA-F18705636343}">
      <dsp:nvSpPr>
        <dsp:cNvPr id="0" name=""/>
        <dsp:cNvSpPr/>
      </dsp:nvSpPr>
      <dsp:spPr>
        <a:xfrm>
          <a:off x="338624" y="1594320"/>
          <a:ext cx="4740748"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189" tIns="0" rIns="179189" bIns="0" numCol="1" spcCol="1270" anchor="ctr" anchorCtr="0">
          <a:noAutofit/>
        </a:bodyPr>
        <a:lstStyle/>
        <a:p>
          <a:pPr marL="0" lvl="0" indent="0" algn="l" defTabSz="755650">
            <a:lnSpc>
              <a:spcPct val="90000"/>
            </a:lnSpc>
            <a:spcBef>
              <a:spcPct val="0"/>
            </a:spcBef>
            <a:spcAft>
              <a:spcPct val="35000"/>
            </a:spcAft>
            <a:buNone/>
          </a:pPr>
          <a:r>
            <a:rPr lang="en-US" sz="1700" kern="1200"/>
            <a:t>Descriptive Statistics</a:t>
          </a:r>
        </a:p>
      </dsp:txBody>
      <dsp:txXfrm>
        <a:off x="363122" y="1618818"/>
        <a:ext cx="4691752" cy="452844"/>
      </dsp:txXfrm>
    </dsp:sp>
    <dsp:sp modelId="{A2BDBB3E-AEF4-41D1-B4F2-62587BE3C8AB}">
      <dsp:nvSpPr>
        <dsp:cNvPr id="0" name=""/>
        <dsp:cNvSpPr/>
      </dsp:nvSpPr>
      <dsp:spPr>
        <a:xfrm>
          <a:off x="0" y="2616360"/>
          <a:ext cx="6772498" cy="4284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EF2068-58FE-4157-8A1D-8CE947E09B37}">
      <dsp:nvSpPr>
        <dsp:cNvPr id="0" name=""/>
        <dsp:cNvSpPr/>
      </dsp:nvSpPr>
      <dsp:spPr>
        <a:xfrm>
          <a:off x="338624" y="2365440"/>
          <a:ext cx="4740748" cy="501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189" tIns="0" rIns="179189" bIns="0" numCol="1" spcCol="1270" anchor="ctr" anchorCtr="0">
          <a:noAutofit/>
        </a:bodyPr>
        <a:lstStyle/>
        <a:p>
          <a:pPr marL="0" lvl="0" indent="0" algn="l" defTabSz="755650">
            <a:lnSpc>
              <a:spcPct val="90000"/>
            </a:lnSpc>
            <a:spcBef>
              <a:spcPct val="0"/>
            </a:spcBef>
            <a:spcAft>
              <a:spcPct val="35000"/>
            </a:spcAft>
            <a:buNone/>
          </a:pPr>
          <a:r>
            <a:rPr lang="en-US" sz="1700" kern="1200" dirty="0"/>
            <a:t>Data Types And Transformation</a:t>
          </a:r>
        </a:p>
      </dsp:txBody>
      <dsp:txXfrm>
        <a:off x="363122" y="2389938"/>
        <a:ext cx="4691752" cy="452844"/>
      </dsp:txXfrm>
    </dsp:sp>
    <dsp:sp modelId="{40E63366-619A-469F-A52A-5AF9E93BFD45}">
      <dsp:nvSpPr>
        <dsp:cNvPr id="0" name=""/>
        <dsp:cNvSpPr/>
      </dsp:nvSpPr>
      <dsp:spPr>
        <a:xfrm>
          <a:off x="0" y="3387480"/>
          <a:ext cx="6772498" cy="4284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EEB6D7-3C44-488E-89A6-99AA795B3884}">
      <dsp:nvSpPr>
        <dsp:cNvPr id="0" name=""/>
        <dsp:cNvSpPr/>
      </dsp:nvSpPr>
      <dsp:spPr>
        <a:xfrm>
          <a:off x="338624" y="3136560"/>
          <a:ext cx="4740748"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189" tIns="0" rIns="179189" bIns="0" numCol="1" spcCol="1270" anchor="ctr" anchorCtr="0">
          <a:noAutofit/>
        </a:bodyPr>
        <a:lstStyle/>
        <a:p>
          <a:pPr marL="0" lvl="0" indent="0" algn="l" defTabSz="755650">
            <a:lnSpc>
              <a:spcPct val="90000"/>
            </a:lnSpc>
            <a:spcBef>
              <a:spcPct val="0"/>
            </a:spcBef>
            <a:spcAft>
              <a:spcPct val="35000"/>
            </a:spcAft>
            <a:buNone/>
          </a:pPr>
          <a:r>
            <a:rPr lang="en-US" sz="1700" kern="1200"/>
            <a:t>Correlation Matrix</a:t>
          </a:r>
        </a:p>
      </dsp:txBody>
      <dsp:txXfrm>
        <a:off x="363122" y="3161058"/>
        <a:ext cx="4691752" cy="452844"/>
      </dsp:txXfrm>
    </dsp:sp>
    <dsp:sp modelId="{74744BEA-5928-426C-A1EF-564CA345600E}">
      <dsp:nvSpPr>
        <dsp:cNvPr id="0" name=""/>
        <dsp:cNvSpPr/>
      </dsp:nvSpPr>
      <dsp:spPr>
        <a:xfrm>
          <a:off x="0" y="4158600"/>
          <a:ext cx="6772498" cy="428400"/>
        </a:xfrm>
        <a:prstGeom prst="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FB1C37-400E-4D28-99D7-7C693E81C82B}">
      <dsp:nvSpPr>
        <dsp:cNvPr id="0" name=""/>
        <dsp:cNvSpPr/>
      </dsp:nvSpPr>
      <dsp:spPr>
        <a:xfrm>
          <a:off x="338624" y="3907680"/>
          <a:ext cx="4740748" cy="50184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189" tIns="0" rIns="179189" bIns="0" numCol="1" spcCol="1270" anchor="ctr" anchorCtr="0">
          <a:noAutofit/>
        </a:bodyPr>
        <a:lstStyle/>
        <a:p>
          <a:pPr marL="0" lvl="0" indent="0" algn="l" defTabSz="755650">
            <a:lnSpc>
              <a:spcPct val="90000"/>
            </a:lnSpc>
            <a:spcBef>
              <a:spcPct val="0"/>
            </a:spcBef>
            <a:spcAft>
              <a:spcPct val="35000"/>
            </a:spcAft>
            <a:buNone/>
          </a:pPr>
          <a:r>
            <a:rPr lang="en-US" sz="1700" i="0" kern="1200"/>
            <a:t>Feature Importance in Diabetes Progression</a:t>
          </a:r>
          <a:endParaRPr lang="en-US" sz="1700" kern="1200"/>
        </a:p>
      </dsp:txBody>
      <dsp:txXfrm>
        <a:off x="363122" y="3932178"/>
        <a:ext cx="4691752" cy="452844"/>
      </dsp:txXfrm>
    </dsp:sp>
    <dsp:sp modelId="{D5831A93-6533-4344-9C84-AE7FE75BDAC7}">
      <dsp:nvSpPr>
        <dsp:cNvPr id="0" name=""/>
        <dsp:cNvSpPr/>
      </dsp:nvSpPr>
      <dsp:spPr>
        <a:xfrm>
          <a:off x="0" y="4929720"/>
          <a:ext cx="6772498" cy="42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B0FA5A-5059-4C8C-9F87-3410942AE8DA}">
      <dsp:nvSpPr>
        <dsp:cNvPr id="0" name=""/>
        <dsp:cNvSpPr/>
      </dsp:nvSpPr>
      <dsp:spPr>
        <a:xfrm>
          <a:off x="338624" y="4678800"/>
          <a:ext cx="4740748"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189" tIns="0" rIns="179189" bIns="0" numCol="1" spcCol="1270" anchor="ctr" anchorCtr="0">
          <a:noAutofit/>
        </a:bodyPr>
        <a:lstStyle/>
        <a:p>
          <a:pPr marL="0" lvl="0" indent="0" algn="l" defTabSz="755650">
            <a:lnSpc>
              <a:spcPct val="90000"/>
            </a:lnSpc>
            <a:spcBef>
              <a:spcPct val="0"/>
            </a:spcBef>
            <a:spcAft>
              <a:spcPct val="35000"/>
            </a:spcAft>
            <a:buNone/>
          </a:pPr>
          <a:r>
            <a:rPr lang="en-US" sz="1700" kern="1200" dirty="0"/>
            <a:t>Limitations in the Dataset</a:t>
          </a:r>
        </a:p>
      </dsp:txBody>
      <dsp:txXfrm>
        <a:off x="363122" y="4703298"/>
        <a:ext cx="469175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2DF81-E13E-474E-A1CD-2FA0D926B91A}">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49BB1-64C7-400B-9FF4-19D1F9E135E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504FD5-4C71-4418-A3D2-A849DF9A306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Objective: The goal is to prepare the diabetes dataset for predictive modeling and to uncover initial insights through EDA, focusing on identifying outliers, analyzing feature importance, and understanding the dataset's structure.</a:t>
          </a:r>
        </a:p>
      </dsp:txBody>
      <dsp:txXfrm>
        <a:off x="1435590" y="531"/>
        <a:ext cx="9080009" cy="1242935"/>
      </dsp:txXfrm>
    </dsp:sp>
    <dsp:sp modelId="{FD5D5E01-C77B-4915-BAA7-E74457C87D4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8BC08-552B-4DA1-9962-A47478E06F1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B52937-7B41-4946-B5AD-B94367DD918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Data Source: Data from the Stanford U’s Machine Learning Repository, inspired by the seminal paper by Bradley Efron et al. (2004).</a:t>
          </a:r>
        </a:p>
      </dsp:txBody>
      <dsp:txXfrm>
        <a:off x="1435590" y="1554201"/>
        <a:ext cx="9080009" cy="1242935"/>
      </dsp:txXfrm>
    </dsp:sp>
    <dsp:sp modelId="{E77A011B-2857-4E4E-A633-2892CE220FC4}">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3AA95-9A9F-4EF3-8BD7-12FACB54C6D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FEE026-E055-4CD4-B3E5-F59335D8763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t>Data Loading: Data was directly loaded from Stanford U’s Machine Learning Repository using </a:t>
          </a:r>
          <a:r>
            <a:rPr lang="en-US" sz="2100" b="1" kern="1200"/>
            <a:t>np.genfromtxt </a:t>
          </a:r>
          <a:r>
            <a:rPr lang="en-US" sz="2100" kern="1200"/>
            <a:t>through the provided URL, ensuring immediate access to the dataset for analysis.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CA439-4AA2-4B3E-898D-8413796ADD58}">
      <dsp:nvSpPr>
        <dsp:cNvPr id="0" name=""/>
        <dsp:cNvSpPr/>
      </dsp:nvSpPr>
      <dsp:spPr>
        <a:xfrm>
          <a:off x="0" y="0"/>
          <a:ext cx="4603916" cy="703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a:t>
          </a:r>
          <a:r>
            <a:rPr lang="en-US" sz="1300" b="0" i="0" kern="1200"/>
            <a:t>sing a RandomForestRegressor, each feature's importance is calculated, highlighting its contribution to our understanding of diabetes progression.</a:t>
          </a:r>
          <a:endParaRPr lang="en-US" sz="1300" kern="1200"/>
        </a:p>
      </dsp:txBody>
      <dsp:txXfrm>
        <a:off x="20603" y="20603"/>
        <a:ext cx="3785407" cy="662236"/>
      </dsp:txXfrm>
    </dsp:sp>
    <dsp:sp modelId="{8B9BE13C-6852-4C34-B314-D01C269740CC}">
      <dsp:nvSpPr>
        <dsp:cNvPr id="0" name=""/>
        <dsp:cNvSpPr/>
      </dsp:nvSpPr>
      <dsp:spPr>
        <a:xfrm>
          <a:off x="385578" y="831340"/>
          <a:ext cx="4603916" cy="703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The blood serum measurement S5 emerges as the most influential factor, suggesting a strong association with the progression of diabetes.</a:t>
          </a:r>
          <a:endParaRPr lang="en-US" sz="1300" kern="1200"/>
        </a:p>
      </dsp:txBody>
      <dsp:txXfrm>
        <a:off x="406181" y="851943"/>
        <a:ext cx="3719895" cy="662236"/>
      </dsp:txXfrm>
    </dsp:sp>
    <dsp:sp modelId="{E9D3F58B-F633-4E4C-9C47-A8FA34FB4B31}">
      <dsp:nvSpPr>
        <dsp:cNvPr id="0" name=""/>
        <dsp:cNvSpPr/>
      </dsp:nvSpPr>
      <dsp:spPr>
        <a:xfrm>
          <a:off x="765401" y="1662681"/>
          <a:ext cx="4603916" cy="703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BMI follows closely, underscoring the well-documented link between body weight and diabetes risk.</a:t>
          </a:r>
          <a:endParaRPr lang="en-US" sz="1300" kern="1200"/>
        </a:p>
      </dsp:txBody>
      <dsp:txXfrm>
        <a:off x="786004" y="1683284"/>
        <a:ext cx="3725650" cy="662236"/>
      </dsp:txXfrm>
    </dsp:sp>
    <dsp:sp modelId="{179BF1AD-0A92-4B21-97B9-1D43FC94A0DF}">
      <dsp:nvSpPr>
        <dsp:cNvPr id="0" name=""/>
        <dsp:cNvSpPr/>
      </dsp:nvSpPr>
      <dsp:spPr>
        <a:xfrm>
          <a:off x="1150979" y="2494021"/>
          <a:ext cx="4603916" cy="703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Other variables like blood pressure (BP), another serum measurement (S6), and Age also play a notable role, albeit to a lesser extent.</a:t>
          </a:r>
          <a:endParaRPr lang="en-US" sz="1300" kern="1200"/>
        </a:p>
      </dsp:txBody>
      <dsp:txXfrm>
        <a:off x="1171582" y="2514624"/>
        <a:ext cx="3719895" cy="662236"/>
      </dsp:txXfrm>
    </dsp:sp>
    <dsp:sp modelId="{9CEAB004-38E2-455B-9827-A11BF06C22F0}">
      <dsp:nvSpPr>
        <dsp:cNvPr id="0" name=""/>
        <dsp:cNvSpPr/>
      </dsp:nvSpPr>
      <dsp:spPr>
        <a:xfrm>
          <a:off x="4146679" y="538772"/>
          <a:ext cx="457237" cy="45723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249557" y="538772"/>
        <a:ext cx="251481" cy="344071"/>
      </dsp:txXfrm>
    </dsp:sp>
    <dsp:sp modelId="{2F7654EB-9F92-4411-88B0-8CFF90D2E6F4}">
      <dsp:nvSpPr>
        <dsp:cNvPr id="0" name=""/>
        <dsp:cNvSpPr/>
      </dsp:nvSpPr>
      <dsp:spPr>
        <a:xfrm>
          <a:off x="4532257" y="1370113"/>
          <a:ext cx="457237" cy="45723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635135" y="1370113"/>
        <a:ext cx="251481" cy="344071"/>
      </dsp:txXfrm>
    </dsp:sp>
    <dsp:sp modelId="{270D9D2E-13A2-4DC3-8912-F2D06E51E12D}">
      <dsp:nvSpPr>
        <dsp:cNvPr id="0" name=""/>
        <dsp:cNvSpPr/>
      </dsp:nvSpPr>
      <dsp:spPr>
        <a:xfrm>
          <a:off x="4912080" y="2201453"/>
          <a:ext cx="457237" cy="45723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014958" y="2201453"/>
        <a:ext cx="251481" cy="3440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24663-1B78-447F-ADB0-ED9421A1915D}">
      <dsp:nvSpPr>
        <dsp:cNvPr id="0" name=""/>
        <dsp:cNvSpPr/>
      </dsp:nvSpPr>
      <dsp:spPr>
        <a:xfrm>
          <a:off x="52265" y="432178"/>
          <a:ext cx="978073" cy="9780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FE246-63F5-4A72-8002-D37C00643E8E}">
      <dsp:nvSpPr>
        <dsp:cNvPr id="0" name=""/>
        <dsp:cNvSpPr/>
      </dsp:nvSpPr>
      <dsp:spPr>
        <a:xfrm>
          <a:off x="257661" y="637574"/>
          <a:ext cx="567282" cy="567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3B57A5-972B-439D-B384-8000F04BCE0C}">
      <dsp:nvSpPr>
        <dsp:cNvPr id="0" name=""/>
        <dsp:cNvSpPr/>
      </dsp:nvSpPr>
      <dsp:spPr>
        <a:xfrm>
          <a:off x="1239926" y="432178"/>
          <a:ext cx="2305459" cy="97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the dataset appears to be limited to demographic and basic blood test results. Critical variables that could influence diabetes progression, such as lifestyle factors, detailed dietary information, genetic factors, or long-term medical histories, are not included.</a:t>
          </a:r>
          <a:endParaRPr lang="en-US" sz="1100" kern="1200"/>
        </a:p>
      </dsp:txBody>
      <dsp:txXfrm>
        <a:off x="1239926" y="432178"/>
        <a:ext cx="2305459" cy="978073"/>
      </dsp:txXfrm>
    </dsp:sp>
    <dsp:sp modelId="{9AD771A6-8FE1-4CE4-AF8B-A268B986F650}">
      <dsp:nvSpPr>
        <dsp:cNvPr id="0" name=""/>
        <dsp:cNvSpPr/>
      </dsp:nvSpPr>
      <dsp:spPr>
        <a:xfrm>
          <a:off x="3947094" y="432178"/>
          <a:ext cx="978073" cy="9780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34794-8EA0-45C3-971C-A0CAB7924F22}">
      <dsp:nvSpPr>
        <dsp:cNvPr id="0" name=""/>
        <dsp:cNvSpPr/>
      </dsp:nvSpPr>
      <dsp:spPr>
        <a:xfrm>
          <a:off x="4152490" y="637574"/>
          <a:ext cx="567282" cy="567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02DE6D-C0FD-46A6-B720-5CDF949C0397}">
      <dsp:nvSpPr>
        <dsp:cNvPr id="0" name=""/>
        <dsp:cNvSpPr/>
      </dsp:nvSpPr>
      <dsp:spPr>
        <a:xfrm>
          <a:off x="5134755" y="432178"/>
          <a:ext cx="2305459" cy="97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Replacing outliers with the median value and removing outliers altogether yield different sets of variables as significant in the correlation heatmap.</a:t>
          </a:r>
        </a:p>
      </dsp:txBody>
      <dsp:txXfrm>
        <a:off x="5134755" y="432178"/>
        <a:ext cx="2305459" cy="978073"/>
      </dsp:txXfrm>
    </dsp:sp>
    <dsp:sp modelId="{5B0ECEF0-4278-4C07-A00A-D77E1CC5A8A5}">
      <dsp:nvSpPr>
        <dsp:cNvPr id="0" name=""/>
        <dsp:cNvSpPr/>
      </dsp:nvSpPr>
      <dsp:spPr>
        <a:xfrm>
          <a:off x="52265" y="2388674"/>
          <a:ext cx="978073" cy="9780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7150C9-4AF3-402B-95F0-C466C79A95BE}">
      <dsp:nvSpPr>
        <dsp:cNvPr id="0" name=""/>
        <dsp:cNvSpPr/>
      </dsp:nvSpPr>
      <dsp:spPr>
        <a:xfrm>
          <a:off x="257661" y="2594069"/>
          <a:ext cx="567282" cy="5672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FF63B-50B3-4DB7-86FA-288146014DAE}">
      <dsp:nvSpPr>
        <dsp:cNvPr id="0" name=""/>
        <dsp:cNvSpPr/>
      </dsp:nvSpPr>
      <dsp:spPr>
        <a:xfrm>
          <a:off x="1239926" y="2388674"/>
          <a:ext cx="2305459" cy="97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Replacing outliers with the median may dilute extreme effects but preserves the overall structure of the data, possibly maintaining existing relationships. In contrast, removing outliers can alter the data distribution and relationships, leading to different variables becoming more or less correlated with the target.</a:t>
          </a:r>
        </a:p>
      </dsp:txBody>
      <dsp:txXfrm>
        <a:off x="1239926" y="2388674"/>
        <a:ext cx="2305459" cy="978073"/>
      </dsp:txXfrm>
    </dsp:sp>
    <dsp:sp modelId="{A8DC3CD8-A30A-4A8F-A38F-75E07F6B7CE5}">
      <dsp:nvSpPr>
        <dsp:cNvPr id="0" name=""/>
        <dsp:cNvSpPr/>
      </dsp:nvSpPr>
      <dsp:spPr>
        <a:xfrm>
          <a:off x="3947094" y="2388674"/>
          <a:ext cx="978073" cy="9780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BF56B-7D4A-42E4-928E-04F3FAE32BAB}">
      <dsp:nvSpPr>
        <dsp:cNvPr id="0" name=""/>
        <dsp:cNvSpPr/>
      </dsp:nvSpPr>
      <dsp:spPr>
        <a:xfrm>
          <a:off x="4152490" y="2594069"/>
          <a:ext cx="567282" cy="5672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269F0-7005-40C7-8F1A-D5FC68DDCF97}">
      <dsp:nvSpPr>
        <dsp:cNvPr id="0" name=""/>
        <dsp:cNvSpPr/>
      </dsp:nvSpPr>
      <dsp:spPr>
        <a:xfrm>
          <a:off x="5134755" y="2388674"/>
          <a:ext cx="2305459" cy="97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Despite changes in the correlation heatmap, the feature importance rankings from the RandomForestRegressor remain consistent.</a:t>
          </a:r>
        </a:p>
      </dsp:txBody>
      <dsp:txXfrm>
        <a:off x="5134755" y="2388674"/>
        <a:ext cx="2305459" cy="978073"/>
      </dsp:txXfrm>
    </dsp:sp>
    <dsp:sp modelId="{AFDB8B9F-13C6-42E7-B867-06E0B7D5837F}">
      <dsp:nvSpPr>
        <dsp:cNvPr id="0" name=""/>
        <dsp:cNvSpPr/>
      </dsp:nvSpPr>
      <dsp:spPr>
        <a:xfrm>
          <a:off x="52265" y="4345169"/>
          <a:ext cx="978073" cy="9780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EABEE-0551-4A1E-BCDE-8F865F2ADD35}">
      <dsp:nvSpPr>
        <dsp:cNvPr id="0" name=""/>
        <dsp:cNvSpPr/>
      </dsp:nvSpPr>
      <dsp:spPr>
        <a:xfrm>
          <a:off x="257661" y="4550565"/>
          <a:ext cx="567282" cy="5672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BE75EF-286E-4E20-ADDE-642773ECDE29}">
      <dsp:nvSpPr>
        <dsp:cNvPr id="0" name=""/>
        <dsp:cNvSpPr/>
      </dsp:nvSpPr>
      <dsp:spPr>
        <a:xfrm>
          <a:off x="1239926" y="4345169"/>
          <a:ext cx="2305459" cy="97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Certain features (e.g., BMI, S5, BP) consistently appear as important both in correlation analysis and feature importance rankings, regardless of outlier handling method.</a:t>
          </a:r>
        </a:p>
      </dsp:txBody>
      <dsp:txXfrm>
        <a:off x="1239926" y="4345169"/>
        <a:ext cx="2305459" cy="978073"/>
      </dsp:txXfrm>
    </dsp:sp>
    <dsp:sp modelId="{80D85254-6449-4678-BB8E-97EBDE929214}">
      <dsp:nvSpPr>
        <dsp:cNvPr id="0" name=""/>
        <dsp:cNvSpPr/>
      </dsp:nvSpPr>
      <dsp:spPr>
        <a:xfrm>
          <a:off x="3947094" y="4345169"/>
          <a:ext cx="978073" cy="9780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3B89F-55C8-41E4-9A38-37B464E5F266}">
      <dsp:nvSpPr>
        <dsp:cNvPr id="0" name=""/>
        <dsp:cNvSpPr/>
      </dsp:nvSpPr>
      <dsp:spPr>
        <a:xfrm>
          <a:off x="4152490" y="4550565"/>
          <a:ext cx="567282" cy="5672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DC303-34A0-4CFD-8113-21B3A5FDE9B6}">
      <dsp:nvSpPr>
        <dsp:cNvPr id="0" name=""/>
        <dsp:cNvSpPr/>
      </dsp:nvSpPr>
      <dsp:spPr>
        <a:xfrm>
          <a:off x="5134755" y="4345169"/>
          <a:ext cx="2305459" cy="97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These features likely have a strong and stable relationship with the target variable, making them key predictors. Their consistent appearance underscores their potential significance in understanding or predicting the target variable.</a:t>
          </a:r>
        </a:p>
      </dsp:txBody>
      <dsp:txXfrm>
        <a:off x="5134755" y="4345169"/>
        <a:ext cx="2305459" cy="9780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6B1F-86C6-6E3E-064B-A302F6006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BEEB6C-75A0-F7DD-36AD-EB378E528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873C2F-F145-F851-BA89-C2A14060A4CA}"/>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5" name="Footer Placeholder 4">
            <a:extLst>
              <a:ext uri="{FF2B5EF4-FFF2-40B4-BE49-F238E27FC236}">
                <a16:creationId xmlns:a16="http://schemas.microsoft.com/office/drawing/2014/main" id="{2899EFF2-6B54-590F-70DB-ED5D62BAC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5DEA1-3AC6-B604-4E00-5B213084CDF2}"/>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191303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0CFA-67A8-202E-888B-60A0CBA421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2AEAD3-C6D5-AA04-792D-FEC42173A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FCCDA-DAE9-ABEE-E123-835A2E91D9D4}"/>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5" name="Footer Placeholder 4">
            <a:extLst>
              <a:ext uri="{FF2B5EF4-FFF2-40B4-BE49-F238E27FC236}">
                <a16:creationId xmlns:a16="http://schemas.microsoft.com/office/drawing/2014/main" id="{CA753C0E-7F35-D522-5917-7B5723A6AA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F9979-D30D-5F63-F5B2-662AB8FF9150}"/>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234752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5BDB4-BD06-8302-D105-66DDB99AAD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CFD8B-D6C1-057B-D521-F302A1E8F8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B5FA5-3930-0246-8AC5-C2914AE2A651}"/>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5" name="Footer Placeholder 4">
            <a:extLst>
              <a:ext uri="{FF2B5EF4-FFF2-40B4-BE49-F238E27FC236}">
                <a16:creationId xmlns:a16="http://schemas.microsoft.com/office/drawing/2014/main" id="{1EF8B3B5-744A-3DCA-D87E-92C6671DF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B4BF3-EC24-5211-9876-2784177BC43F}"/>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91018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C7FB-EB5F-9626-6960-93E637A7F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3E3EBD-A153-EBAB-0B1E-0CDCD85CB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AD23C-E0AD-A4F6-A597-5FB215D3C1DF}"/>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5" name="Footer Placeholder 4">
            <a:extLst>
              <a:ext uri="{FF2B5EF4-FFF2-40B4-BE49-F238E27FC236}">
                <a16:creationId xmlns:a16="http://schemas.microsoft.com/office/drawing/2014/main" id="{813A763C-D4B6-750E-3FD8-8D6390BF2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C38A5-71C4-8862-C5AB-1E3B1BD2B2D5}"/>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239854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96A5-F30F-F1E5-739D-3E0B383FC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DB3E87-246B-6431-9618-106B24BF14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25E3E-1F6A-5F92-336B-F21EC649DB21}"/>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5" name="Footer Placeholder 4">
            <a:extLst>
              <a:ext uri="{FF2B5EF4-FFF2-40B4-BE49-F238E27FC236}">
                <a16:creationId xmlns:a16="http://schemas.microsoft.com/office/drawing/2014/main" id="{743198A4-6EC3-2B56-1C33-7430C269A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CDF47-4EC6-59CA-876C-3158F09765D6}"/>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103407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5DB1-2C4E-23B6-48EB-4E589EE640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729D2-12DC-6A70-A79A-72B025FA5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F55EB4-FA85-A15A-0E8C-C026EC440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F42DD1-CE45-B055-6AEC-1D6F6DC99E7A}"/>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6" name="Footer Placeholder 5">
            <a:extLst>
              <a:ext uri="{FF2B5EF4-FFF2-40B4-BE49-F238E27FC236}">
                <a16:creationId xmlns:a16="http://schemas.microsoft.com/office/drawing/2014/main" id="{CD39A88C-5416-49F3-9808-22191A26C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9A0A1-D27F-B2BA-DFD7-02BAE2D498F8}"/>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5988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FDA4-0662-5922-CC97-FDD8AE94CC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9736E1-05A2-85D5-FB10-09EA1253A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F8A67-55D6-3C02-4CCC-A0D4253EF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F49BF2-A7CC-C6A2-A3D4-9A339C474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545A4-7F22-146D-BB01-8889449AE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D5CD38-1EA1-D60A-3B95-4CC380A059D5}"/>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8" name="Footer Placeholder 7">
            <a:extLst>
              <a:ext uri="{FF2B5EF4-FFF2-40B4-BE49-F238E27FC236}">
                <a16:creationId xmlns:a16="http://schemas.microsoft.com/office/drawing/2014/main" id="{03F8F618-FCAF-E1BC-56C6-5556198B1D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D43AC5-A080-D7DC-0924-8A870200A20D}"/>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366525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F52E-4449-4A87-A830-D058ADBE28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DED738-5162-9912-AB0A-EA276A50B63E}"/>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4" name="Footer Placeholder 3">
            <a:extLst>
              <a:ext uri="{FF2B5EF4-FFF2-40B4-BE49-F238E27FC236}">
                <a16:creationId xmlns:a16="http://schemas.microsoft.com/office/drawing/2014/main" id="{C192B645-0E59-0080-C1A1-716BE92FD3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FC43ED-66CD-5E37-E8BC-EF34FBAB52D3}"/>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151256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505E4-F6D6-E63E-7CD0-E0AE7D8354BE}"/>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3" name="Footer Placeholder 2">
            <a:extLst>
              <a:ext uri="{FF2B5EF4-FFF2-40B4-BE49-F238E27FC236}">
                <a16:creationId xmlns:a16="http://schemas.microsoft.com/office/drawing/2014/main" id="{43F19441-9554-4854-5C47-34930CA575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43CEC5-4607-DC16-6BF6-FF35A17BF022}"/>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154679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04A3-8EF3-84EE-1572-435AAA7E7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FFCB6-E63F-D571-62B9-2030B94EB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1C3EAA-7FDA-998E-E338-3ABEDF974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90D26-6980-8F35-7A50-3EFEE8AB8ED6}"/>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6" name="Footer Placeholder 5">
            <a:extLst>
              <a:ext uri="{FF2B5EF4-FFF2-40B4-BE49-F238E27FC236}">
                <a16:creationId xmlns:a16="http://schemas.microsoft.com/office/drawing/2014/main" id="{B152541E-D6D6-EE3A-17E2-D79AD221A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4897D-F21A-6860-92F5-65FDEA7604A5}"/>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80794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248A-21DF-0ABD-3DD6-1BDC2DDB8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353E55-34D6-3AB7-17AD-BF6723539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62289E-7FF7-78FC-E50B-1773BC196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CC212-4E17-7672-214B-2683DCEAD02E}"/>
              </a:ext>
            </a:extLst>
          </p:cNvPr>
          <p:cNvSpPr>
            <a:spLocks noGrp="1"/>
          </p:cNvSpPr>
          <p:nvPr>
            <p:ph type="dt" sz="half" idx="10"/>
          </p:nvPr>
        </p:nvSpPr>
        <p:spPr/>
        <p:txBody>
          <a:bodyPr/>
          <a:lstStyle/>
          <a:p>
            <a:fld id="{CF83CEA9-FD43-4385-8272-BFB9EAA8CEA9}" type="datetimeFigureOut">
              <a:rPr lang="en-IN" smtClean="0"/>
              <a:t>29-02-2024</a:t>
            </a:fld>
            <a:endParaRPr lang="en-IN"/>
          </a:p>
        </p:txBody>
      </p:sp>
      <p:sp>
        <p:nvSpPr>
          <p:cNvPr id="6" name="Footer Placeholder 5">
            <a:extLst>
              <a:ext uri="{FF2B5EF4-FFF2-40B4-BE49-F238E27FC236}">
                <a16:creationId xmlns:a16="http://schemas.microsoft.com/office/drawing/2014/main" id="{DC65FA59-C52D-B4B8-F5C2-FB96280C2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DD9CE-4F22-F56B-B0B8-3882BCE7FDD4}"/>
              </a:ext>
            </a:extLst>
          </p:cNvPr>
          <p:cNvSpPr>
            <a:spLocks noGrp="1"/>
          </p:cNvSpPr>
          <p:nvPr>
            <p:ph type="sldNum" sz="quarter" idx="12"/>
          </p:nvPr>
        </p:nvSpPr>
        <p:spPr/>
        <p:txBody>
          <a:bodyPr/>
          <a:lstStyle/>
          <a:p>
            <a:fld id="{CC4C5D1A-0380-4BF0-8698-717DBF297359}" type="slidenum">
              <a:rPr lang="en-IN" smtClean="0"/>
              <a:t>‹#›</a:t>
            </a:fld>
            <a:endParaRPr lang="en-IN"/>
          </a:p>
        </p:txBody>
      </p:sp>
    </p:spTree>
    <p:extLst>
      <p:ext uri="{BB962C8B-B14F-4D97-AF65-F5344CB8AC3E}">
        <p14:creationId xmlns:p14="http://schemas.microsoft.com/office/powerpoint/2010/main" val="80062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71C56-3C28-5CB0-D76B-BC12C01BF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D9497-9AB5-0DA7-866E-419F7F7C7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C135D-ABEF-A529-DE71-D6ADE64C1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3CEA9-FD43-4385-8272-BFB9EAA8CEA9}" type="datetimeFigureOut">
              <a:rPr lang="en-IN" smtClean="0"/>
              <a:t>29-02-2024</a:t>
            </a:fld>
            <a:endParaRPr lang="en-IN"/>
          </a:p>
        </p:txBody>
      </p:sp>
      <p:sp>
        <p:nvSpPr>
          <p:cNvPr id="5" name="Footer Placeholder 4">
            <a:extLst>
              <a:ext uri="{FF2B5EF4-FFF2-40B4-BE49-F238E27FC236}">
                <a16:creationId xmlns:a16="http://schemas.microsoft.com/office/drawing/2014/main" id="{DA5C741B-8DDB-12E1-FBF9-9C3E096E6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82719-74A3-B044-AB77-1A346234F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C5D1A-0380-4BF0-8698-717DBF297359}" type="slidenum">
              <a:rPr lang="en-IN" smtClean="0"/>
              <a:t>‹#›</a:t>
            </a:fld>
            <a:endParaRPr lang="en-IN"/>
          </a:p>
        </p:txBody>
      </p:sp>
    </p:spTree>
    <p:extLst>
      <p:ext uri="{BB962C8B-B14F-4D97-AF65-F5344CB8AC3E}">
        <p14:creationId xmlns:p14="http://schemas.microsoft.com/office/powerpoint/2010/main" val="382629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72EC6F-954C-18AF-0D76-A0AB3D0F3F52}"/>
              </a:ext>
            </a:extLst>
          </p:cNvPr>
          <p:cNvSpPr>
            <a:spLocks noGrp="1"/>
          </p:cNvSpPr>
          <p:nvPr>
            <p:ph type="ctrTitle"/>
          </p:nvPr>
        </p:nvSpPr>
        <p:spPr>
          <a:xfrm>
            <a:off x="1127208" y="857251"/>
            <a:ext cx="4747280" cy="3098061"/>
          </a:xfrm>
        </p:spPr>
        <p:txBody>
          <a:bodyPr vert="horz" lIns="91440" tIns="45720" rIns="91440" bIns="45720" rtlCol="0" anchor="b">
            <a:normAutofit/>
          </a:bodyPr>
          <a:lstStyle/>
          <a:p>
            <a:pPr algn="l"/>
            <a:r>
              <a:rPr lang="en-US" sz="4800">
                <a:solidFill>
                  <a:srgbClr val="FFFFFF"/>
                </a:solidFill>
              </a:rPr>
              <a:t>Exploratory Data Analysis (EDA) on Diabetes Dataset</a:t>
            </a:r>
          </a:p>
        </p:txBody>
      </p:sp>
      <p:sp>
        <p:nvSpPr>
          <p:cNvPr id="75" name="Rectangle 7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1F560F4-62BD-D67E-3C94-F97495BB27E0}"/>
              </a:ext>
            </a:extLst>
          </p:cNvPr>
          <p:cNvSpPr>
            <a:spLocks noGrp="1"/>
          </p:cNvSpPr>
          <p:nvPr>
            <p:ph type="subTitle" idx="1"/>
          </p:nvPr>
        </p:nvSpPr>
        <p:spPr>
          <a:xfrm>
            <a:off x="1127208" y="4756265"/>
            <a:ext cx="4393278" cy="1244483"/>
          </a:xfrm>
        </p:spPr>
        <p:txBody>
          <a:bodyPr vert="horz" lIns="91440" tIns="45720" rIns="91440" bIns="45720" rtlCol="0" anchor="t">
            <a:normAutofit/>
          </a:bodyPr>
          <a:lstStyle/>
          <a:p>
            <a:pPr algn="l"/>
            <a:r>
              <a:rPr lang="en-US" sz="2000">
                <a:solidFill>
                  <a:srgbClr val="FFFFFF"/>
                </a:solidFill>
              </a:rPr>
              <a:t>Introduction to Data Science </a:t>
            </a:r>
          </a:p>
          <a:p>
            <a:pPr algn="l"/>
            <a:r>
              <a:rPr lang="en-US" sz="2000">
                <a:solidFill>
                  <a:srgbClr val="FFFFFF"/>
                </a:solidFill>
              </a:rPr>
              <a:t>Project -1</a:t>
            </a:r>
          </a:p>
          <a:p>
            <a:pPr algn="l"/>
            <a:r>
              <a:rPr lang="en-US" sz="2000">
                <a:solidFill>
                  <a:srgbClr val="FFFFFF"/>
                </a:solidFill>
              </a:rPr>
              <a:t>      -By Vishnu Vardhan Reddy Bijjam</a:t>
            </a:r>
          </a:p>
          <a:p>
            <a:pPr indent="-228600" algn="l">
              <a:buFont typeface="Arial" panose="020B0604020202020204" pitchFamily="34" charset="0"/>
              <a:buChar char="•"/>
            </a:pPr>
            <a:endParaRPr lang="en-US" sz="2000">
              <a:solidFill>
                <a:srgbClr val="FFFFFF"/>
              </a:solidFill>
            </a:endParaRPr>
          </a:p>
        </p:txBody>
      </p:sp>
      <p:sp>
        <p:nvSpPr>
          <p:cNvPr id="76" name="Oval 75">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Sample being pipetted into a petri dish">
            <a:extLst>
              <a:ext uri="{FF2B5EF4-FFF2-40B4-BE49-F238E27FC236}">
                <a16:creationId xmlns:a16="http://schemas.microsoft.com/office/drawing/2014/main" id="{0E12CA51-56CE-B6CC-E1D9-DC9DB8118CAD}"/>
              </a:ext>
            </a:extLst>
          </p:cNvPr>
          <p:cNvPicPr>
            <a:picLocks noChangeAspect="1"/>
          </p:cNvPicPr>
          <p:nvPr/>
        </p:nvPicPr>
        <p:blipFill rotWithShape="1">
          <a:blip r:embed="rId2"/>
          <a:srcRect t="24601" b="149"/>
          <a:stretch/>
        </p:blipFill>
        <p:spPr>
          <a:xfrm>
            <a:off x="6920559" y="2385078"/>
            <a:ext cx="3737164" cy="2102131"/>
          </a:xfrm>
          <a:prstGeom prst="rect">
            <a:avLst/>
          </a:prstGeom>
        </p:spPr>
      </p:pic>
    </p:spTree>
    <p:extLst>
      <p:ext uri="{BB962C8B-B14F-4D97-AF65-F5344CB8AC3E}">
        <p14:creationId xmlns:p14="http://schemas.microsoft.com/office/powerpoint/2010/main" val="66121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blue dots&#10;&#10;Description automatically generated">
            <a:extLst>
              <a:ext uri="{FF2B5EF4-FFF2-40B4-BE49-F238E27FC236}">
                <a16:creationId xmlns:a16="http://schemas.microsoft.com/office/drawing/2014/main" id="{C19E6A44-AD21-AC98-CF6B-E3DF915EA5A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508" y="965200"/>
            <a:ext cx="2881535" cy="2060298"/>
          </a:xfrm>
          <a:prstGeom prst="rect">
            <a:avLst/>
          </a:prstGeom>
        </p:spPr>
      </p:pic>
      <p:sp>
        <p:nvSpPr>
          <p:cNvPr id="43" name="Rectangle 42">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blue dots&#10;&#10;Description automatically generated">
            <a:extLst>
              <a:ext uri="{FF2B5EF4-FFF2-40B4-BE49-F238E27FC236}">
                <a16:creationId xmlns:a16="http://schemas.microsoft.com/office/drawing/2014/main" id="{9062048A-E320-3075-4BE5-86CC50DFE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630" y="965200"/>
            <a:ext cx="2912081" cy="2060298"/>
          </a:xfrm>
          <a:prstGeom prst="rect">
            <a:avLst/>
          </a:prstGeom>
        </p:spPr>
      </p:pic>
      <p:sp>
        <p:nvSpPr>
          <p:cNvPr id="45" name="Rectangle 44">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iagram of a number of blue dots&#10;&#10;Description automatically generated">
            <a:extLst>
              <a:ext uri="{FF2B5EF4-FFF2-40B4-BE49-F238E27FC236}">
                <a16:creationId xmlns:a16="http://schemas.microsoft.com/office/drawing/2014/main" id="{C96A6AA8-3A0C-60FF-D816-2FA1DE6935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5788" y="3836247"/>
            <a:ext cx="2932807" cy="2060298"/>
          </a:xfrm>
          <a:prstGeom prst="rect">
            <a:avLst/>
          </a:prstGeom>
        </p:spPr>
      </p:pic>
      <p:sp>
        <p:nvSpPr>
          <p:cNvPr id="47" name="Rectangle 46">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blue dots&#10;&#10;Description automatically generated">
            <a:extLst>
              <a:ext uri="{FF2B5EF4-FFF2-40B4-BE49-F238E27FC236}">
                <a16:creationId xmlns:a16="http://schemas.microsoft.com/office/drawing/2014/main" id="{367C4119-4B42-F160-F51E-10109B406F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6156" y="3836247"/>
            <a:ext cx="3041030" cy="2060298"/>
          </a:xfrm>
          <a:prstGeom prst="rect">
            <a:avLst/>
          </a:prstGeom>
        </p:spPr>
      </p:pic>
    </p:spTree>
    <p:extLst>
      <p:ext uri="{BB962C8B-B14F-4D97-AF65-F5344CB8AC3E}">
        <p14:creationId xmlns:p14="http://schemas.microsoft.com/office/powerpoint/2010/main" val="8959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8B919A-6B08-02F1-BD9A-915E0E19B953}"/>
              </a:ext>
            </a:extLst>
          </p:cNvPr>
          <p:cNvSpPr txBox="1"/>
          <p:nvPr/>
        </p:nvSpPr>
        <p:spPr>
          <a:xfrm>
            <a:off x="1045029" y="401217"/>
            <a:ext cx="4012509" cy="523220"/>
          </a:xfrm>
          <a:prstGeom prst="rect">
            <a:avLst/>
          </a:prstGeom>
          <a:noFill/>
        </p:spPr>
        <p:txBody>
          <a:bodyPr wrap="none" rtlCol="0">
            <a:spAutoFit/>
          </a:bodyPr>
          <a:lstStyle/>
          <a:p>
            <a:r>
              <a:rPr lang="en-US" sz="2800" b="1" dirty="0"/>
              <a:t>Limitations in the Dataset</a:t>
            </a:r>
            <a:endParaRPr lang="en-IN" sz="2800" b="1" dirty="0"/>
          </a:p>
        </p:txBody>
      </p:sp>
      <p:graphicFrame>
        <p:nvGraphicFramePr>
          <p:cNvPr id="8" name="TextBox 2">
            <a:extLst>
              <a:ext uri="{FF2B5EF4-FFF2-40B4-BE49-F238E27FC236}">
                <a16:creationId xmlns:a16="http://schemas.microsoft.com/office/drawing/2014/main" id="{76D5E45A-C7AE-8A17-F2FB-A357A3D0B716}"/>
              </a:ext>
            </a:extLst>
          </p:cNvPr>
          <p:cNvGraphicFramePr/>
          <p:nvPr/>
        </p:nvGraphicFramePr>
        <p:xfrm>
          <a:off x="1240972" y="824472"/>
          <a:ext cx="7492481" cy="5755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05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AEC3F-190D-E352-1C7A-E48DA0F85E00}"/>
              </a:ext>
            </a:extLst>
          </p:cNvPr>
          <p:cNvSpPr>
            <a:spLocks noGrp="1"/>
          </p:cNvSpPr>
          <p:nvPr>
            <p:ph type="title"/>
          </p:nvPr>
        </p:nvSpPr>
        <p:spPr>
          <a:xfrm>
            <a:off x="635000" y="640823"/>
            <a:ext cx="3418659" cy="5583148"/>
          </a:xfrm>
        </p:spPr>
        <p:txBody>
          <a:bodyPr anchor="ctr">
            <a:normAutofit/>
          </a:bodyPr>
          <a:lstStyle/>
          <a:p>
            <a:r>
              <a:rPr lang="en-US" sz="5400"/>
              <a:t>Contents</a:t>
            </a:r>
            <a:endParaRPr lang="en-IN" sz="5400"/>
          </a:p>
        </p:txBody>
      </p:sp>
      <p:sp>
        <p:nvSpPr>
          <p:cNvPr id="2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593D1DE4-2112-A382-5531-FBC76AD81124}"/>
              </a:ext>
            </a:extLst>
          </p:cNvPr>
          <p:cNvGraphicFramePr>
            <a:graphicFrameLocks noGrp="1"/>
          </p:cNvGraphicFramePr>
          <p:nvPr>
            <p:ph idx="1"/>
            <p:extLst>
              <p:ext uri="{D42A27DB-BD31-4B8C-83A1-F6EECF244321}">
                <p14:modId xmlns:p14="http://schemas.microsoft.com/office/powerpoint/2010/main" val="281004362"/>
              </p:ext>
            </p:extLst>
          </p:nvPr>
        </p:nvGraphicFramePr>
        <p:xfrm>
          <a:off x="4776032" y="766762"/>
          <a:ext cx="6772498"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16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668FE-C535-6133-05E6-CF336D9B3E33}"/>
              </a:ext>
            </a:extLst>
          </p:cNvPr>
          <p:cNvSpPr>
            <a:spLocks noGrp="1"/>
          </p:cNvSpPr>
          <p:nvPr>
            <p:ph type="title"/>
          </p:nvPr>
        </p:nvSpPr>
        <p:spPr>
          <a:xfrm>
            <a:off x="838200" y="556995"/>
            <a:ext cx="10515600" cy="1133693"/>
          </a:xfrm>
        </p:spPr>
        <p:txBody>
          <a:bodyPr>
            <a:normAutofit/>
          </a:bodyPr>
          <a:lstStyle/>
          <a:p>
            <a:r>
              <a:rPr lang="en-US" sz="5200"/>
              <a:t>Introduction</a:t>
            </a:r>
            <a:endParaRPr lang="en-IN" sz="5200"/>
          </a:p>
        </p:txBody>
      </p:sp>
      <p:graphicFrame>
        <p:nvGraphicFramePr>
          <p:cNvPr id="48" name="Content Placeholder 2">
            <a:extLst>
              <a:ext uri="{FF2B5EF4-FFF2-40B4-BE49-F238E27FC236}">
                <a16:creationId xmlns:a16="http://schemas.microsoft.com/office/drawing/2014/main" id="{85684587-6CC0-BA5D-4EA0-E9784A8B427B}"/>
              </a:ext>
            </a:extLst>
          </p:cNvPr>
          <p:cNvGraphicFramePr>
            <a:graphicFrameLocks noGrp="1"/>
          </p:cNvGraphicFramePr>
          <p:nvPr>
            <p:ph idx="1"/>
            <p:extLst>
              <p:ext uri="{D42A27DB-BD31-4B8C-83A1-F6EECF244321}">
                <p14:modId xmlns:p14="http://schemas.microsoft.com/office/powerpoint/2010/main" val="4287382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79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11AFCC6-929B-DF88-BDB3-7295BD90116B}"/>
              </a:ext>
            </a:extLst>
          </p:cNvPr>
          <p:cNvSpPr txBox="1"/>
          <p:nvPr/>
        </p:nvSpPr>
        <p:spPr>
          <a:xfrm>
            <a:off x="841248" y="334644"/>
            <a:ext cx="10509504" cy="10769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i="0" kern="1200" dirty="0">
                <a:solidFill>
                  <a:schemeClr val="tx1"/>
                </a:solidFill>
                <a:effectLst/>
                <a:latin typeface="+mj-lt"/>
                <a:ea typeface="+mj-ea"/>
                <a:cs typeface="+mj-cs"/>
              </a:rPr>
              <a:t>Dataset Acquisition and Preliminary Overview</a:t>
            </a:r>
            <a:endParaRPr lang="en-US" sz="4000" kern="1200" dirty="0">
              <a:solidFill>
                <a:schemeClr val="tx1"/>
              </a:solidFill>
              <a:latin typeface="+mj-lt"/>
              <a:ea typeface="+mj-ea"/>
              <a:cs typeface="+mj-cs"/>
            </a:endParaRPr>
          </a:p>
        </p:txBody>
      </p:sp>
      <p:sp>
        <p:nvSpPr>
          <p:cNvPr id="84" name="Rectangle 8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6BA0747-6671-E534-CA5B-197913B84438}"/>
              </a:ext>
            </a:extLst>
          </p:cNvPr>
          <p:cNvSpPr txBox="1"/>
          <p:nvPr/>
        </p:nvSpPr>
        <p:spPr>
          <a:xfrm>
            <a:off x="1585090" y="1945494"/>
            <a:ext cx="4343175" cy="2495683"/>
          </a:xfrm>
          <a:prstGeom prst="rect">
            <a:avLst/>
          </a:prstGeom>
          <a:noFill/>
        </p:spPr>
        <p:txBody>
          <a:bodyPr wrap="square" rtlCol="0">
            <a:spAutoFit/>
          </a:bodyPr>
          <a:lstStyle/>
          <a:p>
            <a:pPr marL="217170" indent="-217170" defTabSz="694944">
              <a:spcAft>
                <a:spcPts val="600"/>
              </a:spcAft>
              <a:buFont typeface="Wingdings" panose="05000000000000000000" pitchFamily="2" charset="2"/>
              <a:buChar char="Ø"/>
            </a:pPr>
            <a:r>
              <a:rPr lang="en-US" sz="1368" kern="1200" dirty="0">
                <a:solidFill>
                  <a:schemeClr val="tx1"/>
                </a:solidFill>
                <a:latin typeface="Söhne"/>
                <a:ea typeface="+mn-ea"/>
                <a:cs typeface="+mn-cs"/>
              </a:rPr>
              <a:t>Our dataset, comprising 442 entries across 10 feature variables, was meticulously curated to include critical indicators such as age, sex, body mass index (BMI), average blood pressure (BP), and six blood serum measurements (S1 to S6).</a:t>
            </a:r>
          </a:p>
          <a:p>
            <a:pPr marL="217170" indent="-217170" defTabSz="694944">
              <a:spcAft>
                <a:spcPts val="600"/>
              </a:spcAft>
              <a:buFont typeface="Wingdings" panose="05000000000000000000" pitchFamily="2" charset="2"/>
              <a:buChar char="Ø"/>
            </a:pPr>
            <a:endParaRPr lang="en-US" sz="1368" kern="1200" dirty="0">
              <a:solidFill>
                <a:schemeClr val="tx1"/>
              </a:solidFill>
              <a:latin typeface="Söhne"/>
              <a:ea typeface="+mn-ea"/>
              <a:cs typeface="+mn-cs"/>
            </a:endParaRPr>
          </a:p>
          <a:p>
            <a:pPr marL="217170" indent="-217170" defTabSz="694944">
              <a:spcAft>
                <a:spcPts val="600"/>
              </a:spcAft>
              <a:buFont typeface="Wingdings" panose="05000000000000000000" pitchFamily="2" charset="2"/>
              <a:buChar char="Ø"/>
            </a:pPr>
            <a:r>
              <a:rPr lang="en-US" sz="1370" dirty="0">
                <a:latin typeface="Söhne"/>
              </a:rPr>
              <a:t>The dataset was thoroughly checked for missing, null, or </a:t>
            </a:r>
            <a:r>
              <a:rPr lang="en-US" sz="1370" dirty="0" err="1">
                <a:latin typeface="Söhne"/>
              </a:rPr>
              <a:t>NaN</a:t>
            </a:r>
            <a:r>
              <a:rPr lang="en-US" sz="1370" dirty="0">
                <a:latin typeface="Söhne"/>
              </a:rPr>
              <a:t> records, with none found, indicating readiness for further analysis without the need for imputation.</a:t>
            </a:r>
          </a:p>
          <a:p>
            <a:pPr marL="217170" indent="-217170" defTabSz="694944">
              <a:spcAft>
                <a:spcPts val="600"/>
              </a:spcAft>
              <a:buFont typeface="Wingdings" panose="05000000000000000000" pitchFamily="2" charset="2"/>
              <a:buChar char="Ø"/>
            </a:pPr>
            <a:endParaRPr lang="en-IN" dirty="0"/>
          </a:p>
        </p:txBody>
      </p:sp>
      <p:pic>
        <p:nvPicPr>
          <p:cNvPr id="5" name="Picture 4" descr="A screenshot of a computer&#10;&#10;Description automatically generated">
            <a:extLst>
              <a:ext uri="{FF2B5EF4-FFF2-40B4-BE49-F238E27FC236}">
                <a16:creationId xmlns:a16="http://schemas.microsoft.com/office/drawing/2014/main" id="{A29E9A1D-C236-81A9-37E8-999203690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871" y="1737360"/>
            <a:ext cx="4479482" cy="2937461"/>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69D8FE91-0B02-2446-7AEA-0213DB325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767" y="4523410"/>
            <a:ext cx="3007819" cy="1694464"/>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052F78D9-0DE1-3319-3357-CBC0AC2C5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262" y="3679846"/>
            <a:ext cx="3217442" cy="2402106"/>
          </a:xfrm>
          <a:prstGeom prst="rect">
            <a:avLst/>
          </a:prstGeom>
        </p:spPr>
      </p:pic>
    </p:spTree>
    <p:extLst>
      <p:ext uri="{BB962C8B-B14F-4D97-AF65-F5344CB8AC3E}">
        <p14:creationId xmlns:p14="http://schemas.microsoft.com/office/powerpoint/2010/main" val="3321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8" name="Rectangle 9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3AE959A2-AB97-6EF1-D94F-DBF852BA71AB}"/>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100" b="0" i="0" dirty="0">
                <a:effectLst/>
              </a:rPr>
              <a:t>Descriptive statistics serve as our first window into the dataset, revealing the average age to be mid-forties, indicating a middle-aged demographic focus.</a:t>
            </a:r>
          </a:p>
          <a:p>
            <a:pPr indent="-228600">
              <a:lnSpc>
                <a:spcPct val="90000"/>
              </a:lnSpc>
              <a:spcAft>
                <a:spcPts val="600"/>
              </a:spcAft>
              <a:buFont typeface="Arial" panose="020B0604020202020204" pitchFamily="34" charset="0"/>
              <a:buChar char="•"/>
            </a:pPr>
            <a:endParaRPr lang="en-US" sz="1100" b="0" i="0" dirty="0">
              <a:effectLst/>
            </a:endParaRPr>
          </a:p>
          <a:p>
            <a:pPr marL="285750" indent="-228600">
              <a:lnSpc>
                <a:spcPct val="90000"/>
              </a:lnSpc>
              <a:spcAft>
                <a:spcPts val="600"/>
              </a:spcAft>
              <a:buFont typeface="Arial" panose="020B0604020202020204" pitchFamily="34" charset="0"/>
              <a:buChar char="•"/>
            </a:pPr>
            <a:r>
              <a:rPr lang="en-US" sz="1100" b="0" i="0" dirty="0">
                <a:effectLst/>
              </a:rPr>
              <a:t>The average BMI falls within the overweight classification, which is a significant concern in diabetes.</a:t>
            </a:r>
          </a:p>
          <a:p>
            <a:pPr indent="-228600">
              <a:lnSpc>
                <a:spcPct val="90000"/>
              </a:lnSpc>
              <a:spcAft>
                <a:spcPts val="600"/>
              </a:spcAft>
              <a:buFont typeface="Arial" panose="020B0604020202020204" pitchFamily="34" charset="0"/>
              <a:buChar char="•"/>
            </a:pPr>
            <a:endParaRPr lang="en-US" sz="1100" b="0" i="0" dirty="0">
              <a:effectLst/>
            </a:endParaRPr>
          </a:p>
          <a:p>
            <a:pPr marL="285750" indent="-228600">
              <a:lnSpc>
                <a:spcPct val="90000"/>
              </a:lnSpc>
              <a:spcAft>
                <a:spcPts val="600"/>
              </a:spcAft>
              <a:buFont typeface="Arial" panose="020B0604020202020204" pitchFamily="34" charset="0"/>
              <a:buChar char="•"/>
            </a:pPr>
            <a:r>
              <a:rPr lang="en-US" sz="1100" b="0" i="0" dirty="0">
                <a:effectLst/>
              </a:rPr>
              <a:t>Serum measurements show variability, hinting at potential biomarkers for diabetes progression.</a:t>
            </a:r>
          </a:p>
          <a:p>
            <a:pPr indent="-228600">
              <a:lnSpc>
                <a:spcPct val="90000"/>
              </a:lnSpc>
              <a:spcAft>
                <a:spcPts val="600"/>
              </a:spcAft>
              <a:buFont typeface="Arial" panose="020B0604020202020204" pitchFamily="34" charset="0"/>
              <a:buChar char="•"/>
            </a:pPr>
            <a:endParaRPr lang="en-US" sz="1100" dirty="0"/>
          </a:p>
        </p:txBody>
      </p:sp>
      <p:pic>
        <p:nvPicPr>
          <p:cNvPr id="4" name="Picture 3" descr="A table with numbers and symbols&#10;&#10;Description automatically generated">
            <a:extLst>
              <a:ext uri="{FF2B5EF4-FFF2-40B4-BE49-F238E27FC236}">
                <a16:creationId xmlns:a16="http://schemas.microsoft.com/office/drawing/2014/main" id="{9B9FB5E8-5497-2CE4-7542-A47286AF6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038517"/>
            <a:ext cx="11164079" cy="2874750"/>
          </a:xfrm>
          <a:prstGeom prst="rect">
            <a:avLst/>
          </a:prstGeom>
        </p:spPr>
      </p:pic>
      <p:sp>
        <p:nvSpPr>
          <p:cNvPr id="5" name="TextBox 4">
            <a:extLst>
              <a:ext uri="{FF2B5EF4-FFF2-40B4-BE49-F238E27FC236}">
                <a16:creationId xmlns:a16="http://schemas.microsoft.com/office/drawing/2014/main" id="{14760A14-0207-E064-8BCD-AF70A21C83DE}"/>
              </a:ext>
            </a:extLst>
          </p:cNvPr>
          <p:cNvSpPr txBox="1"/>
          <p:nvPr/>
        </p:nvSpPr>
        <p:spPr>
          <a:xfrm>
            <a:off x="1266825" y="1057739"/>
            <a:ext cx="2107115" cy="369332"/>
          </a:xfrm>
          <a:prstGeom prst="rect">
            <a:avLst/>
          </a:prstGeom>
          <a:noFill/>
        </p:spPr>
        <p:txBody>
          <a:bodyPr wrap="none" rtlCol="0">
            <a:spAutoFit/>
          </a:bodyPr>
          <a:lstStyle/>
          <a:p>
            <a:r>
              <a:rPr lang="en-US" dirty="0"/>
              <a:t>Descriptive Statistics</a:t>
            </a:r>
            <a:endParaRPr lang="en-IN" dirty="0"/>
          </a:p>
        </p:txBody>
      </p:sp>
    </p:spTree>
    <p:extLst>
      <p:ext uri="{BB962C8B-B14F-4D97-AF65-F5344CB8AC3E}">
        <p14:creationId xmlns:p14="http://schemas.microsoft.com/office/powerpoint/2010/main" val="354159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9ED559-1626-B66B-EB6C-0DE8ACC503BC}"/>
              </a:ext>
            </a:extLst>
          </p:cNvPr>
          <p:cNvSpPr txBox="1"/>
          <p:nvPr/>
        </p:nvSpPr>
        <p:spPr>
          <a:xfrm>
            <a:off x="1324948" y="2923825"/>
            <a:ext cx="5243610" cy="2462213"/>
          </a:xfrm>
          <a:prstGeom prst="rect">
            <a:avLst/>
          </a:prstGeom>
          <a:noFill/>
        </p:spPr>
        <p:txBody>
          <a:bodyPr wrap="square" rtlCol="0">
            <a:spAutoFit/>
          </a:bodyPr>
          <a:lstStyle/>
          <a:p>
            <a:pPr marL="285750" indent="-285750" algn="l">
              <a:buFont typeface="Wingdings" panose="05000000000000000000" pitchFamily="2" charset="2"/>
              <a:buChar char="Ø"/>
            </a:pPr>
            <a:r>
              <a:rPr lang="en-US" sz="1400" b="0" i="0" dirty="0">
                <a:effectLst/>
                <a:latin typeface="Söhne"/>
              </a:rPr>
              <a:t>Used the </a:t>
            </a:r>
            <a:r>
              <a:rPr lang="en-US" sz="1400" b="1" i="0" dirty="0">
                <a:effectLst/>
                <a:latin typeface="Söhne"/>
              </a:rPr>
              <a:t>IQR </a:t>
            </a:r>
            <a:r>
              <a:rPr lang="en-US" sz="1400" b="0" i="0" dirty="0">
                <a:effectLst/>
                <a:latin typeface="Söhne"/>
              </a:rPr>
              <a:t>method for outlier detection</a:t>
            </a:r>
          </a:p>
          <a:p>
            <a:pPr marL="285750" indent="-285750" algn="l">
              <a:buFont typeface="Wingdings" panose="05000000000000000000" pitchFamily="2" charset="2"/>
              <a:buChar char="Ø"/>
            </a:pPr>
            <a:endParaRPr lang="en-US" sz="1400" b="0" i="0" dirty="0">
              <a:effectLst/>
              <a:latin typeface="Söhne"/>
            </a:endParaRPr>
          </a:p>
          <a:p>
            <a:pPr marL="285750" indent="-285750" algn="l">
              <a:buFont typeface="Wingdings" panose="05000000000000000000" pitchFamily="2" charset="2"/>
              <a:buChar char="Ø"/>
            </a:pPr>
            <a:r>
              <a:rPr lang="en-US" sz="1400" b="0" i="0" dirty="0">
                <a:effectLst/>
                <a:latin typeface="Söhne"/>
              </a:rPr>
              <a:t>The summary table displayed reveals the count of outliers detected in each variable of the diabetes dataset.</a:t>
            </a:r>
          </a:p>
          <a:p>
            <a:pPr marL="285750" indent="-285750" algn="l">
              <a:buFont typeface="Wingdings" panose="05000000000000000000" pitchFamily="2" charset="2"/>
              <a:buChar char="Ø"/>
            </a:pPr>
            <a:endParaRPr lang="en-US" sz="1400" b="0" i="0" dirty="0">
              <a:effectLst/>
              <a:latin typeface="Söhne"/>
            </a:endParaRPr>
          </a:p>
          <a:p>
            <a:pPr marL="285750" indent="-285750" algn="l">
              <a:buFont typeface="Wingdings" panose="05000000000000000000" pitchFamily="2" charset="2"/>
              <a:buChar char="Ø"/>
            </a:pPr>
            <a:r>
              <a:rPr lang="en-US" sz="1400" b="0" i="0" dirty="0">
                <a:effectLst/>
                <a:latin typeface="Söhne"/>
              </a:rPr>
              <a:t>Notably, there are no outliers in the Age, Sex, BP, and DiseaseProgression variables, which suggests consistency in these measurements across the population studied.</a:t>
            </a:r>
          </a:p>
          <a:p>
            <a:pPr marL="285750" indent="-285750" algn="l">
              <a:buFont typeface="Wingdings" panose="05000000000000000000" pitchFamily="2" charset="2"/>
              <a:buChar char="Ø"/>
            </a:pPr>
            <a:endParaRPr lang="en-US" sz="1400" b="0" i="0" dirty="0">
              <a:effectLst/>
              <a:latin typeface="Söhne"/>
            </a:endParaRPr>
          </a:p>
          <a:p>
            <a:pPr marL="285750" indent="-285750" algn="l">
              <a:buFont typeface="Wingdings" panose="05000000000000000000" pitchFamily="2" charset="2"/>
              <a:buChar char="Ø"/>
            </a:pPr>
            <a:r>
              <a:rPr lang="en-US" sz="1400" dirty="0">
                <a:latin typeface="Söhne"/>
              </a:rPr>
              <a:t>BMI and other serum measurements S1,S2,S3,S4,S5,S6 have outliers. And I removed the outliers using IQR.</a:t>
            </a:r>
            <a:endParaRPr lang="en-US" sz="1400" b="0" i="0" dirty="0">
              <a:effectLst/>
              <a:latin typeface="Söhne"/>
            </a:endParaRPr>
          </a:p>
        </p:txBody>
      </p:sp>
      <p:pic>
        <p:nvPicPr>
          <p:cNvPr id="4" name="Picture 3" descr="A white screen with black text&#10;&#10;Description automatically generated">
            <a:extLst>
              <a:ext uri="{FF2B5EF4-FFF2-40B4-BE49-F238E27FC236}">
                <a16:creationId xmlns:a16="http://schemas.microsoft.com/office/drawing/2014/main" id="{F76CBEA3-3A10-A88A-6371-38EBB9B47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406" y="1088628"/>
            <a:ext cx="3596952" cy="2377646"/>
          </a:xfrm>
          <a:prstGeom prst="rect">
            <a:avLst/>
          </a:prstGeom>
        </p:spPr>
      </p:pic>
      <p:sp>
        <p:nvSpPr>
          <p:cNvPr id="5" name="TextBox 4">
            <a:extLst>
              <a:ext uri="{FF2B5EF4-FFF2-40B4-BE49-F238E27FC236}">
                <a16:creationId xmlns:a16="http://schemas.microsoft.com/office/drawing/2014/main" id="{B1CC4531-C88A-C753-AC96-3D57CC740CED}"/>
              </a:ext>
            </a:extLst>
          </p:cNvPr>
          <p:cNvSpPr txBox="1"/>
          <p:nvPr/>
        </p:nvSpPr>
        <p:spPr>
          <a:xfrm>
            <a:off x="1147665" y="503853"/>
            <a:ext cx="5990038" cy="646331"/>
          </a:xfrm>
          <a:prstGeom prst="rect">
            <a:avLst/>
          </a:prstGeom>
          <a:noFill/>
        </p:spPr>
        <p:txBody>
          <a:bodyPr wrap="none" rtlCol="0">
            <a:spAutoFit/>
          </a:bodyPr>
          <a:lstStyle/>
          <a:p>
            <a:r>
              <a:rPr lang="en-IN" sz="3600" dirty="0">
                <a:solidFill>
                  <a:srgbClr val="00B050"/>
                </a:solidFill>
              </a:rPr>
              <a:t>Data Types and Transformation</a:t>
            </a:r>
          </a:p>
        </p:txBody>
      </p:sp>
      <p:sp>
        <p:nvSpPr>
          <p:cNvPr id="6" name="TextBox 5">
            <a:extLst>
              <a:ext uri="{FF2B5EF4-FFF2-40B4-BE49-F238E27FC236}">
                <a16:creationId xmlns:a16="http://schemas.microsoft.com/office/drawing/2014/main" id="{18ED8435-6A7B-8D78-4372-9385A7A301BD}"/>
              </a:ext>
            </a:extLst>
          </p:cNvPr>
          <p:cNvSpPr txBox="1"/>
          <p:nvPr/>
        </p:nvSpPr>
        <p:spPr>
          <a:xfrm>
            <a:off x="1324948" y="5562601"/>
            <a:ext cx="5366534" cy="400110"/>
          </a:xfrm>
          <a:prstGeom prst="rect">
            <a:avLst/>
          </a:prstGeom>
          <a:noFill/>
        </p:spPr>
        <p:txBody>
          <a:bodyPr wrap="none" rtlCol="0">
            <a:spAutoFit/>
          </a:bodyPr>
          <a:lstStyle/>
          <a:p>
            <a:r>
              <a:rPr lang="en-US" sz="2000" dirty="0">
                <a:solidFill>
                  <a:schemeClr val="accent2"/>
                </a:solidFill>
              </a:rPr>
              <a:t>Next Slide will follow the Boxplots of each column</a:t>
            </a:r>
            <a:endParaRPr lang="en-IN" sz="2000" dirty="0">
              <a:solidFill>
                <a:schemeClr val="accent2"/>
              </a:solidFill>
            </a:endParaRPr>
          </a:p>
        </p:txBody>
      </p:sp>
      <p:pic>
        <p:nvPicPr>
          <p:cNvPr id="8" name="Picture 7" descr="A number of lines and numbers&#10;&#10;Description automatically generated with medium confidence">
            <a:extLst>
              <a:ext uri="{FF2B5EF4-FFF2-40B4-BE49-F238E27FC236}">
                <a16:creationId xmlns:a16="http://schemas.microsoft.com/office/drawing/2014/main" id="{6286F2FA-18C3-FFC0-1D41-4A36364A3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410" y="3790592"/>
            <a:ext cx="4893298" cy="1722694"/>
          </a:xfrm>
          <a:prstGeom prst="rect">
            <a:avLst/>
          </a:prstGeom>
        </p:spPr>
      </p:pic>
      <p:sp>
        <p:nvSpPr>
          <p:cNvPr id="9" name="TextBox 8">
            <a:extLst>
              <a:ext uri="{FF2B5EF4-FFF2-40B4-BE49-F238E27FC236}">
                <a16:creationId xmlns:a16="http://schemas.microsoft.com/office/drawing/2014/main" id="{39A536A1-B9E6-B322-2876-618C5A1D74D7}"/>
              </a:ext>
            </a:extLst>
          </p:cNvPr>
          <p:cNvSpPr txBox="1"/>
          <p:nvPr/>
        </p:nvSpPr>
        <p:spPr>
          <a:xfrm>
            <a:off x="1399592" y="1362267"/>
            <a:ext cx="5022337" cy="1384995"/>
          </a:xfrm>
          <a:prstGeom prst="rect">
            <a:avLst/>
          </a:prstGeom>
          <a:noFill/>
        </p:spPr>
        <p:txBody>
          <a:bodyPr wrap="square" rtlCol="0">
            <a:spAutoFit/>
          </a:bodyPr>
          <a:lstStyle/>
          <a:p>
            <a:r>
              <a:rPr lang="en-US" sz="1400" b="1" dirty="0">
                <a:latin typeface="Söhne"/>
              </a:rPr>
              <a:t>Data Types: </a:t>
            </a:r>
            <a:r>
              <a:rPr lang="en-US" sz="1400" dirty="0">
                <a:latin typeface="Söhne"/>
              </a:rPr>
              <a:t>The dataset is entirely numeric, simplifying the analysis process. No categorical data types were present, negating the need for encoding techniques.</a:t>
            </a:r>
          </a:p>
          <a:p>
            <a:endParaRPr lang="en-US" sz="1400" dirty="0">
              <a:latin typeface="Söhne"/>
            </a:endParaRPr>
          </a:p>
          <a:p>
            <a:r>
              <a:rPr lang="en-US" sz="1400" b="1" dirty="0">
                <a:latin typeface="Söhne"/>
              </a:rPr>
              <a:t>Transformation: </a:t>
            </a:r>
            <a:r>
              <a:rPr lang="en-US" sz="1400" dirty="0">
                <a:latin typeface="Söhne"/>
              </a:rPr>
              <a:t>The focus was on ensuring all data remained numeric and handling outliers to prepare the dataset for modeling</a:t>
            </a:r>
            <a:endParaRPr lang="en-IN" sz="1400" dirty="0">
              <a:latin typeface="Söhne"/>
            </a:endParaRPr>
          </a:p>
        </p:txBody>
      </p:sp>
    </p:spTree>
    <p:extLst>
      <p:ext uri="{BB962C8B-B14F-4D97-AF65-F5344CB8AC3E}">
        <p14:creationId xmlns:p14="http://schemas.microsoft.com/office/powerpoint/2010/main" val="89412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rectangular object with black lines&#10;&#10;Description automatically generated">
            <a:extLst>
              <a:ext uri="{FF2B5EF4-FFF2-40B4-BE49-F238E27FC236}">
                <a16:creationId xmlns:a16="http://schemas.microsoft.com/office/drawing/2014/main" id="{5D5DE45D-4DD2-8034-9818-0DB8C284A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9" y="0"/>
            <a:ext cx="4035039" cy="2392125"/>
          </a:xfrm>
          <a:prstGeom prst="rect">
            <a:avLst/>
          </a:prstGeom>
        </p:spPr>
      </p:pic>
      <p:pic>
        <p:nvPicPr>
          <p:cNvPr id="5" name="Picture 4" descr="A blue rectangular object with white text&#10;&#10;Description automatically generated">
            <a:extLst>
              <a:ext uri="{FF2B5EF4-FFF2-40B4-BE49-F238E27FC236}">
                <a16:creationId xmlns:a16="http://schemas.microsoft.com/office/drawing/2014/main" id="{E5BD935A-CAF0-97AD-0030-1EC3992A5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892" y="0"/>
            <a:ext cx="3942872" cy="2316629"/>
          </a:xfrm>
          <a:prstGeom prst="rect">
            <a:avLst/>
          </a:prstGeom>
        </p:spPr>
      </p:pic>
      <p:pic>
        <p:nvPicPr>
          <p:cNvPr id="7" name="Picture 6" descr="A blue rectangular object with black lines&#10;&#10;Description automatically generated">
            <a:extLst>
              <a:ext uri="{FF2B5EF4-FFF2-40B4-BE49-F238E27FC236}">
                <a16:creationId xmlns:a16="http://schemas.microsoft.com/office/drawing/2014/main" id="{292C5AEE-0A77-9C12-6BEB-20CF4BA35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4499" y="-179073"/>
            <a:ext cx="4264395" cy="2495702"/>
          </a:xfrm>
          <a:prstGeom prst="rect">
            <a:avLst/>
          </a:prstGeom>
        </p:spPr>
      </p:pic>
      <p:pic>
        <p:nvPicPr>
          <p:cNvPr id="9" name="Picture 8" descr="A blue rectangular object with white text&#10;&#10;Description automatically generated">
            <a:extLst>
              <a:ext uri="{FF2B5EF4-FFF2-40B4-BE49-F238E27FC236}">
                <a16:creationId xmlns:a16="http://schemas.microsoft.com/office/drawing/2014/main" id="{1E9F75DD-F366-7392-AF0A-8D2E2EE659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9" y="2316629"/>
            <a:ext cx="3882638" cy="2329583"/>
          </a:xfrm>
          <a:prstGeom prst="rect">
            <a:avLst/>
          </a:prstGeom>
        </p:spPr>
      </p:pic>
      <p:pic>
        <p:nvPicPr>
          <p:cNvPr id="11" name="Picture 10" descr="A blue rectangular object with numbers&#10;&#10;Description automatically generated">
            <a:extLst>
              <a:ext uri="{FF2B5EF4-FFF2-40B4-BE49-F238E27FC236}">
                <a16:creationId xmlns:a16="http://schemas.microsoft.com/office/drawing/2014/main" id="{42AC4546-62A0-3721-23C8-79A7BC5E76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7893" y="2392125"/>
            <a:ext cx="4055390" cy="2316629"/>
          </a:xfrm>
          <a:prstGeom prst="rect">
            <a:avLst/>
          </a:prstGeom>
        </p:spPr>
      </p:pic>
      <p:pic>
        <p:nvPicPr>
          <p:cNvPr id="13" name="Picture 12" descr="A blue rectangular object with white text&#10;&#10;Description automatically generated">
            <a:extLst>
              <a:ext uri="{FF2B5EF4-FFF2-40B4-BE49-F238E27FC236}">
                <a16:creationId xmlns:a16="http://schemas.microsoft.com/office/drawing/2014/main" id="{1FEFCE71-3CD0-2E2C-88F6-086207928B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0764" y="2459622"/>
            <a:ext cx="3737864" cy="2181633"/>
          </a:xfrm>
          <a:prstGeom prst="rect">
            <a:avLst/>
          </a:prstGeom>
        </p:spPr>
      </p:pic>
      <p:pic>
        <p:nvPicPr>
          <p:cNvPr id="15" name="Picture 14" descr="A blue rectangular object with black lines&#10;&#10;Description automatically generated">
            <a:extLst>
              <a:ext uri="{FF2B5EF4-FFF2-40B4-BE49-F238E27FC236}">
                <a16:creationId xmlns:a16="http://schemas.microsoft.com/office/drawing/2014/main" id="{B442AC23-FD3D-C293-51DB-5E25BC3DA5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24" y="4641255"/>
            <a:ext cx="3311129" cy="2158637"/>
          </a:xfrm>
          <a:prstGeom prst="rect">
            <a:avLst/>
          </a:prstGeom>
        </p:spPr>
      </p:pic>
      <p:pic>
        <p:nvPicPr>
          <p:cNvPr id="17" name="Picture 16" descr="A graph with a blue rectangle&#10;&#10;Description automatically generated">
            <a:extLst>
              <a:ext uri="{FF2B5EF4-FFF2-40B4-BE49-F238E27FC236}">
                <a16:creationId xmlns:a16="http://schemas.microsoft.com/office/drawing/2014/main" id="{C4309420-E54C-2F63-CE90-2908409E48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5676" y="4658905"/>
            <a:ext cx="3311129" cy="1953902"/>
          </a:xfrm>
          <a:prstGeom prst="rect">
            <a:avLst/>
          </a:prstGeom>
        </p:spPr>
      </p:pic>
      <p:pic>
        <p:nvPicPr>
          <p:cNvPr id="19" name="Picture 18" descr="A blue rectangular object with lines&#10;&#10;Description automatically generated">
            <a:extLst>
              <a:ext uri="{FF2B5EF4-FFF2-40B4-BE49-F238E27FC236}">
                <a16:creationId xmlns:a16="http://schemas.microsoft.com/office/drawing/2014/main" id="{2B54633B-0A44-E4CA-51B0-FCBD51A8F5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77025" y="4809172"/>
            <a:ext cx="3212108" cy="1703217"/>
          </a:xfrm>
          <a:prstGeom prst="rect">
            <a:avLst/>
          </a:prstGeom>
        </p:spPr>
      </p:pic>
      <p:pic>
        <p:nvPicPr>
          <p:cNvPr id="21" name="Picture 20" descr="A blue rectangular object with numbers&#10;&#10;Description automatically generated">
            <a:extLst>
              <a:ext uri="{FF2B5EF4-FFF2-40B4-BE49-F238E27FC236}">
                <a16:creationId xmlns:a16="http://schemas.microsoft.com/office/drawing/2014/main" id="{27D7BD3C-34C3-D218-B511-CD39F4D2B6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24975" y="4706360"/>
            <a:ext cx="2867025" cy="1711383"/>
          </a:xfrm>
          <a:prstGeom prst="rect">
            <a:avLst/>
          </a:prstGeom>
        </p:spPr>
      </p:pic>
    </p:spTree>
    <p:extLst>
      <p:ext uri="{BB962C8B-B14F-4D97-AF65-F5344CB8AC3E}">
        <p14:creationId xmlns:p14="http://schemas.microsoft.com/office/powerpoint/2010/main" val="3869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93AB2-8E39-EF2C-95DF-B28D3C825524}"/>
              </a:ext>
            </a:extLst>
          </p:cNvPr>
          <p:cNvSpPr txBox="1"/>
          <p:nvPr/>
        </p:nvSpPr>
        <p:spPr>
          <a:xfrm>
            <a:off x="685800" y="1724025"/>
            <a:ext cx="4788639" cy="42572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b="0" i="0" dirty="0">
                <a:effectLst/>
              </a:rPr>
              <a:t>The variable BMI (Body Mass Index) shows a relatively strong positive correlation (0.59) with DiseaseProgression, suggesting that higher BMI levels are associated with the progression of diabetes.</a:t>
            </a:r>
          </a:p>
          <a:p>
            <a:pPr indent="-228600">
              <a:lnSpc>
                <a:spcPct val="90000"/>
              </a:lnSpc>
              <a:spcAft>
                <a:spcPts val="600"/>
              </a:spcAft>
              <a:buFont typeface="Arial" panose="020B0604020202020204" pitchFamily="34" charset="0"/>
              <a:buChar char="•"/>
            </a:pPr>
            <a:endParaRPr lang="en-US" sz="1200" b="0" i="0" dirty="0">
              <a:effectLst/>
            </a:endParaRPr>
          </a:p>
          <a:p>
            <a:pPr indent="-228600">
              <a:lnSpc>
                <a:spcPct val="90000"/>
              </a:lnSpc>
              <a:spcAft>
                <a:spcPts val="600"/>
              </a:spcAft>
              <a:buFont typeface="Arial" panose="020B0604020202020204" pitchFamily="34" charset="0"/>
              <a:buChar char="•"/>
            </a:pPr>
            <a:r>
              <a:rPr lang="en-US" sz="1200" b="0" i="0" dirty="0">
                <a:effectLst/>
              </a:rPr>
              <a:t>Blood Pressure (BP) also displays a notable positive correlation (0.44) with DiseaseProgression, aligning with medical understanding that hypertension is a risk factor for diabetes.</a:t>
            </a:r>
          </a:p>
          <a:p>
            <a:pPr indent="-228600">
              <a:lnSpc>
                <a:spcPct val="90000"/>
              </a:lnSpc>
              <a:spcAft>
                <a:spcPts val="600"/>
              </a:spcAft>
              <a:buFont typeface="Arial" panose="020B0604020202020204" pitchFamily="34" charset="0"/>
              <a:buChar char="•"/>
            </a:pPr>
            <a:endParaRPr lang="en-US" sz="1200" b="0" i="0" dirty="0">
              <a:effectLst/>
            </a:endParaRPr>
          </a:p>
          <a:p>
            <a:pPr indent="-228600">
              <a:lnSpc>
                <a:spcPct val="90000"/>
              </a:lnSpc>
              <a:spcAft>
                <a:spcPts val="600"/>
              </a:spcAft>
              <a:buFont typeface="Arial" panose="020B0604020202020204" pitchFamily="34" charset="0"/>
              <a:buChar char="•"/>
            </a:pPr>
            <a:r>
              <a:rPr lang="en-US" sz="1200" b="0" i="0" dirty="0">
                <a:effectLst/>
              </a:rPr>
              <a:t>Serum measurements S3 and S4 reveal an interesting contrast; S3 has a moderately strong negative correlation (-0.39) with DiseaseProgression, while S4 shows a positive correlation (0.43), indicating their opposite relationships with the target variable.</a:t>
            </a:r>
          </a:p>
          <a:p>
            <a:pPr indent="-228600">
              <a:lnSpc>
                <a:spcPct val="90000"/>
              </a:lnSpc>
              <a:spcAft>
                <a:spcPts val="600"/>
              </a:spcAft>
              <a:buFont typeface="Arial" panose="020B0604020202020204" pitchFamily="34" charset="0"/>
              <a:buChar char="•"/>
            </a:pPr>
            <a:endParaRPr lang="en-US" sz="1200" b="0" i="0" dirty="0">
              <a:effectLst/>
            </a:endParaRPr>
          </a:p>
          <a:p>
            <a:pPr indent="-228600">
              <a:lnSpc>
                <a:spcPct val="90000"/>
              </a:lnSpc>
              <a:spcAft>
                <a:spcPts val="600"/>
              </a:spcAft>
              <a:buFont typeface="Arial" panose="020B0604020202020204" pitchFamily="34" charset="0"/>
              <a:buChar char="•"/>
            </a:pPr>
            <a:r>
              <a:rPr lang="en-US" sz="1200" b="0" i="0" dirty="0">
                <a:effectLst/>
              </a:rPr>
              <a:t>S1 and S2, which likely represent related blood serum measurements, have a very high positive correlation (0.9), indicating potential redundancy or a strong relationship between these features.</a:t>
            </a:r>
          </a:p>
          <a:p>
            <a:pPr indent="-228600">
              <a:lnSpc>
                <a:spcPct val="90000"/>
              </a:lnSpc>
              <a:spcAft>
                <a:spcPts val="600"/>
              </a:spcAft>
              <a:buFont typeface="Arial" panose="020B0604020202020204" pitchFamily="34" charset="0"/>
              <a:buChar char="•"/>
            </a:pPr>
            <a:endParaRPr lang="en-US" sz="1200" b="0" i="0" dirty="0">
              <a:effectLst/>
            </a:endParaRPr>
          </a:p>
          <a:p>
            <a:pPr indent="-228600">
              <a:lnSpc>
                <a:spcPct val="90000"/>
              </a:lnSpc>
              <a:spcAft>
                <a:spcPts val="600"/>
              </a:spcAft>
              <a:buFont typeface="Arial" panose="020B0604020202020204" pitchFamily="34" charset="0"/>
              <a:buChar char="•"/>
            </a:pPr>
            <a:r>
              <a:rPr lang="en-US" sz="1200" b="0" i="0" dirty="0">
                <a:effectLst/>
              </a:rPr>
              <a:t>S4 shows negative correlations with S3 (-0.74) suggesting an inverse relationship between these two serum measurements.</a:t>
            </a:r>
          </a:p>
          <a:p>
            <a:pPr indent="-228600">
              <a:lnSpc>
                <a:spcPct val="90000"/>
              </a:lnSpc>
              <a:spcAft>
                <a:spcPts val="600"/>
              </a:spcAft>
              <a:buFont typeface="Arial" panose="020B0604020202020204" pitchFamily="34" charset="0"/>
              <a:buChar char="•"/>
            </a:pPr>
            <a:endParaRPr lang="en-US" sz="1000" dirty="0"/>
          </a:p>
        </p:txBody>
      </p:sp>
      <p:pic>
        <p:nvPicPr>
          <p:cNvPr id="4" name="Picture 3" descr="A screenshot of a graph&#10;&#10;Description automatically generated">
            <a:extLst>
              <a:ext uri="{FF2B5EF4-FFF2-40B4-BE49-F238E27FC236}">
                <a16:creationId xmlns:a16="http://schemas.microsoft.com/office/drawing/2014/main" id="{6354195C-EF6B-C9ED-0D1C-47DF6F337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443353"/>
            <a:ext cx="5319062" cy="3896212"/>
          </a:xfrm>
          <a:prstGeom prst="rect">
            <a:avLst/>
          </a:prstGeom>
        </p:spPr>
      </p:pic>
      <p:grpSp>
        <p:nvGrpSpPr>
          <p:cNvPr id="25" name="Group 2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6" name="Rectangle 25">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C19C3D3-EF9D-D8F7-0955-89F0A547269A}"/>
              </a:ext>
            </a:extLst>
          </p:cNvPr>
          <p:cNvSpPr txBox="1"/>
          <p:nvPr/>
        </p:nvSpPr>
        <p:spPr>
          <a:xfrm>
            <a:off x="783771" y="569167"/>
            <a:ext cx="3622851" cy="646331"/>
          </a:xfrm>
          <a:prstGeom prst="rect">
            <a:avLst/>
          </a:prstGeom>
          <a:noFill/>
        </p:spPr>
        <p:txBody>
          <a:bodyPr wrap="none" rtlCol="0">
            <a:spAutoFit/>
          </a:bodyPr>
          <a:lstStyle/>
          <a:p>
            <a:r>
              <a:rPr lang="en-US" sz="3600" dirty="0"/>
              <a:t>Correlation Matrix</a:t>
            </a:r>
            <a:endParaRPr lang="en-IN" sz="3600" dirty="0"/>
          </a:p>
        </p:txBody>
      </p:sp>
    </p:spTree>
    <p:extLst>
      <p:ext uri="{BB962C8B-B14F-4D97-AF65-F5344CB8AC3E}">
        <p14:creationId xmlns:p14="http://schemas.microsoft.com/office/powerpoint/2010/main" val="306936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3C94C60-996F-5249-A365-EBB5B907BD13}"/>
              </a:ext>
            </a:extLst>
          </p:cNvPr>
          <p:cNvSpPr txBox="1"/>
          <p:nvPr/>
        </p:nvSpPr>
        <p:spPr>
          <a:xfrm>
            <a:off x="5596501" y="489508"/>
            <a:ext cx="5754896" cy="16675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dirty="0">
                <a:solidFill>
                  <a:schemeClr val="tx1"/>
                </a:solidFill>
                <a:effectLst/>
                <a:latin typeface="+mj-lt"/>
                <a:ea typeface="+mj-ea"/>
                <a:cs typeface="+mj-cs"/>
              </a:rPr>
              <a:t>Feature Importance in Diabetes Progression</a:t>
            </a:r>
          </a:p>
          <a:p>
            <a:pPr>
              <a:lnSpc>
                <a:spcPct val="90000"/>
              </a:lnSpc>
              <a:spcBef>
                <a:spcPct val="0"/>
              </a:spcBef>
              <a:spcAft>
                <a:spcPts val="600"/>
              </a:spcAft>
            </a:pPr>
            <a:endParaRPr lang="en-US" sz="4000" kern="1200" dirty="0">
              <a:solidFill>
                <a:schemeClr val="tx1"/>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764B9CE2-2917-43F6-4B32-D762FB9C3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130" y="1572584"/>
            <a:ext cx="3876165" cy="3281137"/>
          </a:xfrm>
          <a:prstGeom prst="rect">
            <a:avLst/>
          </a:prstGeom>
        </p:spPr>
      </p:pic>
      <p:sp>
        <p:nvSpPr>
          <p:cNvPr id="54" name="Rectangle 5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TextBox 2">
            <a:extLst>
              <a:ext uri="{FF2B5EF4-FFF2-40B4-BE49-F238E27FC236}">
                <a16:creationId xmlns:a16="http://schemas.microsoft.com/office/drawing/2014/main" id="{895F7FDF-57F6-D38C-46AA-129A53CA42EF}"/>
              </a:ext>
            </a:extLst>
          </p:cNvPr>
          <p:cNvGraphicFramePr/>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97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3A4505A38F3048AE35304B85284243" ma:contentTypeVersion="4" ma:contentTypeDescription="Create a new document." ma:contentTypeScope="" ma:versionID="302949db858a81768cc6cd4615b4ea23">
  <xsd:schema xmlns:xsd="http://www.w3.org/2001/XMLSchema" xmlns:xs="http://www.w3.org/2001/XMLSchema" xmlns:p="http://schemas.microsoft.com/office/2006/metadata/properties" xmlns:ns3="f4a9897a-28a2-4cc9-94e5-c5e7c12c60ee" targetNamespace="http://schemas.microsoft.com/office/2006/metadata/properties" ma:root="true" ma:fieldsID="717b3055c7dcc75c319cd3757dbe03f4" ns3:_="">
    <xsd:import namespace="f4a9897a-28a2-4cc9-94e5-c5e7c12c60e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a9897a-28a2-4cc9-94e5-c5e7c12c60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DBED13-DFD7-46A5-B318-5B6E73535E8C}">
  <ds:schemaRefs>
    <ds:schemaRef ds:uri="http://schemas.microsoft.com/sharepoint/v3/contenttype/forms"/>
  </ds:schemaRefs>
</ds:datastoreItem>
</file>

<file path=customXml/itemProps2.xml><?xml version="1.0" encoding="utf-8"?>
<ds:datastoreItem xmlns:ds="http://schemas.openxmlformats.org/officeDocument/2006/customXml" ds:itemID="{579C9F0F-7451-41D0-9601-2A8E8C20B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a9897a-28a2-4cc9-94e5-c5e7c12c60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CE853F-66B6-4A03-A05A-D6857CA2F5BC}">
  <ds:schemaRefs>
    <ds:schemaRef ds:uri="http://schemas.microsoft.com/office/infopath/2007/PartnerControls"/>
    <ds:schemaRef ds:uri="http://www.w3.org/XML/1998/namespace"/>
    <ds:schemaRef ds:uri="f4a9897a-28a2-4cc9-94e5-c5e7c12c60e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697</TotalTime>
  <Words>868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Wingdings</vt:lpstr>
      <vt:lpstr>Office Theme</vt:lpstr>
      <vt:lpstr>Exploratory Data Analysis (EDA) on Diabetes Dataset</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Bijjam, Mr. Vishnu Vardhan Reddy</dc:creator>
  <cp:lastModifiedBy>Bijjam, Mr. Vishnu Vardhan Reddy</cp:lastModifiedBy>
  <cp:revision>3</cp:revision>
  <cp:lastPrinted>2024-02-29T17:53:58Z</cp:lastPrinted>
  <dcterms:created xsi:type="dcterms:W3CDTF">2024-02-27T15:18:41Z</dcterms:created>
  <dcterms:modified xsi:type="dcterms:W3CDTF">2024-02-29T19:26:45Z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0x010100243A4505A38F3048AE35304B85284243</vt:lpwstr>
  </property>
</Properties>
</file>