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69" r:id="rId14"/>
    <p:sldId id="271" r:id="rId15"/>
    <p:sldId id="270" r:id="rId16"/>
    <p:sldId id="276"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4660"/>
  </p:normalViewPr>
  <p:slideViewPr>
    <p:cSldViewPr snapToGrid="0">
      <p:cViewPr varScale="1">
        <p:scale>
          <a:sx n="78" d="100"/>
          <a:sy n="78" d="100"/>
        </p:scale>
        <p:origin x="11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46ECC-A727-487A-876D-A9DD54D0397C}"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9A5CFCB4-CA42-4712-AC06-F143815A9698}">
      <dgm:prSet/>
      <dgm:spPr/>
      <dgm:t>
        <a:bodyPr/>
        <a:lstStyle/>
        <a:p>
          <a:r>
            <a:rPr lang="en-US"/>
            <a:t>Linear Regression</a:t>
          </a:r>
        </a:p>
      </dgm:t>
    </dgm:pt>
    <dgm:pt modelId="{0DE40AF2-D863-4DAE-AAC1-EDEAD55918E3}" type="parTrans" cxnId="{A6483371-E135-46E5-AF91-323A06836E5D}">
      <dgm:prSet/>
      <dgm:spPr/>
      <dgm:t>
        <a:bodyPr/>
        <a:lstStyle/>
        <a:p>
          <a:endParaRPr lang="en-US"/>
        </a:p>
      </dgm:t>
    </dgm:pt>
    <dgm:pt modelId="{ED6A7C48-3D39-4820-A017-6C09FDD3A990}" type="sibTrans" cxnId="{A6483371-E135-46E5-AF91-323A06836E5D}">
      <dgm:prSet/>
      <dgm:spPr/>
      <dgm:t>
        <a:bodyPr/>
        <a:lstStyle/>
        <a:p>
          <a:endParaRPr lang="en-US"/>
        </a:p>
      </dgm:t>
    </dgm:pt>
    <dgm:pt modelId="{0DA9CA58-F1CD-4773-A75A-F4A5B386E2A9}">
      <dgm:prSet/>
      <dgm:spPr/>
      <dgm:t>
        <a:bodyPr/>
        <a:lstStyle/>
        <a:p>
          <a:r>
            <a:rPr lang="en-US" dirty="0"/>
            <a:t>Best feature in X to predict Y using Linear Regression</a:t>
          </a:r>
        </a:p>
      </dgm:t>
    </dgm:pt>
    <dgm:pt modelId="{712F48FE-ACFC-4C4A-B2AE-9D543F0AA56A}" type="parTrans" cxnId="{6371C864-ADEE-431E-A32A-8919AFA1F5E3}">
      <dgm:prSet/>
      <dgm:spPr/>
      <dgm:t>
        <a:bodyPr/>
        <a:lstStyle/>
        <a:p>
          <a:endParaRPr lang="en-US"/>
        </a:p>
      </dgm:t>
    </dgm:pt>
    <dgm:pt modelId="{80B6E276-2836-4E67-BA71-E4758C2F63CB}" type="sibTrans" cxnId="{6371C864-ADEE-431E-A32A-8919AFA1F5E3}">
      <dgm:prSet/>
      <dgm:spPr/>
      <dgm:t>
        <a:bodyPr/>
        <a:lstStyle/>
        <a:p>
          <a:endParaRPr lang="en-US"/>
        </a:p>
      </dgm:t>
    </dgm:pt>
    <dgm:pt modelId="{7F59E960-A969-47F8-AE96-CDE1CCC148F9}">
      <dgm:prSet/>
      <dgm:spPr/>
      <dgm:t>
        <a:bodyPr/>
        <a:lstStyle/>
        <a:p>
          <a:r>
            <a:rPr lang="en-US" i="0"/>
            <a:t>Find out best Pair feature for prediction of Y using Linear Regression</a:t>
          </a:r>
          <a:endParaRPr lang="en-US"/>
        </a:p>
      </dgm:t>
    </dgm:pt>
    <dgm:pt modelId="{0E5BB97B-3050-4919-8440-92701B30AC7A}" type="parTrans" cxnId="{1CA25B83-D2A8-425E-80B5-8BDE62E0DE92}">
      <dgm:prSet/>
      <dgm:spPr/>
      <dgm:t>
        <a:bodyPr/>
        <a:lstStyle/>
        <a:p>
          <a:endParaRPr lang="en-US"/>
        </a:p>
      </dgm:t>
    </dgm:pt>
    <dgm:pt modelId="{B5F4CB74-70DF-4693-884A-E40F00AF5771}" type="sibTrans" cxnId="{1CA25B83-D2A8-425E-80B5-8BDE62E0DE92}">
      <dgm:prSet/>
      <dgm:spPr/>
      <dgm:t>
        <a:bodyPr/>
        <a:lstStyle/>
        <a:p>
          <a:endParaRPr lang="en-US"/>
        </a:p>
      </dgm:t>
    </dgm:pt>
    <dgm:pt modelId="{3A12B8A6-6369-4296-8225-AAAF1D741096}">
      <dgm:prSet/>
      <dgm:spPr/>
      <dgm:t>
        <a:bodyPr/>
        <a:lstStyle/>
        <a:p>
          <a:r>
            <a:rPr lang="en-US" i="0"/>
            <a:t>Prediction of Y using All Features in X using Linear Regression</a:t>
          </a:r>
          <a:endParaRPr lang="en-US"/>
        </a:p>
      </dgm:t>
    </dgm:pt>
    <dgm:pt modelId="{113E6AA8-73C8-464C-B6D4-25F28C0E678E}" type="parTrans" cxnId="{95149DE8-6B4B-4542-9B73-A53CA3C3DF7E}">
      <dgm:prSet/>
      <dgm:spPr/>
      <dgm:t>
        <a:bodyPr/>
        <a:lstStyle/>
        <a:p>
          <a:endParaRPr lang="en-US"/>
        </a:p>
      </dgm:t>
    </dgm:pt>
    <dgm:pt modelId="{0355D750-3567-4A2C-AAC5-6FC427F5C903}" type="sibTrans" cxnId="{95149DE8-6B4B-4542-9B73-A53CA3C3DF7E}">
      <dgm:prSet/>
      <dgm:spPr/>
      <dgm:t>
        <a:bodyPr/>
        <a:lstStyle/>
        <a:p>
          <a:endParaRPr lang="en-US"/>
        </a:p>
      </dgm:t>
    </dgm:pt>
    <dgm:pt modelId="{BE508D25-B35C-44CF-B677-D3B4A4B3CF85}">
      <dgm:prSet/>
      <dgm:spPr/>
      <dgm:t>
        <a:bodyPr/>
        <a:lstStyle/>
        <a:p>
          <a:r>
            <a:rPr lang="en-US" b="1" i="0" dirty="0"/>
            <a:t>Computing training MSE and validation MSE for different train size dataset</a:t>
          </a:r>
          <a:endParaRPr lang="en-US" dirty="0"/>
        </a:p>
      </dgm:t>
    </dgm:pt>
    <dgm:pt modelId="{312AF3FF-88CE-4D4A-A447-EDBC403116ED}" type="parTrans" cxnId="{9A1ABFC6-B625-4FAD-8158-1240B45782CF}">
      <dgm:prSet/>
      <dgm:spPr/>
      <dgm:t>
        <a:bodyPr/>
        <a:lstStyle/>
        <a:p>
          <a:endParaRPr lang="en-US"/>
        </a:p>
      </dgm:t>
    </dgm:pt>
    <dgm:pt modelId="{779E1581-D89C-461C-998D-026449262464}" type="sibTrans" cxnId="{9A1ABFC6-B625-4FAD-8158-1240B45782CF}">
      <dgm:prSet/>
      <dgm:spPr/>
      <dgm:t>
        <a:bodyPr/>
        <a:lstStyle/>
        <a:p>
          <a:endParaRPr lang="en-US"/>
        </a:p>
      </dgm:t>
    </dgm:pt>
    <dgm:pt modelId="{C8C313F0-048E-4395-9F10-55F2D3E6856D}" type="pres">
      <dgm:prSet presAssocID="{36246ECC-A727-487A-876D-A9DD54D0397C}" presName="Name0" presStyleCnt="0">
        <dgm:presLayoutVars>
          <dgm:dir/>
          <dgm:resizeHandles val="exact"/>
        </dgm:presLayoutVars>
      </dgm:prSet>
      <dgm:spPr/>
    </dgm:pt>
    <dgm:pt modelId="{13184C78-69DB-43F2-97F3-482D010AD487}" type="pres">
      <dgm:prSet presAssocID="{9A5CFCB4-CA42-4712-AC06-F143815A9698}" presName="parTxOnly" presStyleLbl="node1" presStyleIdx="0" presStyleCnt="5">
        <dgm:presLayoutVars>
          <dgm:bulletEnabled val="1"/>
        </dgm:presLayoutVars>
      </dgm:prSet>
      <dgm:spPr/>
    </dgm:pt>
    <dgm:pt modelId="{9F016B08-356B-4A62-9657-552E0637DFDA}" type="pres">
      <dgm:prSet presAssocID="{ED6A7C48-3D39-4820-A017-6C09FDD3A990}" presName="parSpace" presStyleCnt="0"/>
      <dgm:spPr/>
    </dgm:pt>
    <dgm:pt modelId="{9A4ED859-AF2A-42D2-9123-D0D4918A2C85}" type="pres">
      <dgm:prSet presAssocID="{0DA9CA58-F1CD-4773-A75A-F4A5B386E2A9}" presName="parTxOnly" presStyleLbl="node1" presStyleIdx="1" presStyleCnt="5">
        <dgm:presLayoutVars>
          <dgm:bulletEnabled val="1"/>
        </dgm:presLayoutVars>
      </dgm:prSet>
      <dgm:spPr/>
    </dgm:pt>
    <dgm:pt modelId="{E6C31300-B857-4C75-96F8-D86833A770E9}" type="pres">
      <dgm:prSet presAssocID="{80B6E276-2836-4E67-BA71-E4758C2F63CB}" presName="parSpace" presStyleCnt="0"/>
      <dgm:spPr/>
    </dgm:pt>
    <dgm:pt modelId="{1EB9036D-0107-49B2-B129-44EF57F7A34B}" type="pres">
      <dgm:prSet presAssocID="{7F59E960-A969-47F8-AE96-CDE1CCC148F9}" presName="parTxOnly" presStyleLbl="node1" presStyleIdx="2" presStyleCnt="5">
        <dgm:presLayoutVars>
          <dgm:bulletEnabled val="1"/>
        </dgm:presLayoutVars>
      </dgm:prSet>
      <dgm:spPr/>
    </dgm:pt>
    <dgm:pt modelId="{78B2E863-47BF-4C92-A18F-C391EE041FB5}" type="pres">
      <dgm:prSet presAssocID="{B5F4CB74-70DF-4693-884A-E40F00AF5771}" presName="parSpace" presStyleCnt="0"/>
      <dgm:spPr/>
    </dgm:pt>
    <dgm:pt modelId="{29946E71-2D7F-4251-9519-75CB29A102B3}" type="pres">
      <dgm:prSet presAssocID="{3A12B8A6-6369-4296-8225-AAAF1D741096}" presName="parTxOnly" presStyleLbl="node1" presStyleIdx="3" presStyleCnt="5">
        <dgm:presLayoutVars>
          <dgm:bulletEnabled val="1"/>
        </dgm:presLayoutVars>
      </dgm:prSet>
      <dgm:spPr/>
    </dgm:pt>
    <dgm:pt modelId="{ED99A18B-DFC1-4AED-AB0E-1283A48659A4}" type="pres">
      <dgm:prSet presAssocID="{0355D750-3567-4A2C-AAC5-6FC427F5C903}" presName="parSpace" presStyleCnt="0"/>
      <dgm:spPr/>
    </dgm:pt>
    <dgm:pt modelId="{079E6571-E772-4AE7-B2DF-D36479F1F19E}" type="pres">
      <dgm:prSet presAssocID="{BE508D25-B35C-44CF-B677-D3B4A4B3CF85}" presName="parTxOnly" presStyleLbl="node1" presStyleIdx="4" presStyleCnt="5">
        <dgm:presLayoutVars>
          <dgm:bulletEnabled val="1"/>
        </dgm:presLayoutVars>
      </dgm:prSet>
      <dgm:spPr/>
    </dgm:pt>
  </dgm:ptLst>
  <dgm:cxnLst>
    <dgm:cxn modelId="{6371C864-ADEE-431E-A32A-8919AFA1F5E3}" srcId="{36246ECC-A727-487A-876D-A9DD54D0397C}" destId="{0DA9CA58-F1CD-4773-A75A-F4A5B386E2A9}" srcOrd="1" destOrd="0" parTransId="{712F48FE-ACFC-4C4A-B2AE-9D543F0AA56A}" sibTransId="{80B6E276-2836-4E67-BA71-E4758C2F63CB}"/>
    <dgm:cxn modelId="{A6483371-E135-46E5-AF91-323A06836E5D}" srcId="{36246ECC-A727-487A-876D-A9DD54D0397C}" destId="{9A5CFCB4-CA42-4712-AC06-F143815A9698}" srcOrd="0" destOrd="0" parTransId="{0DE40AF2-D863-4DAE-AAC1-EDEAD55918E3}" sibTransId="{ED6A7C48-3D39-4820-A017-6C09FDD3A990}"/>
    <dgm:cxn modelId="{E0E9927A-581E-493D-953C-9A43818464AE}" type="presOf" srcId="{3A12B8A6-6369-4296-8225-AAAF1D741096}" destId="{29946E71-2D7F-4251-9519-75CB29A102B3}" srcOrd="0" destOrd="0" presId="urn:microsoft.com/office/officeart/2005/8/layout/hChevron3"/>
    <dgm:cxn modelId="{1CA25B83-D2A8-425E-80B5-8BDE62E0DE92}" srcId="{36246ECC-A727-487A-876D-A9DD54D0397C}" destId="{7F59E960-A969-47F8-AE96-CDE1CCC148F9}" srcOrd="2" destOrd="0" parTransId="{0E5BB97B-3050-4919-8440-92701B30AC7A}" sibTransId="{B5F4CB74-70DF-4693-884A-E40F00AF5771}"/>
    <dgm:cxn modelId="{9A9B1B85-18F1-4AC9-958A-980536F76B61}" type="presOf" srcId="{0DA9CA58-F1CD-4773-A75A-F4A5B386E2A9}" destId="{9A4ED859-AF2A-42D2-9123-D0D4918A2C85}" srcOrd="0" destOrd="0" presId="urn:microsoft.com/office/officeart/2005/8/layout/hChevron3"/>
    <dgm:cxn modelId="{5F5FF9C4-9FFD-41DA-B485-340159BD81A6}" type="presOf" srcId="{7F59E960-A969-47F8-AE96-CDE1CCC148F9}" destId="{1EB9036D-0107-49B2-B129-44EF57F7A34B}" srcOrd="0" destOrd="0" presId="urn:microsoft.com/office/officeart/2005/8/layout/hChevron3"/>
    <dgm:cxn modelId="{9A1ABFC6-B625-4FAD-8158-1240B45782CF}" srcId="{36246ECC-A727-487A-876D-A9DD54D0397C}" destId="{BE508D25-B35C-44CF-B677-D3B4A4B3CF85}" srcOrd="4" destOrd="0" parTransId="{312AF3FF-88CE-4D4A-A447-EDBC403116ED}" sibTransId="{779E1581-D89C-461C-998D-026449262464}"/>
    <dgm:cxn modelId="{95149DE8-6B4B-4542-9B73-A53CA3C3DF7E}" srcId="{36246ECC-A727-487A-876D-A9DD54D0397C}" destId="{3A12B8A6-6369-4296-8225-AAAF1D741096}" srcOrd="3" destOrd="0" parTransId="{113E6AA8-73C8-464C-B6D4-25F28C0E678E}" sibTransId="{0355D750-3567-4A2C-AAC5-6FC427F5C903}"/>
    <dgm:cxn modelId="{82D6F1ED-6127-4E1F-BA68-58945BB34810}" type="presOf" srcId="{9A5CFCB4-CA42-4712-AC06-F143815A9698}" destId="{13184C78-69DB-43F2-97F3-482D010AD487}" srcOrd="0" destOrd="0" presId="urn:microsoft.com/office/officeart/2005/8/layout/hChevron3"/>
    <dgm:cxn modelId="{10DBBFF4-7492-48FA-9FCC-023D8D544B41}" type="presOf" srcId="{36246ECC-A727-487A-876D-A9DD54D0397C}" destId="{C8C313F0-048E-4395-9F10-55F2D3E6856D}" srcOrd="0" destOrd="0" presId="urn:microsoft.com/office/officeart/2005/8/layout/hChevron3"/>
    <dgm:cxn modelId="{33F683F8-F5FC-421B-8E81-3E1581B134D0}" type="presOf" srcId="{BE508D25-B35C-44CF-B677-D3B4A4B3CF85}" destId="{079E6571-E772-4AE7-B2DF-D36479F1F19E}" srcOrd="0" destOrd="0" presId="urn:microsoft.com/office/officeart/2005/8/layout/hChevron3"/>
    <dgm:cxn modelId="{C32BED66-2628-4F4C-8DD6-041BB8058C4A}" type="presParOf" srcId="{C8C313F0-048E-4395-9F10-55F2D3E6856D}" destId="{13184C78-69DB-43F2-97F3-482D010AD487}" srcOrd="0" destOrd="0" presId="urn:microsoft.com/office/officeart/2005/8/layout/hChevron3"/>
    <dgm:cxn modelId="{41C58C6F-9F31-48D3-AF6A-5176EA44A9F5}" type="presParOf" srcId="{C8C313F0-048E-4395-9F10-55F2D3E6856D}" destId="{9F016B08-356B-4A62-9657-552E0637DFDA}" srcOrd="1" destOrd="0" presId="urn:microsoft.com/office/officeart/2005/8/layout/hChevron3"/>
    <dgm:cxn modelId="{8B27171E-02DE-45F9-AB19-E2401099E93A}" type="presParOf" srcId="{C8C313F0-048E-4395-9F10-55F2D3E6856D}" destId="{9A4ED859-AF2A-42D2-9123-D0D4918A2C85}" srcOrd="2" destOrd="0" presId="urn:microsoft.com/office/officeart/2005/8/layout/hChevron3"/>
    <dgm:cxn modelId="{54E01BED-0C16-49B8-8FE9-9BC44C37A226}" type="presParOf" srcId="{C8C313F0-048E-4395-9F10-55F2D3E6856D}" destId="{E6C31300-B857-4C75-96F8-D86833A770E9}" srcOrd="3" destOrd="0" presId="urn:microsoft.com/office/officeart/2005/8/layout/hChevron3"/>
    <dgm:cxn modelId="{3FC873C7-B1E7-41D4-9F57-0B72B334B72E}" type="presParOf" srcId="{C8C313F0-048E-4395-9F10-55F2D3E6856D}" destId="{1EB9036D-0107-49B2-B129-44EF57F7A34B}" srcOrd="4" destOrd="0" presId="urn:microsoft.com/office/officeart/2005/8/layout/hChevron3"/>
    <dgm:cxn modelId="{9E32E0CF-5C86-43F4-AED4-68B364AA90F6}" type="presParOf" srcId="{C8C313F0-048E-4395-9F10-55F2D3E6856D}" destId="{78B2E863-47BF-4C92-A18F-C391EE041FB5}" srcOrd="5" destOrd="0" presId="urn:microsoft.com/office/officeart/2005/8/layout/hChevron3"/>
    <dgm:cxn modelId="{A727E5B3-99A3-40AB-8B82-5925A3F22187}" type="presParOf" srcId="{C8C313F0-048E-4395-9F10-55F2D3E6856D}" destId="{29946E71-2D7F-4251-9519-75CB29A102B3}" srcOrd="6" destOrd="0" presId="urn:microsoft.com/office/officeart/2005/8/layout/hChevron3"/>
    <dgm:cxn modelId="{B68E7B40-7543-4B9D-B2D7-E8CF0A31113F}" type="presParOf" srcId="{C8C313F0-048E-4395-9F10-55F2D3E6856D}" destId="{ED99A18B-DFC1-4AED-AB0E-1283A48659A4}" srcOrd="7" destOrd="0" presId="urn:microsoft.com/office/officeart/2005/8/layout/hChevron3"/>
    <dgm:cxn modelId="{6B09CCB8-61B8-4D1E-9AB0-B67C0E9A7B12}" type="presParOf" srcId="{C8C313F0-048E-4395-9F10-55F2D3E6856D}" destId="{079E6571-E772-4AE7-B2DF-D36479F1F19E}"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C9CE7B-7171-4A74-9ECA-C99081C60184}" type="doc">
      <dgm:prSet loTypeId="urn:microsoft.com/office/officeart/2005/8/layout/hChevron3" loCatId="process" qsTypeId="urn:microsoft.com/office/officeart/2005/8/quickstyle/simple1" qsCatId="simple" csTypeId="urn:microsoft.com/office/officeart/2005/8/colors/accent1_2" csCatId="accent1" phldr="1"/>
      <dgm:spPr/>
    </dgm:pt>
    <dgm:pt modelId="{A5BDF610-DB3A-4722-984A-0CF3DB372F78}">
      <dgm:prSet/>
      <dgm:spPr/>
      <dgm:t>
        <a:bodyPr/>
        <a:lstStyle/>
        <a:p>
          <a:r>
            <a:rPr lang="en-US" dirty="0"/>
            <a:t>XGBoost</a:t>
          </a:r>
          <a:endParaRPr lang="en-IN" dirty="0"/>
        </a:p>
      </dgm:t>
    </dgm:pt>
    <dgm:pt modelId="{B0009935-F971-4417-8EB7-FABF8579011E}" type="parTrans" cxnId="{458526A6-8814-4A3D-A4BC-D96BC2D64176}">
      <dgm:prSet/>
      <dgm:spPr/>
      <dgm:t>
        <a:bodyPr/>
        <a:lstStyle/>
        <a:p>
          <a:endParaRPr lang="en-IN"/>
        </a:p>
      </dgm:t>
    </dgm:pt>
    <dgm:pt modelId="{9323204D-B823-419C-8895-3287C7B9219C}" type="sibTrans" cxnId="{458526A6-8814-4A3D-A4BC-D96BC2D64176}">
      <dgm:prSet/>
      <dgm:spPr/>
      <dgm:t>
        <a:bodyPr/>
        <a:lstStyle/>
        <a:p>
          <a:endParaRPr lang="en-IN"/>
        </a:p>
      </dgm:t>
    </dgm:pt>
    <dgm:pt modelId="{813E05C6-9138-4E83-8DF6-F2AD0F1C8297}">
      <dgm:prSet/>
      <dgm:spPr/>
      <dgm:t>
        <a:bodyPr/>
        <a:lstStyle/>
        <a:p>
          <a:r>
            <a:rPr lang="en-US" i="0" dirty="0"/>
            <a:t>Best feature for Y using XGBoost</a:t>
          </a:r>
          <a:endParaRPr lang="en-US" dirty="0"/>
        </a:p>
      </dgm:t>
    </dgm:pt>
    <dgm:pt modelId="{CE05B893-1195-43F6-976A-2D9F1C0C23A5}" type="parTrans" cxnId="{CB950C3B-77E4-49C1-8093-5CF4B246B370}">
      <dgm:prSet/>
      <dgm:spPr/>
      <dgm:t>
        <a:bodyPr/>
        <a:lstStyle/>
        <a:p>
          <a:endParaRPr lang="en-IN"/>
        </a:p>
      </dgm:t>
    </dgm:pt>
    <dgm:pt modelId="{37E0CA8C-A301-4A89-A319-CB9B75AAE15F}" type="sibTrans" cxnId="{CB950C3B-77E4-49C1-8093-5CF4B246B370}">
      <dgm:prSet/>
      <dgm:spPr/>
      <dgm:t>
        <a:bodyPr/>
        <a:lstStyle/>
        <a:p>
          <a:endParaRPr lang="en-IN"/>
        </a:p>
      </dgm:t>
    </dgm:pt>
    <dgm:pt modelId="{8780D5B0-4021-4BF7-93FE-9AB86095855D}">
      <dgm:prSet/>
      <dgm:spPr/>
      <dgm:t>
        <a:bodyPr/>
        <a:lstStyle/>
        <a:p>
          <a:r>
            <a:rPr lang="en-US" i="0" dirty="0"/>
            <a:t>Best pair of features for prediction of Y using XGBoost</a:t>
          </a:r>
          <a:endParaRPr lang="en-US" dirty="0"/>
        </a:p>
      </dgm:t>
    </dgm:pt>
    <dgm:pt modelId="{BD48049F-61ED-410B-A101-AE9DAF789F9D}" type="parTrans" cxnId="{2CF2F4D7-1B08-47CD-90C3-40014BD04B25}">
      <dgm:prSet/>
      <dgm:spPr/>
      <dgm:t>
        <a:bodyPr/>
        <a:lstStyle/>
        <a:p>
          <a:endParaRPr lang="en-IN"/>
        </a:p>
      </dgm:t>
    </dgm:pt>
    <dgm:pt modelId="{EE3F8C97-9935-4B70-A7D2-52F656D50980}" type="sibTrans" cxnId="{2CF2F4D7-1B08-47CD-90C3-40014BD04B25}">
      <dgm:prSet/>
      <dgm:spPr/>
      <dgm:t>
        <a:bodyPr/>
        <a:lstStyle/>
        <a:p>
          <a:endParaRPr lang="en-IN"/>
        </a:p>
      </dgm:t>
    </dgm:pt>
    <dgm:pt modelId="{2A04E747-6E59-496A-8113-9E7031F4D141}">
      <dgm:prSet/>
      <dgm:spPr/>
      <dgm:t>
        <a:bodyPr/>
        <a:lstStyle/>
        <a:p>
          <a:r>
            <a:rPr lang="en-IN" i="0" dirty="0"/>
            <a:t>Using All Features</a:t>
          </a:r>
          <a:endParaRPr lang="en-US" dirty="0"/>
        </a:p>
      </dgm:t>
    </dgm:pt>
    <dgm:pt modelId="{C456FCA6-CDD3-4DD9-AA9B-21DA69CF429F}" type="parTrans" cxnId="{CCD3B515-FAF3-415F-A1EA-7B871BCE0E7D}">
      <dgm:prSet/>
      <dgm:spPr/>
      <dgm:t>
        <a:bodyPr/>
        <a:lstStyle/>
        <a:p>
          <a:endParaRPr lang="en-IN"/>
        </a:p>
      </dgm:t>
    </dgm:pt>
    <dgm:pt modelId="{3A239F18-4714-4FF0-B833-5A0438ADB2CA}" type="sibTrans" cxnId="{CCD3B515-FAF3-415F-A1EA-7B871BCE0E7D}">
      <dgm:prSet/>
      <dgm:spPr/>
      <dgm:t>
        <a:bodyPr/>
        <a:lstStyle/>
        <a:p>
          <a:endParaRPr lang="en-IN"/>
        </a:p>
      </dgm:t>
    </dgm:pt>
    <dgm:pt modelId="{E0C31211-8452-4D0A-AD96-CA758FFC09D1}">
      <dgm:prSet/>
      <dgm:spPr/>
      <dgm:t>
        <a:bodyPr/>
        <a:lstStyle/>
        <a:p>
          <a:r>
            <a:rPr lang="en-US" i="0" dirty="0"/>
            <a:t>Training set sizes and their Training and Validation MSE's</a:t>
          </a:r>
          <a:endParaRPr lang="en-US" dirty="0"/>
        </a:p>
      </dgm:t>
    </dgm:pt>
    <dgm:pt modelId="{61D3AE5B-1863-431E-9311-97FC1BF2E7AF}" type="parTrans" cxnId="{78BDD130-068A-4AA6-A95F-9145FF0659E0}">
      <dgm:prSet/>
      <dgm:spPr/>
      <dgm:t>
        <a:bodyPr/>
        <a:lstStyle/>
        <a:p>
          <a:endParaRPr lang="en-IN"/>
        </a:p>
      </dgm:t>
    </dgm:pt>
    <dgm:pt modelId="{0127C2CA-FD6E-4B21-810A-B6FDC590B97F}" type="sibTrans" cxnId="{78BDD130-068A-4AA6-A95F-9145FF0659E0}">
      <dgm:prSet/>
      <dgm:spPr/>
      <dgm:t>
        <a:bodyPr/>
        <a:lstStyle/>
        <a:p>
          <a:endParaRPr lang="en-IN"/>
        </a:p>
      </dgm:t>
    </dgm:pt>
    <dgm:pt modelId="{E882B6D2-1CA4-4728-82C9-BA2D2DEB99A6}" type="pres">
      <dgm:prSet presAssocID="{2EC9CE7B-7171-4A74-9ECA-C99081C60184}" presName="Name0" presStyleCnt="0">
        <dgm:presLayoutVars>
          <dgm:dir/>
          <dgm:resizeHandles val="exact"/>
        </dgm:presLayoutVars>
      </dgm:prSet>
      <dgm:spPr/>
    </dgm:pt>
    <dgm:pt modelId="{36FA9945-89FF-496D-BB20-D82C5B3317CB}" type="pres">
      <dgm:prSet presAssocID="{A5BDF610-DB3A-4722-984A-0CF3DB372F78}" presName="parTxOnly" presStyleLbl="node1" presStyleIdx="0" presStyleCnt="5">
        <dgm:presLayoutVars>
          <dgm:bulletEnabled val="1"/>
        </dgm:presLayoutVars>
      </dgm:prSet>
      <dgm:spPr/>
    </dgm:pt>
    <dgm:pt modelId="{B591E165-7B42-4FD7-AF72-DDD75BC19161}" type="pres">
      <dgm:prSet presAssocID="{9323204D-B823-419C-8895-3287C7B9219C}" presName="parSpace" presStyleCnt="0"/>
      <dgm:spPr/>
    </dgm:pt>
    <dgm:pt modelId="{A42A03A6-5929-4FEF-92C4-C4F1A7C15FFF}" type="pres">
      <dgm:prSet presAssocID="{813E05C6-9138-4E83-8DF6-F2AD0F1C8297}" presName="parTxOnly" presStyleLbl="node1" presStyleIdx="1" presStyleCnt="5">
        <dgm:presLayoutVars>
          <dgm:bulletEnabled val="1"/>
        </dgm:presLayoutVars>
      </dgm:prSet>
      <dgm:spPr/>
    </dgm:pt>
    <dgm:pt modelId="{1EE4063E-4779-439E-AC08-8EAB0B2863C7}" type="pres">
      <dgm:prSet presAssocID="{37E0CA8C-A301-4A89-A319-CB9B75AAE15F}" presName="parSpace" presStyleCnt="0"/>
      <dgm:spPr/>
    </dgm:pt>
    <dgm:pt modelId="{48396295-9E10-49B9-88D0-290B92C3D1BF}" type="pres">
      <dgm:prSet presAssocID="{8780D5B0-4021-4BF7-93FE-9AB86095855D}" presName="parTxOnly" presStyleLbl="node1" presStyleIdx="2" presStyleCnt="5">
        <dgm:presLayoutVars>
          <dgm:bulletEnabled val="1"/>
        </dgm:presLayoutVars>
      </dgm:prSet>
      <dgm:spPr/>
    </dgm:pt>
    <dgm:pt modelId="{79AE2412-F235-4338-A231-0276E5534FD7}" type="pres">
      <dgm:prSet presAssocID="{EE3F8C97-9935-4B70-A7D2-52F656D50980}" presName="parSpace" presStyleCnt="0"/>
      <dgm:spPr/>
    </dgm:pt>
    <dgm:pt modelId="{0518D325-1522-4B94-A8D0-3F0EF06586E1}" type="pres">
      <dgm:prSet presAssocID="{2A04E747-6E59-496A-8113-9E7031F4D141}" presName="parTxOnly" presStyleLbl="node1" presStyleIdx="3" presStyleCnt="5">
        <dgm:presLayoutVars>
          <dgm:bulletEnabled val="1"/>
        </dgm:presLayoutVars>
      </dgm:prSet>
      <dgm:spPr/>
    </dgm:pt>
    <dgm:pt modelId="{3ED63339-0FA3-4EE9-86DD-E84C6E753578}" type="pres">
      <dgm:prSet presAssocID="{3A239F18-4714-4FF0-B833-5A0438ADB2CA}" presName="parSpace" presStyleCnt="0"/>
      <dgm:spPr/>
    </dgm:pt>
    <dgm:pt modelId="{34D5BA15-ACB7-4C92-89EF-C803BA3B58C9}" type="pres">
      <dgm:prSet presAssocID="{E0C31211-8452-4D0A-AD96-CA758FFC09D1}" presName="parTxOnly" presStyleLbl="node1" presStyleIdx="4" presStyleCnt="5">
        <dgm:presLayoutVars>
          <dgm:bulletEnabled val="1"/>
        </dgm:presLayoutVars>
      </dgm:prSet>
      <dgm:spPr/>
    </dgm:pt>
  </dgm:ptLst>
  <dgm:cxnLst>
    <dgm:cxn modelId="{CCD3B515-FAF3-415F-A1EA-7B871BCE0E7D}" srcId="{2EC9CE7B-7171-4A74-9ECA-C99081C60184}" destId="{2A04E747-6E59-496A-8113-9E7031F4D141}" srcOrd="3" destOrd="0" parTransId="{C456FCA6-CDD3-4DD9-AA9B-21DA69CF429F}" sibTransId="{3A239F18-4714-4FF0-B833-5A0438ADB2CA}"/>
    <dgm:cxn modelId="{78BDD130-068A-4AA6-A95F-9145FF0659E0}" srcId="{2EC9CE7B-7171-4A74-9ECA-C99081C60184}" destId="{E0C31211-8452-4D0A-AD96-CA758FFC09D1}" srcOrd="4" destOrd="0" parTransId="{61D3AE5B-1863-431E-9311-97FC1BF2E7AF}" sibTransId="{0127C2CA-FD6E-4B21-810A-B6FDC590B97F}"/>
    <dgm:cxn modelId="{CB950C3B-77E4-49C1-8093-5CF4B246B370}" srcId="{2EC9CE7B-7171-4A74-9ECA-C99081C60184}" destId="{813E05C6-9138-4E83-8DF6-F2AD0F1C8297}" srcOrd="1" destOrd="0" parTransId="{CE05B893-1195-43F6-976A-2D9F1C0C23A5}" sibTransId="{37E0CA8C-A301-4A89-A319-CB9B75AAE15F}"/>
    <dgm:cxn modelId="{91017B41-956F-4A58-90F5-D073EDE9EBC2}" type="presOf" srcId="{2A04E747-6E59-496A-8113-9E7031F4D141}" destId="{0518D325-1522-4B94-A8D0-3F0EF06586E1}" srcOrd="0" destOrd="0" presId="urn:microsoft.com/office/officeart/2005/8/layout/hChevron3"/>
    <dgm:cxn modelId="{458526A6-8814-4A3D-A4BC-D96BC2D64176}" srcId="{2EC9CE7B-7171-4A74-9ECA-C99081C60184}" destId="{A5BDF610-DB3A-4722-984A-0CF3DB372F78}" srcOrd="0" destOrd="0" parTransId="{B0009935-F971-4417-8EB7-FABF8579011E}" sibTransId="{9323204D-B823-419C-8895-3287C7B9219C}"/>
    <dgm:cxn modelId="{D80426AC-C872-43DB-A763-6A4FAE19D21A}" type="presOf" srcId="{8780D5B0-4021-4BF7-93FE-9AB86095855D}" destId="{48396295-9E10-49B9-88D0-290B92C3D1BF}" srcOrd="0" destOrd="0" presId="urn:microsoft.com/office/officeart/2005/8/layout/hChevron3"/>
    <dgm:cxn modelId="{E73C83C1-6C95-4495-8805-99FE4E66A746}" type="presOf" srcId="{A5BDF610-DB3A-4722-984A-0CF3DB372F78}" destId="{36FA9945-89FF-496D-BB20-D82C5B3317CB}" srcOrd="0" destOrd="0" presId="urn:microsoft.com/office/officeart/2005/8/layout/hChevron3"/>
    <dgm:cxn modelId="{2CF2F4D7-1B08-47CD-90C3-40014BD04B25}" srcId="{2EC9CE7B-7171-4A74-9ECA-C99081C60184}" destId="{8780D5B0-4021-4BF7-93FE-9AB86095855D}" srcOrd="2" destOrd="0" parTransId="{BD48049F-61ED-410B-A101-AE9DAF789F9D}" sibTransId="{EE3F8C97-9935-4B70-A7D2-52F656D50980}"/>
    <dgm:cxn modelId="{ED9FFFDC-84D4-4B36-81F3-E0EBD5758D80}" type="presOf" srcId="{2EC9CE7B-7171-4A74-9ECA-C99081C60184}" destId="{E882B6D2-1CA4-4728-82C9-BA2D2DEB99A6}" srcOrd="0" destOrd="0" presId="urn:microsoft.com/office/officeart/2005/8/layout/hChevron3"/>
    <dgm:cxn modelId="{46C5CAE2-FADA-4A2A-B6AC-FE6AFCD1F3EF}" type="presOf" srcId="{E0C31211-8452-4D0A-AD96-CA758FFC09D1}" destId="{34D5BA15-ACB7-4C92-89EF-C803BA3B58C9}" srcOrd="0" destOrd="0" presId="urn:microsoft.com/office/officeart/2005/8/layout/hChevron3"/>
    <dgm:cxn modelId="{2778CBF8-2AFA-4DB5-987C-9CF8F2B76F90}" type="presOf" srcId="{813E05C6-9138-4E83-8DF6-F2AD0F1C8297}" destId="{A42A03A6-5929-4FEF-92C4-C4F1A7C15FFF}" srcOrd="0" destOrd="0" presId="urn:microsoft.com/office/officeart/2005/8/layout/hChevron3"/>
    <dgm:cxn modelId="{0ACB36C4-DE9D-4190-AEC8-8F44B2530051}" type="presParOf" srcId="{E882B6D2-1CA4-4728-82C9-BA2D2DEB99A6}" destId="{36FA9945-89FF-496D-BB20-D82C5B3317CB}" srcOrd="0" destOrd="0" presId="urn:microsoft.com/office/officeart/2005/8/layout/hChevron3"/>
    <dgm:cxn modelId="{8C563499-4204-42E7-A8BB-0E1D31B3EC64}" type="presParOf" srcId="{E882B6D2-1CA4-4728-82C9-BA2D2DEB99A6}" destId="{B591E165-7B42-4FD7-AF72-DDD75BC19161}" srcOrd="1" destOrd="0" presId="urn:microsoft.com/office/officeart/2005/8/layout/hChevron3"/>
    <dgm:cxn modelId="{FE7C8BD4-C9F8-4C19-A869-0E12BABE65E6}" type="presParOf" srcId="{E882B6D2-1CA4-4728-82C9-BA2D2DEB99A6}" destId="{A42A03A6-5929-4FEF-92C4-C4F1A7C15FFF}" srcOrd="2" destOrd="0" presId="urn:microsoft.com/office/officeart/2005/8/layout/hChevron3"/>
    <dgm:cxn modelId="{08235BFC-9917-4D24-901D-EA3A97543364}" type="presParOf" srcId="{E882B6D2-1CA4-4728-82C9-BA2D2DEB99A6}" destId="{1EE4063E-4779-439E-AC08-8EAB0B2863C7}" srcOrd="3" destOrd="0" presId="urn:microsoft.com/office/officeart/2005/8/layout/hChevron3"/>
    <dgm:cxn modelId="{A0AA748A-C932-4942-B871-B92E8D7D4CF0}" type="presParOf" srcId="{E882B6D2-1CA4-4728-82C9-BA2D2DEB99A6}" destId="{48396295-9E10-49B9-88D0-290B92C3D1BF}" srcOrd="4" destOrd="0" presId="urn:microsoft.com/office/officeart/2005/8/layout/hChevron3"/>
    <dgm:cxn modelId="{78E0CB79-192E-44AF-8C4A-F6560D4576CB}" type="presParOf" srcId="{E882B6D2-1CA4-4728-82C9-BA2D2DEB99A6}" destId="{79AE2412-F235-4338-A231-0276E5534FD7}" srcOrd="5" destOrd="0" presId="urn:microsoft.com/office/officeart/2005/8/layout/hChevron3"/>
    <dgm:cxn modelId="{971B2F01-5699-4FFD-A54A-C31E0542A599}" type="presParOf" srcId="{E882B6D2-1CA4-4728-82C9-BA2D2DEB99A6}" destId="{0518D325-1522-4B94-A8D0-3F0EF06586E1}" srcOrd="6" destOrd="0" presId="urn:microsoft.com/office/officeart/2005/8/layout/hChevron3"/>
    <dgm:cxn modelId="{876D16E9-B52D-49B7-84C7-26D17808FF1F}" type="presParOf" srcId="{E882B6D2-1CA4-4728-82C9-BA2D2DEB99A6}" destId="{3ED63339-0FA3-4EE9-86DD-E84C6E753578}" srcOrd="7" destOrd="0" presId="urn:microsoft.com/office/officeart/2005/8/layout/hChevron3"/>
    <dgm:cxn modelId="{969780BE-2DEC-4071-909B-00CB644A9F34}" type="presParOf" srcId="{E882B6D2-1CA4-4728-82C9-BA2D2DEB99A6}" destId="{34D5BA15-ACB7-4C92-89EF-C803BA3B58C9}" srcOrd="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BFCFA0-F429-4A4E-8336-419163B403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C9BF55-1529-45DF-904D-5C902B00C3B6}">
      <dgm:prSet/>
      <dgm:spPr/>
      <dgm:t>
        <a:bodyPr/>
        <a:lstStyle/>
        <a:p>
          <a:pPr>
            <a:lnSpc>
              <a:spcPct val="100000"/>
            </a:lnSpc>
          </a:pPr>
          <a:r>
            <a:rPr lang="en-US"/>
            <a:t>For each feature in our dataset, we create a separate Linear Regression model. This involves isolating each feature as the sole predictor variable and training the model to predict the outcome based on this feature alone.</a:t>
          </a:r>
        </a:p>
      </dgm:t>
    </dgm:pt>
    <dgm:pt modelId="{49DD7BBD-0D33-41D9-AF8A-1C0CB710BE97}" type="parTrans" cxnId="{7CE348F6-6D08-49A8-A664-D73E9CC2EF3A}">
      <dgm:prSet/>
      <dgm:spPr/>
      <dgm:t>
        <a:bodyPr/>
        <a:lstStyle/>
        <a:p>
          <a:endParaRPr lang="en-US"/>
        </a:p>
      </dgm:t>
    </dgm:pt>
    <dgm:pt modelId="{B0078387-FAD3-446E-AEAF-F7BD3C6CEC4A}" type="sibTrans" cxnId="{7CE348F6-6D08-49A8-A664-D73E9CC2EF3A}">
      <dgm:prSet/>
      <dgm:spPr/>
      <dgm:t>
        <a:bodyPr/>
        <a:lstStyle/>
        <a:p>
          <a:endParaRPr lang="en-US"/>
        </a:p>
      </dgm:t>
    </dgm:pt>
    <dgm:pt modelId="{4BF9F71B-0F44-4E8A-912A-76D07C85C51E}">
      <dgm:prSet/>
      <dgm:spPr/>
      <dgm:t>
        <a:bodyPr/>
        <a:lstStyle/>
        <a:p>
          <a:pPr>
            <a:lnSpc>
              <a:spcPct val="100000"/>
            </a:lnSpc>
          </a:pPr>
          <a:r>
            <a:rPr lang="en-US"/>
            <a:t>We split our dataset into training and testing sets, with 80% of the data used for training and 20% for testing. This split ensures that our model can be trained on a significant portion of the data while retaining an untouched subset for evaluation.</a:t>
          </a:r>
        </a:p>
      </dgm:t>
    </dgm:pt>
    <dgm:pt modelId="{C55605B5-AA5C-4639-8970-B75220B15D03}" type="parTrans" cxnId="{4FC51E97-FEFA-42E7-A504-D430EA739578}">
      <dgm:prSet/>
      <dgm:spPr/>
      <dgm:t>
        <a:bodyPr/>
        <a:lstStyle/>
        <a:p>
          <a:endParaRPr lang="en-US"/>
        </a:p>
      </dgm:t>
    </dgm:pt>
    <dgm:pt modelId="{9C1F0970-DA18-494F-87A0-BC58603CD0E6}" type="sibTrans" cxnId="{4FC51E97-FEFA-42E7-A504-D430EA739578}">
      <dgm:prSet/>
      <dgm:spPr/>
      <dgm:t>
        <a:bodyPr/>
        <a:lstStyle/>
        <a:p>
          <a:endParaRPr lang="en-US"/>
        </a:p>
      </dgm:t>
    </dgm:pt>
    <dgm:pt modelId="{97A1F70B-19B8-4BFC-A691-757DAC00233F}">
      <dgm:prSet/>
      <dgm:spPr/>
      <dgm:t>
        <a:bodyPr/>
        <a:lstStyle/>
        <a:p>
          <a:pPr>
            <a:lnSpc>
              <a:spcPct val="100000"/>
            </a:lnSpc>
          </a:pPr>
          <a:r>
            <a:rPr lang="en-US"/>
            <a:t>After training, we use the Mean Squared Error (MSE) as the metric to evaluate the model's performance.</a:t>
          </a:r>
        </a:p>
      </dgm:t>
    </dgm:pt>
    <dgm:pt modelId="{28FE074D-F5CA-4A32-BFE6-5BAD759F63B1}" type="parTrans" cxnId="{2429AB85-A27E-4E99-A186-A7E5DD912466}">
      <dgm:prSet/>
      <dgm:spPr/>
      <dgm:t>
        <a:bodyPr/>
        <a:lstStyle/>
        <a:p>
          <a:endParaRPr lang="en-US"/>
        </a:p>
      </dgm:t>
    </dgm:pt>
    <dgm:pt modelId="{143B1C96-4AEC-4829-B87E-D368327ACC75}" type="sibTrans" cxnId="{2429AB85-A27E-4E99-A186-A7E5DD912466}">
      <dgm:prSet/>
      <dgm:spPr/>
      <dgm:t>
        <a:bodyPr/>
        <a:lstStyle/>
        <a:p>
          <a:endParaRPr lang="en-US"/>
        </a:p>
      </dgm:t>
    </dgm:pt>
    <dgm:pt modelId="{F2F43595-7DDF-4760-B45C-CFD6ACA244E7}">
      <dgm:prSet/>
      <dgm:spPr/>
      <dgm:t>
        <a:bodyPr/>
        <a:lstStyle/>
        <a:p>
          <a:pPr>
            <a:lnSpc>
              <a:spcPct val="100000"/>
            </a:lnSpc>
          </a:pPr>
          <a:r>
            <a:rPr lang="en-US"/>
            <a:t>The feature that results in the lowest MSE is selected as the best predictor, and its corresponding model is considered the best performing model.</a:t>
          </a:r>
        </a:p>
      </dgm:t>
    </dgm:pt>
    <dgm:pt modelId="{0A3E730D-B38A-494F-A4A8-A54D38ADB6CC}" type="parTrans" cxnId="{B0CDFCDF-7B65-4374-8111-9D120C446EF2}">
      <dgm:prSet/>
      <dgm:spPr/>
      <dgm:t>
        <a:bodyPr/>
        <a:lstStyle/>
        <a:p>
          <a:endParaRPr lang="en-US"/>
        </a:p>
      </dgm:t>
    </dgm:pt>
    <dgm:pt modelId="{E2EB2737-0A21-44FF-9C40-6C27ACE0AE25}" type="sibTrans" cxnId="{B0CDFCDF-7B65-4374-8111-9D120C446EF2}">
      <dgm:prSet/>
      <dgm:spPr/>
      <dgm:t>
        <a:bodyPr/>
        <a:lstStyle/>
        <a:p>
          <a:endParaRPr lang="en-US"/>
        </a:p>
      </dgm:t>
    </dgm:pt>
    <dgm:pt modelId="{94A95F7D-3ACE-4E55-9527-21DF1EFA2F66}">
      <dgm:prSet/>
      <dgm:spPr/>
      <dgm:t>
        <a:bodyPr/>
        <a:lstStyle/>
        <a:p>
          <a:pPr>
            <a:lnSpc>
              <a:spcPct val="100000"/>
            </a:lnSpc>
          </a:pPr>
          <a:r>
            <a:rPr lang="en-US"/>
            <a:t>Feature S5 as the most predictive of disease progression.</a:t>
          </a:r>
        </a:p>
      </dgm:t>
    </dgm:pt>
    <dgm:pt modelId="{EE47461E-E7B8-42DC-8DA0-2F652308AAD6}" type="parTrans" cxnId="{FF232B59-AA42-4351-8F65-6BA1FC3F9308}">
      <dgm:prSet/>
      <dgm:spPr/>
      <dgm:t>
        <a:bodyPr/>
        <a:lstStyle/>
        <a:p>
          <a:endParaRPr lang="en-US"/>
        </a:p>
      </dgm:t>
    </dgm:pt>
    <dgm:pt modelId="{1494CB5D-B62C-46BA-8160-910D582E6C1D}" type="sibTrans" cxnId="{FF232B59-AA42-4351-8F65-6BA1FC3F9308}">
      <dgm:prSet/>
      <dgm:spPr/>
      <dgm:t>
        <a:bodyPr/>
        <a:lstStyle/>
        <a:p>
          <a:endParaRPr lang="en-US"/>
        </a:p>
      </dgm:t>
    </dgm:pt>
    <dgm:pt modelId="{C3D12DC6-CA9F-4EFC-AFF6-DF9E7D534044}" type="pres">
      <dgm:prSet presAssocID="{0CBFCFA0-F429-4A4E-8336-419163B4035D}" presName="linear" presStyleCnt="0">
        <dgm:presLayoutVars>
          <dgm:animLvl val="lvl"/>
          <dgm:resizeHandles val="exact"/>
        </dgm:presLayoutVars>
      </dgm:prSet>
      <dgm:spPr/>
    </dgm:pt>
    <dgm:pt modelId="{3A6C417C-AECC-46A2-80A4-6EB1CFF835F0}" type="pres">
      <dgm:prSet presAssocID="{D6C9BF55-1529-45DF-904D-5C902B00C3B6}" presName="parentText" presStyleLbl="node1" presStyleIdx="0" presStyleCnt="5">
        <dgm:presLayoutVars>
          <dgm:chMax val="0"/>
          <dgm:bulletEnabled val="1"/>
        </dgm:presLayoutVars>
      </dgm:prSet>
      <dgm:spPr/>
    </dgm:pt>
    <dgm:pt modelId="{DE05D0DA-C1F1-465F-8DCE-1C52677C492A}" type="pres">
      <dgm:prSet presAssocID="{B0078387-FAD3-446E-AEAF-F7BD3C6CEC4A}" presName="spacer" presStyleCnt="0"/>
      <dgm:spPr/>
    </dgm:pt>
    <dgm:pt modelId="{33F9FA6A-51E6-4336-9E07-4C44F67D87B8}" type="pres">
      <dgm:prSet presAssocID="{4BF9F71B-0F44-4E8A-912A-76D07C85C51E}" presName="parentText" presStyleLbl="node1" presStyleIdx="1" presStyleCnt="5">
        <dgm:presLayoutVars>
          <dgm:chMax val="0"/>
          <dgm:bulletEnabled val="1"/>
        </dgm:presLayoutVars>
      </dgm:prSet>
      <dgm:spPr/>
    </dgm:pt>
    <dgm:pt modelId="{C472E4C9-9F12-426C-BF23-B86BE9142F5F}" type="pres">
      <dgm:prSet presAssocID="{9C1F0970-DA18-494F-87A0-BC58603CD0E6}" presName="spacer" presStyleCnt="0"/>
      <dgm:spPr/>
    </dgm:pt>
    <dgm:pt modelId="{C388BA64-12B8-48A4-A414-87C2927DD0FC}" type="pres">
      <dgm:prSet presAssocID="{97A1F70B-19B8-4BFC-A691-757DAC00233F}" presName="parentText" presStyleLbl="node1" presStyleIdx="2" presStyleCnt="5">
        <dgm:presLayoutVars>
          <dgm:chMax val="0"/>
          <dgm:bulletEnabled val="1"/>
        </dgm:presLayoutVars>
      </dgm:prSet>
      <dgm:spPr/>
    </dgm:pt>
    <dgm:pt modelId="{3006EB70-9996-44FA-BB83-F62F5E6543B3}" type="pres">
      <dgm:prSet presAssocID="{143B1C96-4AEC-4829-B87E-D368327ACC75}" presName="spacer" presStyleCnt="0"/>
      <dgm:spPr/>
    </dgm:pt>
    <dgm:pt modelId="{FB981AEB-2014-4B74-A623-61C85129553C}" type="pres">
      <dgm:prSet presAssocID="{F2F43595-7DDF-4760-B45C-CFD6ACA244E7}" presName="parentText" presStyleLbl="node1" presStyleIdx="3" presStyleCnt="5">
        <dgm:presLayoutVars>
          <dgm:chMax val="0"/>
          <dgm:bulletEnabled val="1"/>
        </dgm:presLayoutVars>
      </dgm:prSet>
      <dgm:spPr/>
    </dgm:pt>
    <dgm:pt modelId="{0254A798-5B16-4E2A-9659-9E604717250F}" type="pres">
      <dgm:prSet presAssocID="{E2EB2737-0A21-44FF-9C40-6C27ACE0AE25}" presName="spacer" presStyleCnt="0"/>
      <dgm:spPr/>
    </dgm:pt>
    <dgm:pt modelId="{B16331E6-33A1-4A45-B0A8-87B1B81A3766}" type="pres">
      <dgm:prSet presAssocID="{94A95F7D-3ACE-4E55-9527-21DF1EFA2F66}" presName="parentText" presStyleLbl="node1" presStyleIdx="4" presStyleCnt="5">
        <dgm:presLayoutVars>
          <dgm:chMax val="0"/>
          <dgm:bulletEnabled val="1"/>
        </dgm:presLayoutVars>
      </dgm:prSet>
      <dgm:spPr/>
    </dgm:pt>
  </dgm:ptLst>
  <dgm:cxnLst>
    <dgm:cxn modelId="{94BA4D46-17E3-4A5D-B0BE-24BF0263B89D}" type="presOf" srcId="{D6C9BF55-1529-45DF-904D-5C902B00C3B6}" destId="{3A6C417C-AECC-46A2-80A4-6EB1CFF835F0}" srcOrd="0" destOrd="0" presId="urn:microsoft.com/office/officeart/2005/8/layout/vList2"/>
    <dgm:cxn modelId="{5804476E-4EA6-4358-9EDF-AD09E4A31A31}" type="presOf" srcId="{4BF9F71B-0F44-4E8A-912A-76D07C85C51E}" destId="{33F9FA6A-51E6-4336-9E07-4C44F67D87B8}" srcOrd="0" destOrd="0" presId="urn:microsoft.com/office/officeart/2005/8/layout/vList2"/>
    <dgm:cxn modelId="{FF232B59-AA42-4351-8F65-6BA1FC3F9308}" srcId="{0CBFCFA0-F429-4A4E-8336-419163B4035D}" destId="{94A95F7D-3ACE-4E55-9527-21DF1EFA2F66}" srcOrd="4" destOrd="0" parTransId="{EE47461E-E7B8-42DC-8DA0-2F652308AAD6}" sibTransId="{1494CB5D-B62C-46BA-8160-910D582E6C1D}"/>
    <dgm:cxn modelId="{2429AB85-A27E-4E99-A186-A7E5DD912466}" srcId="{0CBFCFA0-F429-4A4E-8336-419163B4035D}" destId="{97A1F70B-19B8-4BFC-A691-757DAC00233F}" srcOrd="2" destOrd="0" parTransId="{28FE074D-F5CA-4A32-BFE6-5BAD759F63B1}" sibTransId="{143B1C96-4AEC-4829-B87E-D368327ACC75}"/>
    <dgm:cxn modelId="{BFE13592-4834-46E6-AA54-127FB4A79D8C}" type="presOf" srcId="{97A1F70B-19B8-4BFC-A691-757DAC00233F}" destId="{C388BA64-12B8-48A4-A414-87C2927DD0FC}" srcOrd="0" destOrd="0" presId="urn:microsoft.com/office/officeart/2005/8/layout/vList2"/>
    <dgm:cxn modelId="{4FC51E97-FEFA-42E7-A504-D430EA739578}" srcId="{0CBFCFA0-F429-4A4E-8336-419163B4035D}" destId="{4BF9F71B-0F44-4E8A-912A-76D07C85C51E}" srcOrd="1" destOrd="0" parTransId="{C55605B5-AA5C-4639-8970-B75220B15D03}" sibTransId="{9C1F0970-DA18-494F-87A0-BC58603CD0E6}"/>
    <dgm:cxn modelId="{3E8E149B-20E4-448A-9DC2-66641F3AEFD4}" type="presOf" srcId="{94A95F7D-3ACE-4E55-9527-21DF1EFA2F66}" destId="{B16331E6-33A1-4A45-B0A8-87B1B81A3766}" srcOrd="0" destOrd="0" presId="urn:microsoft.com/office/officeart/2005/8/layout/vList2"/>
    <dgm:cxn modelId="{C876D0A5-02A2-47EE-9136-8CA19DDE02B1}" type="presOf" srcId="{0CBFCFA0-F429-4A4E-8336-419163B4035D}" destId="{C3D12DC6-CA9F-4EFC-AFF6-DF9E7D534044}" srcOrd="0" destOrd="0" presId="urn:microsoft.com/office/officeart/2005/8/layout/vList2"/>
    <dgm:cxn modelId="{545DABDD-B4A1-44C7-945A-7EAEFA2E6379}" type="presOf" srcId="{F2F43595-7DDF-4760-B45C-CFD6ACA244E7}" destId="{FB981AEB-2014-4B74-A623-61C85129553C}" srcOrd="0" destOrd="0" presId="urn:microsoft.com/office/officeart/2005/8/layout/vList2"/>
    <dgm:cxn modelId="{B0CDFCDF-7B65-4374-8111-9D120C446EF2}" srcId="{0CBFCFA0-F429-4A4E-8336-419163B4035D}" destId="{F2F43595-7DDF-4760-B45C-CFD6ACA244E7}" srcOrd="3" destOrd="0" parTransId="{0A3E730D-B38A-494F-A4A8-A54D38ADB6CC}" sibTransId="{E2EB2737-0A21-44FF-9C40-6C27ACE0AE25}"/>
    <dgm:cxn modelId="{7CE348F6-6D08-49A8-A664-D73E9CC2EF3A}" srcId="{0CBFCFA0-F429-4A4E-8336-419163B4035D}" destId="{D6C9BF55-1529-45DF-904D-5C902B00C3B6}" srcOrd="0" destOrd="0" parTransId="{49DD7BBD-0D33-41D9-AF8A-1C0CB710BE97}" sibTransId="{B0078387-FAD3-446E-AEAF-F7BD3C6CEC4A}"/>
    <dgm:cxn modelId="{BEA6B169-7930-4226-8EB6-3F3212FC2BD0}" type="presParOf" srcId="{C3D12DC6-CA9F-4EFC-AFF6-DF9E7D534044}" destId="{3A6C417C-AECC-46A2-80A4-6EB1CFF835F0}" srcOrd="0" destOrd="0" presId="urn:microsoft.com/office/officeart/2005/8/layout/vList2"/>
    <dgm:cxn modelId="{91B71C2F-A329-4F3A-B1BC-C4E8533F952B}" type="presParOf" srcId="{C3D12DC6-CA9F-4EFC-AFF6-DF9E7D534044}" destId="{DE05D0DA-C1F1-465F-8DCE-1C52677C492A}" srcOrd="1" destOrd="0" presId="urn:microsoft.com/office/officeart/2005/8/layout/vList2"/>
    <dgm:cxn modelId="{B5C8EEB1-E1F8-4FAD-AEA7-AB40CE65B717}" type="presParOf" srcId="{C3D12DC6-CA9F-4EFC-AFF6-DF9E7D534044}" destId="{33F9FA6A-51E6-4336-9E07-4C44F67D87B8}" srcOrd="2" destOrd="0" presId="urn:microsoft.com/office/officeart/2005/8/layout/vList2"/>
    <dgm:cxn modelId="{F6031FCC-7E6F-4F7A-BF67-10AA2382A1A7}" type="presParOf" srcId="{C3D12DC6-CA9F-4EFC-AFF6-DF9E7D534044}" destId="{C472E4C9-9F12-426C-BF23-B86BE9142F5F}" srcOrd="3" destOrd="0" presId="urn:microsoft.com/office/officeart/2005/8/layout/vList2"/>
    <dgm:cxn modelId="{F048F13F-BA7E-4605-8861-D2EAA52C3EF2}" type="presParOf" srcId="{C3D12DC6-CA9F-4EFC-AFF6-DF9E7D534044}" destId="{C388BA64-12B8-48A4-A414-87C2927DD0FC}" srcOrd="4" destOrd="0" presId="urn:microsoft.com/office/officeart/2005/8/layout/vList2"/>
    <dgm:cxn modelId="{8D3C91BE-5B17-4743-91CF-3B1129B57796}" type="presParOf" srcId="{C3D12DC6-CA9F-4EFC-AFF6-DF9E7D534044}" destId="{3006EB70-9996-44FA-BB83-F62F5E6543B3}" srcOrd="5" destOrd="0" presId="urn:microsoft.com/office/officeart/2005/8/layout/vList2"/>
    <dgm:cxn modelId="{38008D98-3DCF-4834-8DF9-C6F2123662E0}" type="presParOf" srcId="{C3D12DC6-CA9F-4EFC-AFF6-DF9E7D534044}" destId="{FB981AEB-2014-4B74-A623-61C85129553C}" srcOrd="6" destOrd="0" presId="urn:microsoft.com/office/officeart/2005/8/layout/vList2"/>
    <dgm:cxn modelId="{5399A7E4-B0D2-470A-B353-9EDB4BC4BF3B}" type="presParOf" srcId="{C3D12DC6-CA9F-4EFC-AFF6-DF9E7D534044}" destId="{0254A798-5B16-4E2A-9659-9E604717250F}" srcOrd="7" destOrd="0" presId="urn:microsoft.com/office/officeart/2005/8/layout/vList2"/>
    <dgm:cxn modelId="{65960A79-E42D-4EDD-A8CE-B0D37F2F27E4}" type="presParOf" srcId="{C3D12DC6-CA9F-4EFC-AFF6-DF9E7D534044}" destId="{B16331E6-33A1-4A45-B0A8-87B1B81A376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7F4B9-B460-4DFC-BF87-4DD31F676CF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53E3F7EB-E9CD-4EB8-BAAB-FD41A50EBDC8}">
      <dgm:prSet phldrT="[Text]"/>
      <dgm:spPr/>
      <dgm:t>
        <a:bodyPr/>
        <a:lstStyle/>
        <a:p>
          <a:pPr>
            <a:buFont typeface="Arial" panose="020B0604020202020204" pitchFamily="34" charset="0"/>
            <a:buChar char="•"/>
          </a:pPr>
          <a:r>
            <a:rPr lang="en-US" b="0" i="0" dirty="0"/>
            <a:t>The regression model with BMI and S5 as features has an improved R-squared of 0.458, explaining about 45.8% of the variation in Disease Progression.</a:t>
          </a:r>
          <a:endParaRPr lang="en-IN" dirty="0"/>
        </a:p>
      </dgm:t>
    </dgm:pt>
    <dgm:pt modelId="{B3F43345-E842-4C81-9929-9B13AA28DBAF}" type="parTrans" cxnId="{E118A473-EECB-49DF-A875-2C39C9B8558C}">
      <dgm:prSet/>
      <dgm:spPr/>
      <dgm:t>
        <a:bodyPr/>
        <a:lstStyle/>
        <a:p>
          <a:endParaRPr lang="en-IN"/>
        </a:p>
      </dgm:t>
    </dgm:pt>
    <dgm:pt modelId="{70E01BB2-742C-4C47-A42C-F34C1F83EEC0}" type="sibTrans" cxnId="{E118A473-EECB-49DF-A875-2C39C9B8558C}">
      <dgm:prSet/>
      <dgm:spPr/>
      <dgm:t>
        <a:bodyPr/>
        <a:lstStyle/>
        <a:p>
          <a:endParaRPr lang="en-IN"/>
        </a:p>
      </dgm:t>
    </dgm:pt>
    <dgm:pt modelId="{95857122-961F-4851-9327-51352370A5DC}">
      <dgm:prSet phldrT="[Text]"/>
      <dgm:spPr/>
      <dgm:t>
        <a:bodyPr/>
        <a:lstStyle/>
        <a:p>
          <a:pPr>
            <a:buFont typeface="Arial" panose="020B0604020202020204" pitchFamily="34" charset="0"/>
            <a:buChar char="•"/>
          </a:pPr>
          <a:r>
            <a:rPr lang="en-US" b="0" i="0" dirty="0"/>
            <a:t>Both BMI (coefficient = 7.8908, p-value &lt; 0.001) and S5 (coefficient = 51.2503, p-value &lt; 0.001) have positive and statistically significant coefficients, indicating that an increase in either feature is associated with an increase in Disease Progression.</a:t>
          </a:r>
          <a:endParaRPr lang="en-IN" dirty="0"/>
        </a:p>
      </dgm:t>
    </dgm:pt>
    <dgm:pt modelId="{4217684A-CD2A-4612-9461-2F2BADEA8840}" type="parTrans" cxnId="{D02D22AD-188A-40A9-AC96-AD4479CB04FD}">
      <dgm:prSet/>
      <dgm:spPr/>
      <dgm:t>
        <a:bodyPr/>
        <a:lstStyle/>
        <a:p>
          <a:endParaRPr lang="en-IN"/>
        </a:p>
      </dgm:t>
    </dgm:pt>
    <dgm:pt modelId="{06D91BF3-878F-4D34-9D3D-1627457A574D}" type="sibTrans" cxnId="{D02D22AD-188A-40A9-AC96-AD4479CB04FD}">
      <dgm:prSet/>
      <dgm:spPr/>
      <dgm:t>
        <a:bodyPr/>
        <a:lstStyle/>
        <a:p>
          <a:endParaRPr lang="en-IN"/>
        </a:p>
      </dgm:t>
    </dgm:pt>
    <dgm:pt modelId="{E34B0C55-4463-4246-8C66-B32B6F01973C}" type="pres">
      <dgm:prSet presAssocID="{A4A7F4B9-B460-4DFC-BF87-4DD31F676CF8}" presName="Name0" presStyleCnt="0">
        <dgm:presLayoutVars>
          <dgm:dir/>
          <dgm:resizeHandles val="exact"/>
        </dgm:presLayoutVars>
      </dgm:prSet>
      <dgm:spPr/>
    </dgm:pt>
    <dgm:pt modelId="{C750B612-92BA-414A-8B97-A9F8812B9D32}" type="pres">
      <dgm:prSet presAssocID="{53E3F7EB-E9CD-4EB8-BAAB-FD41A50EBDC8}" presName="node" presStyleLbl="node1" presStyleIdx="0" presStyleCnt="2">
        <dgm:presLayoutVars>
          <dgm:bulletEnabled val="1"/>
        </dgm:presLayoutVars>
      </dgm:prSet>
      <dgm:spPr/>
    </dgm:pt>
    <dgm:pt modelId="{9F1E2D25-1075-407D-8ED7-1BE2942983E6}" type="pres">
      <dgm:prSet presAssocID="{70E01BB2-742C-4C47-A42C-F34C1F83EEC0}" presName="sibTrans" presStyleCnt="0"/>
      <dgm:spPr/>
    </dgm:pt>
    <dgm:pt modelId="{1A2BD5F2-AF0D-4D2B-83B0-9A6FDFADD772}" type="pres">
      <dgm:prSet presAssocID="{95857122-961F-4851-9327-51352370A5DC}" presName="node" presStyleLbl="node1" presStyleIdx="1" presStyleCnt="2">
        <dgm:presLayoutVars>
          <dgm:bulletEnabled val="1"/>
        </dgm:presLayoutVars>
      </dgm:prSet>
      <dgm:spPr/>
    </dgm:pt>
  </dgm:ptLst>
  <dgm:cxnLst>
    <dgm:cxn modelId="{319EDB4C-595F-41AF-A8D4-7F68BCE63160}" type="presOf" srcId="{A4A7F4B9-B460-4DFC-BF87-4DD31F676CF8}" destId="{E34B0C55-4463-4246-8C66-B32B6F01973C}" srcOrd="0" destOrd="0" presId="urn:microsoft.com/office/officeart/2005/8/layout/hList6"/>
    <dgm:cxn modelId="{E118A473-EECB-49DF-A875-2C39C9B8558C}" srcId="{A4A7F4B9-B460-4DFC-BF87-4DD31F676CF8}" destId="{53E3F7EB-E9CD-4EB8-BAAB-FD41A50EBDC8}" srcOrd="0" destOrd="0" parTransId="{B3F43345-E842-4C81-9929-9B13AA28DBAF}" sibTransId="{70E01BB2-742C-4C47-A42C-F34C1F83EEC0}"/>
    <dgm:cxn modelId="{E9E7CD89-AAB9-424B-8599-F5DD8E69A96F}" type="presOf" srcId="{95857122-961F-4851-9327-51352370A5DC}" destId="{1A2BD5F2-AF0D-4D2B-83B0-9A6FDFADD772}" srcOrd="0" destOrd="0" presId="urn:microsoft.com/office/officeart/2005/8/layout/hList6"/>
    <dgm:cxn modelId="{D02D22AD-188A-40A9-AC96-AD4479CB04FD}" srcId="{A4A7F4B9-B460-4DFC-BF87-4DD31F676CF8}" destId="{95857122-961F-4851-9327-51352370A5DC}" srcOrd="1" destOrd="0" parTransId="{4217684A-CD2A-4612-9461-2F2BADEA8840}" sibTransId="{06D91BF3-878F-4D34-9D3D-1627457A574D}"/>
    <dgm:cxn modelId="{E6DD5ED4-853B-4446-A595-ACD7D4C452EA}" type="presOf" srcId="{53E3F7EB-E9CD-4EB8-BAAB-FD41A50EBDC8}" destId="{C750B612-92BA-414A-8B97-A9F8812B9D32}" srcOrd="0" destOrd="0" presId="urn:microsoft.com/office/officeart/2005/8/layout/hList6"/>
    <dgm:cxn modelId="{A8C4FD49-5773-4DEE-AFF7-0563616126E7}" type="presParOf" srcId="{E34B0C55-4463-4246-8C66-B32B6F01973C}" destId="{C750B612-92BA-414A-8B97-A9F8812B9D32}" srcOrd="0" destOrd="0" presId="urn:microsoft.com/office/officeart/2005/8/layout/hList6"/>
    <dgm:cxn modelId="{E7F81BE1-5CDF-4AC5-99DB-9FF63EEFED9C}" type="presParOf" srcId="{E34B0C55-4463-4246-8C66-B32B6F01973C}" destId="{9F1E2D25-1075-407D-8ED7-1BE2942983E6}" srcOrd="1" destOrd="0" presId="urn:microsoft.com/office/officeart/2005/8/layout/hList6"/>
    <dgm:cxn modelId="{3F2C544C-34EB-4692-A798-041F7F6BFB18}" type="presParOf" srcId="{E34B0C55-4463-4246-8C66-B32B6F01973C}" destId="{1A2BD5F2-AF0D-4D2B-83B0-9A6FDFADD772}"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CBD10D-58EB-41E3-9A60-30E057C4A02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F96F652-3C47-4E21-95D9-6185BC4FCE79}">
      <dgm:prSet phldrT="[Text]" custT="1"/>
      <dgm:spPr/>
      <dgm:t>
        <a:bodyPr/>
        <a:lstStyle/>
        <a:p>
          <a:pPr>
            <a:buFont typeface="Arial" panose="020B0604020202020204" pitchFamily="34" charset="0"/>
            <a:buChar char="•"/>
          </a:pPr>
          <a:r>
            <a:rPr lang="en-US" sz="1400" b="0" i="0" dirty="0"/>
            <a:t>The regression model including all features has an R-squared of 0.528, explaining about 52.8% of the variation in Disease Progression</a:t>
          </a:r>
          <a:r>
            <a:rPr lang="en-US" sz="900" b="0" i="0" dirty="0"/>
            <a:t>.</a:t>
          </a:r>
        </a:p>
        <a:p>
          <a:pPr>
            <a:buFont typeface="Arial" panose="020B0604020202020204" pitchFamily="34" charset="0"/>
            <a:buChar char="•"/>
          </a:pPr>
          <a:endParaRPr lang="en-IN" sz="900" dirty="0"/>
        </a:p>
      </dgm:t>
    </dgm:pt>
    <dgm:pt modelId="{F5417951-4F41-4EE0-8E92-2E72C5DE6EC4}" type="parTrans" cxnId="{0B024C58-941D-4825-8D3A-08E0FF438A2F}">
      <dgm:prSet/>
      <dgm:spPr/>
      <dgm:t>
        <a:bodyPr/>
        <a:lstStyle/>
        <a:p>
          <a:endParaRPr lang="en-IN"/>
        </a:p>
      </dgm:t>
    </dgm:pt>
    <dgm:pt modelId="{71D675C2-09E6-48C8-BD65-4EBB53880FFC}" type="sibTrans" cxnId="{0B024C58-941D-4825-8D3A-08E0FF438A2F}">
      <dgm:prSet/>
      <dgm:spPr/>
      <dgm:t>
        <a:bodyPr/>
        <a:lstStyle/>
        <a:p>
          <a:endParaRPr lang="en-IN"/>
        </a:p>
      </dgm:t>
    </dgm:pt>
    <dgm:pt modelId="{A862523E-9565-4E1A-9978-4E5C5D4D97F4}">
      <dgm:prSet phldrT="[Text]" custT="1"/>
      <dgm:spPr/>
      <dgm:t>
        <a:bodyPr/>
        <a:lstStyle/>
        <a:p>
          <a:pPr>
            <a:buFont typeface="Arial" panose="020B0604020202020204" pitchFamily="34" charset="0"/>
            <a:buChar char="•"/>
          </a:pPr>
          <a:r>
            <a:rPr lang="en-US" sz="1050" b="0" i="0" dirty="0"/>
            <a:t>The following features have statistically significant coefficients (p-value &lt; 0.05):Sex (coefficient = -23.0645, negative impact on </a:t>
          </a:r>
          <a:r>
            <a:rPr lang="en-US" sz="1050" b="0" i="0" dirty="0" err="1"/>
            <a:t>DiseaseProgression</a:t>
          </a:r>
          <a:r>
            <a:rPr lang="en-US" sz="1050" b="0" i="0" dirty="0"/>
            <a:t>)</a:t>
          </a:r>
        </a:p>
        <a:p>
          <a:pPr>
            <a:buFont typeface="Arial" panose="020B0604020202020204" pitchFamily="34" charset="0"/>
            <a:buChar char="•"/>
          </a:pPr>
          <a:r>
            <a:rPr lang="fr-FR" sz="1050" b="0" i="0" dirty="0"/>
            <a:t>BMI (coefficient = 5.8464, positive impact)</a:t>
          </a:r>
        </a:p>
        <a:p>
          <a:pPr>
            <a:buFont typeface="Arial" panose="020B0604020202020204" pitchFamily="34" charset="0"/>
            <a:buChar char="•"/>
          </a:pPr>
          <a:r>
            <a:rPr lang="fr-FR" sz="1050" b="0" i="0" dirty="0"/>
            <a:t>BP (coefficient = 1.1971, positive impact)</a:t>
          </a:r>
        </a:p>
        <a:p>
          <a:pPr>
            <a:buFont typeface="Arial" panose="020B0604020202020204" pitchFamily="34" charset="0"/>
            <a:buChar char="•"/>
          </a:pPr>
          <a:r>
            <a:rPr lang="en-IN" sz="1050" b="0" i="0" dirty="0"/>
            <a:t>S1 (coefficient = -1.2817, negative impact)</a:t>
          </a:r>
        </a:p>
        <a:p>
          <a:pPr>
            <a:buFont typeface="Arial" panose="020B0604020202020204" pitchFamily="34" charset="0"/>
            <a:buChar char="•"/>
          </a:pPr>
          <a:r>
            <a:rPr lang="en-IN" sz="1050" b="0" i="0" dirty="0"/>
            <a:t>S5 (coefficient = 67.1090, positive impact)</a:t>
          </a:r>
          <a:endParaRPr lang="en-IN" sz="1050" dirty="0"/>
        </a:p>
      </dgm:t>
    </dgm:pt>
    <dgm:pt modelId="{F4AF158C-AAA3-4CF1-A818-8A90A042EE86}" type="parTrans" cxnId="{2DA5080E-BA7A-41A3-8706-C25017665355}">
      <dgm:prSet/>
      <dgm:spPr/>
      <dgm:t>
        <a:bodyPr/>
        <a:lstStyle/>
        <a:p>
          <a:endParaRPr lang="en-IN"/>
        </a:p>
      </dgm:t>
    </dgm:pt>
    <dgm:pt modelId="{EC86E4D3-13B9-4128-9445-F3473704F850}" type="sibTrans" cxnId="{2DA5080E-BA7A-41A3-8706-C25017665355}">
      <dgm:prSet/>
      <dgm:spPr/>
      <dgm:t>
        <a:bodyPr/>
        <a:lstStyle/>
        <a:p>
          <a:endParaRPr lang="en-IN"/>
        </a:p>
      </dgm:t>
    </dgm:pt>
    <dgm:pt modelId="{17D9E448-03F3-4693-83E8-789659F11B6D}">
      <dgm:prSet phldrT="[Text]" custT="1"/>
      <dgm:spPr/>
      <dgm:t>
        <a:bodyPr/>
        <a:lstStyle/>
        <a:p>
          <a:r>
            <a:rPr lang="en-US" sz="1050" b="0" i="0" dirty="0"/>
            <a:t>Adding more variables to the model did increase the R-squared from 0.458 to 0.528, indicating an improvement in the model’s accuracy. However, the increment, though statistically significant, suggests that the new variables offer limited additional insight into the dependent variable. This could be due to overlapping information among predictors (multicollinearity) or because some of the added variables are not strong predictors of the outcome.</a:t>
          </a:r>
          <a:endParaRPr lang="en-IN" sz="1050" dirty="0"/>
        </a:p>
      </dgm:t>
    </dgm:pt>
    <dgm:pt modelId="{1F31217C-3807-4C91-9135-94F125AF9FFF}" type="parTrans" cxnId="{FB4D20C6-1781-4E7C-AE58-F48B6888B84E}">
      <dgm:prSet/>
      <dgm:spPr/>
      <dgm:t>
        <a:bodyPr/>
        <a:lstStyle/>
        <a:p>
          <a:endParaRPr lang="en-IN"/>
        </a:p>
      </dgm:t>
    </dgm:pt>
    <dgm:pt modelId="{7DB2AAE6-F6E0-47CA-98AD-70927B46095D}" type="sibTrans" cxnId="{FB4D20C6-1781-4E7C-AE58-F48B6888B84E}">
      <dgm:prSet/>
      <dgm:spPr/>
      <dgm:t>
        <a:bodyPr/>
        <a:lstStyle/>
        <a:p>
          <a:endParaRPr lang="en-IN"/>
        </a:p>
      </dgm:t>
    </dgm:pt>
    <dgm:pt modelId="{EC8C8E47-4925-4FA8-B296-3EF802D5F37B}" type="pres">
      <dgm:prSet presAssocID="{29CBD10D-58EB-41E3-9A60-30E057C4A024}" presName="outerComposite" presStyleCnt="0">
        <dgm:presLayoutVars>
          <dgm:chMax val="5"/>
          <dgm:dir/>
          <dgm:resizeHandles val="exact"/>
        </dgm:presLayoutVars>
      </dgm:prSet>
      <dgm:spPr/>
    </dgm:pt>
    <dgm:pt modelId="{C60C7E4B-055C-40B5-9185-B6FAA4BE168D}" type="pres">
      <dgm:prSet presAssocID="{29CBD10D-58EB-41E3-9A60-30E057C4A024}" presName="dummyMaxCanvas" presStyleCnt="0">
        <dgm:presLayoutVars/>
      </dgm:prSet>
      <dgm:spPr/>
    </dgm:pt>
    <dgm:pt modelId="{620AFA21-7AF0-4056-B3FA-F9167700E1CC}" type="pres">
      <dgm:prSet presAssocID="{29CBD10D-58EB-41E3-9A60-30E057C4A024}" presName="ThreeNodes_1" presStyleLbl="node1" presStyleIdx="0" presStyleCnt="3">
        <dgm:presLayoutVars>
          <dgm:bulletEnabled val="1"/>
        </dgm:presLayoutVars>
      </dgm:prSet>
      <dgm:spPr/>
    </dgm:pt>
    <dgm:pt modelId="{EF702153-C051-4289-B6EA-9CD1BD590C82}" type="pres">
      <dgm:prSet presAssocID="{29CBD10D-58EB-41E3-9A60-30E057C4A024}" presName="ThreeNodes_2" presStyleLbl="node1" presStyleIdx="1" presStyleCnt="3">
        <dgm:presLayoutVars>
          <dgm:bulletEnabled val="1"/>
        </dgm:presLayoutVars>
      </dgm:prSet>
      <dgm:spPr/>
    </dgm:pt>
    <dgm:pt modelId="{3D8C4A8C-99AC-4B94-8314-A4F407E05E6B}" type="pres">
      <dgm:prSet presAssocID="{29CBD10D-58EB-41E3-9A60-30E057C4A024}" presName="ThreeNodes_3" presStyleLbl="node1" presStyleIdx="2" presStyleCnt="3" custScaleX="117647">
        <dgm:presLayoutVars>
          <dgm:bulletEnabled val="1"/>
        </dgm:presLayoutVars>
      </dgm:prSet>
      <dgm:spPr/>
    </dgm:pt>
    <dgm:pt modelId="{CC403200-8780-4EAD-9EC2-FA7AF5EF1960}" type="pres">
      <dgm:prSet presAssocID="{29CBD10D-58EB-41E3-9A60-30E057C4A024}" presName="ThreeConn_1-2" presStyleLbl="fgAccFollowNode1" presStyleIdx="0" presStyleCnt="2">
        <dgm:presLayoutVars>
          <dgm:bulletEnabled val="1"/>
        </dgm:presLayoutVars>
      </dgm:prSet>
      <dgm:spPr/>
    </dgm:pt>
    <dgm:pt modelId="{A90A1BE6-036E-483A-9252-C5B8E0D04E5E}" type="pres">
      <dgm:prSet presAssocID="{29CBD10D-58EB-41E3-9A60-30E057C4A024}" presName="ThreeConn_2-3" presStyleLbl="fgAccFollowNode1" presStyleIdx="1" presStyleCnt="2">
        <dgm:presLayoutVars>
          <dgm:bulletEnabled val="1"/>
        </dgm:presLayoutVars>
      </dgm:prSet>
      <dgm:spPr/>
    </dgm:pt>
    <dgm:pt modelId="{431D13C6-BE22-4066-B490-EBAE7A297650}" type="pres">
      <dgm:prSet presAssocID="{29CBD10D-58EB-41E3-9A60-30E057C4A024}" presName="ThreeNodes_1_text" presStyleLbl="node1" presStyleIdx="2" presStyleCnt="3">
        <dgm:presLayoutVars>
          <dgm:bulletEnabled val="1"/>
        </dgm:presLayoutVars>
      </dgm:prSet>
      <dgm:spPr/>
    </dgm:pt>
    <dgm:pt modelId="{DA4BC011-871D-432D-9AC4-FF00F3F90FF3}" type="pres">
      <dgm:prSet presAssocID="{29CBD10D-58EB-41E3-9A60-30E057C4A024}" presName="ThreeNodes_2_text" presStyleLbl="node1" presStyleIdx="2" presStyleCnt="3">
        <dgm:presLayoutVars>
          <dgm:bulletEnabled val="1"/>
        </dgm:presLayoutVars>
      </dgm:prSet>
      <dgm:spPr/>
    </dgm:pt>
    <dgm:pt modelId="{3EF42B5C-4E9F-4369-BE24-70E49C460685}" type="pres">
      <dgm:prSet presAssocID="{29CBD10D-58EB-41E3-9A60-30E057C4A024}" presName="ThreeNodes_3_text" presStyleLbl="node1" presStyleIdx="2" presStyleCnt="3">
        <dgm:presLayoutVars>
          <dgm:bulletEnabled val="1"/>
        </dgm:presLayoutVars>
      </dgm:prSet>
      <dgm:spPr/>
    </dgm:pt>
  </dgm:ptLst>
  <dgm:cxnLst>
    <dgm:cxn modelId="{2DA5080E-BA7A-41A3-8706-C25017665355}" srcId="{29CBD10D-58EB-41E3-9A60-30E057C4A024}" destId="{A862523E-9565-4E1A-9978-4E5C5D4D97F4}" srcOrd="1" destOrd="0" parTransId="{F4AF158C-AAA3-4CF1-A818-8A90A042EE86}" sibTransId="{EC86E4D3-13B9-4128-9445-F3473704F850}"/>
    <dgm:cxn modelId="{FBA7FF27-71D7-45A6-BB0C-8D97E82F2F4C}" type="presOf" srcId="{2F96F652-3C47-4E21-95D9-6185BC4FCE79}" destId="{620AFA21-7AF0-4056-B3FA-F9167700E1CC}" srcOrd="0" destOrd="0" presId="urn:microsoft.com/office/officeart/2005/8/layout/vProcess5"/>
    <dgm:cxn modelId="{615BB331-D1A2-4B5A-8E13-D5A17CA01771}" type="presOf" srcId="{29CBD10D-58EB-41E3-9A60-30E057C4A024}" destId="{EC8C8E47-4925-4FA8-B296-3EF802D5F37B}" srcOrd="0" destOrd="0" presId="urn:microsoft.com/office/officeart/2005/8/layout/vProcess5"/>
    <dgm:cxn modelId="{B9ACBC36-9B7E-41CA-B82D-09629DC1C52E}" type="presOf" srcId="{A862523E-9565-4E1A-9978-4E5C5D4D97F4}" destId="{EF702153-C051-4289-B6EA-9CD1BD590C82}" srcOrd="0" destOrd="0" presId="urn:microsoft.com/office/officeart/2005/8/layout/vProcess5"/>
    <dgm:cxn modelId="{AD352E39-3F59-44B3-BC5B-BCE1F9E44C61}" type="presOf" srcId="{A862523E-9565-4E1A-9978-4E5C5D4D97F4}" destId="{DA4BC011-871D-432D-9AC4-FF00F3F90FF3}" srcOrd="1" destOrd="0" presId="urn:microsoft.com/office/officeart/2005/8/layout/vProcess5"/>
    <dgm:cxn modelId="{633FB86D-F868-4969-BF8A-1F1E7B3AF869}" type="presOf" srcId="{71D675C2-09E6-48C8-BD65-4EBB53880FFC}" destId="{CC403200-8780-4EAD-9EC2-FA7AF5EF1960}" srcOrd="0" destOrd="0" presId="urn:microsoft.com/office/officeart/2005/8/layout/vProcess5"/>
    <dgm:cxn modelId="{0B024C58-941D-4825-8D3A-08E0FF438A2F}" srcId="{29CBD10D-58EB-41E3-9A60-30E057C4A024}" destId="{2F96F652-3C47-4E21-95D9-6185BC4FCE79}" srcOrd="0" destOrd="0" parTransId="{F5417951-4F41-4EE0-8E92-2E72C5DE6EC4}" sibTransId="{71D675C2-09E6-48C8-BD65-4EBB53880FFC}"/>
    <dgm:cxn modelId="{0593FB5A-8EE6-479D-8BE1-C60727E73F0F}" type="presOf" srcId="{EC86E4D3-13B9-4128-9445-F3473704F850}" destId="{A90A1BE6-036E-483A-9252-C5B8E0D04E5E}" srcOrd="0" destOrd="0" presId="urn:microsoft.com/office/officeart/2005/8/layout/vProcess5"/>
    <dgm:cxn modelId="{59E399BD-2043-4EB3-BF1F-F14C31460CB4}" type="presOf" srcId="{17D9E448-03F3-4693-83E8-789659F11B6D}" destId="{3D8C4A8C-99AC-4B94-8314-A4F407E05E6B}" srcOrd="0" destOrd="0" presId="urn:microsoft.com/office/officeart/2005/8/layout/vProcess5"/>
    <dgm:cxn modelId="{FB4D20C6-1781-4E7C-AE58-F48B6888B84E}" srcId="{29CBD10D-58EB-41E3-9A60-30E057C4A024}" destId="{17D9E448-03F3-4693-83E8-789659F11B6D}" srcOrd="2" destOrd="0" parTransId="{1F31217C-3807-4C91-9135-94F125AF9FFF}" sibTransId="{7DB2AAE6-F6E0-47CA-98AD-70927B46095D}"/>
    <dgm:cxn modelId="{AA1017ED-32F4-473B-A70A-AAC7F0A5A850}" type="presOf" srcId="{17D9E448-03F3-4693-83E8-789659F11B6D}" destId="{3EF42B5C-4E9F-4369-BE24-70E49C460685}" srcOrd="1" destOrd="0" presId="urn:microsoft.com/office/officeart/2005/8/layout/vProcess5"/>
    <dgm:cxn modelId="{7D4178F2-EE44-4BD1-B842-B30E2F0FB981}" type="presOf" srcId="{2F96F652-3C47-4E21-95D9-6185BC4FCE79}" destId="{431D13C6-BE22-4066-B490-EBAE7A297650}" srcOrd="1" destOrd="0" presId="urn:microsoft.com/office/officeart/2005/8/layout/vProcess5"/>
    <dgm:cxn modelId="{81743A17-CF37-4F75-92C3-2DC3C78F269F}" type="presParOf" srcId="{EC8C8E47-4925-4FA8-B296-3EF802D5F37B}" destId="{C60C7E4B-055C-40B5-9185-B6FAA4BE168D}" srcOrd="0" destOrd="0" presId="urn:microsoft.com/office/officeart/2005/8/layout/vProcess5"/>
    <dgm:cxn modelId="{A771F183-4610-47D7-9180-91E11E7883FD}" type="presParOf" srcId="{EC8C8E47-4925-4FA8-B296-3EF802D5F37B}" destId="{620AFA21-7AF0-4056-B3FA-F9167700E1CC}" srcOrd="1" destOrd="0" presId="urn:microsoft.com/office/officeart/2005/8/layout/vProcess5"/>
    <dgm:cxn modelId="{E572DA43-0CCC-4AFF-AF00-FE0BFDC43787}" type="presParOf" srcId="{EC8C8E47-4925-4FA8-B296-3EF802D5F37B}" destId="{EF702153-C051-4289-B6EA-9CD1BD590C82}" srcOrd="2" destOrd="0" presId="urn:microsoft.com/office/officeart/2005/8/layout/vProcess5"/>
    <dgm:cxn modelId="{0A76A7DE-1D7D-45C9-A24A-C3FD3555D752}" type="presParOf" srcId="{EC8C8E47-4925-4FA8-B296-3EF802D5F37B}" destId="{3D8C4A8C-99AC-4B94-8314-A4F407E05E6B}" srcOrd="3" destOrd="0" presId="urn:microsoft.com/office/officeart/2005/8/layout/vProcess5"/>
    <dgm:cxn modelId="{DEC14A7E-BFDC-4FE9-96F4-84EBC8123A80}" type="presParOf" srcId="{EC8C8E47-4925-4FA8-B296-3EF802D5F37B}" destId="{CC403200-8780-4EAD-9EC2-FA7AF5EF1960}" srcOrd="4" destOrd="0" presId="urn:microsoft.com/office/officeart/2005/8/layout/vProcess5"/>
    <dgm:cxn modelId="{B0E57D5B-C8F2-40DA-B510-8D278C5B0F23}" type="presParOf" srcId="{EC8C8E47-4925-4FA8-B296-3EF802D5F37B}" destId="{A90A1BE6-036E-483A-9252-C5B8E0D04E5E}" srcOrd="5" destOrd="0" presId="urn:microsoft.com/office/officeart/2005/8/layout/vProcess5"/>
    <dgm:cxn modelId="{59CD20DE-55F1-4239-9729-FC8ECCEB8421}" type="presParOf" srcId="{EC8C8E47-4925-4FA8-B296-3EF802D5F37B}" destId="{431D13C6-BE22-4066-B490-EBAE7A297650}" srcOrd="6" destOrd="0" presId="urn:microsoft.com/office/officeart/2005/8/layout/vProcess5"/>
    <dgm:cxn modelId="{4C246B4C-F3AD-47CB-B4FB-AD3B00949D51}" type="presParOf" srcId="{EC8C8E47-4925-4FA8-B296-3EF802D5F37B}" destId="{DA4BC011-871D-432D-9AC4-FF00F3F90FF3}" srcOrd="7" destOrd="0" presId="urn:microsoft.com/office/officeart/2005/8/layout/vProcess5"/>
    <dgm:cxn modelId="{79558CF8-1238-48A1-9828-487CAAF82FC5}" type="presParOf" srcId="{EC8C8E47-4925-4FA8-B296-3EF802D5F37B}" destId="{3EF42B5C-4E9F-4369-BE24-70E49C460685}"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9B6A6B-1197-4115-B453-F1BE7E7D32F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631C9DF-42CD-47C1-928A-9BF415E7055A}">
      <dgm:prSet/>
      <dgm:spPr/>
      <dgm:t>
        <a:bodyPr/>
        <a:lstStyle/>
        <a:p>
          <a:r>
            <a:rPr lang="en-IN"/>
            <a:t>Our method involved iterating over each unique pair of features, training an XGBoost model for each combination, and assessing its performance based on MSE.</a:t>
          </a:r>
          <a:endParaRPr lang="en-US"/>
        </a:p>
      </dgm:t>
    </dgm:pt>
    <dgm:pt modelId="{6B7E81E8-9A0B-4200-BF76-DD5526536377}" type="parTrans" cxnId="{A63E5FBE-7B18-44E7-BD30-E8A52FC5AD41}">
      <dgm:prSet/>
      <dgm:spPr/>
      <dgm:t>
        <a:bodyPr/>
        <a:lstStyle/>
        <a:p>
          <a:endParaRPr lang="en-US"/>
        </a:p>
      </dgm:t>
    </dgm:pt>
    <dgm:pt modelId="{A6614297-F261-4A97-BAAE-53AE5AC26938}" type="sibTrans" cxnId="{A63E5FBE-7B18-44E7-BD30-E8A52FC5AD41}">
      <dgm:prSet/>
      <dgm:spPr/>
      <dgm:t>
        <a:bodyPr/>
        <a:lstStyle/>
        <a:p>
          <a:endParaRPr lang="en-US"/>
        </a:p>
      </dgm:t>
    </dgm:pt>
    <dgm:pt modelId="{B0F6451B-FDA5-4EA1-ABD9-5D1BB709FF55}">
      <dgm:prSet/>
      <dgm:spPr/>
      <dgm:t>
        <a:bodyPr/>
        <a:lstStyle/>
        <a:p>
          <a:r>
            <a:rPr lang="en-IN"/>
            <a:t>We focused on MSE to gauge the accuracy of each model's predictions, with a lower MSE indicating a model that more closely approximates the actual values of 'Y'.</a:t>
          </a:r>
          <a:endParaRPr lang="en-US"/>
        </a:p>
      </dgm:t>
    </dgm:pt>
    <dgm:pt modelId="{E8C3F729-8BB4-41F8-83C4-E760F273642E}" type="parTrans" cxnId="{1F1BB175-5D46-4258-96E8-AAF0383267E8}">
      <dgm:prSet/>
      <dgm:spPr/>
      <dgm:t>
        <a:bodyPr/>
        <a:lstStyle/>
        <a:p>
          <a:endParaRPr lang="en-US"/>
        </a:p>
      </dgm:t>
    </dgm:pt>
    <dgm:pt modelId="{7CD8F1CD-228B-4DC8-8A3F-576A7889B7D8}" type="sibTrans" cxnId="{1F1BB175-5D46-4258-96E8-AAF0383267E8}">
      <dgm:prSet/>
      <dgm:spPr/>
      <dgm:t>
        <a:bodyPr/>
        <a:lstStyle/>
        <a:p>
          <a:endParaRPr lang="en-US"/>
        </a:p>
      </dgm:t>
    </dgm:pt>
    <dgm:pt modelId="{16E13F39-395D-4D85-BD3A-AEEDE22DA122}">
      <dgm:prSet/>
      <dgm:spPr/>
      <dgm:t>
        <a:bodyPr/>
        <a:lstStyle/>
        <a:p>
          <a:r>
            <a:rPr lang="en-IN"/>
            <a:t>Through comprehensive evaluation, the feature pair ('BMI', 'S2') emerged as the most effective, demonstrating the lowest MSE (73.83), thus indicating a potent combination for predicting 'Y' with considerable accuracy.</a:t>
          </a:r>
          <a:endParaRPr lang="en-US"/>
        </a:p>
      </dgm:t>
    </dgm:pt>
    <dgm:pt modelId="{B5B9EACB-9BCA-4BD0-A382-AEE405F666D5}" type="parTrans" cxnId="{B71A7D06-9441-4C4E-88B3-333847C4AB06}">
      <dgm:prSet/>
      <dgm:spPr/>
      <dgm:t>
        <a:bodyPr/>
        <a:lstStyle/>
        <a:p>
          <a:endParaRPr lang="en-US"/>
        </a:p>
      </dgm:t>
    </dgm:pt>
    <dgm:pt modelId="{96570776-5F8C-48AF-A69C-AFB4CEAA276F}" type="sibTrans" cxnId="{B71A7D06-9441-4C4E-88B3-333847C4AB06}">
      <dgm:prSet/>
      <dgm:spPr/>
      <dgm:t>
        <a:bodyPr/>
        <a:lstStyle/>
        <a:p>
          <a:endParaRPr lang="en-US"/>
        </a:p>
      </dgm:t>
    </dgm:pt>
    <dgm:pt modelId="{B9679DAD-DC06-48CB-ACD6-3CF3D80A84CD}">
      <dgm:prSet/>
      <dgm:spPr/>
      <dgm:t>
        <a:bodyPr/>
        <a:lstStyle/>
        <a:p>
          <a:r>
            <a:rPr lang="en-IN"/>
            <a:t>visual representation of MSE for each feature pair was provided through a bar chart, illustrating the variability in model performance across different combinations.</a:t>
          </a:r>
          <a:endParaRPr lang="en-US"/>
        </a:p>
      </dgm:t>
    </dgm:pt>
    <dgm:pt modelId="{FF1FF309-4246-4D47-B9FB-7B38A5AF9994}" type="parTrans" cxnId="{7512011D-4BF3-4F51-BEAB-DA4984348E50}">
      <dgm:prSet/>
      <dgm:spPr/>
      <dgm:t>
        <a:bodyPr/>
        <a:lstStyle/>
        <a:p>
          <a:endParaRPr lang="en-US"/>
        </a:p>
      </dgm:t>
    </dgm:pt>
    <dgm:pt modelId="{88DAD8B5-A1AD-4C6A-A129-FA7D7CDB22E8}" type="sibTrans" cxnId="{7512011D-4BF3-4F51-BEAB-DA4984348E50}">
      <dgm:prSet/>
      <dgm:spPr/>
      <dgm:t>
        <a:bodyPr/>
        <a:lstStyle/>
        <a:p>
          <a:endParaRPr lang="en-US"/>
        </a:p>
      </dgm:t>
    </dgm:pt>
    <dgm:pt modelId="{B4577B20-F335-4062-85E3-CF001D2729D0}" type="pres">
      <dgm:prSet presAssocID="{199B6A6B-1197-4115-B453-F1BE7E7D32F4}" presName="outerComposite" presStyleCnt="0">
        <dgm:presLayoutVars>
          <dgm:chMax val="5"/>
          <dgm:dir/>
          <dgm:resizeHandles val="exact"/>
        </dgm:presLayoutVars>
      </dgm:prSet>
      <dgm:spPr/>
    </dgm:pt>
    <dgm:pt modelId="{2DBB20B6-AAB3-4CA2-81FF-88C8C49F8441}" type="pres">
      <dgm:prSet presAssocID="{199B6A6B-1197-4115-B453-F1BE7E7D32F4}" presName="dummyMaxCanvas" presStyleCnt="0">
        <dgm:presLayoutVars/>
      </dgm:prSet>
      <dgm:spPr/>
    </dgm:pt>
    <dgm:pt modelId="{7586443F-E499-4DCA-8DED-05FEA4E329A6}" type="pres">
      <dgm:prSet presAssocID="{199B6A6B-1197-4115-B453-F1BE7E7D32F4}" presName="FourNodes_1" presStyleLbl="node1" presStyleIdx="0" presStyleCnt="4">
        <dgm:presLayoutVars>
          <dgm:bulletEnabled val="1"/>
        </dgm:presLayoutVars>
      </dgm:prSet>
      <dgm:spPr/>
    </dgm:pt>
    <dgm:pt modelId="{EE12374F-9283-4583-9B47-5B3706DE15C9}" type="pres">
      <dgm:prSet presAssocID="{199B6A6B-1197-4115-B453-F1BE7E7D32F4}" presName="FourNodes_2" presStyleLbl="node1" presStyleIdx="1" presStyleCnt="4">
        <dgm:presLayoutVars>
          <dgm:bulletEnabled val="1"/>
        </dgm:presLayoutVars>
      </dgm:prSet>
      <dgm:spPr/>
    </dgm:pt>
    <dgm:pt modelId="{DC1404EB-4349-4C2A-B798-77B8FC617CA4}" type="pres">
      <dgm:prSet presAssocID="{199B6A6B-1197-4115-B453-F1BE7E7D32F4}" presName="FourNodes_3" presStyleLbl="node1" presStyleIdx="2" presStyleCnt="4">
        <dgm:presLayoutVars>
          <dgm:bulletEnabled val="1"/>
        </dgm:presLayoutVars>
      </dgm:prSet>
      <dgm:spPr/>
    </dgm:pt>
    <dgm:pt modelId="{0EBB432A-DB78-469C-A6A1-50ACA96E4079}" type="pres">
      <dgm:prSet presAssocID="{199B6A6B-1197-4115-B453-F1BE7E7D32F4}" presName="FourNodes_4" presStyleLbl="node1" presStyleIdx="3" presStyleCnt="4">
        <dgm:presLayoutVars>
          <dgm:bulletEnabled val="1"/>
        </dgm:presLayoutVars>
      </dgm:prSet>
      <dgm:spPr/>
    </dgm:pt>
    <dgm:pt modelId="{E9B33A34-FAD5-4B81-A420-B13455C10245}" type="pres">
      <dgm:prSet presAssocID="{199B6A6B-1197-4115-B453-F1BE7E7D32F4}" presName="FourConn_1-2" presStyleLbl="fgAccFollowNode1" presStyleIdx="0" presStyleCnt="3">
        <dgm:presLayoutVars>
          <dgm:bulletEnabled val="1"/>
        </dgm:presLayoutVars>
      </dgm:prSet>
      <dgm:spPr/>
    </dgm:pt>
    <dgm:pt modelId="{775FB906-7BD7-45D9-9A0C-54225DE6FED2}" type="pres">
      <dgm:prSet presAssocID="{199B6A6B-1197-4115-B453-F1BE7E7D32F4}" presName="FourConn_2-3" presStyleLbl="fgAccFollowNode1" presStyleIdx="1" presStyleCnt="3">
        <dgm:presLayoutVars>
          <dgm:bulletEnabled val="1"/>
        </dgm:presLayoutVars>
      </dgm:prSet>
      <dgm:spPr/>
    </dgm:pt>
    <dgm:pt modelId="{44A325B5-CA7B-4C8A-AB50-8F1E1E36972C}" type="pres">
      <dgm:prSet presAssocID="{199B6A6B-1197-4115-B453-F1BE7E7D32F4}" presName="FourConn_3-4" presStyleLbl="fgAccFollowNode1" presStyleIdx="2" presStyleCnt="3">
        <dgm:presLayoutVars>
          <dgm:bulletEnabled val="1"/>
        </dgm:presLayoutVars>
      </dgm:prSet>
      <dgm:spPr/>
    </dgm:pt>
    <dgm:pt modelId="{F236ECC7-01DF-4226-8E60-9CC9BE4CD7CD}" type="pres">
      <dgm:prSet presAssocID="{199B6A6B-1197-4115-B453-F1BE7E7D32F4}" presName="FourNodes_1_text" presStyleLbl="node1" presStyleIdx="3" presStyleCnt="4">
        <dgm:presLayoutVars>
          <dgm:bulletEnabled val="1"/>
        </dgm:presLayoutVars>
      </dgm:prSet>
      <dgm:spPr/>
    </dgm:pt>
    <dgm:pt modelId="{58DB2E4D-2C2A-4BD9-8D0D-E2B97FF2ED87}" type="pres">
      <dgm:prSet presAssocID="{199B6A6B-1197-4115-B453-F1BE7E7D32F4}" presName="FourNodes_2_text" presStyleLbl="node1" presStyleIdx="3" presStyleCnt="4">
        <dgm:presLayoutVars>
          <dgm:bulletEnabled val="1"/>
        </dgm:presLayoutVars>
      </dgm:prSet>
      <dgm:spPr/>
    </dgm:pt>
    <dgm:pt modelId="{56B4C079-4AE2-4C17-9C51-E72E6AC242E5}" type="pres">
      <dgm:prSet presAssocID="{199B6A6B-1197-4115-B453-F1BE7E7D32F4}" presName="FourNodes_3_text" presStyleLbl="node1" presStyleIdx="3" presStyleCnt="4">
        <dgm:presLayoutVars>
          <dgm:bulletEnabled val="1"/>
        </dgm:presLayoutVars>
      </dgm:prSet>
      <dgm:spPr/>
    </dgm:pt>
    <dgm:pt modelId="{898F69E1-B5C6-4F4E-A95A-55B20EA9B1AD}" type="pres">
      <dgm:prSet presAssocID="{199B6A6B-1197-4115-B453-F1BE7E7D32F4}" presName="FourNodes_4_text" presStyleLbl="node1" presStyleIdx="3" presStyleCnt="4">
        <dgm:presLayoutVars>
          <dgm:bulletEnabled val="1"/>
        </dgm:presLayoutVars>
      </dgm:prSet>
      <dgm:spPr/>
    </dgm:pt>
  </dgm:ptLst>
  <dgm:cxnLst>
    <dgm:cxn modelId="{B71A7D06-9441-4C4E-88B3-333847C4AB06}" srcId="{199B6A6B-1197-4115-B453-F1BE7E7D32F4}" destId="{16E13F39-395D-4D85-BD3A-AEEDE22DA122}" srcOrd="2" destOrd="0" parTransId="{B5B9EACB-9BCA-4BD0-A382-AEE405F666D5}" sibTransId="{96570776-5F8C-48AF-A69C-AFB4CEAA276F}"/>
    <dgm:cxn modelId="{98802C15-91BF-477E-9FF3-AABCEDFE7D9B}" type="presOf" srcId="{3631C9DF-42CD-47C1-928A-9BF415E7055A}" destId="{F236ECC7-01DF-4226-8E60-9CC9BE4CD7CD}" srcOrd="1" destOrd="0" presId="urn:microsoft.com/office/officeart/2005/8/layout/vProcess5"/>
    <dgm:cxn modelId="{7DF1CD15-E893-4BBB-9E3B-CC3F2B21B2EE}" type="presOf" srcId="{96570776-5F8C-48AF-A69C-AFB4CEAA276F}" destId="{44A325B5-CA7B-4C8A-AB50-8F1E1E36972C}" srcOrd="0" destOrd="0" presId="urn:microsoft.com/office/officeart/2005/8/layout/vProcess5"/>
    <dgm:cxn modelId="{7512011D-4BF3-4F51-BEAB-DA4984348E50}" srcId="{199B6A6B-1197-4115-B453-F1BE7E7D32F4}" destId="{B9679DAD-DC06-48CB-ACD6-3CF3D80A84CD}" srcOrd="3" destOrd="0" parTransId="{FF1FF309-4246-4D47-B9FB-7B38A5AF9994}" sibTransId="{88DAD8B5-A1AD-4C6A-A129-FA7D7CDB22E8}"/>
    <dgm:cxn modelId="{1DD7D12A-5E3B-416F-A8A8-65376249024F}" type="presOf" srcId="{16E13F39-395D-4D85-BD3A-AEEDE22DA122}" destId="{56B4C079-4AE2-4C17-9C51-E72E6AC242E5}" srcOrd="1" destOrd="0" presId="urn:microsoft.com/office/officeart/2005/8/layout/vProcess5"/>
    <dgm:cxn modelId="{B8B4065C-8FB8-4610-99F7-BC37249223C2}" type="presOf" srcId="{3631C9DF-42CD-47C1-928A-9BF415E7055A}" destId="{7586443F-E499-4DCA-8DED-05FEA4E329A6}" srcOrd="0" destOrd="0" presId="urn:microsoft.com/office/officeart/2005/8/layout/vProcess5"/>
    <dgm:cxn modelId="{FE424943-2160-43E1-97BF-290B04D31B44}" type="presOf" srcId="{7CD8F1CD-228B-4DC8-8A3F-576A7889B7D8}" destId="{775FB906-7BD7-45D9-9A0C-54225DE6FED2}" srcOrd="0" destOrd="0" presId="urn:microsoft.com/office/officeart/2005/8/layout/vProcess5"/>
    <dgm:cxn modelId="{182DAE45-CBCC-400D-8935-7773819F4D1E}" type="presOf" srcId="{B9679DAD-DC06-48CB-ACD6-3CF3D80A84CD}" destId="{898F69E1-B5C6-4F4E-A95A-55B20EA9B1AD}" srcOrd="1" destOrd="0" presId="urn:microsoft.com/office/officeart/2005/8/layout/vProcess5"/>
    <dgm:cxn modelId="{B5782C67-E3DF-48AE-81B1-6A08B76F4E2B}" type="presOf" srcId="{B0F6451B-FDA5-4EA1-ABD9-5D1BB709FF55}" destId="{58DB2E4D-2C2A-4BD9-8D0D-E2B97FF2ED87}" srcOrd="1" destOrd="0" presId="urn:microsoft.com/office/officeart/2005/8/layout/vProcess5"/>
    <dgm:cxn modelId="{0B865C68-79E4-4D93-AD4E-82358C2E24ED}" type="presOf" srcId="{A6614297-F261-4A97-BAAE-53AE5AC26938}" destId="{E9B33A34-FAD5-4B81-A420-B13455C10245}" srcOrd="0" destOrd="0" presId="urn:microsoft.com/office/officeart/2005/8/layout/vProcess5"/>
    <dgm:cxn modelId="{1F1BB175-5D46-4258-96E8-AAF0383267E8}" srcId="{199B6A6B-1197-4115-B453-F1BE7E7D32F4}" destId="{B0F6451B-FDA5-4EA1-ABD9-5D1BB709FF55}" srcOrd="1" destOrd="0" parTransId="{E8C3F729-8BB4-41F8-83C4-E760F273642E}" sibTransId="{7CD8F1CD-228B-4DC8-8A3F-576A7889B7D8}"/>
    <dgm:cxn modelId="{BDC16C8F-4B15-49FC-BD1E-0B16444CC848}" type="presOf" srcId="{199B6A6B-1197-4115-B453-F1BE7E7D32F4}" destId="{B4577B20-F335-4062-85E3-CF001D2729D0}" srcOrd="0" destOrd="0" presId="urn:microsoft.com/office/officeart/2005/8/layout/vProcess5"/>
    <dgm:cxn modelId="{E31CF3B1-11D1-4D08-A3CF-DC1FFF2CE238}" type="presOf" srcId="{B0F6451B-FDA5-4EA1-ABD9-5D1BB709FF55}" destId="{EE12374F-9283-4583-9B47-5B3706DE15C9}" srcOrd="0" destOrd="0" presId="urn:microsoft.com/office/officeart/2005/8/layout/vProcess5"/>
    <dgm:cxn modelId="{A63E5FBE-7B18-44E7-BD30-E8A52FC5AD41}" srcId="{199B6A6B-1197-4115-B453-F1BE7E7D32F4}" destId="{3631C9DF-42CD-47C1-928A-9BF415E7055A}" srcOrd="0" destOrd="0" parTransId="{6B7E81E8-9A0B-4200-BF76-DD5526536377}" sibTransId="{A6614297-F261-4A97-BAAE-53AE5AC26938}"/>
    <dgm:cxn modelId="{AAB20BC0-F9B5-4D44-8FD7-88DFC51AFA8B}" type="presOf" srcId="{B9679DAD-DC06-48CB-ACD6-3CF3D80A84CD}" destId="{0EBB432A-DB78-469C-A6A1-50ACA96E4079}" srcOrd="0" destOrd="0" presId="urn:microsoft.com/office/officeart/2005/8/layout/vProcess5"/>
    <dgm:cxn modelId="{14F20AE6-2F7A-4290-9B07-5D6649A7639E}" type="presOf" srcId="{16E13F39-395D-4D85-BD3A-AEEDE22DA122}" destId="{DC1404EB-4349-4C2A-B798-77B8FC617CA4}" srcOrd="0" destOrd="0" presId="urn:microsoft.com/office/officeart/2005/8/layout/vProcess5"/>
    <dgm:cxn modelId="{16A0D7DD-CDF7-4A5B-8812-A23E1E5E8679}" type="presParOf" srcId="{B4577B20-F335-4062-85E3-CF001D2729D0}" destId="{2DBB20B6-AAB3-4CA2-81FF-88C8C49F8441}" srcOrd="0" destOrd="0" presId="urn:microsoft.com/office/officeart/2005/8/layout/vProcess5"/>
    <dgm:cxn modelId="{BB813FFA-3EA2-4D69-9060-A874DBD0487A}" type="presParOf" srcId="{B4577B20-F335-4062-85E3-CF001D2729D0}" destId="{7586443F-E499-4DCA-8DED-05FEA4E329A6}" srcOrd="1" destOrd="0" presId="urn:microsoft.com/office/officeart/2005/8/layout/vProcess5"/>
    <dgm:cxn modelId="{AB585C0E-5A1E-4445-A5C0-41B128F86763}" type="presParOf" srcId="{B4577B20-F335-4062-85E3-CF001D2729D0}" destId="{EE12374F-9283-4583-9B47-5B3706DE15C9}" srcOrd="2" destOrd="0" presId="urn:microsoft.com/office/officeart/2005/8/layout/vProcess5"/>
    <dgm:cxn modelId="{79B6305D-DACB-4101-8F38-501707AD98F0}" type="presParOf" srcId="{B4577B20-F335-4062-85E3-CF001D2729D0}" destId="{DC1404EB-4349-4C2A-B798-77B8FC617CA4}" srcOrd="3" destOrd="0" presId="urn:microsoft.com/office/officeart/2005/8/layout/vProcess5"/>
    <dgm:cxn modelId="{DF5575FD-62A7-4259-AA56-402E5B2599AE}" type="presParOf" srcId="{B4577B20-F335-4062-85E3-CF001D2729D0}" destId="{0EBB432A-DB78-469C-A6A1-50ACA96E4079}" srcOrd="4" destOrd="0" presId="urn:microsoft.com/office/officeart/2005/8/layout/vProcess5"/>
    <dgm:cxn modelId="{49F8B3F7-05FA-45B7-BC7D-3BBB07DBDF2B}" type="presParOf" srcId="{B4577B20-F335-4062-85E3-CF001D2729D0}" destId="{E9B33A34-FAD5-4B81-A420-B13455C10245}" srcOrd="5" destOrd="0" presId="urn:microsoft.com/office/officeart/2005/8/layout/vProcess5"/>
    <dgm:cxn modelId="{D4CAB5FD-DE9A-4741-96F0-646305B48180}" type="presParOf" srcId="{B4577B20-F335-4062-85E3-CF001D2729D0}" destId="{775FB906-7BD7-45D9-9A0C-54225DE6FED2}" srcOrd="6" destOrd="0" presId="urn:microsoft.com/office/officeart/2005/8/layout/vProcess5"/>
    <dgm:cxn modelId="{44D88954-7756-4E71-A97D-4B9DBFBDBF92}" type="presParOf" srcId="{B4577B20-F335-4062-85E3-CF001D2729D0}" destId="{44A325B5-CA7B-4C8A-AB50-8F1E1E36972C}" srcOrd="7" destOrd="0" presId="urn:microsoft.com/office/officeart/2005/8/layout/vProcess5"/>
    <dgm:cxn modelId="{6AB230BE-EFD2-4787-842B-5679C33D567A}" type="presParOf" srcId="{B4577B20-F335-4062-85E3-CF001D2729D0}" destId="{F236ECC7-01DF-4226-8E60-9CC9BE4CD7CD}" srcOrd="8" destOrd="0" presId="urn:microsoft.com/office/officeart/2005/8/layout/vProcess5"/>
    <dgm:cxn modelId="{B7963684-7D80-4E26-A2DE-46AEDA7525C9}" type="presParOf" srcId="{B4577B20-F335-4062-85E3-CF001D2729D0}" destId="{58DB2E4D-2C2A-4BD9-8D0D-E2B97FF2ED87}" srcOrd="9" destOrd="0" presId="urn:microsoft.com/office/officeart/2005/8/layout/vProcess5"/>
    <dgm:cxn modelId="{6E1AC4E2-F473-412A-A063-BFC681136515}" type="presParOf" srcId="{B4577B20-F335-4062-85E3-CF001D2729D0}" destId="{56B4C079-4AE2-4C17-9C51-E72E6AC242E5}" srcOrd="10" destOrd="0" presId="urn:microsoft.com/office/officeart/2005/8/layout/vProcess5"/>
    <dgm:cxn modelId="{96D548DE-ACC9-4F11-8E30-0C2835BFD5FF}" type="presParOf" srcId="{B4577B20-F335-4062-85E3-CF001D2729D0}" destId="{898F69E1-B5C6-4F4E-A95A-55B20EA9B1A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CA8A03-6579-4CE3-86FD-E79AA2AAFD33}"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IN"/>
        </a:p>
      </dgm:t>
    </dgm:pt>
    <dgm:pt modelId="{D89C9104-0B23-4B53-B519-56258A8403F3}">
      <dgm:prSet phldrT="[Text]"/>
      <dgm:spPr/>
      <dgm:t>
        <a:bodyPr/>
        <a:lstStyle/>
        <a:p>
          <a:pPr>
            <a:buNone/>
          </a:pPr>
          <a:r>
            <a:rPr lang="en-US"/>
            <a:t>Feature Importance: Both models underscored the significance of specific features (e.g., S5, BMI) in predicting disease progression. This aligns with clinical understandings that certain physiological markers are closely related to health outcomes.</a:t>
          </a:r>
          <a:endParaRPr lang="en-IN" dirty="0"/>
        </a:p>
      </dgm:t>
    </dgm:pt>
    <dgm:pt modelId="{29B96B72-09D7-4585-B13E-7710FDCCA884}" type="parTrans" cxnId="{9207B297-C51A-4B0E-9957-FFA2F2F549A4}">
      <dgm:prSet/>
      <dgm:spPr/>
      <dgm:t>
        <a:bodyPr/>
        <a:lstStyle/>
        <a:p>
          <a:endParaRPr lang="en-IN"/>
        </a:p>
      </dgm:t>
    </dgm:pt>
    <dgm:pt modelId="{B2A813C4-5309-456C-AECE-FA3C985662B6}" type="sibTrans" cxnId="{9207B297-C51A-4B0E-9957-FFA2F2F549A4}">
      <dgm:prSet/>
      <dgm:spPr/>
      <dgm:t>
        <a:bodyPr/>
        <a:lstStyle/>
        <a:p>
          <a:endParaRPr lang="en-IN"/>
        </a:p>
      </dgm:t>
    </dgm:pt>
    <dgm:pt modelId="{43D1EB71-89A9-4B54-A5C0-1C89D9D1755B}">
      <dgm:prSet/>
      <dgm:spPr/>
      <dgm:t>
        <a:bodyPr/>
        <a:lstStyle/>
        <a:p>
          <a:r>
            <a:rPr lang="en-US"/>
            <a:t>Model Selection and Complexity: The comparison illustrates that while XGBoost can capture complex data patterns, linear regression models may be preferred for their simplicity and interpretability, especially when relationships are nearly linear or when model transparency is crucial.</a:t>
          </a:r>
        </a:p>
      </dgm:t>
    </dgm:pt>
    <dgm:pt modelId="{216F902C-4E14-47F1-830F-D0326AF138DD}" type="parTrans" cxnId="{1F954A50-387F-40BA-A388-EE89FF7ED410}">
      <dgm:prSet/>
      <dgm:spPr/>
      <dgm:t>
        <a:bodyPr/>
        <a:lstStyle/>
        <a:p>
          <a:endParaRPr lang="en-IN"/>
        </a:p>
      </dgm:t>
    </dgm:pt>
    <dgm:pt modelId="{C0CB57D6-FD86-498F-932F-756B49337FAB}" type="sibTrans" cxnId="{1F954A50-387F-40BA-A388-EE89FF7ED410}">
      <dgm:prSet/>
      <dgm:spPr/>
      <dgm:t>
        <a:bodyPr/>
        <a:lstStyle/>
        <a:p>
          <a:endParaRPr lang="en-IN"/>
        </a:p>
      </dgm:t>
    </dgm:pt>
    <dgm:pt modelId="{0DC86543-AD5B-413B-9D18-2F134DA66540}">
      <dgm:prSet/>
      <dgm:spPr/>
      <dgm:t>
        <a:bodyPr/>
        <a:lstStyle/>
        <a:p>
          <a:r>
            <a:rPr lang="en-US"/>
            <a:t>Data Size and Model Performance: Exploring different training set sizes revealed that larger datasets generally enhance model performance. However, the diminishing returns observed highlight the balance between having sufficient data for training and the marginal gains in predictive accuracy.</a:t>
          </a:r>
        </a:p>
      </dgm:t>
    </dgm:pt>
    <dgm:pt modelId="{781FD3A3-7BB0-487F-9F68-26CE9256804E}" type="parTrans" cxnId="{548B379C-2C0D-44D1-B32A-070E34F9DAF6}">
      <dgm:prSet/>
      <dgm:spPr/>
      <dgm:t>
        <a:bodyPr/>
        <a:lstStyle/>
        <a:p>
          <a:endParaRPr lang="en-IN"/>
        </a:p>
      </dgm:t>
    </dgm:pt>
    <dgm:pt modelId="{F72B131A-2D70-4E64-8CF5-215788BB950A}" type="sibTrans" cxnId="{548B379C-2C0D-44D1-B32A-070E34F9DAF6}">
      <dgm:prSet/>
      <dgm:spPr/>
      <dgm:t>
        <a:bodyPr/>
        <a:lstStyle/>
        <a:p>
          <a:endParaRPr lang="en-IN"/>
        </a:p>
      </dgm:t>
    </dgm:pt>
    <dgm:pt modelId="{CEA42C6D-2980-47B2-8671-5AC77CC88631}">
      <dgm:prSet/>
      <dgm:spPr/>
      <dgm:t>
        <a:bodyPr/>
        <a:lstStyle/>
        <a:p>
          <a:r>
            <a:rPr lang="en-US"/>
            <a:t>Generalization vs. Overfitting: XGBoost's near-perfect accuracy raises questions about overfitting, reminding us of the importance of model evaluation based on not just training performance but also its ability to generalize to unseen data.</a:t>
          </a:r>
        </a:p>
      </dgm:t>
    </dgm:pt>
    <dgm:pt modelId="{B23724B8-AD15-4C81-A486-C314269FBEBF}" type="parTrans" cxnId="{FE1AAFDE-BDA1-4076-A9F5-6E19C5CCA937}">
      <dgm:prSet/>
      <dgm:spPr/>
      <dgm:t>
        <a:bodyPr/>
        <a:lstStyle/>
        <a:p>
          <a:endParaRPr lang="en-IN"/>
        </a:p>
      </dgm:t>
    </dgm:pt>
    <dgm:pt modelId="{81FFEA45-14EA-4A91-864C-A45608E7437F}" type="sibTrans" cxnId="{FE1AAFDE-BDA1-4076-A9F5-6E19C5CCA937}">
      <dgm:prSet/>
      <dgm:spPr/>
      <dgm:t>
        <a:bodyPr/>
        <a:lstStyle/>
        <a:p>
          <a:endParaRPr lang="en-IN"/>
        </a:p>
      </dgm:t>
    </dgm:pt>
    <dgm:pt modelId="{8E4CA56A-1761-4270-B781-A0151DDB4447}">
      <dgm:prSet/>
      <dgm:spPr/>
      <dgm:t>
        <a:bodyPr/>
        <a:lstStyle/>
        <a:p>
          <a:r>
            <a:rPr lang="en-US" dirty="0"/>
            <a:t>As the independent variables are non-linear with target variable. </a:t>
          </a:r>
          <a:r>
            <a:rPr lang="en-US" dirty="0" err="1"/>
            <a:t>i</a:t>
          </a:r>
          <a:r>
            <a:rPr lang="en-US" dirty="0"/>
            <a:t> consider this as a nonlinear data.XGBoost inherently handles non-linear relationships between features and the target variable more effectively than linear regression.</a:t>
          </a:r>
        </a:p>
      </dgm:t>
    </dgm:pt>
    <dgm:pt modelId="{3CA90922-D542-419D-8795-31252844EE27}" type="parTrans" cxnId="{70FC12C9-3176-43F3-8E3C-1040AD86E829}">
      <dgm:prSet/>
      <dgm:spPr/>
      <dgm:t>
        <a:bodyPr/>
        <a:lstStyle/>
        <a:p>
          <a:endParaRPr lang="en-IN"/>
        </a:p>
      </dgm:t>
    </dgm:pt>
    <dgm:pt modelId="{DE54C7CA-5AA0-49FC-842C-EE1489AE2559}" type="sibTrans" cxnId="{70FC12C9-3176-43F3-8E3C-1040AD86E829}">
      <dgm:prSet/>
      <dgm:spPr/>
      <dgm:t>
        <a:bodyPr/>
        <a:lstStyle/>
        <a:p>
          <a:endParaRPr lang="en-IN"/>
        </a:p>
      </dgm:t>
    </dgm:pt>
    <dgm:pt modelId="{8812F86A-3E48-4D6B-AA62-3F49296D5F32}" type="pres">
      <dgm:prSet presAssocID="{C4CA8A03-6579-4CE3-86FD-E79AA2AAFD33}" presName="diagram" presStyleCnt="0">
        <dgm:presLayoutVars>
          <dgm:dir/>
          <dgm:resizeHandles val="exact"/>
        </dgm:presLayoutVars>
      </dgm:prSet>
      <dgm:spPr/>
    </dgm:pt>
    <dgm:pt modelId="{614416B6-7238-4226-9363-383C0E0E141E}" type="pres">
      <dgm:prSet presAssocID="{D89C9104-0B23-4B53-B519-56258A8403F3}" presName="node" presStyleLbl="node1" presStyleIdx="0" presStyleCnt="5">
        <dgm:presLayoutVars>
          <dgm:bulletEnabled val="1"/>
        </dgm:presLayoutVars>
      </dgm:prSet>
      <dgm:spPr/>
    </dgm:pt>
    <dgm:pt modelId="{21FCEF43-1745-4030-AF35-E4F1BAC326CE}" type="pres">
      <dgm:prSet presAssocID="{B2A813C4-5309-456C-AECE-FA3C985662B6}" presName="sibTrans" presStyleCnt="0"/>
      <dgm:spPr/>
    </dgm:pt>
    <dgm:pt modelId="{27C20841-F016-4B39-A0D1-1BA9F8CBB4D1}" type="pres">
      <dgm:prSet presAssocID="{43D1EB71-89A9-4B54-A5C0-1C89D9D1755B}" presName="node" presStyleLbl="node1" presStyleIdx="1" presStyleCnt="5">
        <dgm:presLayoutVars>
          <dgm:bulletEnabled val="1"/>
        </dgm:presLayoutVars>
      </dgm:prSet>
      <dgm:spPr/>
    </dgm:pt>
    <dgm:pt modelId="{A19ECD36-AE6D-4987-ACF0-C81DA099D051}" type="pres">
      <dgm:prSet presAssocID="{C0CB57D6-FD86-498F-932F-756B49337FAB}" presName="sibTrans" presStyleCnt="0"/>
      <dgm:spPr/>
    </dgm:pt>
    <dgm:pt modelId="{B943A598-1E59-4D46-979A-E3C88AB4F991}" type="pres">
      <dgm:prSet presAssocID="{0DC86543-AD5B-413B-9D18-2F134DA66540}" presName="node" presStyleLbl="node1" presStyleIdx="2" presStyleCnt="5">
        <dgm:presLayoutVars>
          <dgm:bulletEnabled val="1"/>
        </dgm:presLayoutVars>
      </dgm:prSet>
      <dgm:spPr/>
    </dgm:pt>
    <dgm:pt modelId="{02561CBC-CC80-4639-8318-88FC513C2EA9}" type="pres">
      <dgm:prSet presAssocID="{F72B131A-2D70-4E64-8CF5-215788BB950A}" presName="sibTrans" presStyleCnt="0"/>
      <dgm:spPr/>
    </dgm:pt>
    <dgm:pt modelId="{0120C425-D879-4F3A-ABF1-A2527F752FCD}" type="pres">
      <dgm:prSet presAssocID="{CEA42C6D-2980-47B2-8671-5AC77CC88631}" presName="node" presStyleLbl="node1" presStyleIdx="3" presStyleCnt="5">
        <dgm:presLayoutVars>
          <dgm:bulletEnabled val="1"/>
        </dgm:presLayoutVars>
      </dgm:prSet>
      <dgm:spPr/>
    </dgm:pt>
    <dgm:pt modelId="{24BFB557-1CA2-40C1-BAB2-EE419BF4F649}" type="pres">
      <dgm:prSet presAssocID="{81FFEA45-14EA-4A91-864C-A45608E7437F}" presName="sibTrans" presStyleCnt="0"/>
      <dgm:spPr/>
    </dgm:pt>
    <dgm:pt modelId="{E70BA58D-3C7A-4D8F-9BCC-9976DEB83D65}" type="pres">
      <dgm:prSet presAssocID="{8E4CA56A-1761-4270-B781-A0151DDB4447}" presName="node" presStyleLbl="node1" presStyleIdx="4" presStyleCnt="5">
        <dgm:presLayoutVars>
          <dgm:bulletEnabled val="1"/>
        </dgm:presLayoutVars>
      </dgm:prSet>
      <dgm:spPr/>
    </dgm:pt>
  </dgm:ptLst>
  <dgm:cxnLst>
    <dgm:cxn modelId="{A06A0401-6CC2-4673-8442-BBE3FBA4F5B6}" type="presOf" srcId="{43D1EB71-89A9-4B54-A5C0-1C89D9D1755B}" destId="{27C20841-F016-4B39-A0D1-1BA9F8CBB4D1}" srcOrd="0" destOrd="0" presId="urn:microsoft.com/office/officeart/2005/8/layout/default"/>
    <dgm:cxn modelId="{1BF77101-886B-45B0-8B34-237D92549FDC}" type="presOf" srcId="{8E4CA56A-1761-4270-B781-A0151DDB4447}" destId="{E70BA58D-3C7A-4D8F-9BCC-9976DEB83D65}" srcOrd="0" destOrd="0" presId="urn:microsoft.com/office/officeart/2005/8/layout/default"/>
    <dgm:cxn modelId="{8C4FBB12-B066-45B9-8595-1127578C3F80}" type="presOf" srcId="{D89C9104-0B23-4B53-B519-56258A8403F3}" destId="{614416B6-7238-4226-9363-383C0E0E141E}" srcOrd="0" destOrd="0" presId="urn:microsoft.com/office/officeart/2005/8/layout/default"/>
    <dgm:cxn modelId="{1F954A50-387F-40BA-A388-EE89FF7ED410}" srcId="{C4CA8A03-6579-4CE3-86FD-E79AA2AAFD33}" destId="{43D1EB71-89A9-4B54-A5C0-1C89D9D1755B}" srcOrd="1" destOrd="0" parTransId="{216F902C-4E14-47F1-830F-D0326AF138DD}" sibTransId="{C0CB57D6-FD86-498F-932F-756B49337FAB}"/>
    <dgm:cxn modelId="{99BF7452-6EBD-4D91-A683-13B93A8D301E}" type="presOf" srcId="{C4CA8A03-6579-4CE3-86FD-E79AA2AAFD33}" destId="{8812F86A-3E48-4D6B-AA62-3F49296D5F32}" srcOrd="0" destOrd="0" presId="urn:microsoft.com/office/officeart/2005/8/layout/default"/>
    <dgm:cxn modelId="{9207B297-C51A-4B0E-9957-FFA2F2F549A4}" srcId="{C4CA8A03-6579-4CE3-86FD-E79AA2AAFD33}" destId="{D89C9104-0B23-4B53-B519-56258A8403F3}" srcOrd="0" destOrd="0" parTransId="{29B96B72-09D7-4585-B13E-7710FDCCA884}" sibTransId="{B2A813C4-5309-456C-AECE-FA3C985662B6}"/>
    <dgm:cxn modelId="{548B379C-2C0D-44D1-B32A-070E34F9DAF6}" srcId="{C4CA8A03-6579-4CE3-86FD-E79AA2AAFD33}" destId="{0DC86543-AD5B-413B-9D18-2F134DA66540}" srcOrd="2" destOrd="0" parTransId="{781FD3A3-7BB0-487F-9F68-26CE9256804E}" sibTransId="{F72B131A-2D70-4E64-8CF5-215788BB950A}"/>
    <dgm:cxn modelId="{2FF922BE-114B-4190-B778-D43CD5D919B5}" type="presOf" srcId="{CEA42C6D-2980-47B2-8671-5AC77CC88631}" destId="{0120C425-D879-4F3A-ABF1-A2527F752FCD}" srcOrd="0" destOrd="0" presId="urn:microsoft.com/office/officeart/2005/8/layout/default"/>
    <dgm:cxn modelId="{C63EEDC3-34C0-4C55-8FA3-3CC22D32F3D8}" type="presOf" srcId="{0DC86543-AD5B-413B-9D18-2F134DA66540}" destId="{B943A598-1E59-4D46-979A-E3C88AB4F991}" srcOrd="0" destOrd="0" presId="urn:microsoft.com/office/officeart/2005/8/layout/default"/>
    <dgm:cxn modelId="{70FC12C9-3176-43F3-8E3C-1040AD86E829}" srcId="{C4CA8A03-6579-4CE3-86FD-E79AA2AAFD33}" destId="{8E4CA56A-1761-4270-B781-A0151DDB4447}" srcOrd="4" destOrd="0" parTransId="{3CA90922-D542-419D-8795-31252844EE27}" sibTransId="{DE54C7CA-5AA0-49FC-842C-EE1489AE2559}"/>
    <dgm:cxn modelId="{FE1AAFDE-BDA1-4076-A9F5-6E19C5CCA937}" srcId="{C4CA8A03-6579-4CE3-86FD-E79AA2AAFD33}" destId="{CEA42C6D-2980-47B2-8671-5AC77CC88631}" srcOrd="3" destOrd="0" parTransId="{B23724B8-AD15-4C81-A486-C314269FBEBF}" sibTransId="{81FFEA45-14EA-4A91-864C-A45608E7437F}"/>
    <dgm:cxn modelId="{A9D0E591-349A-429F-9A87-F9F9AC8681F1}" type="presParOf" srcId="{8812F86A-3E48-4D6B-AA62-3F49296D5F32}" destId="{614416B6-7238-4226-9363-383C0E0E141E}" srcOrd="0" destOrd="0" presId="urn:microsoft.com/office/officeart/2005/8/layout/default"/>
    <dgm:cxn modelId="{2BEAB95A-021C-4CAE-8B2B-1B338288B9BC}" type="presParOf" srcId="{8812F86A-3E48-4D6B-AA62-3F49296D5F32}" destId="{21FCEF43-1745-4030-AF35-E4F1BAC326CE}" srcOrd="1" destOrd="0" presId="urn:microsoft.com/office/officeart/2005/8/layout/default"/>
    <dgm:cxn modelId="{6392882A-416D-4378-B92F-6A2405E94129}" type="presParOf" srcId="{8812F86A-3E48-4D6B-AA62-3F49296D5F32}" destId="{27C20841-F016-4B39-A0D1-1BA9F8CBB4D1}" srcOrd="2" destOrd="0" presId="urn:microsoft.com/office/officeart/2005/8/layout/default"/>
    <dgm:cxn modelId="{B5BA7FD9-453D-4E4A-89F6-2FBE58CD8C6B}" type="presParOf" srcId="{8812F86A-3E48-4D6B-AA62-3F49296D5F32}" destId="{A19ECD36-AE6D-4987-ACF0-C81DA099D051}" srcOrd="3" destOrd="0" presId="urn:microsoft.com/office/officeart/2005/8/layout/default"/>
    <dgm:cxn modelId="{CA86FA41-219A-4CC7-A969-012A2CEE8806}" type="presParOf" srcId="{8812F86A-3E48-4D6B-AA62-3F49296D5F32}" destId="{B943A598-1E59-4D46-979A-E3C88AB4F991}" srcOrd="4" destOrd="0" presId="urn:microsoft.com/office/officeart/2005/8/layout/default"/>
    <dgm:cxn modelId="{C16AD682-250B-4492-82B0-85129BCDCBC0}" type="presParOf" srcId="{8812F86A-3E48-4D6B-AA62-3F49296D5F32}" destId="{02561CBC-CC80-4639-8318-88FC513C2EA9}" srcOrd="5" destOrd="0" presId="urn:microsoft.com/office/officeart/2005/8/layout/default"/>
    <dgm:cxn modelId="{CDECE3C8-093B-427B-A21B-593BFD1C4441}" type="presParOf" srcId="{8812F86A-3E48-4D6B-AA62-3F49296D5F32}" destId="{0120C425-D879-4F3A-ABF1-A2527F752FCD}" srcOrd="6" destOrd="0" presId="urn:microsoft.com/office/officeart/2005/8/layout/default"/>
    <dgm:cxn modelId="{242710B4-B063-48B5-B4F2-816F20F52293}" type="presParOf" srcId="{8812F86A-3E48-4D6B-AA62-3F49296D5F32}" destId="{24BFB557-1CA2-40C1-BAB2-EE419BF4F649}" srcOrd="7" destOrd="0" presId="urn:microsoft.com/office/officeart/2005/8/layout/default"/>
    <dgm:cxn modelId="{AFEAB570-BB26-494A-A1DB-273D192E9C92}" type="presParOf" srcId="{8812F86A-3E48-4D6B-AA62-3F49296D5F32}" destId="{E70BA58D-3C7A-4D8F-9BCC-9976DEB83D6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84C78-69DB-43F2-97F3-482D010AD487}">
      <dsp:nvSpPr>
        <dsp:cNvPr id="0" name=""/>
        <dsp:cNvSpPr/>
      </dsp:nvSpPr>
      <dsp:spPr>
        <a:xfrm>
          <a:off x="1403" y="780114"/>
          <a:ext cx="2737732" cy="1095092"/>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t>Linear Regression</a:t>
          </a:r>
        </a:p>
      </dsp:txBody>
      <dsp:txXfrm>
        <a:off x="1403" y="780114"/>
        <a:ext cx="2463959" cy="1095092"/>
      </dsp:txXfrm>
    </dsp:sp>
    <dsp:sp modelId="{9A4ED859-AF2A-42D2-9123-D0D4918A2C85}">
      <dsp:nvSpPr>
        <dsp:cNvPr id="0" name=""/>
        <dsp:cNvSpPr/>
      </dsp:nvSpPr>
      <dsp:spPr>
        <a:xfrm>
          <a:off x="2191589" y="780114"/>
          <a:ext cx="2737732" cy="1095092"/>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Best feature in X to predict Y using Linear Regression</a:t>
          </a:r>
        </a:p>
      </dsp:txBody>
      <dsp:txXfrm>
        <a:off x="2739135" y="780114"/>
        <a:ext cx="1642640" cy="1095092"/>
      </dsp:txXfrm>
    </dsp:sp>
    <dsp:sp modelId="{1EB9036D-0107-49B2-B129-44EF57F7A34B}">
      <dsp:nvSpPr>
        <dsp:cNvPr id="0" name=""/>
        <dsp:cNvSpPr/>
      </dsp:nvSpPr>
      <dsp:spPr>
        <a:xfrm>
          <a:off x="4381775" y="780114"/>
          <a:ext cx="2737732" cy="1095092"/>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i="0" kern="1200"/>
            <a:t>Find out best Pair feature for prediction of Y using Linear Regression</a:t>
          </a:r>
          <a:endParaRPr lang="en-US" sz="1400" kern="1200"/>
        </a:p>
      </dsp:txBody>
      <dsp:txXfrm>
        <a:off x="4929321" y="780114"/>
        <a:ext cx="1642640" cy="1095092"/>
      </dsp:txXfrm>
    </dsp:sp>
    <dsp:sp modelId="{29946E71-2D7F-4251-9519-75CB29A102B3}">
      <dsp:nvSpPr>
        <dsp:cNvPr id="0" name=""/>
        <dsp:cNvSpPr/>
      </dsp:nvSpPr>
      <dsp:spPr>
        <a:xfrm>
          <a:off x="6571961" y="780114"/>
          <a:ext cx="2737732" cy="1095092"/>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i="0" kern="1200"/>
            <a:t>Prediction of Y using All Features in X using Linear Regression</a:t>
          </a:r>
          <a:endParaRPr lang="en-US" sz="1400" kern="1200"/>
        </a:p>
      </dsp:txBody>
      <dsp:txXfrm>
        <a:off x="7119507" y="780114"/>
        <a:ext cx="1642640" cy="1095092"/>
      </dsp:txXfrm>
    </dsp:sp>
    <dsp:sp modelId="{079E6571-E772-4AE7-B2DF-D36479F1F19E}">
      <dsp:nvSpPr>
        <dsp:cNvPr id="0" name=""/>
        <dsp:cNvSpPr/>
      </dsp:nvSpPr>
      <dsp:spPr>
        <a:xfrm>
          <a:off x="8762147" y="780114"/>
          <a:ext cx="2737732" cy="1095092"/>
        </a:xfrm>
        <a:prstGeom prst="chevron">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i="0" kern="1200" dirty="0"/>
            <a:t>Computing training MSE and validation MSE for different train size dataset</a:t>
          </a:r>
          <a:endParaRPr lang="en-US" sz="1400" kern="1200" dirty="0"/>
        </a:p>
      </dsp:txBody>
      <dsp:txXfrm>
        <a:off x="9309693" y="780114"/>
        <a:ext cx="1642640" cy="1095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A9945-89FF-496D-BB20-D82C5B3317CB}">
      <dsp:nvSpPr>
        <dsp:cNvPr id="0" name=""/>
        <dsp:cNvSpPr/>
      </dsp:nvSpPr>
      <dsp:spPr>
        <a:xfrm>
          <a:off x="1387" y="284610"/>
          <a:ext cx="2704966" cy="1081986"/>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XGBoost</a:t>
          </a:r>
          <a:endParaRPr lang="en-IN" sz="1600" kern="1200" dirty="0"/>
        </a:p>
      </dsp:txBody>
      <dsp:txXfrm>
        <a:off x="1387" y="284610"/>
        <a:ext cx="2434470" cy="1081986"/>
      </dsp:txXfrm>
    </dsp:sp>
    <dsp:sp modelId="{A42A03A6-5929-4FEF-92C4-C4F1A7C15FFF}">
      <dsp:nvSpPr>
        <dsp:cNvPr id="0" name=""/>
        <dsp:cNvSpPr/>
      </dsp:nvSpPr>
      <dsp:spPr>
        <a:xfrm>
          <a:off x="2165360" y="284610"/>
          <a:ext cx="2704966" cy="108198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i="0" kern="1200" dirty="0"/>
            <a:t>Best feature for Y using XGBoost</a:t>
          </a:r>
          <a:endParaRPr lang="en-US" sz="1600" kern="1200" dirty="0"/>
        </a:p>
      </dsp:txBody>
      <dsp:txXfrm>
        <a:off x="2706353" y="284610"/>
        <a:ext cx="1622980" cy="1081986"/>
      </dsp:txXfrm>
    </dsp:sp>
    <dsp:sp modelId="{48396295-9E10-49B9-88D0-290B92C3D1BF}">
      <dsp:nvSpPr>
        <dsp:cNvPr id="0" name=""/>
        <dsp:cNvSpPr/>
      </dsp:nvSpPr>
      <dsp:spPr>
        <a:xfrm>
          <a:off x="4329332" y="284610"/>
          <a:ext cx="2704966" cy="108198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i="0" kern="1200" dirty="0"/>
            <a:t>Best pair of features for prediction of Y using XGBoost</a:t>
          </a:r>
          <a:endParaRPr lang="en-US" sz="1600" kern="1200" dirty="0"/>
        </a:p>
      </dsp:txBody>
      <dsp:txXfrm>
        <a:off x="4870325" y="284610"/>
        <a:ext cx="1622980" cy="1081986"/>
      </dsp:txXfrm>
    </dsp:sp>
    <dsp:sp modelId="{0518D325-1522-4B94-A8D0-3F0EF06586E1}">
      <dsp:nvSpPr>
        <dsp:cNvPr id="0" name=""/>
        <dsp:cNvSpPr/>
      </dsp:nvSpPr>
      <dsp:spPr>
        <a:xfrm>
          <a:off x="6493305" y="284610"/>
          <a:ext cx="2704966" cy="108198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IN" sz="1600" i="0" kern="1200" dirty="0"/>
            <a:t>Using All Features</a:t>
          </a:r>
          <a:endParaRPr lang="en-US" sz="1600" kern="1200" dirty="0"/>
        </a:p>
      </dsp:txBody>
      <dsp:txXfrm>
        <a:off x="7034298" y="284610"/>
        <a:ext cx="1622980" cy="1081986"/>
      </dsp:txXfrm>
    </dsp:sp>
    <dsp:sp modelId="{34D5BA15-ACB7-4C92-89EF-C803BA3B58C9}">
      <dsp:nvSpPr>
        <dsp:cNvPr id="0" name=""/>
        <dsp:cNvSpPr/>
      </dsp:nvSpPr>
      <dsp:spPr>
        <a:xfrm>
          <a:off x="8657278" y="284610"/>
          <a:ext cx="2704966" cy="108198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i="0" kern="1200" dirty="0"/>
            <a:t>Training set sizes and their Training and Validation MSE's</a:t>
          </a:r>
          <a:endParaRPr lang="en-US" sz="1600" kern="1200" dirty="0"/>
        </a:p>
      </dsp:txBody>
      <dsp:txXfrm>
        <a:off x="9198271" y="284610"/>
        <a:ext cx="1622980" cy="1081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C417C-AECC-46A2-80A4-6EB1CFF835F0}">
      <dsp:nvSpPr>
        <dsp:cNvPr id="0" name=""/>
        <dsp:cNvSpPr/>
      </dsp:nvSpPr>
      <dsp:spPr>
        <a:xfrm>
          <a:off x="0" y="5471"/>
          <a:ext cx="6755626" cy="669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a:t>For each feature in our dataset, we create a separate Linear Regression model. This involves isolating each feature as the sole predictor variable and training the model to predict the outcome based on this feature alone.</a:t>
          </a:r>
        </a:p>
      </dsp:txBody>
      <dsp:txXfrm>
        <a:off x="32670" y="38141"/>
        <a:ext cx="6690286" cy="603900"/>
      </dsp:txXfrm>
    </dsp:sp>
    <dsp:sp modelId="{33F9FA6A-51E6-4336-9E07-4C44F67D87B8}">
      <dsp:nvSpPr>
        <dsp:cNvPr id="0" name=""/>
        <dsp:cNvSpPr/>
      </dsp:nvSpPr>
      <dsp:spPr>
        <a:xfrm>
          <a:off x="0" y="706391"/>
          <a:ext cx="6755626" cy="669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a:t>We split our dataset into training and testing sets, with 80% of the data used for training and 20% for testing. This split ensures that our model can be trained on a significant portion of the data while retaining an untouched subset for evaluation.</a:t>
          </a:r>
        </a:p>
      </dsp:txBody>
      <dsp:txXfrm>
        <a:off x="32670" y="739061"/>
        <a:ext cx="6690286" cy="603900"/>
      </dsp:txXfrm>
    </dsp:sp>
    <dsp:sp modelId="{C388BA64-12B8-48A4-A414-87C2927DD0FC}">
      <dsp:nvSpPr>
        <dsp:cNvPr id="0" name=""/>
        <dsp:cNvSpPr/>
      </dsp:nvSpPr>
      <dsp:spPr>
        <a:xfrm>
          <a:off x="0" y="1407312"/>
          <a:ext cx="6755626" cy="669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a:t>After training, we use the Mean Squared Error (MSE) as the metric to evaluate the model's performance.</a:t>
          </a:r>
        </a:p>
      </dsp:txBody>
      <dsp:txXfrm>
        <a:off x="32670" y="1439982"/>
        <a:ext cx="6690286" cy="603900"/>
      </dsp:txXfrm>
    </dsp:sp>
    <dsp:sp modelId="{FB981AEB-2014-4B74-A623-61C85129553C}">
      <dsp:nvSpPr>
        <dsp:cNvPr id="0" name=""/>
        <dsp:cNvSpPr/>
      </dsp:nvSpPr>
      <dsp:spPr>
        <a:xfrm>
          <a:off x="0" y="2108232"/>
          <a:ext cx="6755626" cy="669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a:t>The feature that results in the lowest MSE is selected as the best predictor, and its corresponding model is considered the best performing model.</a:t>
          </a:r>
        </a:p>
      </dsp:txBody>
      <dsp:txXfrm>
        <a:off x="32670" y="2140902"/>
        <a:ext cx="6690286" cy="603900"/>
      </dsp:txXfrm>
    </dsp:sp>
    <dsp:sp modelId="{B16331E6-33A1-4A45-B0A8-87B1B81A3766}">
      <dsp:nvSpPr>
        <dsp:cNvPr id="0" name=""/>
        <dsp:cNvSpPr/>
      </dsp:nvSpPr>
      <dsp:spPr>
        <a:xfrm>
          <a:off x="0" y="2809152"/>
          <a:ext cx="6755626" cy="669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a:t>Feature S5 as the most predictive of disease progression.</a:t>
          </a:r>
        </a:p>
      </dsp:txBody>
      <dsp:txXfrm>
        <a:off x="32670" y="2841822"/>
        <a:ext cx="6690286" cy="603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0B612-92BA-414A-8B97-A9F8812B9D32}">
      <dsp:nvSpPr>
        <dsp:cNvPr id="0" name=""/>
        <dsp:cNvSpPr/>
      </dsp:nvSpPr>
      <dsp:spPr>
        <a:xfrm rot="16200000">
          <a:off x="-774197" y="776845"/>
          <a:ext cx="4100419" cy="254672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769" bIns="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The regression model with BMI and S5 as features has an improved R-squared of 0.458, explaining about 45.8% of the variation in Disease Progression.</a:t>
          </a:r>
          <a:endParaRPr lang="en-IN" sz="1600" kern="1200" dirty="0"/>
        </a:p>
      </dsp:txBody>
      <dsp:txXfrm rot="5400000">
        <a:off x="2649" y="820083"/>
        <a:ext cx="2546728" cy="2460251"/>
      </dsp:txXfrm>
    </dsp:sp>
    <dsp:sp modelId="{1A2BD5F2-AF0D-4D2B-83B0-9A6FDFADD772}">
      <dsp:nvSpPr>
        <dsp:cNvPr id="0" name=""/>
        <dsp:cNvSpPr/>
      </dsp:nvSpPr>
      <dsp:spPr>
        <a:xfrm rot="16200000">
          <a:off x="1963534" y="776845"/>
          <a:ext cx="4100419" cy="254672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769" bIns="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Both BMI (coefficient = 7.8908, p-value &lt; 0.001) and S5 (coefficient = 51.2503, p-value &lt; 0.001) have positive and statistically significant coefficients, indicating that an increase in either feature is associated with an increase in Disease Progression.</a:t>
          </a:r>
          <a:endParaRPr lang="en-IN" sz="1600" kern="1200" dirty="0"/>
        </a:p>
      </dsp:txBody>
      <dsp:txXfrm rot="5400000">
        <a:off x="2740380" y="820083"/>
        <a:ext cx="2546728" cy="2460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AFA21-7AF0-4056-B3FA-F9167700E1CC}">
      <dsp:nvSpPr>
        <dsp:cNvPr id="0" name=""/>
        <dsp:cNvSpPr/>
      </dsp:nvSpPr>
      <dsp:spPr>
        <a:xfrm>
          <a:off x="-178823" y="0"/>
          <a:ext cx="4053349" cy="15317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The regression model including all features has an R-squared of 0.528, explaining about 52.8% of the variation in Disease Progression</a:t>
          </a:r>
          <a:r>
            <a:rPr lang="en-US" sz="900" b="0" i="0" kern="1200" dirty="0"/>
            <a:t>.</a:t>
          </a:r>
        </a:p>
        <a:p>
          <a:pPr marL="0" lvl="0" indent="0" algn="l" defTabSz="622300">
            <a:lnSpc>
              <a:spcPct val="90000"/>
            </a:lnSpc>
            <a:spcBef>
              <a:spcPct val="0"/>
            </a:spcBef>
            <a:spcAft>
              <a:spcPct val="35000"/>
            </a:spcAft>
            <a:buFont typeface="Arial" panose="020B0604020202020204" pitchFamily="34" charset="0"/>
            <a:buNone/>
          </a:pPr>
          <a:endParaRPr lang="en-IN" sz="900" kern="1200" dirty="0"/>
        </a:p>
      </dsp:txBody>
      <dsp:txXfrm>
        <a:off x="-133959" y="44864"/>
        <a:ext cx="2400435" cy="1442055"/>
      </dsp:txXfrm>
    </dsp:sp>
    <dsp:sp modelId="{EF702153-C051-4289-B6EA-9CD1BD590C82}">
      <dsp:nvSpPr>
        <dsp:cNvPr id="0" name=""/>
        <dsp:cNvSpPr/>
      </dsp:nvSpPr>
      <dsp:spPr>
        <a:xfrm>
          <a:off x="178824" y="1787081"/>
          <a:ext cx="4053349" cy="15317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b="0" i="0" kern="1200" dirty="0"/>
            <a:t>The following features have statistically significant coefficients (p-value &lt; 0.05):Sex (coefficient = -23.0645, negative impact on </a:t>
          </a:r>
          <a:r>
            <a:rPr lang="en-US" sz="1050" b="0" i="0" kern="1200" dirty="0" err="1"/>
            <a:t>DiseaseProgression</a:t>
          </a:r>
          <a:r>
            <a:rPr lang="en-US" sz="1050" b="0" i="0" kern="1200" dirty="0"/>
            <a:t>)</a:t>
          </a:r>
        </a:p>
        <a:p>
          <a:pPr marL="0" lvl="0" indent="0" algn="l" defTabSz="466725">
            <a:lnSpc>
              <a:spcPct val="90000"/>
            </a:lnSpc>
            <a:spcBef>
              <a:spcPct val="0"/>
            </a:spcBef>
            <a:spcAft>
              <a:spcPct val="35000"/>
            </a:spcAft>
            <a:buFont typeface="Arial" panose="020B0604020202020204" pitchFamily="34" charset="0"/>
            <a:buNone/>
          </a:pPr>
          <a:r>
            <a:rPr lang="fr-FR" sz="1050" b="0" i="0" kern="1200" dirty="0"/>
            <a:t>BMI (coefficient = 5.8464, positive impact)</a:t>
          </a:r>
        </a:p>
        <a:p>
          <a:pPr marL="0" lvl="0" indent="0" algn="l" defTabSz="466725">
            <a:lnSpc>
              <a:spcPct val="90000"/>
            </a:lnSpc>
            <a:spcBef>
              <a:spcPct val="0"/>
            </a:spcBef>
            <a:spcAft>
              <a:spcPct val="35000"/>
            </a:spcAft>
            <a:buFont typeface="Arial" panose="020B0604020202020204" pitchFamily="34" charset="0"/>
            <a:buNone/>
          </a:pPr>
          <a:r>
            <a:rPr lang="fr-FR" sz="1050" b="0" i="0" kern="1200" dirty="0"/>
            <a:t>BP (coefficient = 1.1971, positive impact)</a:t>
          </a:r>
        </a:p>
        <a:p>
          <a:pPr marL="0" lvl="0" indent="0" algn="l" defTabSz="466725">
            <a:lnSpc>
              <a:spcPct val="90000"/>
            </a:lnSpc>
            <a:spcBef>
              <a:spcPct val="0"/>
            </a:spcBef>
            <a:spcAft>
              <a:spcPct val="35000"/>
            </a:spcAft>
            <a:buFont typeface="Arial" panose="020B0604020202020204" pitchFamily="34" charset="0"/>
            <a:buNone/>
          </a:pPr>
          <a:r>
            <a:rPr lang="en-IN" sz="1050" b="0" i="0" kern="1200" dirty="0"/>
            <a:t>S1 (coefficient = -1.2817, negative impact)</a:t>
          </a:r>
        </a:p>
        <a:p>
          <a:pPr marL="0" lvl="0" indent="0" algn="l" defTabSz="466725">
            <a:lnSpc>
              <a:spcPct val="90000"/>
            </a:lnSpc>
            <a:spcBef>
              <a:spcPct val="0"/>
            </a:spcBef>
            <a:spcAft>
              <a:spcPct val="35000"/>
            </a:spcAft>
            <a:buFont typeface="Arial" panose="020B0604020202020204" pitchFamily="34" charset="0"/>
            <a:buNone/>
          </a:pPr>
          <a:r>
            <a:rPr lang="en-IN" sz="1050" b="0" i="0" kern="1200" dirty="0"/>
            <a:t>S5 (coefficient = 67.1090, positive impact)</a:t>
          </a:r>
          <a:endParaRPr lang="en-IN" sz="1050" kern="1200" dirty="0"/>
        </a:p>
      </dsp:txBody>
      <dsp:txXfrm>
        <a:off x="223688" y="1831945"/>
        <a:ext cx="2610313" cy="1442055"/>
      </dsp:txXfrm>
    </dsp:sp>
    <dsp:sp modelId="{3D8C4A8C-99AC-4B94-8314-A4F407E05E6B}">
      <dsp:nvSpPr>
        <dsp:cNvPr id="0" name=""/>
        <dsp:cNvSpPr/>
      </dsp:nvSpPr>
      <dsp:spPr>
        <a:xfrm>
          <a:off x="178826" y="3574162"/>
          <a:ext cx="4768643" cy="15317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0" i="0" kern="1200" dirty="0"/>
            <a:t>Adding more variables to the model did increase the R-squared from 0.458 to 0.528, indicating an improvement in the model’s accuracy. However, the increment, though statistically significant, suggests that the new variables offer limited additional insight into the dependent variable. This could be due to overlapping information among predictors (multicollinearity) or because some of the added variables are not strong predictors of the outcome.</a:t>
          </a:r>
          <a:endParaRPr lang="en-IN" sz="1050" kern="1200" dirty="0"/>
        </a:p>
      </dsp:txBody>
      <dsp:txXfrm>
        <a:off x="223690" y="3619026"/>
        <a:ext cx="3086789" cy="1442055"/>
      </dsp:txXfrm>
    </dsp:sp>
    <dsp:sp modelId="{CC403200-8780-4EAD-9EC2-FA7AF5EF1960}">
      <dsp:nvSpPr>
        <dsp:cNvPr id="0" name=""/>
        <dsp:cNvSpPr/>
      </dsp:nvSpPr>
      <dsp:spPr>
        <a:xfrm>
          <a:off x="2878866" y="1161602"/>
          <a:ext cx="995659" cy="995659"/>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102889" y="1161602"/>
        <a:ext cx="547613" cy="749233"/>
      </dsp:txXfrm>
    </dsp:sp>
    <dsp:sp modelId="{A90A1BE6-036E-483A-9252-C5B8E0D04E5E}">
      <dsp:nvSpPr>
        <dsp:cNvPr id="0" name=""/>
        <dsp:cNvSpPr/>
      </dsp:nvSpPr>
      <dsp:spPr>
        <a:xfrm>
          <a:off x="3236514" y="2938471"/>
          <a:ext cx="995659" cy="995659"/>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460537" y="2938471"/>
        <a:ext cx="547613" cy="749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6443F-E499-4DCA-8DED-05FEA4E329A6}">
      <dsp:nvSpPr>
        <dsp:cNvPr id="0" name=""/>
        <dsp:cNvSpPr/>
      </dsp:nvSpPr>
      <dsp:spPr>
        <a:xfrm>
          <a:off x="0" y="0"/>
          <a:ext cx="8412480" cy="86875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Our method involved iterating over each unique pair of features, training an XGBoost model for each combination, and assessing its performance based on MSE.</a:t>
          </a:r>
          <a:endParaRPr lang="en-US" sz="1600" kern="1200"/>
        </a:p>
      </dsp:txBody>
      <dsp:txXfrm>
        <a:off x="25445" y="25445"/>
        <a:ext cx="7401618" cy="817862"/>
      </dsp:txXfrm>
    </dsp:sp>
    <dsp:sp modelId="{EE12374F-9283-4583-9B47-5B3706DE15C9}">
      <dsp:nvSpPr>
        <dsp:cNvPr id="0" name=""/>
        <dsp:cNvSpPr/>
      </dsp:nvSpPr>
      <dsp:spPr>
        <a:xfrm>
          <a:off x="704545" y="1026707"/>
          <a:ext cx="8412480" cy="86875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We focused on MSE to gauge the accuracy of each model's predictions, with a lower MSE indicating a model that more closely approximates the actual values of 'Y'.</a:t>
          </a:r>
          <a:endParaRPr lang="en-US" sz="1600" kern="1200"/>
        </a:p>
      </dsp:txBody>
      <dsp:txXfrm>
        <a:off x="729990" y="1052152"/>
        <a:ext cx="7092355" cy="817862"/>
      </dsp:txXfrm>
    </dsp:sp>
    <dsp:sp modelId="{DC1404EB-4349-4C2A-B798-77B8FC617CA4}">
      <dsp:nvSpPr>
        <dsp:cNvPr id="0" name=""/>
        <dsp:cNvSpPr/>
      </dsp:nvSpPr>
      <dsp:spPr>
        <a:xfrm>
          <a:off x="1398574" y="2053415"/>
          <a:ext cx="8412480" cy="86875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Through comprehensive evaluation, the feature pair ('BMI', 'S2') emerged as the most effective, demonstrating the lowest MSE (73.83), thus indicating a potent combination for predicting 'Y' with considerable accuracy.</a:t>
          </a:r>
          <a:endParaRPr lang="en-US" sz="1600" kern="1200"/>
        </a:p>
      </dsp:txBody>
      <dsp:txXfrm>
        <a:off x="1424019" y="2078860"/>
        <a:ext cx="7102871" cy="817862"/>
      </dsp:txXfrm>
    </dsp:sp>
    <dsp:sp modelId="{0EBB432A-DB78-469C-A6A1-50ACA96E4079}">
      <dsp:nvSpPr>
        <dsp:cNvPr id="0" name=""/>
        <dsp:cNvSpPr/>
      </dsp:nvSpPr>
      <dsp:spPr>
        <a:xfrm>
          <a:off x="2103119" y="3080123"/>
          <a:ext cx="8412480" cy="86875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visual representation of MSE for each feature pair was provided through a bar chart, illustrating the variability in model performance across different combinations.</a:t>
          </a:r>
          <a:endParaRPr lang="en-US" sz="1600" kern="1200"/>
        </a:p>
      </dsp:txBody>
      <dsp:txXfrm>
        <a:off x="2128564" y="3105568"/>
        <a:ext cx="7092355" cy="817862"/>
      </dsp:txXfrm>
    </dsp:sp>
    <dsp:sp modelId="{E9B33A34-FAD5-4B81-A420-B13455C10245}">
      <dsp:nvSpPr>
        <dsp:cNvPr id="0" name=""/>
        <dsp:cNvSpPr/>
      </dsp:nvSpPr>
      <dsp:spPr>
        <a:xfrm>
          <a:off x="7847790" y="665385"/>
          <a:ext cx="564689" cy="564689"/>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974845" y="665385"/>
        <a:ext cx="310579" cy="424928"/>
      </dsp:txXfrm>
    </dsp:sp>
    <dsp:sp modelId="{775FB906-7BD7-45D9-9A0C-54225DE6FED2}">
      <dsp:nvSpPr>
        <dsp:cNvPr id="0" name=""/>
        <dsp:cNvSpPr/>
      </dsp:nvSpPr>
      <dsp:spPr>
        <a:xfrm>
          <a:off x="8552335" y="1692093"/>
          <a:ext cx="564689" cy="564689"/>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679390" y="1692093"/>
        <a:ext cx="310579" cy="424928"/>
      </dsp:txXfrm>
    </dsp:sp>
    <dsp:sp modelId="{44A325B5-CA7B-4C8A-AB50-8F1E1E36972C}">
      <dsp:nvSpPr>
        <dsp:cNvPr id="0" name=""/>
        <dsp:cNvSpPr/>
      </dsp:nvSpPr>
      <dsp:spPr>
        <a:xfrm>
          <a:off x="9246365" y="2718801"/>
          <a:ext cx="564689" cy="564689"/>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373420" y="2718801"/>
        <a:ext cx="310579" cy="424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416B6-7238-4226-9363-383C0E0E141E}">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Feature Importance: Both models underscored the significance of specific features (e.g., S5, BMI) in predicting disease progression. This aligns with clinical understandings that certain physiological markers are closely related to health outcomes.</a:t>
          </a:r>
          <a:endParaRPr lang="en-IN" sz="1400" kern="1200" dirty="0"/>
        </a:p>
      </dsp:txBody>
      <dsp:txXfrm>
        <a:off x="0" y="39687"/>
        <a:ext cx="3286125" cy="1971675"/>
      </dsp:txXfrm>
    </dsp:sp>
    <dsp:sp modelId="{27C20841-F016-4B39-A0D1-1BA9F8CBB4D1}">
      <dsp:nvSpPr>
        <dsp:cNvPr id="0" name=""/>
        <dsp:cNvSpPr/>
      </dsp:nvSpPr>
      <dsp:spPr>
        <a:xfrm>
          <a:off x="3614737" y="39687"/>
          <a:ext cx="3286125" cy="1971675"/>
        </a:xfrm>
        <a:prstGeom prst="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Model Selection and Complexity: The comparison illustrates that while XGBoost can capture complex data patterns, linear regression models may be preferred for their simplicity and interpretability, especially when relationships are nearly linear or when model transparency is crucial.</a:t>
          </a:r>
        </a:p>
      </dsp:txBody>
      <dsp:txXfrm>
        <a:off x="3614737" y="39687"/>
        <a:ext cx="3286125" cy="1971675"/>
      </dsp:txXfrm>
    </dsp:sp>
    <dsp:sp modelId="{B943A598-1E59-4D46-979A-E3C88AB4F991}">
      <dsp:nvSpPr>
        <dsp:cNvPr id="0" name=""/>
        <dsp:cNvSpPr/>
      </dsp:nvSpPr>
      <dsp:spPr>
        <a:xfrm>
          <a:off x="7229475" y="39687"/>
          <a:ext cx="3286125" cy="1971675"/>
        </a:xfrm>
        <a:prstGeom prst="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Size and Model Performance: Exploring different training set sizes revealed that larger datasets generally enhance model performance. However, the diminishing returns observed highlight the balance between having sufficient data for training and the marginal gains in predictive accuracy.</a:t>
          </a:r>
        </a:p>
      </dsp:txBody>
      <dsp:txXfrm>
        <a:off x="7229475" y="39687"/>
        <a:ext cx="3286125" cy="1971675"/>
      </dsp:txXfrm>
    </dsp:sp>
    <dsp:sp modelId="{0120C425-D879-4F3A-ABF1-A2527F752FCD}">
      <dsp:nvSpPr>
        <dsp:cNvPr id="0" name=""/>
        <dsp:cNvSpPr/>
      </dsp:nvSpPr>
      <dsp:spPr>
        <a:xfrm>
          <a:off x="1807368" y="2339975"/>
          <a:ext cx="3286125" cy="1971675"/>
        </a:xfrm>
        <a:prstGeom prst="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Generalization vs. Overfitting: XGBoost's near-perfect accuracy raises questions about overfitting, reminding us of the importance of model evaluation based on not just training performance but also its ability to generalize to unseen data.</a:t>
          </a:r>
        </a:p>
      </dsp:txBody>
      <dsp:txXfrm>
        <a:off x="1807368" y="2339975"/>
        <a:ext cx="3286125" cy="1971675"/>
      </dsp:txXfrm>
    </dsp:sp>
    <dsp:sp modelId="{E70BA58D-3C7A-4D8F-9BCC-9976DEB83D65}">
      <dsp:nvSpPr>
        <dsp:cNvPr id="0" name=""/>
        <dsp:cNvSpPr/>
      </dsp:nvSpPr>
      <dsp:spPr>
        <a:xfrm>
          <a:off x="5422106" y="2339975"/>
          <a:ext cx="3286125" cy="1971675"/>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 the independent variables are non-linear with target variable. </a:t>
          </a:r>
          <a:r>
            <a:rPr lang="en-US" sz="1400" kern="1200" dirty="0" err="1"/>
            <a:t>i</a:t>
          </a:r>
          <a:r>
            <a:rPr lang="en-US" sz="1400" kern="1200" dirty="0"/>
            <a:t> consider this as a nonlinear data.XGBoost inherently handles non-linear relationships between features and the target variable more effectively than linear regression.</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4076-A385-6607-89A9-E6D440C03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8AEF8-DC71-4CBC-42E5-C134E0026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D23DE9-3BD8-E370-FB81-385137E4E88C}"/>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10A85C58-C52B-40AE-0EA9-FBA010A35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CC0AC-C944-4493-44A8-C25E2FDC7C0D}"/>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409923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2EE-68E6-CF8F-603F-15B93BD0AA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049765-8764-A6D2-6208-32F6C8C6B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39FD0-6B36-027F-99CF-92F84A6EDA05}"/>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57B08FA4-364A-0141-D409-227E91E1D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E992A-2A08-D6CE-C575-3D5D22D95023}"/>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155642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A96F9-632A-ACA3-0EBA-DBED321A14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25A6E-B862-B125-B252-1BC681EDB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78F6D-5B3E-E6B7-F189-C3D56C162AEC}"/>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EE34EC51-690C-C5F8-EE17-D89838BE9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5203C-BD9C-EC07-EA21-6C0AA5C8B073}"/>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61768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71DB-165A-F953-03A4-D5102AAA3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3D43A1-5B3D-AA61-352B-502DAF6205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7538D-6324-345E-E902-0C9C5333702B}"/>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22274267-1BBF-D370-5E20-ABF5034DA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3D396-917D-1B14-762F-83928DFEBE05}"/>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156277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7717-62B4-D1FF-A286-7226E1287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85C758-6416-F083-DDD9-53FA570A93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05A56-4E0F-FEF7-3F20-324366DE629F}"/>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8324F612-018C-EA15-1FD0-3A8A8B912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22B04-9505-06E5-FB45-D11B80FA08A1}"/>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83434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573-D966-72BF-779E-C423826AF3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B18922-B768-32B0-E8A2-36D110AF4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6F60B6-21A3-C257-4EA7-E96A095475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0BF1BB-1336-727E-6DF4-D6925E991615}"/>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6" name="Footer Placeholder 5">
            <a:extLst>
              <a:ext uri="{FF2B5EF4-FFF2-40B4-BE49-F238E27FC236}">
                <a16:creationId xmlns:a16="http://schemas.microsoft.com/office/drawing/2014/main" id="{E6F630D8-A313-B13C-D38C-37F2E27DF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BCE21-4874-95FC-1B86-E382F2FDCF17}"/>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48201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C3C3-2780-1DC4-9504-2304897153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E01C19-0DA2-D529-2C73-CC6827A57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5A2F8-7E97-B94C-5180-FEF70E8A9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B9F58-331C-8A47-66F9-5F1897C6C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5847FF-16E0-3634-9D01-2FEE50525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666BB6-B97F-4A23-ED7B-9039C5C9C5CF}"/>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8" name="Footer Placeholder 7">
            <a:extLst>
              <a:ext uri="{FF2B5EF4-FFF2-40B4-BE49-F238E27FC236}">
                <a16:creationId xmlns:a16="http://schemas.microsoft.com/office/drawing/2014/main" id="{26B9196E-651A-95B1-DE01-EA602D8D56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75467D-94F8-1829-92BD-39570E47C51D}"/>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274523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8212-BC25-2E38-F0B3-D519D845F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83707-E9B0-DB64-1072-2AD0E7F99EE5}"/>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4" name="Footer Placeholder 3">
            <a:extLst>
              <a:ext uri="{FF2B5EF4-FFF2-40B4-BE49-F238E27FC236}">
                <a16:creationId xmlns:a16="http://schemas.microsoft.com/office/drawing/2014/main" id="{C21BEFB0-A6A2-70AD-FF6A-8504DE7AA8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C3C89A-0DE9-D8B8-D6F3-C104B21F9BF7}"/>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14251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8B2D5-149B-96B9-7EE0-4C987A2DDA40}"/>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3" name="Footer Placeholder 2">
            <a:extLst>
              <a:ext uri="{FF2B5EF4-FFF2-40B4-BE49-F238E27FC236}">
                <a16:creationId xmlns:a16="http://schemas.microsoft.com/office/drawing/2014/main" id="{6107EFA6-0D84-093E-47F4-8FCA6DB154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0C657B-1BA6-A410-11EC-0345B92C79F1}"/>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376797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73F4-3AC6-3229-7C45-FEC7DC238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57063F-18B4-04A7-6461-9004B4089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279CDE-E188-8B77-8B2B-A92242B0B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06A8B-4EE2-9DBB-5A78-EDDA0F90B24E}"/>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6" name="Footer Placeholder 5">
            <a:extLst>
              <a:ext uri="{FF2B5EF4-FFF2-40B4-BE49-F238E27FC236}">
                <a16:creationId xmlns:a16="http://schemas.microsoft.com/office/drawing/2014/main" id="{39FCBCE9-364A-C44B-D2E7-A78965DF8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4809C-F1A0-9231-0E9E-5E17CEB37AC8}"/>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20126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BDE3-2FD8-9CF3-8FC9-682DC02A4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E0B5B5-9E90-72E6-8D25-26E00F64A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D2A95B-1B99-1DAA-624D-03B3DA931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4DC12-401E-CDC1-4550-E319FFA26212}"/>
              </a:ext>
            </a:extLst>
          </p:cNvPr>
          <p:cNvSpPr>
            <a:spLocks noGrp="1"/>
          </p:cNvSpPr>
          <p:nvPr>
            <p:ph type="dt" sz="half" idx="10"/>
          </p:nvPr>
        </p:nvSpPr>
        <p:spPr/>
        <p:txBody>
          <a:bodyPr/>
          <a:lstStyle/>
          <a:p>
            <a:fld id="{A7232274-4923-40CD-B75A-A97EC92B4043}" type="datetimeFigureOut">
              <a:rPr lang="en-IN" smtClean="0"/>
              <a:t>09-10-2024</a:t>
            </a:fld>
            <a:endParaRPr lang="en-IN"/>
          </a:p>
        </p:txBody>
      </p:sp>
      <p:sp>
        <p:nvSpPr>
          <p:cNvPr id="6" name="Footer Placeholder 5">
            <a:extLst>
              <a:ext uri="{FF2B5EF4-FFF2-40B4-BE49-F238E27FC236}">
                <a16:creationId xmlns:a16="http://schemas.microsoft.com/office/drawing/2014/main" id="{C9293840-35E7-7ADF-DD84-250B6FBBD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F00E68-3BAA-F3B1-006F-D1057AC710D7}"/>
              </a:ext>
            </a:extLst>
          </p:cNvPr>
          <p:cNvSpPr>
            <a:spLocks noGrp="1"/>
          </p:cNvSpPr>
          <p:nvPr>
            <p:ph type="sldNum" sz="quarter" idx="12"/>
          </p:nvPr>
        </p:nvSpPr>
        <p:spPr/>
        <p:txBody>
          <a:bodyPr/>
          <a:lstStyle/>
          <a:p>
            <a:fld id="{1A155D93-9B1C-4D48-B004-F30101E45339}" type="slidenum">
              <a:rPr lang="en-IN" smtClean="0"/>
              <a:t>‹#›</a:t>
            </a:fld>
            <a:endParaRPr lang="en-IN"/>
          </a:p>
        </p:txBody>
      </p:sp>
    </p:spTree>
    <p:extLst>
      <p:ext uri="{BB962C8B-B14F-4D97-AF65-F5344CB8AC3E}">
        <p14:creationId xmlns:p14="http://schemas.microsoft.com/office/powerpoint/2010/main" val="217736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EB6BF-DF24-5563-1D46-CEED266C3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70BE2-9305-EC1C-5331-FAEE162CE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B51FC-EB03-6CAE-2074-A4500DA2F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232274-4923-40CD-B75A-A97EC92B4043}" type="datetimeFigureOut">
              <a:rPr lang="en-IN" smtClean="0"/>
              <a:t>09-10-2024</a:t>
            </a:fld>
            <a:endParaRPr lang="en-IN"/>
          </a:p>
        </p:txBody>
      </p:sp>
      <p:sp>
        <p:nvSpPr>
          <p:cNvPr id="5" name="Footer Placeholder 4">
            <a:extLst>
              <a:ext uri="{FF2B5EF4-FFF2-40B4-BE49-F238E27FC236}">
                <a16:creationId xmlns:a16="http://schemas.microsoft.com/office/drawing/2014/main" id="{F751DD0B-FC14-4192-FF10-CDF08C49E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2947A89-F323-0276-3265-B17DA58B6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155D93-9B1C-4D48-B004-F30101E45339}" type="slidenum">
              <a:rPr lang="en-IN" smtClean="0"/>
              <a:t>‹#›</a:t>
            </a:fld>
            <a:endParaRPr lang="en-IN"/>
          </a:p>
        </p:txBody>
      </p:sp>
    </p:spTree>
    <p:extLst>
      <p:ext uri="{BB962C8B-B14F-4D97-AF65-F5344CB8AC3E}">
        <p14:creationId xmlns:p14="http://schemas.microsoft.com/office/powerpoint/2010/main" val="348915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picture of an electromagnetic radiation">
            <a:extLst>
              <a:ext uri="{FF2B5EF4-FFF2-40B4-BE49-F238E27FC236}">
                <a16:creationId xmlns:a16="http://schemas.microsoft.com/office/drawing/2014/main" id="{06D7718A-43E3-0562-D68A-8FFA40045E69}"/>
              </a:ext>
            </a:extLst>
          </p:cNvPr>
          <p:cNvPicPr>
            <a:picLocks noChangeAspect="1"/>
          </p:cNvPicPr>
          <p:nvPr/>
        </p:nvPicPr>
        <p:blipFill rotWithShape="1">
          <a:blip r:embed="rId2"/>
          <a:srcRect t="9577" r="-1" b="6446"/>
          <a:stretch/>
        </p:blipFill>
        <p:spPr>
          <a:xfrm>
            <a:off x="1524" y="10"/>
            <a:ext cx="12188952" cy="6857990"/>
          </a:xfrm>
          <a:prstGeom prst="rect">
            <a:avLst/>
          </a:prstGeom>
        </p:spPr>
      </p:pic>
      <p:sp>
        <p:nvSpPr>
          <p:cNvPr id="25" name="Freeform: Shape 24">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85A5E2B-AA10-2135-029D-8940624EC155}"/>
              </a:ext>
            </a:extLst>
          </p:cNvPr>
          <p:cNvSpPr>
            <a:spLocks noGrp="1"/>
          </p:cNvSpPr>
          <p:nvPr>
            <p:ph type="ctrTitle"/>
          </p:nvPr>
        </p:nvSpPr>
        <p:spPr>
          <a:xfrm>
            <a:off x="2190750" y="1346268"/>
            <a:ext cx="7810500" cy="2661189"/>
          </a:xfrm>
        </p:spPr>
        <p:txBody>
          <a:bodyPr anchor="b">
            <a:normAutofit/>
          </a:bodyPr>
          <a:lstStyle/>
          <a:p>
            <a:r>
              <a:rPr lang="en-IN" dirty="0">
                <a:latin typeface="+mn-lt"/>
              </a:rPr>
              <a:t>Prediction of Disease Progression</a:t>
            </a:r>
          </a:p>
        </p:txBody>
      </p:sp>
      <p:sp>
        <p:nvSpPr>
          <p:cNvPr id="3" name="Subtitle 2">
            <a:extLst>
              <a:ext uri="{FF2B5EF4-FFF2-40B4-BE49-F238E27FC236}">
                <a16:creationId xmlns:a16="http://schemas.microsoft.com/office/drawing/2014/main" id="{F5D7014F-D758-DF03-D334-624021831CFB}"/>
              </a:ext>
            </a:extLst>
          </p:cNvPr>
          <p:cNvSpPr>
            <a:spLocks noGrp="1"/>
          </p:cNvSpPr>
          <p:nvPr>
            <p:ph type="subTitle" idx="1"/>
          </p:nvPr>
        </p:nvSpPr>
        <p:spPr>
          <a:xfrm>
            <a:off x="2619375" y="4214191"/>
            <a:ext cx="6953250" cy="1360919"/>
          </a:xfrm>
        </p:spPr>
        <p:txBody>
          <a:bodyPr anchor="t">
            <a:normAutofit/>
          </a:bodyPr>
          <a:lstStyle/>
          <a:p>
            <a:r>
              <a:rPr lang="en-IN" sz="1100" b="1" dirty="0"/>
              <a:t>Introduction to Data Science</a:t>
            </a:r>
          </a:p>
          <a:p>
            <a:r>
              <a:rPr lang="en-IN" sz="1100" b="1" dirty="0"/>
              <a:t>Project 2  (continue)</a:t>
            </a:r>
          </a:p>
          <a:p>
            <a:r>
              <a:rPr lang="en-IN" sz="1100" dirty="0"/>
              <a:t>Vishnu Vardhan Reddy Bijjam</a:t>
            </a:r>
          </a:p>
          <a:p>
            <a:endParaRPr lang="en-IN" sz="1100" dirty="0"/>
          </a:p>
        </p:txBody>
      </p:sp>
    </p:spTree>
    <p:extLst>
      <p:ext uri="{BB962C8B-B14F-4D97-AF65-F5344CB8AC3E}">
        <p14:creationId xmlns:p14="http://schemas.microsoft.com/office/powerpoint/2010/main" val="198771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B7E9-3E33-A565-E808-35BB94C35D19}"/>
              </a:ext>
            </a:extLst>
          </p:cNvPr>
          <p:cNvSpPr>
            <a:spLocks noGrp="1"/>
          </p:cNvSpPr>
          <p:nvPr>
            <p:ph type="title"/>
          </p:nvPr>
        </p:nvSpPr>
        <p:spPr/>
        <p:txBody>
          <a:bodyPr>
            <a:normAutofit/>
          </a:bodyPr>
          <a:lstStyle/>
          <a:p>
            <a:r>
              <a:rPr lang="en-US" sz="2700" b="1" i="0" dirty="0">
                <a:solidFill>
                  <a:srgbClr val="000000"/>
                </a:solidFill>
                <a:effectLst/>
                <a:highlight>
                  <a:srgbClr val="FFFFFF"/>
                </a:highlight>
                <a:latin typeface="+mn-lt"/>
              </a:rPr>
              <a:t>Computing training MSE and validation MSE for different train size dataset</a:t>
            </a:r>
            <a:endParaRPr lang="en-IN" dirty="0"/>
          </a:p>
        </p:txBody>
      </p:sp>
      <p:sp>
        <p:nvSpPr>
          <p:cNvPr id="3" name="Content Placeholder 2">
            <a:extLst>
              <a:ext uri="{FF2B5EF4-FFF2-40B4-BE49-F238E27FC236}">
                <a16:creationId xmlns:a16="http://schemas.microsoft.com/office/drawing/2014/main" id="{EC804F76-F871-6021-FBCC-E368BB9E9D07}"/>
              </a:ext>
            </a:extLst>
          </p:cNvPr>
          <p:cNvSpPr>
            <a:spLocks noGrp="1"/>
          </p:cNvSpPr>
          <p:nvPr>
            <p:ph idx="1"/>
          </p:nvPr>
        </p:nvSpPr>
        <p:spPr>
          <a:xfrm>
            <a:off x="838200" y="1825625"/>
            <a:ext cx="10515600" cy="2893859"/>
          </a:xfrm>
        </p:spPr>
        <p:txBody>
          <a:bodyPr>
            <a:normAutofit/>
          </a:bodyPr>
          <a:lstStyle/>
          <a:p>
            <a:pPr>
              <a:lnSpc>
                <a:spcPct val="107000"/>
              </a:lnSpc>
              <a:spcAft>
                <a:spcPts val="800"/>
              </a:spcAft>
            </a:pPr>
            <a:r>
              <a:rPr lang="en-IN" sz="2400" kern="100" dirty="0">
                <a:effectLst/>
                <a:ea typeface="Aptos" panose="020B0004020202020204" pitchFamily="34" charset="0"/>
                <a:cs typeface="Times New Roman" panose="02020603050405020304" pitchFamily="18" charset="0"/>
              </a:rPr>
              <a:t>We investigated four distinct sizes for the training dataset: 20, 50, 100, and 200 observations.</a:t>
            </a:r>
          </a:p>
          <a:p>
            <a:pPr>
              <a:lnSpc>
                <a:spcPct val="107000"/>
              </a:lnSpc>
              <a:spcAft>
                <a:spcPts val="800"/>
              </a:spcAft>
            </a:pPr>
            <a:r>
              <a:rPr lang="en-IN" sz="2400" kern="100" dirty="0">
                <a:effectLst/>
                <a:ea typeface="Aptos" panose="020B0004020202020204" pitchFamily="34" charset="0"/>
                <a:cs typeface="Times New Roman" panose="02020603050405020304" pitchFamily="18" charset="0"/>
              </a:rPr>
              <a:t>For each training set size, we trained a Linear Regression model exclusively on that subset. We then evaluated the model's performance by computing the Mean Squared Error (MSE) on both the training set (to assess fitting) and a fixed validation set (to assess generalization).</a:t>
            </a:r>
          </a:p>
          <a:p>
            <a:pPr marL="0" indent="0">
              <a:lnSpc>
                <a:spcPct val="107000"/>
              </a:lnSpc>
              <a:spcAft>
                <a:spcPts val="800"/>
              </a:spcAft>
              <a:buNone/>
            </a:pPr>
            <a:endParaRPr lang="en-IN" sz="2400" kern="100" dirty="0">
              <a:effectLst/>
              <a:ea typeface="Aptos" panose="020B0004020202020204" pitchFamily="34" charset="0"/>
              <a:cs typeface="Times New Roman" panose="02020603050405020304" pitchFamily="18" charset="0"/>
            </a:endParaRPr>
          </a:p>
          <a:p>
            <a:endParaRPr lang="en-IN" sz="2000" dirty="0"/>
          </a:p>
        </p:txBody>
      </p:sp>
      <p:pic>
        <p:nvPicPr>
          <p:cNvPr id="6" name="Picture 5">
            <a:extLst>
              <a:ext uri="{FF2B5EF4-FFF2-40B4-BE49-F238E27FC236}">
                <a16:creationId xmlns:a16="http://schemas.microsoft.com/office/drawing/2014/main" id="{49EF0B83-EE63-7D56-8343-DEFB1DDC8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08" y="4854421"/>
            <a:ext cx="10812384" cy="1057423"/>
          </a:xfrm>
          <a:prstGeom prst="rect">
            <a:avLst/>
          </a:prstGeom>
        </p:spPr>
      </p:pic>
    </p:spTree>
    <p:extLst>
      <p:ext uri="{BB962C8B-B14F-4D97-AF65-F5344CB8AC3E}">
        <p14:creationId xmlns:p14="http://schemas.microsoft.com/office/powerpoint/2010/main" val="113144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AEE9DD23-07D4-AAAE-D1D8-FC5710C24D4E}"/>
              </a:ext>
            </a:extLst>
          </p:cNvPr>
          <p:cNvSpPr txBox="1"/>
          <p:nvPr/>
        </p:nvSpPr>
        <p:spPr>
          <a:xfrm>
            <a:off x="1137034" y="2198362"/>
            <a:ext cx="4958966" cy="3917773"/>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1700" dirty="0">
                <a:effectLst/>
              </a:rPr>
              <a:t>A visual plot illustrating the MSE for both training and validation sets across different training sizes provided clear insights.</a:t>
            </a:r>
          </a:p>
          <a:p>
            <a:pPr indent="-228600">
              <a:lnSpc>
                <a:spcPct val="90000"/>
              </a:lnSpc>
              <a:spcAft>
                <a:spcPts val="800"/>
              </a:spcAft>
              <a:buFont typeface="Arial" panose="020B0604020202020204" pitchFamily="34" charset="0"/>
              <a:buChar char="•"/>
            </a:pPr>
            <a:r>
              <a:rPr lang="en-US" sz="1700" dirty="0">
                <a:effectLst/>
              </a:rPr>
              <a:t>Our analysis revealed a discernible pattern where the training MSE generally increased with the size of the training set. Conversely, the validation MSE exhibited a decreasing trend, highlighting an improvement in the model's ability to generalize as it was trained on more data.</a:t>
            </a:r>
          </a:p>
          <a:p>
            <a:pPr indent="-228600">
              <a:lnSpc>
                <a:spcPct val="90000"/>
              </a:lnSpc>
              <a:spcAft>
                <a:spcPts val="800"/>
              </a:spcAft>
              <a:buFont typeface="Arial" panose="020B0604020202020204" pitchFamily="34" charset="0"/>
              <a:buChar char="•"/>
            </a:pPr>
            <a:r>
              <a:rPr lang="en-US" sz="1700" dirty="0">
                <a:effectLst/>
              </a:rPr>
              <a:t>The optimal training set size, determined by the smallest difference between training and validation MSEs, was identified to be 200 observations. At this size, the model achieved a validation MSE of 3036.69, suggesting a balance between fitting the training data and generalizing well to unseen data</a:t>
            </a:r>
            <a:endParaRPr lang="en-US" sz="1700" dirty="0"/>
          </a:p>
        </p:txBody>
      </p:sp>
      <p:sp>
        <p:nvSpPr>
          <p:cNvPr id="28" name="Freeform: Shape 2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graph with numbers and lines&#10;&#10;Description automatically generated">
            <a:extLst>
              <a:ext uri="{FF2B5EF4-FFF2-40B4-BE49-F238E27FC236}">
                <a16:creationId xmlns:a16="http://schemas.microsoft.com/office/drawing/2014/main" id="{8A02E787-5B43-F7C1-EE5E-752ED3DF3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781" y="2274498"/>
            <a:ext cx="5395936" cy="3280729"/>
          </a:xfrm>
          <a:prstGeom prst="rect">
            <a:avLst/>
          </a:prstGeom>
        </p:spPr>
      </p:pic>
    </p:spTree>
    <p:extLst>
      <p:ext uri="{BB962C8B-B14F-4D97-AF65-F5344CB8AC3E}">
        <p14:creationId xmlns:p14="http://schemas.microsoft.com/office/powerpoint/2010/main" val="173747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1301-637D-5155-F9A4-EA762EF2BD1C}"/>
              </a:ext>
            </a:extLst>
          </p:cNvPr>
          <p:cNvSpPr>
            <a:spLocks noGrp="1"/>
          </p:cNvSpPr>
          <p:nvPr>
            <p:ph type="title"/>
          </p:nvPr>
        </p:nvSpPr>
        <p:spPr>
          <a:xfrm>
            <a:off x="838200" y="365125"/>
            <a:ext cx="10515600" cy="470617"/>
          </a:xfrm>
        </p:spPr>
        <p:txBody>
          <a:bodyPr>
            <a:noAutofit/>
          </a:bodyPr>
          <a:lstStyle/>
          <a:p>
            <a:r>
              <a:rPr lang="en-US" sz="3600" b="1" i="0" dirty="0">
                <a:solidFill>
                  <a:srgbClr val="FF0000"/>
                </a:solidFill>
                <a:effectLst/>
                <a:highlight>
                  <a:srgbClr val="FFFFFF"/>
                </a:highlight>
                <a:latin typeface="+mn-lt"/>
              </a:rPr>
              <a:t>Best feature for Y using XGBoost</a:t>
            </a:r>
            <a:endParaRPr lang="en-IN" sz="3600" dirty="0">
              <a:solidFill>
                <a:srgbClr val="FF0000"/>
              </a:solidFill>
              <a:latin typeface="+mn-lt"/>
            </a:endParaRPr>
          </a:p>
        </p:txBody>
      </p:sp>
      <p:sp>
        <p:nvSpPr>
          <p:cNvPr id="3" name="Content Placeholder 2">
            <a:extLst>
              <a:ext uri="{FF2B5EF4-FFF2-40B4-BE49-F238E27FC236}">
                <a16:creationId xmlns:a16="http://schemas.microsoft.com/office/drawing/2014/main" id="{87DE860F-C49E-3BDC-5A18-A00AB579E5AD}"/>
              </a:ext>
            </a:extLst>
          </p:cNvPr>
          <p:cNvSpPr>
            <a:spLocks noGrp="1"/>
          </p:cNvSpPr>
          <p:nvPr>
            <p:ph idx="1"/>
          </p:nvPr>
        </p:nvSpPr>
        <p:spPr>
          <a:xfrm>
            <a:off x="1042218" y="1071715"/>
            <a:ext cx="10311581" cy="2576053"/>
          </a:xfrm>
        </p:spPr>
        <p:txBody>
          <a:bodyPr>
            <a:normAutofit lnSpcReduction="10000"/>
          </a:bodyPr>
          <a:lstStyle/>
          <a:p>
            <a:r>
              <a:rPr lang="en-US" sz="2000" dirty="0"/>
              <a:t>This concerns evaluating the performance of models trained using individual features, researching the potential that features pairs have to improve prediction accuracy.</a:t>
            </a:r>
          </a:p>
          <a:p>
            <a:r>
              <a:rPr lang="en-US" sz="2000" dirty="0"/>
              <a:t>We built separate XGBoost Regressor models with each of these features in our dataset.</a:t>
            </a:r>
          </a:p>
          <a:p>
            <a:r>
              <a:rPr lang="en-US" sz="2000" dirty="0"/>
              <a:t>In each model, there were two main metrics; Mean Squared Error (MSE) and R-squared (R2). MSE was directly related to the measurement of model prediction error, and R2 gave a clue as to how much variance of 'Y' was being explained from the model.</a:t>
            </a:r>
          </a:p>
          <a:p>
            <a:r>
              <a:rPr lang="en-US" sz="2000" dirty="0"/>
              <a:t>The variable S5 had a lower value (2414.79) of MSE, and its R2 value of 0.5928 was maximum, reflecting the best predictive power. </a:t>
            </a:r>
            <a:endParaRPr lang="en-IN" sz="2000" dirty="0"/>
          </a:p>
        </p:txBody>
      </p:sp>
      <p:pic>
        <p:nvPicPr>
          <p:cNvPr id="5" name="Picture 4" descr="A screenshot of a computer code&#10;&#10;Description automatically generated">
            <a:extLst>
              <a:ext uri="{FF2B5EF4-FFF2-40B4-BE49-F238E27FC236}">
                <a16:creationId xmlns:a16="http://schemas.microsoft.com/office/drawing/2014/main" id="{67F8F5BD-F6AE-0EB2-B0FA-262CE7F91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764" y="3853932"/>
            <a:ext cx="7659169" cy="2276793"/>
          </a:xfrm>
          <a:prstGeom prst="rect">
            <a:avLst/>
          </a:prstGeom>
        </p:spPr>
      </p:pic>
    </p:spTree>
    <p:extLst>
      <p:ext uri="{BB962C8B-B14F-4D97-AF65-F5344CB8AC3E}">
        <p14:creationId xmlns:p14="http://schemas.microsoft.com/office/powerpoint/2010/main" val="12875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of numbers and a few black text&#10;&#10;Description automatically generated with medium confidence">
            <a:extLst>
              <a:ext uri="{FF2B5EF4-FFF2-40B4-BE49-F238E27FC236}">
                <a16:creationId xmlns:a16="http://schemas.microsoft.com/office/drawing/2014/main" id="{756A4278-D505-338E-5EA1-718B7186D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7" y="467178"/>
            <a:ext cx="3096057" cy="3711532"/>
          </a:xfrm>
          <a:prstGeom prst="rect">
            <a:avLst/>
          </a:prstGeom>
        </p:spPr>
      </p:pic>
      <p:pic>
        <p:nvPicPr>
          <p:cNvPr id="5" name="Picture 4" descr="A graph of blue bars&#10;&#10;Description automatically generated with medium confidence">
            <a:extLst>
              <a:ext uri="{FF2B5EF4-FFF2-40B4-BE49-F238E27FC236}">
                <a16:creationId xmlns:a16="http://schemas.microsoft.com/office/drawing/2014/main" id="{2F478258-3C9E-0740-35B9-56FD4FDC2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215" y="388520"/>
            <a:ext cx="8209519" cy="5776305"/>
          </a:xfrm>
          <a:prstGeom prst="rect">
            <a:avLst/>
          </a:prstGeom>
        </p:spPr>
      </p:pic>
    </p:spTree>
    <p:extLst>
      <p:ext uri="{BB962C8B-B14F-4D97-AF65-F5344CB8AC3E}">
        <p14:creationId xmlns:p14="http://schemas.microsoft.com/office/powerpoint/2010/main" val="410407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054F2-ED36-E57E-C464-5B4DBD4B45C4}"/>
              </a:ext>
            </a:extLst>
          </p:cNvPr>
          <p:cNvSpPr>
            <a:spLocks noGrp="1"/>
          </p:cNvSpPr>
          <p:nvPr>
            <p:ph type="title"/>
          </p:nvPr>
        </p:nvSpPr>
        <p:spPr>
          <a:xfrm>
            <a:off x="838200" y="365125"/>
            <a:ext cx="10515600" cy="1325563"/>
          </a:xfrm>
        </p:spPr>
        <p:txBody>
          <a:bodyPr>
            <a:normAutofit/>
          </a:bodyPr>
          <a:lstStyle/>
          <a:p>
            <a:r>
              <a:rPr lang="en-US" sz="4200" b="1" i="0">
                <a:effectLst/>
                <a:highlight>
                  <a:srgbClr val="FFFFFF"/>
                </a:highlight>
                <a:latin typeface="+mn-lt"/>
              </a:rPr>
              <a:t>Best pair features for prediction of Y using XGBoost</a:t>
            </a:r>
            <a:endParaRPr lang="en-IN" sz="4200">
              <a:latin typeface="+mn-lt"/>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B2EB5F3-E20A-103E-80CF-DF8D8CBF762D}"/>
              </a:ext>
            </a:extLst>
          </p:cNvPr>
          <p:cNvGraphicFramePr>
            <a:graphicFrameLocks noGrp="1"/>
          </p:cNvGraphicFramePr>
          <p:nvPr>
            <p:ph idx="1"/>
            <p:extLst>
              <p:ext uri="{D42A27DB-BD31-4B8C-83A1-F6EECF244321}">
                <p14:modId xmlns:p14="http://schemas.microsoft.com/office/powerpoint/2010/main" val="299917697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53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B23B850-9EF2-75C4-39E1-B8EF706D1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59" y="226142"/>
            <a:ext cx="4867544" cy="4886632"/>
          </a:xfrm>
          <a:prstGeom prst="rect">
            <a:avLst/>
          </a:prstGeom>
        </p:spPr>
      </p:pic>
      <p:pic>
        <p:nvPicPr>
          <p:cNvPr id="7" name="Picture 6" descr="A graph of blue bars&#10;&#10;Description automatically generated with medium confidence">
            <a:extLst>
              <a:ext uri="{FF2B5EF4-FFF2-40B4-BE49-F238E27FC236}">
                <a16:creationId xmlns:a16="http://schemas.microsoft.com/office/drawing/2014/main" id="{E94860F1-1C2E-14B3-1F74-93CC9CF2E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488" y="78658"/>
            <a:ext cx="8104512" cy="5761703"/>
          </a:xfrm>
          <a:prstGeom prst="rect">
            <a:avLst/>
          </a:prstGeom>
        </p:spPr>
      </p:pic>
    </p:spTree>
    <p:extLst>
      <p:ext uri="{BB962C8B-B14F-4D97-AF65-F5344CB8AC3E}">
        <p14:creationId xmlns:p14="http://schemas.microsoft.com/office/powerpoint/2010/main" val="363117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43FE8A-F24E-75C9-326C-3A69536C36FF}"/>
              </a:ext>
            </a:extLst>
          </p:cNvPr>
          <p:cNvSpPr txBox="1"/>
          <p:nvPr/>
        </p:nvSpPr>
        <p:spPr>
          <a:xfrm>
            <a:off x="699714" y="5490971"/>
            <a:ext cx="6962072"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Using All Features</a:t>
            </a:r>
          </a:p>
        </p:txBody>
      </p:sp>
      <p:pic>
        <p:nvPicPr>
          <p:cNvPr id="4" name="Picture 3" descr="A screenshot of a computer&#10;&#10;Description automatically generated">
            <a:extLst>
              <a:ext uri="{FF2B5EF4-FFF2-40B4-BE49-F238E27FC236}">
                <a16:creationId xmlns:a16="http://schemas.microsoft.com/office/drawing/2014/main" id="{BC6703F8-9F59-5B73-0104-10D1A23CF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35" y="1347721"/>
            <a:ext cx="11327549" cy="2605335"/>
          </a:xfrm>
          <a:prstGeom prst="rect">
            <a:avLst/>
          </a:prstGeom>
        </p:spPr>
      </p:pic>
    </p:spTree>
    <p:extLst>
      <p:ext uri="{BB962C8B-B14F-4D97-AF65-F5344CB8AC3E}">
        <p14:creationId xmlns:p14="http://schemas.microsoft.com/office/powerpoint/2010/main" val="256360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0970D-34FA-39AB-7291-E2B2951737EC}"/>
              </a:ext>
            </a:extLst>
          </p:cNvPr>
          <p:cNvSpPr>
            <a:spLocks noGrp="1"/>
          </p:cNvSpPr>
          <p:nvPr>
            <p:ph type="title"/>
          </p:nvPr>
        </p:nvSpPr>
        <p:spPr>
          <a:xfrm>
            <a:off x="761995" y="307447"/>
            <a:ext cx="10693884" cy="1109932"/>
          </a:xfrm>
        </p:spPr>
        <p:txBody>
          <a:bodyPr>
            <a:normAutofit/>
          </a:bodyPr>
          <a:lstStyle/>
          <a:p>
            <a:r>
              <a:rPr lang="en-IN" sz="4000" dirty="0">
                <a:solidFill>
                  <a:schemeClr val="accent6">
                    <a:lumMod val="60000"/>
                    <a:lumOff val="40000"/>
                  </a:schemeClr>
                </a:solidFill>
                <a:latin typeface="+mn-lt"/>
              </a:rPr>
              <a:t>Computing Training and Validation MSE</a:t>
            </a:r>
          </a:p>
        </p:txBody>
      </p:sp>
      <p:sp>
        <p:nvSpPr>
          <p:cNvPr id="3" name="Content Placeholder 2">
            <a:extLst>
              <a:ext uri="{FF2B5EF4-FFF2-40B4-BE49-F238E27FC236}">
                <a16:creationId xmlns:a16="http://schemas.microsoft.com/office/drawing/2014/main" id="{D0645A98-ABB0-BD09-E7BE-AF6B1B744DE0}"/>
              </a:ext>
            </a:extLst>
          </p:cNvPr>
          <p:cNvSpPr>
            <a:spLocks noGrp="1"/>
          </p:cNvSpPr>
          <p:nvPr>
            <p:ph idx="1"/>
          </p:nvPr>
        </p:nvSpPr>
        <p:spPr>
          <a:xfrm>
            <a:off x="7190509" y="2357888"/>
            <a:ext cx="4265370" cy="3902635"/>
          </a:xfrm>
        </p:spPr>
        <p:txBody>
          <a:bodyPr anchor="ctr">
            <a:normAutofit/>
          </a:bodyPr>
          <a:lstStyle/>
          <a:p>
            <a:pPr>
              <a:spcAft>
                <a:spcPts val="800"/>
              </a:spcAft>
            </a:pPr>
            <a:r>
              <a:rPr lang="en-IN" sz="1900" kern="100" dirty="0">
                <a:effectLst/>
                <a:latin typeface="Aptos" panose="020B0004020202020204" pitchFamily="34" charset="0"/>
                <a:ea typeface="Aptos" panose="020B0004020202020204" pitchFamily="34" charset="0"/>
                <a:cs typeface="Times New Roman" panose="02020603050405020304" pitchFamily="18" charset="0"/>
              </a:rPr>
              <a:t>We systematically assessed the performance of the </a:t>
            </a:r>
            <a:r>
              <a:rPr lang="en-IN" sz="1900" kern="100" dirty="0" err="1">
                <a:effectLst/>
                <a:latin typeface="Aptos" panose="020B0004020202020204" pitchFamily="34" charset="0"/>
                <a:ea typeface="Aptos" panose="020B0004020202020204" pitchFamily="34" charset="0"/>
                <a:cs typeface="Times New Roman" panose="02020603050405020304" pitchFamily="18" charset="0"/>
              </a:rPr>
              <a:t>XGBoost</a:t>
            </a:r>
            <a:r>
              <a:rPr lang="en-IN" sz="1900" kern="100" dirty="0">
                <a:effectLst/>
                <a:latin typeface="Aptos" panose="020B0004020202020204" pitchFamily="34" charset="0"/>
                <a:ea typeface="Aptos" panose="020B0004020202020204" pitchFamily="34" charset="0"/>
                <a:cs typeface="Times New Roman" panose="02020603050405020304" pitchFamily="18" charset="0"/>
              </a:rPr>
              <a:t> model across four distinct training set sizes: 20, 50, 100, and 200 observations.</a:t>
            </a:r>
          </a:p>
          <a:p>
            <a:pPr>
              <a:spcAft>
                <a:spcPts val="800"/>
              </a:spcAft>
            </a:pPr>
            <a:r>
              <a:rPr lang="en-IN" sz="1900" kern="100" dirty="0">
                <a:effectLst/>
                <a:latin typeface="Aptos" panose="020B0004020202020204" pitchFamily="34" charset="0"/>
                <a:ea typeface="Aptos" panose="020B0004020202020204" pitchFamily="34" charset="0"/>
                <a:cs typeface="Times New Roman" panose="02020603050405020304" pitchFamily="18" charset="0"/>
              </a:rPr>
              <a:t>The analysis pinpointed a training set size of 200 as optimal within the evaluated range, achieving the best balance between model training and its capacity to generalize, as evidenced by the lowest validation MSE of 4004.0475262501163.</a:t>
            </a:r>
          </a:p>
          <a:p>
            <a:endParaRPr lang="en-IN" sz="1900" dirty="0"/>
          </a:p>
        </p:txBody>
      </p:sp>
      <p:pic>
        <p:nvPicPr>
          <p:cNvPr id="5" name="Picture 4" descr="A close-up of a number&#10;&#10;Description automatically generated">
            <a:extLst>
              <a:ext uri="{FF2B5EF4-FFF2-40B4-BE49-F238E27FC236}">
                <a16:creationId xmlns:a16="http://schemas.microsoft.com/office/drawing/2014/main" id="{70069080-2486-E0A3-4895-B83F682B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2709762"/>
            <a:ext cx="6781113" cy="2176869"/>
          </a:xfrm>
          <a:prstGeom prst="rect">
            <a:avLst/>
          </a:prstGeom>
        </p:spPr>
      </p:pic>
    </p:spTree>
    <p:extLst>
      <p:ext uri="{BB962C8B-B14F-4D97-AF65-F5344CB8AC3E}">
        <p14:creationId xmlns:p14="http://schemas.microsoft.com/office/powerpoint/2010/main" val="422250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graph showing the growth of training&#10;&#10;Description automatically generated with medium confidence">
            <a:extLst>
              <a:ext uri="{FF2B5EF4-FFF2-40B4-BE49-F238E27FC236}">
                <a16:creationId xmlns:a16="http://schemas.microsoft.com/office/drawing/2014/main" id="{EB40013B-65C5-B672-3C71-4CAFFF5E4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3" y="132890"/>
            <a:ext cx="10707594" cy="6592220"/>
          </a:xfrm>
          <a:prstGeom prst="rect">
            <a:avLst/>
          </a:prstGeom>
        </p:spPr>
      </p:pic>
    </p:spTree>
    <p:extLst>
      <p:ext uri="{BB962C8B-B14F-4D97-AF65-F5344CB8AC3E}">
        <p14:creationId xmlns:p14="http://schemas.microsoft.com/office/powerpoint/2010/main" val="17732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blue ribbon&#10;&#10;Description automatically generated">
            <a:extLst>
              <a:ext uri="{FF2B5EF4-FFF2-40B4-BE49-F238E27FC236}">
                <a16:creationId xmlns:a16="http://schemas.microsoft.com/office/drawing/2014/main" id="{3E541140-749B-B6F1-A4AB-AF1828DED1CD}"/>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5E358-8E43-52E4-EF52-5FC5E8274698}"/>
              </a:ext>
            </a:extLst>
          </p:cNvPr>
          <p:cNvSpPr>
            <a:spLocks noGrp="1"/>
          </p:cNvSpPr>
          <p:nvPr>
            <p:ph type="title"/>
          </p:nvPr>
        </p:nvSpPr>
        <p:spPr>
          <a:xfrm>
            <a:off x="838200" y="365125"/>
            <a:ext cx="10515600" cy="1325563"/>
          </a:xfrm>
        </p:spPr>
        <p:txBody>
          <a:bodyPr>
            <a:normAutofit/>
          </a:bodyPr>
          <a:lstStyle/>
          <a:p>
            <a:r>
              <a:rPr lang="en-IN"/>
              <a:t>Conclusion</a:t>
            </a:r>
            <a:endParaRPr lang="en-IN" dirty="0"/>
          </a:p>
        </p:txBody>
      </p:sp>
      <p:graphicFrame>
        <p:nvGraphicFramePr>
          <p:cNvPr id="4" name="Diagram 3">
            <a:extLst>
              <a:ext uri="{FF2B5EF4-FFF2-40B4-BE49-F238E27FC236}">
                <a16:creationId xmlns:a16="http://schemas.microsoft.com/office/drawing/2014/main" id="{90468533-A74B-573B-A27C-7A41903343D1}"/>
              </a:ext>
            </a:extLst>
          </p:cNvPr>
          <p:cNvGraphicFramePr/>
          <p:nvPr>
            <p:extLst>
              <p:ext uri="{D42A27DB-BD31-4B8C-83A1-F6EECF244321}">
                <p14:modId xmlns:p14="http://schemas.microsoft.com/office/powerpoint/2010/main" val="6345159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289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6BE4C-6D8D-9057-CD06-2CC35474B943}"/>
              </a:ext>
            </a:extLst>
          </p:cNvPr>
          <p:cNvSpPr>
            <a:spLocks noGrp="1"/>
          </p:cNvSpPr>
          <p:nvPr>
            <p:ph type="title"/>
          </p:nvPr>
        </p:nvSpPr>
        <p:spPr>
          <a:xfrm>
            <a:off x="838200" y="365125"/>
            <a:ext cx="10515600" cy="1325563"/>
          </a:xfrm>
        </p:spPr>
        <p:txBody>
          <a:bodyPr>
            <a:normAutofit/>
          </a:bodyPr>
          <a:lstStyle/>
          <a:p>
            <a:r>
              <a:rPr lang="en-US" sz="5400"/>
              <a:t>Contents</a:t>
            </a:r>
            <a:endParaRPr lang="en-IN" sz="5400"/>
          </a:p>
        </p:txBody>
      </p:sp>
      <p:sp>
        <p:nvSpPr>
          <p:cNvPr id="4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1FC1837B-DA25-2B93-380F-B59085EEBA92}"/>
              </a:ext>
            </a:extLst>
          </p:cNvPr>
          <p:cNvGraphicFramePr>
            <a:graphicFrameLocks noGrp="1"/>
          </p:cNvGraphicFramePr>
          <p:nvPr>
            <p:ph idx="1"/>
            <p:extLst>
              <p:ext uri="{D42A27DB-BD31-4B8C-83A1-F6EECF244321}">
                <p14:modId xmlns:p14="http://schemas.microsoft.com/office/powerpoint/2010/main" val="1859151470"/>
              </p:ext>
            </p:extLst>
          </p:nvPr>
        </p:nvGraphicFramePr>
        <p:xfrm>
          <a:off x="533400" y="1454562"/>
          <a:ext cx="11501284" cy="2655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EA198038-35E0-9C49-5B69-EF0F8CAD9F7B}"/>
              </a:ext>
            </a:extLst>
          </p:cNvPr>
          <p:cNvGraphicFramePr/>
          <p:nvPr>
            <p:extLst>
              <p:ext uri="{D42A27DB-BD31-4B8C-83A1-F6EECF244321}">
                <p14:modId xmlns:p14="http://schemas.microsoft.com/office/powerpoint/2010/main" val="620266703"/>
              </p:ext>
            </p:extLst>
          </p:nvPr>
        </p:nvGraphicFramePr>
        <p:xfrm>
          <a:off x="533400" y="3913239"/>
          <a:ext cx="11363632" cy="16512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086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3F70F-FA38-61B3-5644-671662B3514A}"/>
              </a:ext>
            </a:extLst>
          </p:cNvPr>
          <p:cNvSpPr>
            <a:spLocks noGrp="1"/>
          </p:cNvSpPr>
          <p:nvPr>
            <p:ph type="title"/>
          </p:nvPr>
        </p:nvSpPr>
        <p:spPr>
          <a:xfrm>
            <a:off x="4797501" y="329184"/>
            <a:ext cx="6755626" cy="1783080"/>
          </a:xfrm>
        </p:spPr>
        <p:txBody>
          <a:bodyPr anchor="b">
            <a:normAutofit/>
          </a:bodyPr>
          <a:lstStyle/>
          <a:p>
            <a:r>
              <a:rPr lang="en-US" sz="3400" b="1">
                <a:latin typeface="+mn-lt"/>
              </a:rPr>
              <a:t>Find the best feature for predicting disease progression using linear regression</a:t>
            </a:r>
            <a:endParaRPr lang="en-IN" sz="3400" b="1">
              <a:latin typeface="+mn-lt"/>
            </a:endParaRPr>
          </a:p>
        </p:txBody>
      </p:sp>
      <p:pic>
        <p:nvPicPr>
          <p:cNvPr id="5" name="Picture 4" descr="A screenshot of a computer code&#10;&#10;Description automatically generated">
            <a:extLst>
              <a:ext uri="{FF2B5EF4-FFF2-40B4-BE49-F238E27FC236}">
                <a16:creationId xmlns:a16="http://schemas.microsoft.com/office/drawing/2014/main" id="{21C92542-6B25-6F9E-2C83-D26026070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4162353"/>
            <a:ext cx="4014216" cy="1481364"/>
          </a:xfrm>
          <a:prstGeom prst="rect">
            <a:avLst/>
          </a:prstGeom>
        </p:spPr>
      </p:pic>
      <p:sp>
        <p:nvSpPr>
          <p:cNvPr id="4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1CBB654-232C-A1A7-F07C-8BEB4B3D7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2691482"/>
            <a:ext cx="4322162" cy="792283"/>
          </a:xfrm>
          <a:prstGeom prst="rect">
            <a:avLst/>
          </a:prstGeom>
        </p:spPr>
      </p:pic>
      <p:graphicFrame>
        <p:nvGraphicFramePr>
          <p:cNvPr id="16" name="Content Placeholder 2">
            <a:extLst>
              <a:ext uri="{FF2B5EF4-FFF2-40B4-BE49-F238E27FC236}">
                <a16:creationId xmlns:a16="http://schemas.microsoft.com/office/drawing/2014/main" id="{135360E9-85DF-DC27-75E1-7446C5188D98}"/>
              </a:ext>
            </a:extLst>
          </p:cNvPr>
          <p:cNvGraphicFramePr>
            <a:graphicFrameLocks noGrp="1"/>
          </p:cNvGraphicFramePr>
          <p:nvPr>
            <p:ph idx="1"/>
            <p:extLst>
              <p:ext uri="{D42A27DB-BD31-4B8C-83A1-F6EECF244321}">
                <p14:modId xmlns:p14="http://schemas.microsoft.com/office/powerpoint/2010/main" val="2361193082"/>
              </p:ext>
            </p:extLst>
          </p:nvPr>
        </p:nvGraphicFramePr>
        <p:xfrm>
          <a:off x="4797494" y="2706624"/>
          <a:ext cx="6755626"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209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1F47D86A-7B09-9DE2-F693-508DC7E74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87704"/>
            <a:ext cx="5136795" cy="297934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3940536-5876-2927-88F1-D8B31E695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64" y="883068"/>
            <a:ext cx="5136795" cy="2388609"/>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652E6C-45B3-975B-49BC-3993120EB47D}"/>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t>we delve into a comprehensive analysis of the Ordinary Least Squares (OLS) regression results for the best-performing model, which utilizes Feature S5 as the predictor for disease progression. </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The R-squared value of 0.305 signifies that Feature S5 alone accounts for about 30.5% of the variation in disease progression outcomes.</a:t>
            </a:r>
          </a:p>
        </p:txBody>
      </p:sp>
    </p:spTree>
    <p:extLst>
      <p:ext uri="{BB962C8B-B14F-4D97-AF65-F5344CB8AC3E}">
        <p14:creationId xmlns:p14="http://schemas.microsoft.com/office/powerpoint/2010/main" val="23687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and dots&#10;&#10;Description automatically generated">
            <a:extLst>
              <a:ext uri="{FF2B5EF4-FFF2-40B4-BE49-F238E27FC236}">
                <a16:creationId xmlns:a16="http://schemas.microsoft.com/office/drawing/2014/main" id="{DC6F7A09-7986-DB49-B201-304E3AC08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44" y="137653"/>
            <a:ext cx="10582723" cy="6795286"/>
          </a:xfrm>
          <a:prstGeom prst="rect">
            <a:avLst/>
          </a:prstGeom>
        </p:spPr>
      </p:pic>
    </p:spTree>
    <p:extLst>
      <p:ext uri="{BB962C8B-B14F-4D97-AF65-F5344CB8AC3E}">
        <p14:creationId xmlns:p14="http://schemas.microsoft.com/office/powerpoint/2010/main" val="241070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38862-5EB1-7A5C-F797-B42C0C932FD9}"/>
              </a:ext>
            </a:extLst>
          </p:cNvPr>
          <p:cNvSpPr>
            <a:spLocks noGrp="1"/>
          </p:cNvSpPr>
          <p:nvPr>
            <p:ph type="title"/>
          </p:nvPr>
        </p:nvSpPr>
        <p:spPr>
          <a:xfrm>
            <a:off x="1136396" y="457201"/>
            <a:ext cx="5814240" cy="1556870"/>
          </a:xfrm>
        </p:spPr>
        <p:txBody>
          <a:bodyPr anchor="b">
            <a:normAutofit/>
          </a:bodyPr>
          <a:lstStyle/>
          <a:p>
            <a:r>
              <a:rPr lang="en-US" sz="3400" b="1" i="0" dirty="0">
                <a:effectLst/>
                <a:highlight>
                  <a:srgbClr val="FFFFFF"/>
                </a:highlight>
                <a:latin typeface="+mn-lt"/>
              </a:rPr>
              <a:t>Find out best Pair feature for prediction of Y using Linear Regression</a:t>
            </a:r>
            <a:endParaRPr lang="en-IN" sz="3400" dirty="0">
              <a:latin typeface="+mn-lt"/>
            </a:endParaRPr>
          </a:p>
        </p:txBody>
      </p:sp>
      <p:sp>
        <p:nvSpPr>
          <p:cNvPr id="26" name="Content Placeholder 6">
            <a:extLst>
              <a:ext uri="{FF2B5EF4-FFF2-40B4-BE49-F238E27FC236}">
                <a16:creationId xmlns:a16="http://schemas.microsoft.com/office/drawing/2014/main" id="{2BA458F4-FB5B-A493-A82B-D670112BCCAF}"/>
              </a:ext>
            </a:extLst>
          </p:cNvPr>
          <p:cNvSpPr>
            <a:spLocks noGrp="1"/>
          </p:cNvSpPr>
          <p:nvPr>
            <p:ph idx="1"/>
          </p:nvPr>
        </p:nvSpPr>
        <p:spPr>
          <a:xfrm>
            <a:off x="1136396" y="2277036"/>
            <a:ext cx="5814239" cy="3461155"/>
          </a:xfrm>
        </p:spPr>
        <p:txBody>
          <a:bodyPr>
            <a:normAutofit/>
          </a:bodyPr>
          <a:lstStyle/>
          <a:p>
            <a:r>
              <a:rPr lang="en-IN" sz="1400" dirty="0"/>
              <a:t>Utilizing the combinations function, we iterate over each unique pair of features within our dataset.</a:t>
            </a:r>
          </a:p>
          <a:p>
            <a:r>
              <a:rPr lang="en-IN" sz="1400" dirty="0"/>
              <a:t>for every feature pair, a Linear Regression model is instantiated and trained.</a:t>
            </a:r>
          </a:p>
          <a:p>
            <a:pPr>
              <a:buFont typeface="Arial" panose="020B0604020202020204" pitchFamily="34" charset="0"/>
              <a:buChar char="•"/>
            </a:pPr>
            <a:r>
              <a:rPr lang="en-US" sz="1400" dirty="0"/>
              <a:t>Our analysis reveals a standout pair BMI and S5, as the best predictors of 'Y'.</a:t>
            </a:r>
          </a:p>
          <a:p>
            <a:pPr>
              <a:buFont typeface="Arial" panose="020B0604020202020204" pitchFamily="34" charset="0"/>
              <a:buChar char="•"/>
            </a:pPr>
            <a:r>
              <a:rPr lang="en-US" sz="1400" dirty="0"/>
              <a:t>This precision of prediction by each model is measured through the metric called Mean Squared Error (MSE).</a:t>
            </a:r>
          </a:p>
          <a:p>
            <a:pPr>
              <a:buFont typeface="Arial" panose="020B0604020202020204" pitchFamily="34" charset="0"/>
              <a:buChar char="•"/>
            </a:pPr>
            <a:r>
              <a:rPr lang="en-US" sz="1400" dirty="0"/>
              <a:t>R-squared (0.458) is very encouraging compared to single-feature models and further suggests the increased explanatory power and fit our model has over the single-feature models, hence confirming its predictive relevance for the chosen feature pair.</a:t>
            </a:r>
          </a:p>
          <a:p>
            <a:pPr>
              <a:buFont typeface="Arial" panose="020B0604020202020204" pitchFamily="34" charset="0"/>
              <a:buChar char="•"/>
            </a:pPr>
            <a:r>
              <a:rPr lang="en-US" sz="1400" dirty="0"/>
              <a:t>The close alignment between actual and predicted values in many cases highlights the model's accuracy. </a:t>
            </a:r>
          </a:p>
        </p:txBody>
      </p:sp>
      <p:pic>
        <p:nvPicPr>
          <p:cNvPr id="11" name="Picture 10" descr="A close up of words&#10;&#10;Description automatically generated">
            <a:extLst>
              <a:ext uri="{FF2B5EF4-FFF2-40B4-BE49-F238E27FC236}">
                <a16:creationId xmlns:a16="http://schemas.microsoft.com/office/drawing/2014/main" id="{A78AD343-4D26-6FCA-9C58-6B4427A01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766" y="1658464"/>
            <a:ext cx="4364750" cy="130104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4CE88675-A6D2-D953-79C5-06DFEC2EF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766" y="3375824"/>
            <a:ext cx="3006613" cy="2243263"/>
          </a:xfrm>
          <a:prstGeom prst="rect">
            <a:avLst/>
          </a:prstGeom>
        </p:spPr>
      </p:pic>
      <p:sp>
        <p:nvSpPr>
          <p:cNvPr id="27" name="Rectangle 2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0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CD3D239-FCBC-408D-A0B8-633FBE25B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31" y="496025"/>
            <a:ext cx="5947058" cy="5565930"/>
          </a:xfrm>
          <a:prstGeom prst="rect">
            <a:avLst/>
          </a:prstGeom>
        </p:spPr>
      </p:pic>
      <p:graphicFrame>
        <p:nvGraphicFramePr>
          <p:cNvPr id="23" name="Diagram 22">
            <a:extLst>
              <a:ext uri="{FF2B5EF4-FFF2-40B4-BE49-F238E27FC236}">
                <a16:creationId xmlns:a16="http://schemas.microsoft.com/office/drawing/2014/main" id="{4EABA690-203A-9154-83C7-82370E1A82E2}"/>
              </a:ext>
            </a:extLst>
          </p:cNvPr>
          <p:cNvGraphicFramePr/>
          <p:nvPr>
            <p:extLst>
              <p:ext uri="{D42A27DB-BD31-4B8C-83A1-F6EECF244321}">
                <p14:modId xmlns:p14="http://schemas.microsoft.com/office/powerpoint/2010/main" val="4236940941"/>
              </p:ext>
            </p:extLst>
          </p:nvPr>
        </p:nvGraphicFramePr>
        <p:xfrm>
          <a:off x="6449960" y="796046"/>
          <a:ext cx="5289756" cy="4100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733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AF6CA-89E9-F4FF-8B91-A0D6D8954966}"/>
              </a:ext>
            </a:extLst>
          </p:cNvPr>
          <p:cNvSpPr>
            <a:spLocks noGrp="1"/>
          </p:cNvSpPr>
          <p:nvPr>
            <p:ph type="title"/>
          </p:nvPr>
        </p:nvSpPr>
        <p:spPr>
          <a:xfrm>
            <a:off x="795528" y="386930"/>
            <a:ext cx="10141799" cy="1300554"/>
          </a:xfrm>
        </p:spPr>
        <p:txBody>
          <a:bodyPr anchor="b">
            <a:normAutofit/>
          </a:bodyPr>
          <a:lstStyle/>
          <a:p>
            <a:r>
              <a:rPr lang="en-US" sz="4100" b="1" i="0" dirty="0">
                <a:effectLst/>
                <a:highlight>
                  <a:srgbClr val="FFFFFF"/>
                </a:highlight>
                <a:latin typeface="+mn-lt"/>
              </a:rPr>
              <a:t>Prediction of Y using All Features in X using Linear Regression</a:t>
            </a:r>
            <a:endParaRPr lang="en-IN" sz="4100" dirty="0"/>
          </a:p>
        </p:txBody>
      </p:sp>
      <p:sp>
        <p:nvSpPr>
          <p:cNvPr id="33" name="Rectangle 3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4D2BBD24-3CBA-BAE1-3579-2F1F2B930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95" y="3319367"/>
            <a:ext cx="5150277" cy="2124939"/>
          </a:xfrm>
          <a:prstGeom prst="rect">
            <a:avLst/>
          </a:prstGeom>
        </p:spPr>
      </p:pic>
      <p:sp>
        <p:nvSpPr>
          <p:cNvPr id="3" name="Content Placeholder 2">
            <a:extLst>
              <a:ext uri="{FF2B5EF4-FFF2-40B4-BE49-F238E27FC236}">
                <a16:creationId xmlns:a16="http://schemas.microsoft.com/office/drawing/2014/main" id="{3BF2EE9B-B0B2-0CCD-596C-5CDDA791527A}"/>
              </a:ext>
            </a:extLst>
          </p:cNvPr>
          <p:cNvSpPr>
            <a:spLocks noGrp="1"/>
          </p:cNvSpPr>
          <p:nvPr>
            <p:ph idx="1"/>
          </p:nvPr>
        </p:nvSpPr>
        <p:spPr>
          <a:xfrm>
            <a:off x="6406429" y="2599509"/>
            <a:ext cx="4530898" cy="3639450"/>
          </a:xfrm>
        </p:spPr>
        <p:txBody>
          <a:bodyPr anchor="ctr">
            <a:normAutofit/>
          </a:bodyPr>
          <a:lstStyle/>
          <a:p>
            <a:r>
              <a:rPr lang="en-IN" sz="1400" dirty="0"/>
              <a:t>we explore the outcomes of deploying a Linear Regression model using all available features within the dataset to predict ‘Y’.</a:t>
            </a:r>
          </a:p>
          <a:p>
            <a:pPr>
              <a:buFont typeface="Arial" panose="020B0604020202020204" pitchFamily="34" charset="0"/>
              <a:buChar char="•"/>
            </a:pPr>
            <a:r>
              <a:rPr lang="en-US" sz="1400" dirty="0"/>
              <a:t>R-squared (0.528): This value entails that about 52.8% of the variance in disease progression is represented by the model, hence a moderate-to-good fit.</a:t>
            </a:r>
          </a:p>
          <a:p>
            <a:pPr>
              <a:buFont typeface="Arial" panose="020B0604020202020204" pitchFamily="34" charset="0"/>
              <a:buChar char="•"/>
            </a:pPr>
            <a:r>
              <a:rPr lang="en-US" sz="1400" dirty="0"/>
              <a:t>The coefficient for each feature gives its individual contribution to the model. For instance, if the coefficient for BMI were positive, then larger values of BMI would relate to increased progression of the disease, holding other factors at a constant.</a:t>
            </a:r>
          </a:p>
          <a:p>
            <a:pPr>
              <a:buFont typeface="Arial" panose="020B0604020202020204" pitchFamily="34" charset="0"/>
              <a:buChar char="•"/>
            </a:pPr>
            <a:r>
              <a:rPr lang="en-US" sz="1400" dirty="0"/>
              <a:t>The large condition number (7.07e+03) indicates potential multicollinearity problems.</a:t>
            </a:r>
          </a:p>
          <a:p>
            <a:endParaRPr lang="en-IN" sz="1400" dirty="0"/>
          </a:p>
          <a:p>
            <a:endParaRPr lang="en-IN" sz="1400" dirty="0"/>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8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99EDE13-1DD8-1165-5E14-AFF5760A8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1" y="513623"/>
            <a:ext cx="6026137" cy="2915377"/>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8558B49B-5962-0546-9646-542411F0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98" y="3429000"/>
            <a:ext cx="6473363" cy="2143545"/>
          </a:xfrm>
          <a:prstGeom prst="rect">
            <a:avLst/>
          </a:prstGeom>
        </p:spPr>
      </p:pic>
      <p:graphicFrame>
        <p:nvGraphicFramePr>
          <p:cNvPr id="6" name="Diagram 5">
            <a:extLst>
              <a:ext uri="{FF2B5EF4-FFF2-40B4-BE49-F238E27FC236}">
                <a16:creationId xmlns:a16="http://schemas.microsoft.com/office/drawing/2014/main" id="{C9A065F1-AF28-384A-0B7E-8D89FE882F62}"/>
              </a:ext>
            </a:extLst>
          </p:cNvPr>
          <p:cNvGraphicFramePr/>
          <p:nvPr>
            <p:extLst>
              <p:ext uri="{D42A27DB-BD31-4B8C-83A1-F6EECF244321}">
                <p14:modId xmlns:p14="http://schemas.microsoft.com/office/powerpoint/2010/main" val="2185511480"/>
              </p:ext>
            </p:extLst>
          </p:nvPr>
        </p:nvGraphicFramePr>
        <p:xfrm>
          <a:off x="6567948" y="766916"/>
          <a:ext cx="4768646" cy="5105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579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966</TotalTime>
  <Words>1515</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Aptos</vt:lpstr>
      <vt:lpstr>Aptos Display</vt:lpstr>
      <vt:lpstr>Arial</vt:lpstr>
      <vt:lpstr>Office Theme</vt:lpstr>
      <vt:lpstr>Prediction of Disease Progression</vt:lpstr>
      <vt:lpstr>Contents</vt:lpstr>
      <vt:lpstr>Find the best feature for predicting disease progression using linear regression</vt:lpstr>
      <vt:lpstr>PowerPoint Presentation</vt:lpstr>
      <vt:lpstr>PowerPoint Presentation</vt:lpstr>
      <vt:lpstr>Find out best Pair feature for prediction of Y using Linear Regression</vt:lpstr>
      <vt:lpstr>PowerPoint Presentation</vt:lpstr>
      <vt:lpstr>Prediction of Y using All Features in X using Linear Regression</vt:lpstr>
      <vt:lpstr>PowerPoint Presentation</vt:lpstr>
      <vt:lpstr>Computing training MSE and validation MSE for different train size dataset</vt:lpstr>
      <vt:lpstr>PowerPoint Presentation</vt:lpstr>
      <vt:lpstr>Best feature for Y using XGBoost</vt:lpstr>
      <vt:lpstr>PowerPoint Presentation</vt:lpstr>
      <vt:lpstr>Best pair features for prediction of Y using XGBoost</vt:lpstr>
      <vt:lpstr>PowerPoint Presentation</vt:lpstr>
      <vt:lpstr>PowerPoint Presentation</vt:lpstr>
      <vt:lpstr>Computing Training and Validation MSE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vishnureddy bijjam</dc:creator>
  <cp:lastModifiedBy>Bijjam, Mr. Vishnu Vardhan Reddy</cp:lastModifiedBy>
  <cp:revision>9</cp:revision>
  <dcterms:created xsi:type="dcterms:W3CDTF">2024-04-06T15:07:04Z</dcterms:created>
  <dcterms:modified xsi:type="dcterms:W3CDTF">2024-10-09T15:42:25Z</dcterms:modified>
</cp:coreProperties>
</file>