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EB779-670F-4272-9BA8-ECDADDC0901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D385F51-5475-43DF-8ED2-20C837D102F0}">
      <dgm:prSet/>
      <dgm:spPr/>
      <dgm:t>
        <a:bodyPr/>
        <a:lstStyle/>
        <a:p>
          <a:pPr>
            <a:lnSpc>
              <a:spcPct val="100000"/>
            </a:lnSpc>
          </a:pPr>
          <a:r>
            <a:rPr lang="en-US"/>
            <a:t>The model is configured with logistic growth, incorporating a maximum capacity (cap) of 6 and a minimum floor of 1.5 to reflect physical or operational constraints in the dataset. Seasonalities added include monthly, daily, weekly, yearly, and quarterly, each with specific Fourier orders designed to capture periodic fluctuations accurately.</a:t>
          </a:r>
        </a:p>
      </dgm:t>
    </dgm:pt>
    <dgm:pt modelId="{AA04A43C-1A2B-4D38-A9CF-B2656FD81AE6}" type="parTrans" cxnId="{B9721695-5463-4CCE-8DB1-D5CDA44058D6}">
      <dgm:prSet/>
      <dgm:spPr/>
      <dgm:t>
        <a:bodyPr/>
        <a:lstStyle/>
        <a:p>
          <a:endParaRPr lang="en-US"/>
        </a:p>
      </dgm:t>
    </dgm:pt>
    <dgm:pt modelId="{82435206-6C5D-44E6-AA63-CE38E14C9501}" type="sibTrans" cxnId="{B9721695-5463-4CCE-8DB1-D5CDA44058D6}">
      <dgm:prSet/>
      <dgm:spPr/>
      <dgm:t>
        <a:bodyPr/>
        <a:lstStyle/>
        <a:p>
          <a:pPr>
            <a:lnSpc>
              <a:spcPct val="100000"/>
            </a:lnSpc>
          </a:pPr>
          <a:endParaRPr lang="en-US"/>
        </a:p>
      </dgm:t>
    </dgm:pt>
    <dgm:pt modelId="{B574F538-E3EB-47CE-BF07-D6DFD15C04F8}">
      <dgm:prSet/>
      <dgm:spPr/>
      <dgm:t>
        <a:bodyPr/>
        <a:lstStyle/>
        <a:p>
          <a:pPr>
            <a:lnSpc>
              <a:spcPct val="100000"/>
            </a:lnSpc>
          </a:pPr>
          <a:r>
            <a:rPr lang="en-US"/>
            <a:t>Intervals widen as the forecast extends into the future, indicating increasing uncertainty in longer-term predictions. This is typical in forecasting models as the predictive confidence generally decreases with time.</a:t>
          </a:r>
        </a:p>
      </dgm:t>
    </dgm:pt>
    <dgm:pt modelId="{5D82D561-4184-44EF-8CAF-2C8E4763A74E}" type="parTrans" cxnId="{A38759F0-CAFB-4637-9B6F-8BA33E1FA497}">
      <dgm:prSet/>
      <dgm:spPr/>
      <dgm:t>
        <a:bodyPr/>
        <a:lstStyle/>
        <a:p>
          <a:endParaRPr lang="en-US"/>
        </a:p>
      </dgm:t>
    </dgm:pt>
    <dgm:pt modelId="{3200B468-864F-4199-B8E2-C6CCBD1CA11F}" type="sibTrans" cxnId="{A38759F0-CAFB-4637-9B6F-8BA33E1FA497}">
      <dgm:prSet/>
      <dgm:spPr/>
      <dgm:t>
        <a:bodyPr/>
        <a:lstStyle/>
        <a:p>
          <a:pPr>
            <a:lnSpc>
              <a:spcPct val="100000"/>
            </a:lnSpc>
          </a:pPr>
          <a:endParaRPr lang="en-US"/>
        </a:p>
      </dgm:t>
    </dgm:pt>
    <dgm:pt modelId="{1B0754C2-F20D-4CDD-A3B5-C58AF9185187}">
      <dgm:prSet/>
      <dgm:spPr/>
      <dgm:t>
        <a:bodyPr/>
        <a:lstStyle/>
        <a:p>
          <a:pPr>
            <a:lnSpc>
              <a:spcPct val="100000"/>
            </a:lnSpc>
          </a:pPr>
          <a:r>
            <a:rPr lang="en-US"/>
            <a:t>Trend graph shows a decreasing pattern over the years, suggesting a long-term decline in the values being forecasted.</a:t>
          </a:r>
        </a:p>
      </dgm:t>
    </dgm:pt>
    <dgm:pt modelId="{B2C7135F-8F4E-4246-A683-FB17D1ED1683}" type="parTrans" cxnId="{C511AC02-CFE9-4AB8-BB87-1A30F5CA2CD2}">
      <dgm:prSet/>
      <dgm:spPr/>
      <dgm:t>
        <a:bodyPr/>
        <a:lstStyle/>
        <a:p>
          <a:endParaRPr lang="en-US"/>
        </a:p>
      </dgm:t>
    </dgm:pt>
    <dgm:pt modelId="{C6CF2D46-B03E-444E-849B-28D41CDFDD7D}" type="sibTrans" cxnId="{C511AC02-CFE9-4AB8-BB87-1A30F5CA2CD2}">
      <dgm:prSet/>
      <dgm:spPr/>
      <dgm:t>
        <a:bodyPr/>
        <a:lstStyle/>
        <a:p>
          <a:pPr>
            <a:lnSpc>
              <a:spcPct val="100000"/>
            </a:lnSpc>
          </a:pPr>
          <a:endParaRPr lang="en-US"/>
        </a:p>
      </dgm:t>
    </dgm:pt>
    <dgm:pt modelId="{365F33F7-BC57-4CEE-ABF2-174156239ECE}">
      <dgm:prSet/>
      <dgm:spPr/>
      <dgm:t>
        <a:bodyPr/>
        <a:lstStyle/>
        <a:p>
          <a:pPr>
            <a:lnSpc>
              <a:spcPct val="100000"/>
            </a:lnSpc>
          </a:pPr>
          <a:r>
            <a:rPr lang="en-US"/>
            <a:t>Contrary to the logistic model, the trend component in this flat growth model is relatively flat, indicating the absence of a significant long-term increase or decrease, consistent with the flat growth assumption.</a:t>
          </a:r>
        </a:p>
      </dgm:t>
    </dgm:pt>
    <dgm:pt modelId="{31EF0D85-87CF-4829-8464-469316E6BB3A}" type="parTrans" cxnId="{5D2EC410-662E-4AF4-8C34-ADF4E9D16355}">
      <dgm:prSet/>
      <dgm:spPr/>
      <dgm:t>
        <a:bodyPr/>
        <a:lstStyle/>
        <a:p>
          <a:endParaRPr lang="en-US"/>
        </a:p>
      </dgm:t>
    </dgm:pt>
    <dgm:pt modelId="{6A0ACC55-C5B9-4D7C-9384-73D1ED828001}" type="sibTrans" cxnId="{5D2EC410-662E-4AF4-8C34-ADF4E9D16355}">
      <dgm:prSet/>
      <dgm:spPr/>
      <dgm:t>
        <a:bodyPr/>
        <a:lstStyle/>
        <a:p>
          <a:endParaRPr lang="en-US"/>
        </a:p>
      </dgm:t>
    </dgm:pt>
    <dgm:pt modelId="{126BFDEC-2BDA-49A3-A805-284132AA1532}" type="pres">
      <dgm:prSet presAssocID="{FF2EB779-670F-4272-9BA8-ECDADDC09019}" presName="root" presStyleCnt="0">
        <dgm:presLayoutVars>
          <dgm:dir/>
          <dgm:resizeHandles val="exact"/>
        </dgm:presLayoutVars>
      </dgm:prSet>
      <dgm:spPr/>
    </dgm:pt>
    <dgm:pt modelId="{64CBB1D4-8F12-454C-AD45-8335F5E097AB}" type="pres">
      <dgm:prSet presAssocID="{FF2EB779-670F-4272-9BA8-ECDADDC09019}" presName="container" presStyleCnt="0">
        <dgm:presLayoutVars>
          <dgm:dir/>
          <dgm:resizeHandles val="exact"/>
        </dgm:presLayoutVars>
      </dgm:prSet>
      <dgm:spPr/>
    </dgm:pt>
    <dgm:pt modelId="{A3AF93D9-282A-46FD-B7A0-AFCAEA249368}" type="pres">
      <dgm:prSet presAssocID="{3D385F51-5475-43DF-8ED2-20C837D102F0}" presName="compNode" presStyleCnt="0"/>
      <dgm:spPr/>
    </dgm:pt>
    <dgm:pt modelId="{128AF5AF-0283-4C83-93C1-389A08D90912}" type="pres">
      <dgm:prSet presAssocID="{3D385F51-5475-43DF-8ED2-20C837D102F0}" presName="iconBgRect" presStyleLbl="bgShp" presStyleIdx="0" presStyleCnt="4"/>
      <dgm:spPr/>
    </dgm:pt>
    <dgm:pt modelId="{A07825EC-19D5-4831-9256-2091F6E45E6D}" type="pres">
      <dgm:prSet presAssocID="{3D385F51-5475-43DF-8ED2-20C837D102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BC78364D-705D-4EDD-8370-2FF2E138894A}" type="pres">
      <dgm:prSet presAssocID="{3D385F51-5475-43DF-8ED2-20C837D102F0}" presName="spaceRect" presStyleCnt="0"/>
      <dgm:spPr/>
    </dgm:pt>
    <dgm:pt modelId="{78773633-7989-48B0-852D-6B2E518B5880}" type="pres">
      <dgm:prSet presAssocID="{3D385F51-5475-43DF-8ED2-20C837D102F0}" presName="textRect" presStyleLbl="revTx" presStyleIdx="0" presStyleCnt="4">
        <dgm:presLayoutVars>
          <dgm:chMax val="1"/>
          <dgm:chPref val="1"/>
        </dgm:presLayoutVars>
      </dgm:prSet>
      <dgm:spPr/>
    </dgm:pt>
    <dgm:pt modelId="{08DFEF38-8FD2-4F45-9533-A62016D32BE1}" type="pres">
      <dgm:prSet presAssocID="{82435206-6C5D-44E6-AA63-CE38E14C9501}" presName="sibTrans" presStyleLbl="sibTrans2D1" presStyleIdx="0" presStyleCnt="0"/>
      <dgm:spPr/>
    </dgm:pt>
    <dgm:pt modelId="{70E3EB73-2CA8-4723-B193-E61E7ABA3261}" type="pres">
      <dgm:prSet presAssocID="{B574F538-E3EB-47CE-BF07-D6DFD15C04F8}" presName="compNode" presStyleCnt="0"/>
      <dgm:spPr/>
    </dgm:pt>
    <dgm:pt modelId="{50361A0C-1D0A-4E6B-AC50-BCD52D78C03B}" type="pres">
      <dgm:prSet presAssocID="{B574F538-E3EB-47CE-BF07-D6DFD15C04F8}" presName="iconBgRect" presStyleLbl="bgShp" presStyleIdx="1" presStyleCnt="4"/>
      <dgm:spPr/>
    </dgm:pt>
    <dgm:pt modelId="{2F0021B8-5A9D-44A8-8D28-68E9F5CF9650}" type="pres">
      <dgm:prSet presAssocID="{B574F538-E3EB-47CE-BF07-D6DFD15C04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07066DA0-513B-425A-8558-C5793EE5E636}" type="pres">
      <dgm:prSet presAssocID="{B574F538-E3EB-47CE-BF07-D6DFD15C04F8}" presName="spaceRect" presStyleCnt="0"/>
      <dgm:spPr/>
    </dgm:pt>
    <dgm:pt modelId="{28EECB93-CB7B-4EA1-9A2A-ED119F696896}" type="pres">
      <dgm:prSet presAssocID="{B574F538-E3EB-47CE-BF07-D6DFD15C04F8}" presName="textRect" presStyleLbl="revTx" presStyleIdx="1" presStyleCnt="4">
        <dgm:presLayoutVars>
          <dgm:chMax val="1"/>
          <dgm:chPref val="1"/>
        </dgm:presLayoutVars>
      </dgm:prSet>
      <dgm:spPr/>
    </dgm:pt>
    <dgm:pt modelId="{852324DF-B75C-4F6D-80D9-A44B880FCD97}" type="pres">
      <dgm:prSet presAssocID="{3200B468-864F-4199-B8E2-C6CCBD1CA11F}" presName="sibTrans" presStyleLbl="sibTrans2D1" presStyleIdx="0" presStyleCnt="0"/>
      <dgm:spPr/>
    </dgm:pt>
    <dgm:pt modelId="{4DE05D0A-7A95-42CA-AB3A-36B8949B09D0}" type="pres">
      <dgm:prSet presAssocID="{1B0754C2-F20D-4CDD-A3B5-C58AF9185187}" presName="compNode" presStyleCnt="0"/>
      <dgm:spPr/>
    </dgm:pt>
    <dgm:pt modelId="{6BCF4EC3-653A-4DA4-A09E-1536BC652F38}" type="pres">
      <dgm:prSet presAssocID="{1B0754C2-F20D-4CDD-A3B5-C58AF9185187}" presName="iconBgRect" presStyleLbl="bgShp" presStyleIdx="2" presStyleCnt="4"/>
      <dgm:spPr/>
    </dgm:pt>
    <dgm:pt modelId="{05643C43-932A-4468-BFFA-533F6A737C1E}" type="pres">
      <dgm:prSet presAssocID="{1B0754C2-F20D-4CDD-A3B5-C58AF91851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7CF9D860-EBBF-48ED-8942-A3A9D3C32FCF}" type="pres">
      <dgm:prSet presAssocID="{1B0754C2-F20D-4CDD-A3B5-C58AF9185187}" presName="spaceRect" presStyleCnt="0"/>
      <dgm:spPr/>
    </dgm:pt>
    <dgm:pt modelId="{AA2F979C-2E84-4B85-B814-32ADEF103CAD}" type="pres">
      <dgm:prSet presAssocID="{1B0754C2-F20D-4CDD-A3B5-C58AF9185187}" presName="textRect" presStyleLbl="revTx" presStyleIdx="2" presStyleCnt="4">
        <dgm:presLayoutVars>
          <dgm:chMax val="1"/>
          <dgm:chPref val="1"/>
        </dgm:presLayoutVars>
      </dgm:prSet>
      <dgm:spPr/>
    </dgm:pt>
    <dgm:pt modelId="{43A3C644-E1A3-4033-8C56-2D3D2044AB11}" type="pres">
      <dgm:prSet presAssocID="{C6CF2D46-B03E-444E-849B-28D41CDFDD7D}" presName="sibTrans" presStyleLbl="sibTrans2D1" presStyleIdx="0" presStyleCnt="0"/>
      <dgm:spPr/>
    </dgm:pt>
    <dgm:pt modelId="{5EC18ABB-D64A-47E2-BED9-1C9DEA533318}" type="pres">
      <dgm:prSet presAssocID="{365F33F7-BC57-4CEE-ABF2-174156239ECE}" presName="compNode" presStyleCnt="0"/>
      <dgm:spPr/>
    </dgm:pt>
    <dgm:pt modelId="{9B4B8815-1E31-4ACC-BC6D-4CF60A529C8E}" type="pres">
      <dgm:prSet presAssocID="{365F33F7-BC57-4CEE-ABF2-174156239ECE}" presName="iconBgRect" presStyleLbl="bgShp" presStyleIdx="3" presStyleCnt="4"/>
      <dgm:spPr/>
    </dgm:pt>
    <dgm:pt modelId="{4202ACF5-51E8-474C-B2F5-BDFF441CE647}" type="pres">
      <dgm:prSet presAssocID="{365F33F7-BC57-4CEE-ABF2-174156239E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250D315D-CF9E-4A2D-B5C7-304823B388B9}" type="pres">
      <dgm:prSet presAssocID="{365F33F7-BC57-4CEE-ABF2-174156239ECE}" presName="spaceRect" presStyleCnt="0"/>
      <dgm:spPr/>
    </dgm:pt>
    <dgm:pt modelId="{DEC0F648-654D-49C7-B383-66DA364B2145}" type="pres">
      <dgm:prSet presAssocID="{365F33F7-BC57-4CEE-ABF2-174156239ECE}" presName="textRect" presStyleLbl="revTx" presStyleIdx="3" presStyleCnt="4">
        <dgm:presLayoutVars>
          <dgm:chMax val="1"/>
          <dgm:chPref val="1"/>
        </dgm:presLayoutVars>
      </dgm:prSet>
      <dgm:spPr/>
    </dgm:pt>
  </dgm:ptLst>
  <dgm:cxnLst>
    <dgm:cxn modelId="{C511AC02-CFE9-4AB8-BB87-1A30F5CA2CD2}" srcId="{FF2EB779-670F-4272-9BA8-ECDADDC09019}" destId="{1B0754C2-F20D-4CDD-A3B5-C58AF9185187}" srcOrd="2" destOrd="0" parTransId="{B2C7135F-8F4E-4246-A683-FB17D1ED1683}" sibTransId="{C6CF2D46-B03E-444E-849B-28D41CDFDD7D}"/>
    <dgm:cxn modelId="{5D2EC410-662E-4AF4-8C34-ADF4E9D16355}" srcId="{FF2EB779-670F-4272-9BA8-ECDADDC09019}" destId="{365F33F7-BC57-4CEE-ABF2-174156239ECE}" srcOrd="3" destOrd="0" parTransId="{31EF0D85-87CF-4829-8464-469316E6BB3A}" sibTransId="{6A0ACC55-C5B9-4D7C-9384-73D1ED828001}"/>
    <dgm:cxn modelId="{B9CA1E13-7167-4A55-90AA-35F15C6BB8E2}" type="presOf" srcId="{FF2EB779-670F-4272-9BA8-ECDADDC09019}" destId="{126BFDEC-2BDA-49A3-A805-284132AA1532}" srcOrd="0" destOrd="0" presId="urn:microsoft.com/office/officeart/2018/2/layout/IconCircleList"/>
    <dgm:cxn modelId="{23E05526-C768-4AC3-B8CD-8B265957A5DD}" type="presOf" srcId="{B574F538-E3EB-47CE-BF07-D6DFD15C04F8}" destId="{28EECB93-CB7B-4EA1-9A2A-ED119F696896}" srcOrd="0" destOrd="0" presId="urn:microsoft.com/office/officeart/2018/2/layout/IconCircleList"/>
    <dgm:cxn modelId="{98766E41-BFCD-4D4A-BCF9-29DAABA8D5B8}" type="presOf" srcId="{3200B468-864F-4199-B8E2-C6CCBD1CA11F}" destId="{852324DF-B75C-4F6D-80D9-A44B880FCD97}" srcOrd="0" destOrd="0" presId="urn:microsoft.com/office/officeart/2018/2/layout/IconCircleList"/>
    <dgm:cxn modelId="{A1A73287-DBC8-4655-B896-8EA1523E63D2}" type="presOf" srcId="{1B0754C2-F20D-4CDD-A3B5-C58AF9185187}" destId="{AA2F979C-2E84-4B85-B814-32ADEF103CAD}" srcOrd="0" destOrd="0" presId="urn:microsoft.com/office/officeart/2018/2/layout/IconCircleList"/>
    <dgm:cxn modelId="{B9721695-5463-4CCE-8DB1-D5CDA44058D6}" srcId="{FF2EB779-670F-4272-9BA8-ECDADDC09019}" destId="{3D385F51-5475-43DF-8ED2-20C837D102F0}" srcOrd="0" destOrd="0" parTransId="{AA04A43C-1A2B-4D38-A9CF-B2656FD81AE6}" sibTransId="{82435206-6C5D-44E6-AA63-CE38E14C9501}"/>
    <dgm:cxn modelId="{559BDD95-E681-4446-AC81-A212FBD4FC2D}" type="presOf" srcId="{365F33F7-BC57-4CEE-ABF2-174156239ECE}" destId="{DEC0F648-654D-49C7-B383-66DA364B2145}" srcOrd="0" destOrd="0" presId="urn:microsoft.com/office/officeart/2018/2/layout/IconCircleList"/>
    <dgm:cxn modelId="{207F3897-FC42-42CE-8CFB-204A3CDC0224}" type="presOf" srcId="{C6CF2D46-B03E-444E-849B-28D41CDFDD7D}" destId="{43A3C644-E1A3-4033-8C56-2D3D2044AB11}" srcOrd="0" destOrd="0" presId="urn:microsoft.com/office/officeart/2018/2/layout/IconCircleList"/>
    <dgm:cxn modelId="{53244EC0-141E-4C5A-9BDE-5091485BAE6A}" type="presOf" srcId="{3D385F51-5475-43DF-8ED2-20C837D102F0}" destId="{78773633-7989-48B0-852D-6B2E518B5880}" srcOrd="0" destOrd="0" presId="urn:microsoft.com/office/officeart/2018/2/layout/IconCircleList"/>
    <dgm:cxn modelId="{4E508FE4-088B-4EC8-B432-C0667BBEF011}" type="presOf" srcId="{82435206-6C5D-44E6-AA63-CE38E14C9501}" destId="{08DFEF38-8FD2-4F45-9533-A62016D32BE1}" srcOrd="0" destOrd="0" presId="urn:microsoft.com/office/officeart/2018/2/layout/IconCircleList"/>
    <dgm:cxn modelId="{A38759F0-CAFB-4637-9B6F-8BA33E1FA497}" srcId="{FF2EB779-670F-4272-9BA8-ECDADDC09019}" destId="{B574F538-E3EB-47CE-BF07-D6DFD15C04F8}" srcOrd="1" destOrd="0" parTransId="{5D82D561-4184-44EF-8CAF-2C8E4763A74E}" sibTransId="{3200B468-864F-4199-B8E2-C6CCBD1CA11F}"/>
    <dgm:cxn modelId="{374FF018-9EC4-49DB-800C-F20B03A4DA96}" type="presParOf" srcId="{126BFDEC-2BDA-49A3-A805-284132AA1532}" destId="{64CBB1D4-8F12-454C-AD45-8335F5E097AB}" srcOrd="0" destOrd="0" presId="urn:microsoft.com/office/officeart/2018/2/layout/IconCircleList"/>
    <dgm:cxn modelId="{A36AB133-24EA-41B8-BBE9-839EDEE99CC2}" type="presParOf" srcId="{64CBB1D4-8F12-454C-AD45-8335F5E097AB}" destId="{A3AF93D9-282A-46FD-B7A0-AFCAEA249368}" srcOrd="0" destOrd="0" presId="urn:microsoft.com/office/officeart/2018/2/layout/IconCircleList"/>
    <dgm:cxn modelId="{33BA48EE-3E50-42C6-AA6C-E5983283C0C4}" type="presParOf" srcId="{A3AF93D9-282A-46FD-B7A0-AFCAEA249368}" destId="{128AF5AF-0283-4C83-93C1-389A08D90912}" srcOrd="0" destOrd="0" presId="urn:microsoft.com/office/officeart/2018/2/layout/IconCircleList"/>
    <dgm:cxn modelId="{A4895034-4D98-478B-966B-606EA18BBC79}" type="presParOf" srcId="{A3AF93D9-282A-46FD-B7A0-AFCAEA249368}" destId="{A07825EC-19D5-4831-9256-2091F6E45E6D}" srcOrd="1" destOrd="0" presId="urn:microsoft.com/office/officeart/2018/2/layout/IconCircleList"/>
    <dgm:cxn modelId="{9AFA1188-1025-4363-B43C-9F4A9631986D}" type="presParOf" srcId="{A3AF93D9-282A-46FD-B7A0-AFCAEA249368}" destId="{BC78364D-705D-4EDD-8370-2FF2E138894A}" srcOrd="2" destOrd="0" presId="urn:microsoft.com/office/officeart/2018/2/layout/IconCircleList"/>
    <dgm:cxn modelId="{A275E38B-313A-471B-85FB-C67993152B2B}" type="presParOf" srcId="{A3AF93D9-282A-46FD-B7A0-AFCAEA249368}" destId="{78773633-7989-48B0-852D-6B2E518B5880}" srcOrd="3" destOrd="0" presId="urn:microsoft.com/office/officeart/2018/2/layout/IconCircleList"/>
    <dgm:cxn modelId="{666979F0-5BD8-48F0-B574-F54F2D23A429}" type="presParOf" srcId="{64CBB1D4-8F12-454C-AD45-8335F5E097AB}" destId="{08DFEF38-8FD2-4F45-9533-A62016D32BE1}" srcOrd="1" destOrd="0" presId="urn:microsoft.com/office/officeart/2018/2/layout/IconCircleList"/>
    <dgm:cxn modelId="{0FB96E9D-FE20-4426-A4B5-32055F81EF06}" type="presParOf" srcId="{64CBB1D4-8F12-454C-AD45-8335F5E097AB}" destId="{70E3EB73-2CA8-4723-B193-E61E7ABA3261}" srcOrd="2" destOrd="0" presId="urn:microsoft.com/office/officeart/2018/2/layout/IconCircleList"/>
    <dgm:cxn modelId="{1F127171-ECA1-4924-9223-6E62DAA6D5BE}" type="presParOf" srcId="{70E3EB73-2CA8-4723-B193-E61E7ABA3261}" destId="{50361A0C-1D0A-4E6B-AC50-BCD52D78C03B}" srcOrd="0" destOrd="0" presId="urn:microsoft.com/office/officeart/2018/2/layout/IconCircleList"/>
    <dgm:cxn modelId="{4B06C1A8-C680-41ED-BAAC-64347CAF2DDA}" type="presParOf" srcId="{70E3EB73-2CA8-4723-B193-E61E7ABA3261}" destId="{2F0021B8-5A9D-44A8-8D28-68E9F5CF9650}" srcOrd="1" destOrd="0" presId="urn:microsoft.com/office/officeart/2018/2/layout/IconCircleList"/>
    <dgm:cxn modelId="{1EA8D868-8F16-400F-9677-2DDC400CB15B}" type="presParOf" srcId="{70E3EB73-2CA8-4723-B193-E61E7ABA3261}" destId="{07066DA0-513B-425A-8558-C5793EE5E636}" srcOrd="2" destOrd="0" presId="urn:microsoft.com/office/officeart/2018/2/layout/IconCircleList"/>
    <dgm:cxn modelId="{D89DB400-09C2-4F22-B666-5BE5223C8012}" type="presParOf" srcId="{70E3EB73-2CA8-4723-B193-E61E7ABA3261}" destId="{28EECB93-CB7B-4EA1-9A2A-ED119F696896}" srcOrd="3" destOrd="0" presId="urn:microsoft.com/office/officeart/2018/2/layout/IconCircleList"/>
    <dgm:cxn modelId="{D6DF05D1-57E0-4EDF-88BA-40FA2FEA239F}" type="presParOf" srcId="{64CBB1D4-8F12-454C-AD45-8335F5E097AB}" destId="{852324DF-B75C-4F6D-80D9-A44B880FCD97}" srcOrd="3" destOrd="0" presId="urn:microsoft.com/office/officeart/2018/2/layout/IconCircleList"/>
    <dgm:cxn modelId="{2B4C322C-6FB6-4555-9E9D-418968421D90}" type="presParOf" srcId="{64CBB1D4-8F12-454C-AD45-8335F5E097AB}" destId="{4DE05D0A-7A95-42CA-AB3A-36B8949B09D0}" srcOrd="4" destOrd="0" presId="urn:microsoft.com/office/officeart/2018/2/layout/IconCircleList"/>
    <dgm:cxn modelId="{5E690F00-7A89-4EC5-B928-7EDCF471193F}" type="presParOf" srcId="{4DE05D0A-7A95-42CA-AB3A-36B8949B09D0}" destId="{6BCF4EC3-653A-4DA4-A09E-1536BC652F38}" srcOrd="0" destOrd="0" presId="urn:microsoft.com/office/officeart/2018/2/layout/IconCircleList"/>
    <dgm:cxn modelId="{B5A76635-1B70-4A5E-B317-D2F563AD210E}" type="presParOf" srcId="{4DE05D0A-7A95-42CA-AB3A-36B8949B09D0}" destId="{05643C43-932A-4468-BFFA-533F6A737C1E}" srcOrd="1" destOrd="0" presId="urn:microsoft.com/office/officeart/2018/2/layout/IconCircleList"/>
    <dgm:cxn modelId="{076C9773-7998-4E46-91FB-431642731E77}" type="presParOf" srcId="{4DE05D0A-7A95-42CA-AB3A-36B8949B09D0}" destId="{7CF9D860-EBBF-48ED-8942-A3A9D3C32FCF}" srcOrd="2" destOrd="0" presId="urn:microsoft.com/office/officeart/2018/2/layout/IconCircleList"/>
    <dgm:cxn modelId="{7128BF76-5BC2-40FF-B5E9-41B5DBBC32C9}" type="presParOf" srcId="{4DE05D0A-7A95-42CA-AB3A-36B8949B09D0}" destId="{AA2F979C-2E84-4B85-B814-32ADEF103CAD}" srcOrd="3" destOrd="0" presId="urn:microsoft.com/office/officeart/2018/2/layout/IconCircleList"/>
    <dgm:cxn modelId="{89D9648F-9371-4A35-B648-7947A30A5CE1}" type="presParOf" srcId="{64CBB1D4-8F12-454C-AD45-8335F5E097AB}" destId="{43A3C644-E1A3-4033-8C56-2D3D2044AB11}" srcOrd="5" destOrd="0" presId="urn:microsoft.com/office/officeart/2018/2/layout/IconCircleList"/>
    <dgm:cxn modelId="{BD6142DB-40C1-4CA6-ADB9-2930E76EE806}" type="presParOf" srcId="{64CBB1D4-8F12-454C-AD45-8335F5E097AB}" destId="{5EC18ABB-D64A-47E2-BED9-1C9DEA533318}" srcOrd="6" destOrd="0" presId="urn:microsoft.com/office/officeart/2018/2/layout/IconCircleList"/>
    <dgm:cxn modelId="{7D57035E-FE24-41AC-A117-4A96175BDEDE}" type="presParOf" srcId="{5EC18ABB-D64A-47E2-BED9-1C9DEA533318}" destId="{9B4B8815-1E31-4ACC-BC6D-4CF60A529C8E}" srcOrd="0" destOrd="0" presId="urn:microsoft.com/office/officeart/2018/2/layout/IconCircleList"/>
    <dgm:cxn modelId="{D9B17DE1-C1D0-45FF-9FE6-7094AE44024E}" type="presParOf" srcId="{5EC18ABB-D64A-47E2-BED9-1C9DEA533318}" destId="{4202ACF5-51E8-474C-B2F5-BDFF441CE647}" srcOrd="1" destOrd="0" presId="urn:microsoft.com/office/officeart/2018/2/layout/IconCircleList"/>
    <dgm:cxn modelId="{6E228FE9-3A88-4376-9E80-AEA9F83548C5}" type="presParOf" srcId="{5EC18ABB-D64A-47E2-BED9-1C9DEA533318}" destId="{250D315D-CF9E-4A2D-B5C7-304823B388B9}" srcOrd="2" destOrd="0" presId="urn:microsoft.com/office/officeart/2018/2/layout/IconCircleList"/>
    <dgm:cxn modelId="{4275EF85-D74F-4757-9813-173E7547179A}" type="presParOf" srcId="{5EC18ABB-D64A-47E2-BED9-1C9DEA533318}" destId="{DEC0F648-654D-49C7-B383-66DA364B214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593AFF-3189-4F85-A22A-63F9E583333D}"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F0EB8804-1CFD-4024-855D-BF1DC197DA13}">
      <dgm:prSet/>
      <dgm:spPr/>
      <dgm:t>
        <a:bodyPr/>
        <a:lstStyle/>
        <a:p>
          <a:r>
            <a:rPr lang="en-US"/>
            <a:t>The flat growth model with yearly seasonality performs marginally better than the logistic model in terms of R^2, although the MAE and MAPE are still substantially high.</a:t>
          </a:r>
        </a:p>
      </dgm:t>
    </dgm:pt>
    <dgm:pt modelId="{6260ABDB-4AEE-4962-812D-D8DBA984CE6E}" type="parTrans" cxnId="{3526832B-AE9F-4039-937D-2A603CFCD8F1}">
      <dgm:prSet/>
      <dgm:spPr/>
      <dgm:t>
        <a:bodyPr/>
        <a:lstStyle/>
        <a:p>
          <a:endParaRPr lang="en-US"/>
        </a:p>
      </dgm:t>
    </dgm:pt>
    <dgm:pt modelId="{888F6721-0B48-4C47-91FC-6E2883EEF134}" type="sibTrans" cxnId="{3526832B-AE9F-4039-937D-2A603CFCD8F1}">
      <dgm:prSet/>
      <dgm:spPr/>
      <dgm:t>
        <a:bodyPr/>
        <a:lstStyle/>
        <a:p>
          <a:endParaRPr lang="en-US"/>
        </a:p>
      </dgm:t>
    </dgm:pt>
    <dgm:pt modelId="{1F3CC26F-8D2B-479B-8C20-7EF8AFA664A0}">
      <dgm:prSet/>
      <dgm:spPr/>
      <dgm:t>
        <a:bodyPr/>
        <a:lstStyle/>
        <a:p>
          <a:r>
            <a:rPr lang="en-US"/>
            <a:t>Similar to the yearly seasonality under flat growth, the biweekly model shows only a slight improvement in R^2.</a:t>
          </a:r>
        </a:p>
      </dgm:t>
    </dgm:pt>
    <dgm:pt modelId="{E973EB3B-E60F-4423-9489-E8E2A42C7C6F}" type="parTrans" cxnId="{9E830A94-3C3C-4B46-BC37-85C413903F11}">
      <dgm:prSet/>
      <dgm:spPr/>
      <dgm:t>
        <a:bodyPr/>
        <a:lstStyle/>
        <a:p>
          <a:endParaRPr lang="en-US"/>
        </a:p>
      </dgm:t>
    </dgm:pt>
    <dgm:pt modelId="{091678E3-89EF-4D34-8C77-CC6A4ECA8109}" type="sibTrans" cxnId="{9E830A94-3C3C-4B46-BC37-85C413903F11}">
      <dgm:prSet/>
      <dgm:spPr/>
      <dgm:t>
        <a:bodyPr/>
        <a:lstStyle/>
        <a:p>
          <a:endParaRPr lang="en-US"/>
        </a:p>
      </dgm:t>
    </dgm:pt>
    <dgm:pt modelId="{64B02F8E-C145-418F-A81E-120C6CAA38D9}">
      <dgm:prSet/>
      <dgm:spPr/>
      <dgm:t>
        <a:bodyPr/>
        <a:lstStyle/>
        <a:p>
          <a:r>
            <a:rPr lang="en-US"/>
            <a:t>The R^2 values close to zero across all configurations indicate that the models, regardless of the growth type or seasonality, explain very little of the variance in the observed data. This suggests that the models may not be appropriate for this particular dataset or that the dataset's characteristics and noise might be challenging for these models to capture effectively.</a:t>
          </a:r>
        </a:p>
      </dgm:t>
    </dgm:pt>
    <dgm:pt modelId="{5A7FB40D-560B-485A-AF2A-DDFED0497698}" type="parTrans" cxnId="{FDB88D9A-02BC-4A82-A107-C0F372EF0108}">
      <dgm:prSet/>
      <dgm:spPr/>
      <dgm:t>
        <a:bodyPr/>
        <a:lstStyle/>
        <a:p>
          <a:endParaRPr lang="en-US"/>
        </a:p>
      </dgm:t>
    </dgm:pt>
    <dgm:pt modelId="{F54E352B-E8B5-4783-80C1-4CD4D03F2287}" type="sibTrans" cxnId="{FDB88D9A-02BC-4A82-A107-C0F372EF0108}">
      <dgm:prSet/>
      <dgm:spPr/>
      <dgm:t>
        <a:bodyPr/>
        <a:lstStyle/>
        <a:p>
          <a:endParaRPr lang="en-US"/>
        </a:p>
      </dgm:t>
    </dgm:pt>
    <dgm:pt modelId="{242CFA73-6B34-4F8F-98C2-2071EE0D3714}" type="pres">
      <dgm:prSet presAssocID="{86593AFF-3189-4F85-A22A-63F9E583333D}" presName="outerComposite" presStyleCnt="0">
        <dgm:presLayoutVars>
          <dgm:chMax val="5"/>
          <dgm:dir/>
          <dgm:resizeHandles val="exact"/>
        </dgm:presLayoutVars>
      </dgm:prSet>
      <dgm:spPr/>
    </dgm:pt>
    <dgm:pt modelId="{04044F1A-AA74-43F1-8C7E-4C24E867FDB7}" type="pres">
      <dgm:prSet presAssocID="{86593AFF-3189-4F85-A22A-63F9E583333D}" presName="dummyMaxCanvas" presStyleCnt="0">
        <dgm:presLayoutVars/>
      </dgm:prSet>
      <dgm:spPr/>
    </dgm:pt>
    <dgm:pt modelId="{E69DA7BF-E34B-4EB8-A9A7-CA84C1D025D3}" type="pres">
      <dgm:prSet presAssocID="{86593AFF-3189-4F85-A22A-63F9E583333D}" presName="ThreeNodes_1" presStyleLbl="node1" presStyleIdx="0" presStyleCnt="3">
        <dgm:presLayoutVars>
          <dgm:bulletEnabled val="1"/>
        </dgm:presLayoutVars>
      </dgm:prSet>
      <dgm:spPr/>
    </dgm:pt>
    <dgm:pt modelId="{3A33AC7B-2C01-429C-8D82-9FAD1CD5F7C3}" type="pres">
      <dgm:prSet presAssocID="{86593AFF-3189-4F85-A22A-63F9E583333D}" presName="ThreeNodes_2" presStyleLbl="node1" presStyleIdx="1" presStyleCnt="3">
        <dgm:presLayoutVars>
          <dgm:bulletEnabled val="1"/>
        </dgm:presLayoutVars>
      </dgm:prSet>
      <dgm:spPr/>
    </dgm:pt>
    <dgm:pt modelId="{FC86C4C3-DE81-412D-9939-9E10AD2B5BDF}" type="pres">
      <dgm:prSet presAssocID="{86593AFF-3189-4F85-A22A-63F9E583333D}" presName="ThreeNodes_3" presStyleLbl="node1" presStyleIdx="2" presStyleCnt="3">
        <dgm:presLayoutVars>
          <dgm:bulletEnabled val="1"/>
        </dgm:presLayoutVars>
      </dgm:prSet>
      <dgm:spPr/>
    </dgm:pt>
    <dgm:pt modelId="{9E180D4F-9ADE-4B12-B8F9-995F023E48D9}" type="pres">
      <dgm:prSet presAssocID="{86593AFF-3189-4F85-A22A-63F9E583333D}" presName="ThreeConn_1-2" presStyleLbl="fgAccFollowNode1" presStyleIdx="0" presStyleCnt="2">
        <dgm:presLayoutVars>
          <dgm:bulletEnabled val="1"/>
        </dgm:presLayoutVars>
      </dgm:prSet>
      <dgm:spPr/>
    </dgm:pt>
    <dgm:pt modelId="{DDE9EBA0-FBD9-46F2-A25D-6D936D564F4F}" type="pres">
      <dgm:prSet presAssocID="{86593AFF-3189-4F85-A22A-63F9E583333D}" presName="ThreeConn_2-3" presStyleLbl="fgAccFollowNode1" presStyleIdx="1" presStyleCnt="2">
        <dgm:presLayoutVars>
          <dgm:bulletEnabled val="1"/>
        </dgm:presLayoutVars>
      </dgm:prSet>
      <dgm:spPr/>
    </dgm:pt>
    <dgm:pt modelId="{60640045-E2C8-40B1-8C18-410BCA98F8FE}" type="pres">
      <dgm:prSet presAssocID="{86593AFF-3189-4F85-A22A-63F9E583333D}" presName="ThreeNodes_1_text" presStyleLbl="node1" presStyleIdx="2" presStyleCnt="3">
        <dgm:presLayoutVars>
          <dgm:bulletEnabled val="1"/>
        </dgm:presLayoutVars>
      </dgm:prSet>
      <dgm:spPr/>
    </dgm:pt>
    <dgm:pt modelId="{B2E3B3F5-C584-422C-B70A-3C2510644B83}" type="pres">
      <dgm:prSet presAssocID="{86593AFF-3189-4F85-A22A-63F9E583333D}" presName="ThreeNodes_2_text" presStyleLbl="node1" presStyleIdx="2" presStyleCnt="3">
        <dgm:presLayoutVars>
          <dgm:bulletEnabled val="1"/>
        </dgm:presLayoutVars>
      </dgm:prSet>
      <dgm:spPr/>
    </dgm:pt>
    <dgm:pt modelId="{E3886B4D-EDBB-4E46-B5B7-E0A62AEDD33E}" type="pres">
      <dgm:prSet presAssocID="{86593AFF-3189-4F85-A22A-63F9E583333D}" presName="ThreeNodes_3_text" presStyleLbl="node1" presStyleIdx="2" presStyleCnt="3">
        <dgm:presLayoutVars>
          <dgm:bulletEnabled val="1"/>
        </dgm:presLayoutVars>
      </dgm:prSet>
      <dgm:spPr/>
    </dgm:pt>
  </dgm:ptLst>
  <dgm:cxnLst>
    <dgm:cxn modelId="{596D0001-D8C7-4D6B-BD41-9E60425A465B}" type="presOf" srcId="{1F3CC26F-8D2B-479B-8C20-7EF8AFA664A0}" destId="{B2E3B3F5-C584-422C-B70A-3C2510644B83}" srcOrd="1" destOrd="0" presId="urn:microsoft.com/office/officeart/2005/8/layout/vProcess5"/>
    <dgm:cxn modelId="{3526832B-AE9F-4039-937D-2A603CFCD8F1}" srcId="{86593AFF-3189-4F85-A22A-63F9E583333D}" destId="{F0EB8804-1CFD-4024-855D-BF1DC197DA13}" srcOrd="0" destOrd="0" parTransId="{6260ABDB-4AEE-4962-812D-D8DBA984CE6E}" sibTransId="{888F6721-0B48-4C47-91FC-6E2883EEF134}"/>
    <dgm:cxn modelId="{2E7AE22C-BFEB-42F8-B939-A429C3186CFA}" type="presOf" srcId="{86593AFF-3189-4F85-A22A-63F9E583333D}" destId="{242CFA73-6B34-4F8F-98C2-2071EE0D3714}" srcOrd="0" destOrd="0" presId="urn:microsoft.com/office/officeart/2005/8/layout/vProcess5"/>
    <dgm:cxn modelId="{3E3E6947-B989-4F89-9224-E3673DAE1943}" type="presOf" srcId="{F0EB8804-1CFD-4024-855D-BF1DC197DA13}" destId="{60640045-E2C8-40B1-8C18-410BCA98F8FE}" srcOrd="1" destOrd="0" presId="urn:microsoft.com/office/officeart/2005/8/layout/vProcess5"/>
    <dgm:cxn modelId="{18415455-0926-4EF2-A05B-E28CAEBEDF39}" type="presOf" srcId="{091678E3-89EF-4D34-8C77-CC6A4ECA8109}" destId="{DDE9EBA0-FBD9-46F2-A25D-6D936D564F4F}" srcOrd="0" destOrd="0" presId="urn:microsoft.com/office/officeart/2005/8/layout/vProcess5"/>
    <dgm:cxn modelId="{EF1EEE76-C84A-4ED8-B4AC-24E57976E081}" type="presOf" srcId="{1F3CC26F-8D2B-479B-8C20-7EF8AFA664A0}" destId="{3A33AC7B-2C01-429C-8D82-9FAD1CD5F7C3}" srcOrd="0" destOrd="0" presId="urn:microsoft.com/office/officeart/2005/8/layout/vProcess5"/>
    <dgm:cxn modelId="{F3C4D486-07DC-44C1-9A75-2D9C3ED4152C}" type="presOf" srcId="{64B02F8E-C145-418F-A81E-120C6CAA38D9}" destId="{E3886B4D-EDBB-4E46-B5B7-E0A62AEDD33E}" srcOrd="1" destOrd="0" presId="urn:microsoft.com/office/officeart/2005/8/layout/vProcess5"/>
    <dgm:cxn modelId="{9E830A94-3C3C-4B46-BC37-85C413903F11}" srcId="{86593AFF-3189-4F85-A22A-63F9E583333D}" destId="{1F3CC26F-8D2B-479B-8C20-7EF8AFA664A0}" srcOrd="1" destOrd="0" parTransId="{E973EB3B-E60F-4423-9489-E8E2A42C7C6F}" sibTransId="{091678E3-89EF-4D34-8C77-CC6A4ECA8109}"/>
    <dgm:cxn modelId="{FDB88D9A-02BC-4A82-A107-C0F372EF0108}" srcId="{86593AFF-3189-4F85-A22A-63F9E583333D}" destId="{64B02F8E-C145-418F-A81E-120C6CAA38D9}" srcOrd="2" destOrd="0" parTransId="{5A7FB40D-560B-485A-AF2A-DDFED0497698}" sibTransId="{F54E352B-E8B5-4783-80C1-4CD4D03F2287}"/>
    <dgm:cxn modelId="{EFE16DB5-45EE-47D1-9EFA-583FD9B204AA}" type="presOf" srcId="{64B02F8E-C145-418F-A81E-120C6CAA38D9}" destId="{FC86C4C3-DE81-412D-9939-9E10AD2B5BDF}" srcOrd="0" destOrd="0" presId="urn:microsoft.com/office/officeart/2005/8/layout/vProcess5"/>
    <dgm:cxn modelId="{724AAFCC-EFAE-4B81-9A54-231397401D84}" type="presOf" srcId="{F0EB8804-1CFD-4024-855D-BF1DC197DA13}" destId="{E69DA7BF-E34B-4EB8-A9A7-CA84C1D025D3}" srcOrd="0" destOrd="0" presId="urn:microsoft.com/office/officeart/2005/8/layout/vProcess5"/>
    <dgm:cxn modelId="{A10D5CD3-90FE-4A32-A5A0-A2B1895EBFCF}" type="presOf" srcId="{888F6721-0B48-4C47-91FC-6E2883EEF134}" destId="{9E180D4F-9ADE-4B12-B8F9-995F023E48D9}" srcOrd="0" destOrd="0" presId="urn:microsoft.com/office/officeart/2005/8/layout/vProcess5"/>
    <dgm:cxn modelId="{04F828A3-DCD3-4B72-8E0A-8289DE2C2D40}" type="presParOf" srcId="{242CFA73-6B34-4F8F-98C2-2071EE0D3714}" destId="{04044F1A-AA74-43F1-8C7E-4C24E867FDB7}" srcOrd="0" destOrd="0" presId="urn:microsoft.com/office/officeart/2005/8/layout/vProcess5"/>
    <dgm:cxn modelId="{D662AC55-DC1C-4A45-B6FB-6CF5896E2C7C}" type="presParOf" srcId="{242CFA73-6B34-4F8F-98C2-2071EE0D3714}" destId="{E69DA7BF-E34B-4EB8-A9A7-CA84C1D025D3}" srcOrd="1" destOrd="0" presId="urn:microsoft.com/office/officeart/2005/8/layout/vProcess5"/>
    <dgm:cxn modelId="{7BB1197C-3AD8-4664-9742-970D4733AE9E}" type="presParOf" srcId="{242CFA73-6B34-4F8F-98C2-2071EE0D3714}" destId="{3A33AC7B-2C01-429C-8D82-9FAD1CD5F7C3}" srcOrd="2" destOrd="0" presId="urn:microsoft.com/office/officeart/2005/8/layout/vProcess5"/>
    <dgm:cxn modelId="{69913153-3B13-48AE-B488-B94D4BD2ECE8}" type="presParOf" srcId="{242CFA73-6B34-4F8F-98C2-2071EE0D3714}" destId="{FC86C4C3-DE81-412D-9939-9E10AD2B5BDF}" srcOrd="3" destOrd="0" presId="urn:microsoft.com/office/officeart/2005/8/layout/vProcess5"/>
    <dgm:cxn modelId="{CAD08A8B-01BE-4D00-8F7A-A6520E8C22BD}" type="presParOf" srcId="{242CFA73-6B34-4F8F-98C2-2071EE0D3714}" destId="{9E180D4F-9ADE-4B12-B8F9-995F023E48D9}" srcOrd="4" destOrd="0" presId="urn:microsoft.com/office/officeart/2005/8/layout/vProcess5"/>
    <dgm:cxn modelId="{25CC701E-ED49-4ED8-897D-3ECA8AE49C90}" type="presParOf" srcId="{242CFA73-6B34-4F8F-98C2-2071EE0D3714}" destId="{DDE9EBA0-FBD9-46F2-A25D-6D936D564F4F}" srcOrd="5" destOrd="0" presId="urn:microsoft.com/office/officeart/2005/8/layout/vProcess5"/>
    <dgm:cxn modelId="{4F11E81B-D746-40A4-BF16-EF872E36D8E0}" type="presParOf" srcId="{242CFA73-6B34-4F8F-98C2-2071EE0D3714}" destId="{60640045-E2C8-40B1-8C18-410BCA98F8FE}" srcOrd="6" destOrd="0" presId="urn:microsoft.com/office/officeart/2005/8/layout/vProcess5"/>
    <dgm:cxn modelId="{0EA7EA32-734F-4512-A87E-296C26D5B813}" type="presParOf" srcId="{242CFA73-6B34-4F8F-98C2-2071EE0D3714}" destId="{B2E3B3F5-C584-422C-B70A-3C2510644B83}" srcOrd="7" destOrd="0" presId="urn:microsoft.com/office/officeart/2005/8/layout/vProcess5"/>
    <dgm:cxn modelId="{B9CB5634-7EDA-4AD4-A84C-D7A42DA7DAEB}" type="presParOf" srcId="{242CFA73-6B34-4F8F-98C2-2071EE0D3714}" destId="{E3886B4D-EDBB-4E46-B5B7-E0A62AEDD33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AF5AF-0283-4C83-93C1-389A08D90912}">
      <dsp:nvSpPr>
        <dsp:cNvPr id="0" name=""/>
        <dsp:cNvSpPr/>
      </dsp:nvSpPr>
      <dsp:spPr>
        <a:xfrm>
          <a:off x="164279" y="487604"/>
          <a:ext cx="1311111" cy="131111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825EC-19D5-4831-9256-2091F6E45E6D}">
      <dsp:nvSpPr>
        <dsp:cNvPr id="0" name=""/>
        <dsp:cNvSpPr/>
      </dsp:nvSpPr>
      <dsp:spPr>
        <a:xfrm>
          <a:off x="439612" y="762937"/>
          <a:ext cx="760444" cy="760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773633-7989-48B0-852D-6B2E518B5880}">
      <dsp:nvSpPr>
        <dsp:cNvPr id="0" name=""/>
        <dsp:cNvSpPr/>
      </dsp:nvSpPr>
      <dsp:spPr>
        <a:xfrm>
          <a:off x="1756343" y="487604"/>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model is configured with logistic growth, incorporating a maximum capacity (cap) of 6 and a minimum floor of 1.5 to reflect physical or operational constraints in the dataset. Seasonalities added include monthly, daily, weekly, yearly, and quarterly, each with specific Fourier orders designed to capture periodic fluctuations accurately.</a:t>
          </a:r>
        </a:p>
      </dsp:txBody>
      <dsp:txXfrm>
        <a:off x="1756343" y="487604"/>
        <a:ext cx="3090478" cy="1311111"/>
      </dsp:txXfrm>
    </dsp:sp>
    <dsp:sp modelId="{50361A0C-1D0A-4E6B-AC50-BCD52D78C03B}">
      <dsp:nvSpPr>
        <dsp:cNvPr id="0" name=""/>
        <dsp:cNvSpPr/>
      </dsp:nvSpPr>
      <dsp:spPr>
        <a:xfrm>
          <a:off x="5385314" y="487604"/>
          <a:ext cx="1311111" cy="131111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021B8-5A9D-44A8-8D28-68E9F5CF9650}">
      <dsp:nvSpPr>
        <dsp:cNvPr id="0" name=""/>
        <dsp:cNvSpPr/>
      </dsp:nvSpPr>
      <dsp:spPr>
        <a:xfrm>
          <a:off x="5660647" y="762937"/>
          <a:ext cx="760444" cy="760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EECB93-CB7B-4EA1-9A2A-ED119F696896}">
      <dsp:nvSpPr>
        <dsp:cNvPr id="0" name=""/>
        <dsp:cNvSpPr/>
      </dsp:nvSpPr>
      <dsp:spPr>
        <a:xfrm>
          <a:off x="6977378" y="487604"/>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Intervals widen as the forecast extends into the future, indicating increasing uncertainty in longer-term predictions. This is typical in forecasting models as the predictive confidence generally decreases with time.</a:t>
          </a:r>
        </a:p>
      </dsp:txBody>
      <dsp:txXfrm>
        <a:off x="6977378" y="487604"/>
        <a:ext cx="3090478" cy="1311111"/>
      </dsp:txXfrm>
    </dsp:sp>
    <dsp:sp modelId="{6BCF4EC3-653A-4DA4-A09E-1536BC652F38}">
      <dsp:nvSpPr>
        <dsp:cNvPr id="0" name=""/>
        <dsp:cNvSpPr/>
      </dsp:nvSpPr>
      <dsp:spPr>
        <a:xfrm>
          <a:off x="164279" y="2535539"/>
          <a:ext cx="1311111" cy="131111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643C43-932A-4468-BFFA-533F6A737C1E}">
      <dsp:nvSpPr>
        <dsp:cNvPr id="0" name=""/>
        <dsp:cNvSpPr/>
      </dsp:nvSpPr>
      <dsp:spPr>
        <a:xfrm>
          <a:off x="439612" y="2810873"/>
          <a:ext cx="760444" cy="760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2F979C-2E84-4B85-B814-32ADEF103CAD}">
      <dsp:nvSpPr>
        <dsp:cNvPr id="0" name=""/>
        <dsp:cNvSpPr/>
      </dsp:nvSpPr>
      <dsp:spPr>
        <a:xfrm>
          <a:off x="1756343" y="2535539"/>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Trend graph shows a decreasing pattern over the years, suggesting a long-term decline in the values being forecasted.</a:t>
          </a:r>
        </a:p>
      </dsp:txBody>
      <dsp:txXfrm>
        <a:off x="1756343" y="2535539"/>
        <a:ext cx="3090478" cy="1311111"/>
      </dsp:txXfrm>
    </dsp:sp>
    <dsp:sp modelId="{9B4B8815-1E31-4ACC-BC6D-4CF60A529C8E}">
      <dsp:nvSpPr>
        <dsp:cNvPr id="0" name=""/>
        <dsp:cNvSpPr/>
      </dsp:nvSpPr>
      <dsp:spPr>
        <a:xfrm>
          <a:off x="5385314" y="2535539"/>
          <a:ext cx="1311111" cy="131111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2ACF5-51E8-474C-B2F5-BDFF441CE647}">
      <dsp:nvSpPr>
        <dsp:cNvPr id="0" name=""/>
        <dsp:cNvSpPr/>
      </dsp:nvSpPr>
      <dsp:spPr>
        <a:xfrm>
          <a:off x="5660647" y="2810873"/>
          <a:ext cx="760444" cy="760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C0F648-654D-49C7-B383-66DA364B2145}">
      <dsp:nvSpPr>
        <dsp:cNvPr id="0" name=""/>
        <dsp:cNvSpPr/>
      </dsp:nvSpPr>
      <dsp:spPr>
        <a:xfrm>
          <a:off x="6977378" y="2535539"/>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Contrary to the logistic model, the trend component in this flat growth model is relatively flat, indicating the absence of a significant long-term increase or decrease, consistent with the flat growth assumption.</a:t>
          </a:r>
        </a:p>
      </dsp:txBody>
      <dsp:txXfrm>
        <a:off x="6977378" y="2535539"/>
        <a:ext cx="3090478" cy="1311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DA7BF-E34B-4EB8-A9A7-CA84C1D025D3}">
      <dsp:nvSpPr>
        <dsp:cNvPr id="0" name=""/>
        <dsp:cNvSpPr/>
      </dsp:nvSpPr>
      <dsp:spPr>
        <a:xfrm>
          <a:off x="0" y="0"/>
          <a:ext cx="8789916" cy="79567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flat growth model with yearly seasonality performs marginally better than the logistic model in terms of R^2, although the MAE and MAPE are still substantially high.</a:t>
          </a:r>
        </a:p>
      </dsp:txBody>
      <dsp:txXfrm>
        <a:off x="23304" y="23304"/>
        <a:ext cx="7931322" cy="749066"/>
      </dsp:txXfrm>
    </dsp:sp>
    <dsp:sp modelId="{3A33AC7B-2C01-429C-8D82-9FAD1CD5F7C3}">
      <dsp:nvSpPr>
        <dsp:cNvPr id="0" name=""/>
        <dsp:cNvSpPr/>
      </dsp:nvSpPr>
      <dsp:spPr>
        <a:xfrm>
          <a:off x="775580" y="928287"/>
          <a:ext cx="8789916" cy="795674"/>
        </a:xfrm>
        <a:prstGeom prst="roundRect">
          <a:avLst>
            <a:gd name="adj" fmla="val 10000"/>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Similar to the yearly seasonality under flat growth, the biweekly model shows only a slight improvement in R^2.</a:t>
          </a:r>
        </a:p>
      </dsp:txBody>
      <dsp:txXfrm>
        <a:off x="798884" y="951591"/>
        <a:ext cx="7450538" cy="749066"/>
      </dsp:txXfrm>
    </dsp:sp>
    <dsp:sp modelId="{FC86C4C3-DE81-412D-9939-9E10AD2B5BDF}">
      <dsp:nvSpPr>
        <dsp:cNvPr id="0" name=""/>
        <dsp:cNvSpPr/>
      </dsp:nvSpPr>
      <dsp:spPr>
        <a:xfrm>
          <a:off x="1551161" y="1856574"/>
          <a:ext cx="8789916" cy="795674"/>
        </a:xfrm>
        <a:prstGeom prst="roundRect">
          <a:avLst>
            <a:gd name="adj" fmla="val 10000"/>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R^2 values close to zero across all configurations indicate that the models, regardless of the growth type or seasonality, explain very little of the variance in the observed data. This suggests that the models may not be appropriate for this particular dataset or that the dataset's characteristics and noise might be challenging for these models to capture effectively.</a:t>
          </a:r>
        </a:p>
      </dsp:txBody>
      <dsp:txXfrm>
        <a:off x="1574465" y="1879878"/>
        <a:ext cx="7450538" cy="749066"/>
      </dsp:txXfrm>
    </dsp:sp>
    <dsp:sp modelId="{9E180D4F-9ADE-4B12-B8F9-995F023E48D9}">
      <dsp:nvSpPr>
        <dsp:cNvPr id="0" name=""/>
        <dsp:cNvSpPr/>
      </dsp:nvSpPr>
      <dsp:spPr>
        <a:xfrm>
          <a:off x="8272727" y="603386"/>
          <a:ext cx="517188" cy="51718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89094" y="603386"/>
        <a:ext cx="284454" cy="389184"/>
      </dsp:txXfrm>
    </dsp:sp>
    <dsp:sp modelId="{DDE9EBA0-FBD9-46F2-A25D-6D936D564F4F}">
      <dsp:nvSpPr>
        <dsp:cNvPr id="0" name=""/>
        <dsp:cNvSpPr/>
      </dsp:nvSpPr>
      <dsp:spPr>
        <a:xfrm>
          <a:off x="9048308" y="1526369"/>
          <a:ext cx="517188" cy="517188"/>
        </a:xfrm>
        <a:prstGeom prst="downArrow">
          <a:avLst>
            <a:gd name="adj1" fmla="val 55000"/>
            <a:gd name="adj2" fmla="val 45000"/>
          </a:avLst>
        </a:prstGeom>
        <a:solidFill>
          <a:schemeClr val="accent5">
            <a:tint val="40000"/>
            <a:alpha val="90000"/>
            <a:hueOff val="-11944666"/>
            <a:satOff val="2667"/>
            <a:lumOff val="401"/>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64675" y="1526369"/>
        <a:ext cx="284454" cy="3891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E786-C328-DE62-1784-8864FA3C7D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486D77-3DF4-78B2-C103-849A08268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7DF168-8860-F50D-4E43-EAFF1232B61A}"/>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5" name="Footer Placeholder 4">
            <a:extLst>
              <a:ext uri="{FF2B5EF4-FFF2-40B4-BE49-F238E27FC236}">
                <a16:creationId xmlns:a16="http://schemas.microsoft.com/office/drawing/2014/main" id="{4C9E0910-6FAA-DDDD-B78A-89C8CBA08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B208E-F63F-DE49-0213-A9865F4EAF5A}"/>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235018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278C-258F-FA74-F958-BF4216E1E0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14C61F-CC69-1716-9C57-99DB8B5EE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F8039-8B19-56DE-C126-4710277F3948}"/>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5" name="Footer Placeholder 4">
            <a:extLst>
              <a:ext uri="{FF2B5EF4-FFF2-40B4-BE49-F238E27FC236}">
                <a16:creationId xmlns:a16="http://schemas.microsoft.com/office/drawing/2014/main" id="{8B283C4C-5AA4-D725-521D-84AEDA576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AC5DD-ADC9-562B-99F3-D7FAEFC7B7A1}"/>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185444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967D7-837D-E572-A692-7AC74E9ECE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1EA433-DF01-9A85-02FB-8F7133627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65C42C-991A-8B7A-459A-E81905B8CCB4}"/>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5" name="Footer Placeholder 4">
            <a:extLst>
              <a:ext uri="{FF2B5EF4-FFF2-40B4-BE49-F238E27FC236}">
                <a16:creationId xmlns:a16="http://schemas.microsoft.com/office/drawing/2014/main" id="{4261EC99-73B4-5A85-1DFB-E510AEFE1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491A95-047B-9E43-8B68-565D23E42776}"/>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194263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5511-7B7D-5B3F-FD69-9159624831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C6868D-C91C-680E-D7F7-4201D52D5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FEB07-0921-C6F5-5433-2A618794EE00}"/>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5" name="Footer Placeholder 4">
            <a:extLst>
              <a:ext uri="{FF2B5EF4-FFF2-40B4-BE49-F238E27FC236}">
                <a16:creationId xmlns:a16="http://schemas.microsoft.com/office/drawing/2014/main" id="{957936A2-97B4-EB39-F423-BC38D38C5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15E669-5B86-8B4D-7C51-1AA39771E99B}"/>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81020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3EAD-8CDC-CEAB-7015-99A6F17C90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DFD38F-8FDB-175C-BCB4-FDCBCF4E7C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46FC7-52B0-F15B-03B6-535293ADDEB9}"/>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5" name="Footer Placeholder 4">
            <a:extLst>
              <a:ext uri="{FF2B5EF4-FFF2-40B4-BE49-F238E27FC236}">
                <a16:creationId xmlns:a16="http://schemas.microsoft.com/office/drawing/2014/main" id="{D2E537CA-8EBF-F2F2-CBF2-CF892AC3C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72FB6-0461-F061-EBFE-A6C088F9A8EC}"/>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49835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AFF3-D67D-C0FE-CD61-1ACE2A96E0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583C23-49F6-BA90-D635-01A72B1487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F018E1-48E1-7973-D9D3-78FC52369E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93B45E-4183-F6EF-A63A-EB58E24A4A48}"/>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6" name="Footer Placeholder 5">
            <a:extLst>
              <a:ext uri="{FF2B5EF4-FFF2-40B4-BE49-F238E27FC236}">
                <a16:creationId xmlns:a16="http://schemas.microsoft.com/office/drawing/2014/main" id="{7F6D8C56-304F-FAC7-5396-EA7A02E743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4EADD9-8D9C-9DB3-8038-2F351E02DBC8}"/>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99761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C49C-3AA9-9013-D574-F0AE0C149A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986D3D-55FD-4C44-C0B8-3285EC2E1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B6C53-CB29-23CC-92C7-E4921AD68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2DC746-ACD9-B230-B118-A75C2D407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FF61C1-0C79-A189-3C5E-6A6CD5DE7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6AA9FB-0DD5-35BC-D2FB-07B29B84985B}"/>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8" name="Footer Placeholder 7">
            <a:extLst>
              <a:ext uri="{FF2B5EF4-FFF2-40B4-BE49-F238E27FC236}">
                <a16:creationId xmlns:a16="http://schemas.microsoft.com/office/drawing/2014/main" id="{223B922E-834A-6EAE-4B6D-C9BAA65228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555C0F-6487-6BE8-C34A-26D790AF9C25}"/>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202118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1FAD-9922-9947-7FBC-09D95A84E3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B1A1B7-6E38-C6C4-C088-9DDB20BB829F}"/>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4" name="Footer Placeholder 3">
            <a:extLst>
              <a:ext uri="{FF2B5EF4-FFF2-40B4-BE49-F238E27FC236}">
                <a16:creationId xmlns:a16="http://schemas.microsoft.com/office/drawing/2014/main" id="{EFC94851-4DD2-3F31-8CB3-C97709D5A4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4710E1-F2CE-AEDC-4C34-3D1FB8448E05}"/>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129270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379D6-8D77-4219-33D1-350054EDE8DB}"/>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3" name="Footer Placeholder 2">
            <a:extLst>
              <a:ext uri="{FF2B5EF4-FFF2-40B4-BE49-F238E27FC236}">
                <a16:creationId xmlns:a16="http://schemas.microsoft.com/office/drawing/2014/main" id="{FE7F5B13-8371-56AF-2A0A-523799282A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BA2302-B435-0282-963E-5E9374EE9772}"/>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248587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2074-7F1C-1208-A9F3-165EA0DE2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EC6D38-54D9-B962-1CBD-3F4D69BB0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9C2481-7206-E7BD-4D6B-351FA6E25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1C96B-2C15-6125-D343-4C6DEBF56993}"/>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6" name="Footer Placeholder 5">
            <a:extLst>
              <a:ext uri="{FF2B5EF4-FFF2-40B4-BE49-F238E27FC236}">
                <a16:creationId xmlns:a16="http://schemas.microsoft.com/office/drawing/2014/main" id="{B16D2B22-D62E-4F1B-EEC6-35698CAA9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59D9E-2364-2DDB-32EB-9FFAAD3F9C16}"/>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82769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06DE-2D88-F9C8-CC04-B5D326747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F4135F-C58C-83B1-D057-43AF72A41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BEBF55-4A1F-24AD-AF64-F83C59253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E5060-7AED-8446-E7A0-09B82C929F87}"/>
              </a:ext>
            </a:extLst>
          </p:cNvPr>
          <p:cNvSpPr>
            <a:spLocks noGrp="1"/>
          </p:cNvSpPr>
          <p:nvPr>
            <p:ph type="dt" sz="half" idx="10"/>
          </p:nvPr>
        </p:nvSpPr>
        <p:spPr/>
        <p:txBody>
          <a:bodyPr/>
          <a:lstStyle/>
          <a:p>
            <a:fld id="{B9AFD823-C283-4244-8DC0-4E82AE10A7BA}" type="datetimeFigureOut">
              <a:rPr lang="en-IN" smtClean="0"/>
              <a:t>09-10-2024</a:t>
            </a:fld>
            <a:endParaRPr lang="en-IN"/>
          </a:p>
        </p:txBody>
      </p:sp>
      <p:sp>
        <p:nvSpPr>
          <p:cNvPr id="6" name="Footer Placeholder 5">
            <a:extLst>
              <a:ext uri="{FF2B5EF4-FFF2-40B4-BE49-F238E27FC236}">
                <a16:creationId xmlns:a16="http://schemas.microsoft.com/office/drawing/2014/main" id="{35431073-22E5-3B07-5E3F-719E15436C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88080F-32D6-40A3-E54D-6818B38CA320}"/>
              </a:ext>
            </a:extLst>
          </p:cNvPr>
          <p:cNvSpPr>
            <a:spLocks noGrp="1"/>
          </p:cNvSpPr>
          <p:nvPr>
            <p:ph type="sldNum" sz="quarter" idx="12"/>
          </p:nvPr>
        </p:nvSpPr>
        <p:spPr/>
        <p:txBody>
          <a:bodyPr/>
          <a:lstStyle/>
          <a:p>
            <a:fld id="{2620E428-0B00-434B-B1F6-79BA76CC8E32}" type="slidenum">
              <a:rPr lang="en-IN" smtClean="0"/>
              <a:t>‹#›</a:t>
            </a:fld>
            <a:endParaRPr lang="en-IN"/>
          </a:p>
        </p:txBody>
      </p:sp>
    </p:spTree>
    <p:extLst>
      <p:ext uri="{BB962C8B-B14F-4D97-AF65-F5344CB8AC3E}">
        <p14:creationId xmlns:p14="http://schemas.microsoft.com/office/powerpoint/2010/main" val="253836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455D8-7E14-43EC-15CD-1CB5CB5B4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3F171-83E8-202B-D6DF-388525952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7223B-9618-2ED4-6983-401980E0A6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AFD823-C283-4244-8DC0-4E82AE10A7BA}" type="datetimeFigureOut">
              <a:rPr lang="en-IN" smtClean="0"/>
              <a:t>09-10-2024</a:t>
            </a:fld>
            <a:endParaRPr lang="en-IN"/>
          </a:p>
        </p:txBody>
      </p:sp>
      <p:sp>
        <p:nvSpPr>
          <p:cNvPr id="5" name="Footer Placeholder 4">
            <a:extLst>
              <a:ext uri="{FF2B5EF4-FFF2-40B4-BE49-F238E27FC236}">
                <a16:creationId xmlns:a16="http://schemas.microsoft.com/office/drawing/2014/main" id="{905F3D07-0DC4-359C-E510-173C50E0D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4FE1A36-7D24-ED4E-2AEB-5B50EFE9A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20E428-0B00-434B-B1F6-79BA76CC8E32}" type="slidenum">
              <a:rPr lang="en-IN" smtClean="0"/>
              <a:t>‹#›</a:t>
            </a:fld>
            <a:endParaRPr lang="en-IN"/>
          </a:p>
        </p:txBody>
      </p:sp>
    </p:spTree>
    <p:extLst>
      <p:ext uri="{BB962C8B-B14F-4D97-AF65-F5344CB8AC3E}">
        <p14:creationId xmlns:p14="http://schemas.microsoft.com/office/powerpoint/2010/main" val="2751034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Multiple exposure of building facades">
            <a:extLst>
              <a:ext uri="{FF2B5EF4-FFF2-40B4-BE49-F238E27FC236}">
                <a16:creationId xmlns:a16="http://schemas.microsoft.com/office/drawing/2014/main" id="{44A32361-56C0-526C-3F06-15B4576F4D24}"/>
              </a:ext>
            </a:extLst>
          </p:cNvPr>
          <p:cNvPicPr>
            <a:picLocks noChangeAspect="1"/>
          </p:cNvPicPr>
          <p:nvPr/>
        </p:nvPicPr>
        <p:blipFill rotWithShape="1">
          <a:blip r:embed="rId2">
            <a:alphaModFix amt="60000"/>
          </a:blip>
          <a:srcRect t="5771" b="9960"/>
          <a:stretch/>
        </p:blipFill>
        <p:spPr>
          <a:xfrm>
            <a:off x="-1" y="10"/>
            <a:ext cx="12192001" cy="6857990"/>
          </a:xfrm>
          <a:prstGeom prst="rect">
            <a:avLst/>
          </a:prstGeom>
        </p:spPr>
      </p:pic>
      <p:sp>
        <p:nvSpPr>
          <p:cNvPr id="2" name="Title 1">
            <a:extLst>
              <a:ext uri="{FF2B5EF4-FFF2-40B4-BE49-F238E27FC236}">
                <a16:creationId xmlns:a16="http://schemas.microsoft.com/office/drawing/2014/main" id="{D7424DE0-EF88-5751-ACB2-F98930E7DE14}"/>
              </a:ext>
            </a:extLst>
          </p:cNvPr>
          <p:cNvSpPr>
            <a:spLocks noGrp="1"/>
          </p:cNvSpPr>
          <p:nvPr>
            <p:ph type="ctrTitle"/>
          </p:nvPr>
        </p:nvSpPr>
        <p:spPr>
          <a:xfrm>
            <a:off x="838200" y="914402"/>
            <a:ext cx="10515600" cy="2985923"/>
          </a:xfrm>
        </p:spPr>
        <p:txBody>
          <a:bodyPr>
            <a:normAutofit/>
          </a:bodyPr>
          <a:lstStyle/>
          <a:p>
            <a:r>
              <a:rPr lang="en-US" sz="5200" dirty="0">
                <a:solidFill>
                  <a:srgbClr val="FFFFFF"/>
                </a:solidFill>
              </a:rPr>
              <a:t>Time Series Forecasting of NYC's Electricity Consumption</a:t>
            </a:r>
            <a:endParaRPr lang="en-IN" sz="5200" dirty="0">
              <a:solidFill>
                <a:srgbClr val="FFFFFF"/>
              </a:solidFill>
            </a:endParaRPr>
          </a:p>
        </p:txBody>
      </p:sp>
      <p:sp>
        <p:nvSpPr>
          <p:cNvPr id="3" name="Subtitle 2">
            <a:extLst>
              <a:ext uri="{FF2B5EF4-FFF2-40B4-BE49-F238E27FC236}">
                <a16:creationId xmlns:a16="http://schemas.microsoft.com/office/drawing/2014/main" id="{1D8B7FD2-3534-ACB2-543F-A30549ACFB79}"/>
              </a:ext>
            </a:extLst>
          </p:cNvPr>
          <p:cNvSpPr>
            <a:spLocks noGrp="1"/>
          </p:cNvSpPr>
          <p:nvPr>
            <p:ph type="subTitle" idx="1"/>
          </p:nvPr>
        </p:nvSpPr>
        <p:spPr>
          <a:xfrm>
            <a:off x="484239" y="4687007"/>
            <a:ext cx="10515600" cy="1384310"/>
          </a:xfrm>
        </p:spPr>
        <p:txBody>
          <a:bodyPr>
            <a:normAutofit/>
          </a:bodyPr>
          <a:lstStyle/>
          <a:p>
            <a:r>
              <a:rPr lang="en-IN" sz="1500" dirty="0">
                <a:solidFill>
                  <a:srgbClr val="FFFFFF"/>
                </a:solidFill>
              </a:rPr>
              <a:t>-</a:t>
            </a:r>
            <a:r>
              <a:rPr lang="en-IN" sz="1800" dirty="0">
                <a:solidFill>
                  <a:srgbClr val="FFFFFF"/>
                </a:solidFill>
              </a:rPr>
              <a:t>By   Vishnu Vardhan Reddy Bijjam</a:t>
            </a:r>
          </a:p>
          <a:p>
            <a:endParaRPr lang="en-IN" sz="1500" dirty="0">
              <a:solidFill>
                <a:srgbClr val="FFFFFF"/>
              </a:solidFill>
            </a:endParaRPr>
          </a:p>
        </p:txBody>
      </p:sp>
    </p:spTree>
    <p:extLst>
      <p:ext uri="{BB962C8B-B14F-4D97-AF65-F5344CB8AC3E}">
        <p14:creationId xmlns:p14="http://schemas.microsoft.com/office/powerpoint/2010/main" val="102428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 going up&#10;&#10;Description automatically generated with medium confidence">
            <a:extLst>
              <a:ext uri="{FF2B5EF4-FFF2-40B4-BE49-F238E27FC236}">
                <a16:creationId xmlns:a16="http://schemas.microsoft.com/office/drawing/2014/main" id="{B631EA9B-6944-E0FF-B708-DC0BA7D82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11" y="201495"/>
            <a:ext cx="9294918" cy="3967701"/>
          </a:xfrm>
          <a:prstGeom prst="rect">
            <a:avLst/>
          </a:prstGeom>
        </p:spPr>
      </p:pic>
      <p:pic>
        <p:nvPicPr>
          <p:cNvPr id="5" name="Picture 4" descr="A number and numbers on a white background&#10;&#10;Description automatically generated">
            <a:extLst>
              <a:ext uri="{FF2B5EF4-FFF2-40B4-BE49-F238E27FC236}">
                <a16:creationId xmlns:a16="http://schemas.microsoft.com/office/drawing/2014/main" id="{358F4F59-04CC-2A97-1A7C-C3DE93624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458" y="4489881"/>
            <a:ext cx="5111981" cy="1162212"/>
          </a:xfrm>
          <a:prstGeom prst="rect">
            <a:avLst/>
          </a:prstGeom>
        </p:spPr>
      </p:pic>
    </p:spTree>
    <p:extLst>
      <p:ext uri="{BB962C8B-B14F-4D97-AF65-F5344CB8AC3E}">
        <p14:creationId xmlns:p14="http://schemas.microsoft.com/office/powerpoint/2010/main" val="331780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 and a line&#10;&#10;Description automatically generated with medium confidence">
            <a:extLst>
              <a:ext uri="{FF2B5EF4-FFF2-40B4-BE49-F238E27FC236}">
                <a16:creationId xmlns:a16="http://schemas.microsoft.com/office/drawing/2014/main" id="{8C555CE3-2876-E757-D377-1DB20E08B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806" y="237284"/>
            <a:ext cx="8767911" cy="2869709"/>
          </a:xfrm>
          <a:prstGeom prst="rect">
            <a:avLst/>
          </a:prstGeom>
        </p:spPr>
      </p:pic>
      <p:pic>
        <p:nvPicPr>
          <p:cNvPr id="5" name="Picture 4" descr="A graph of a graph showing the time and the time of the day&#10;&#10;Description automatically generated with medium confidence">
            <a:extLst>
              <a:ext uri="{FF2B5EF4-FFF2-40B4-BE49-F238E27FC236}">
                <a16:creationId xmlns:a16="http://schemas.microsoft.com/office/drawing/2014/main" id="{B32F9688-61D7-C34C-EBFA-1EBF02ACA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805" y="3215149"/>
            <a:ext cx="8469259" cy="3261268"/>
          </a:xfrm>
          <a:prstGeom prst="rect">
            <a:avLst/>
          </a:prstGeom>
        </p:spPr>
      </p:pic>
    </p:spTree>
    <p:extLst>
      <p:ext uri="{BB962C8B-B14F-4D97-AF65-F5344CB8AC3E}">
        <p14:creationId xmlns:p14="http://schemas.microsoft.com/office/powerpoint/2010/main" val="151069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19CA9165-7D9F-4F38-626F-5F6CB5A9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704" y="685417"/>
            <a:ext cx="9440592" cy="5487166"/>
          </a:xfrm>
          <a:prstGeom prst="rect">
            <a:avLst/>
          </a:prstGeom>
        </p:spPr>
      </p:pic>
    </p:spTree>
    <p:extLst>
      <p:ext uri="{BB962C8B-B14F-4D97-AF65-F5344CB8AC3E}">
        <p14:creationId xmlns:p14="http://schemas.microsoft.com/office/powerpoint/2010/main" val="132174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and a chart&#10;&#10;Description automatically generated">
            <a:extLst>
              <a:ext uri="{FF2B5EF4-FFF2-40B4-BE49-F238E27FC236}">
                <a16:creationId xmlns:a16="http://schemas.microsoft.com/office/drawing/2014/main" id="{1F7F6E2E-6795-F4B5-BCDE-8DF80A289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98" y="747338"/>
            <a:ext cx="9697803" cy="5363323"/>
          </a:xfrm>
          <a:prstGeom prst="rect">
            <a:avLst/>
          </a:prstGeom>
        </p:spPr>
      </p:pic>
    </p:spTree>
    <p:extLst>
      <p:ext uri="{BB962C8B-B14F-4D97-AF65-F5344CB8AC3E}">
        <p14:creationId xmlns:p14="http://schemas.microsoft.com/office/powerpoint/2010/main" val="2661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numbers and a line&#10;&#10;Description automatically generated">
            <a:extLst>
              <a:ext uri="{FF2B5EF4-FFF2-40B4-BE49-F238E27FC236}">
                <a16:creationId xmlns:a16="http://schemas.microsoft.com/office/drawing/2014/main" id="{139F3AA4-DDDE-D7B3-68E2-2296386C3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756" y="1509444"/>
            <a:ext cx="9040487" cy="3839111"/>
          </a:xfrm>
          <a:prstGeom prst="rect">
            <a:avLst/>
          </a:prstGeom>
        </p:spPr>
      </p:pic>
    </p:spTree>
    <p:extLst>
      <p:ext uri="{BB962C8B-B14F-4D97-AF65-F5344CB8AC3E}">
        <p14:creationId xmlns:p14="http://schemas.microsoft.com/office/powerpoint/2010/main" val="287732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311A3-004B-218F-1302-9D2DBB98D006}"/>
              </a:ext>
            </a:extLst>
          </p:cNvPr>
          <p:cNvSpPr>
            <a:spLocks noGrp="1"/>
          </p:cNvSpPr>
          <p:nvPr>
            <p:ph type="title"/>
          </p:nvPr>
        </p:nvSpPr>
        <p:spPr>
          <a:xfrm>
            <a:off x="671051" y="240274"/>
            <a:ext cx="10146541" cy="1096912"/>
          </a:xfrm>
        </p:spPr>
        <p:txBody>
          <a:bodyPr anchor="b">
            <a:normAutofit/>
          </a:bodyPr>
          <a:lstStyle/>
          <a:p>
            <a:r>
              <a:rPr lang="en-IN" sz="4000" b="1" i="0" dirty="0">
                <a:effectLst/>
                <a:highlight>
                  <a:srgbClr val="FFFFFF"/>
                </a:highlight>
                <a:latin typeface="Helvetica Neue"/>
              </a:rPr>
              <a:t>Model Evaluation</a:t>
            </a:r>
            <a:endParaRPr lang="en-IN" sz="4000" b="1" dirty="0"/>
          </a:p>
        </p:txBody>
      </p:sp>
      <p:pic>
        <p:nvPicPr>
          <p:cNvPr id="5" name="Picture 4">
            <a:extLst>
              <a:ext uri="{FF2B5EF4-FFF2-40B4-BE49-F238E27FC236}">
                <a16:creationId xmlns:a16="http://schemas.microsoft.com/office/drawing/2014/main" id="{9613BD9B-0C10-1A23-A697-6721D8D0A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371" y="4994789"/>
            <a:ext cx="7982909" cy="838200"/>
          </a:xfrm>
          <a:prstGeom prst="rect">
            <a:avLst/>
          </a:prstGeom>
        </p:spPr>
      </p:pic>
      <p:graphicFrame>
        <p:nvGraphicFramePr>
          <p:cNvPr id="9" name="Content Placeholder 2">
            <a:extLst>
              <a:ext uri="{FF2B5EF4-FFF2-40B4-BE49-F238E27FC236}">
                <a16:creationId xmlns:a16="http://schemas.microsoft.com/office/drawing/2014/main" id="{D5B1CC9E-AC8B-C39C-4840-A81A9ECD17D3}"/>
              </a:ext>
            </a:extLst>
          </p:cNvPr>
          <p:cNvGraphicFramePr>
            <a:graphicFrameLocks noGrp="1"/>
          </p:cNvGraphicFramePr>
          <p:nvPr>
            <p:ph idx="1"/>
            <p:extLst>
              <p:ext uri="{D42A27DB-BD31-4B8C-83A1-F6EECF244321}">
                <p14:modId xmlns:p14="http://schemas.microsoft.com/office/powerpoint/2010/main" val="2645755166"/>
              </p:ext>
            </p:extLst>
          </p:nvPr>
        </p:nvGraphicFramePr>
        <p:xfrm>
          <a:off x="749709" y="1693608"/>
          <a:ext cx="10341078" cy="2652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278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ata with a blue line&#10;&#10;Description automatically generated with medium confidence">
            <a:extLst>
              <a:ext uri="{FF2B5EF4-FFF2-40B4-BE49-F238E27FC236}">
                <a16:creationId xmlns:a16="http://schemas.microsoft.com/office/drawing/2014/main" id="{A7F87221-5BD5-13ED-47B1-A5C5CE101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24" y="658761"/>
            <a:ext cx="10992466" cy="3106994"/>
          </a:xfrm>
          <a:prstGeom prst="rect">
            <a:avLst/>
          </a:prstGeom>
        </p:spPr>
      </p:pic>
      <p:pic>
        <p:nvPicPr>
          <p:cNvPr id="5" name="Picture 4" descr="A graph with a blue line&#10;&#10;Description automatically generated">
            <a:extLst>
              <a:ext uri="{FF2B5EF4-FFF2-40B4-BE49-F238E27FC236}">
                <a16:creationId xmlns:a16="http://schemas.microsoft.com/office/drawing/2014/main" id="{FE973D7C-8F0C-C13F-618D-8844C309B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4" y="3838952"/>
            <a:ext cx="11277601" cy="3019048"/>
          </a:xfrm>
          <a:prstGeom prst="rect">
            <a:avLst/>
          </a:prstGeom>
        </p:spPr>
      </p:pic>
      <p:sp>
        <p:nvSpPr>
          <p:cNvPr id="6" name="TextBox 5">
            <a:extLst>
              <a:ext uri="{FF2B5EF4-FFF2-40B4-BE49-F238E27FC236}">
                <a16:creationId xmlns:a16="http://schemas.microsoft.com/office/drawing/2014/main" id="{2C7A9490-9CE4-A31F-6CCD-74533DAC9085}"/>
              </a:ext>
            </a:extLst>
          </p:cNvPr>
          <p:cNvSpPr txBox="1"/>
          <p:nvPr/>
        </p:nvSpPr>
        <p:spPr>
          <a:xfrm>
            <a:off x="875071" y="206477"/>
            <a:ext cx="9920748" cy="369332"/>
          </a:xfrm>
          <a:prstGeom prst="rect">
            <a:avLst/>
          </a:prstGeom>
          <a:noFill/>
        </p:spPr>
        <p:txBody>
          <a:bodyPr wrap="square" rtlCol="0">
            <a:spAutoFit/>
          </a:bodyPr>
          <a:lstStyle/>
          <a:p>
            <a:r>
              <a:rPr lang="en-US" b="1" i="0" dirty="0">
                <a:solidFill>
                  <a:srgbClr val="FF0000"/>
                </a:solidFill>
                <a:effectLst/>
                <a:highlight>
                  <a:srgbClr val="FFFFFF"/>
                </a:highlight>
                <a:latin typeface="Helvetica Neue"/>
              </a:rPr>
              <a:t>Electric Consumption for each of the 5 Boroughs</a:t>
            </a:r>
          </a:p>
        </p:txBody>
      </p:sp>
    </p:spTree>
    <p:extLst>
      <p:ext uri="{BB962C8B-B14F-4D97-AF65-F5344CB8AC3E}">
        <p14:creationId xmlns:p14="http://schemas.microsoft.com/office/powerpoint/2010/main" val="3085410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showing a line of blue and black&#10;&#10;Description automatically generated with medium confidence">
            <a:extLst>
              <a:ext uri="{FF2B5EF4-FFF2-40B4-BE49-F238E27FC236}">
                <a16:creationId xmlns:a16="http://schemas.microsoft.com/office/drawing/2014/main" id="{8F8C56C0-C556-69D6-FAEA-3454176C6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493" y="170764"/>
            <a:ext cx="10188604" cy="3258236"/>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35A985B0-7652-9D4E-6097-DB1E6E4BB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845" y="3429000"/>
            <a:ext cx="9657661" cy="2967612"/>
          </a:xfrm>
          <a:prstGeom prst="rect">
            <a:avLst/>
          </a:prstGeom>
        </p:spPr>
      </p:pic>
    </p:spTree>
    <p:extLst>
      <p:ext uri="{BB962C8B-B14F-4D97-AF65-F5344CB8AC3E}">
        <p14:creationId xmlns:p14="http://schemas.microsoft.com/office/powerpoint/2010/main" val="267680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wave&#10;&#10;Description automatically generated with medium confidence">
            <a:extLst>
              <a:ext uri="{FF2B5EF4-FFF2-40B4-BE49-F238E27FC236}">
                <a16:creationId xmlns:a16="http://schemas.microsoft.com/office/drawing/2014/main" id="{23494120-63D4-DD83-15D8-D0A8D280E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38" y="187206"/>
            <a:ext cx="10623629" cy="3134455"/>
          </a:xfrm>
          <a:prstGeom prst="rect">
            <a:avLst/>
          </a:prstGeom>
        </p:spPr>
      </p:pic>
      <p:sp>
        <p:nvSpPr>
          <p:cNvPr id="4" name="TextBox 3">
            <a:extLst>
              <a:ext uri="{FF2B5EF4-FFF2-40B4-BE49-F238E27FC236}">
                <a16:creationId xmlns:a16="http://schemas.microsoft.com/office/drawing/2014/main" id="{9B4B953D-2F12-9A04-8A73-873AF30A8A3F}"/>
              </a:ext>
            </a:extLst>
          </p:cNvPr>
          <p:cNvSpPr txBox="1"/>
          <p:nvPr/>
        </p:nvSpPr>
        <p:spPr>
          <a:xfrm>
            <a:off x="1081548" y="3765755"/>
            <a:ext cx="10294375" cy="1477328"/>
          </a:xfrm>
          <a:prstGeom prst="rect">
            <a:avLst/>
          </a:prstGeom>
          <a:noFill/>
        </p:spPr>
        <p:txBody>
          <a:bodyPr wrap="square" rtlCol="0">
            <a:spAutoFit/>
          </a:bodyPr>
          <a:lstStyle/>
          <a:p>
            <a:r>
              <a:rPr lang="en-US" dirty="0"/>
              <a:t>Across all boroughs, the forecasts tend to stabilize the inherent noise and variability of the observed data, producing a smoother prediction line that captures the central trends but often underestimates the peaks and overestimates the troughs. The uncertainty intervals generally widen as the forecast extends into the future, which is typical in forecasting models but varies notably between the boroughs, reflecting different levels of data stability and model fit.</a:t>
            </a:r>
            <a:endParaRPr lang="en-IN" dirty="0"/>
          </a:p>
        </p:txBody>
      </p:sp>
    </p:spTree>
    <p:extLst>
      <p:ext uri="{BB962C8B-B14F-4D97-AF65-F5344CB8AC3E}">
        <p14:creationId xmlns:p14="http://schemas.microsoft.com/office/powerpoint/2010/main" val="415355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5DD29-6801-0A51-D14D-E8EE313B25A7}"/>
              </a:ext>
            </a:extLst>
          </p:cNvPr>
          <p:cNvSpPr>
            <a:spLocks noGrp="1"/>
          </p:cNvSpPr>
          <p:nvPr>
            <p:ph type="title"/>
          </p:nvPr>
        </p:nvSpPr>
        <p:spPr>
          <a:xfrm>
            <a:off x="5297762" y="329184"/>
            <a:ext cx="6251110" cy="1783080"/>
          </a:xfrm>
        </p:spPr>
        <p:txBody>
          <a:bodyPr anchor="b">
            <a:normAutofit/>
          </a:bodyPr>
          <a:lstStyle/>
          <a:p>
            <a:r>
              <a:rPr lang="en-US" sz="5400"/>
              <a:t>Conclusion</a:t>
            </a:r>
            <a:endParaRPr lang="en-IN" sz="5400"/>
          </a:p>
        </p:txBody>
      </p:sp>
      <p:pic>
        <p:nvPicPr>
          <p:cNvPr id="5" name="Picture 4" descr="Light bulb on yellow background with sketched light beams and cord">
            <a:extLst>
              <a:ext uri="{FF2B5EF4-FFF2-40B4-BE49-F238E27FC236}">
                <a16:creationId xmlns:a16="http://schemas.microsoft.com/office/drawing/2014/main" id="{36A56C45-AF77-B3EA-7566-C2F3AB1028C1}"/>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C4C513-08F5-F749-FD9A-8CC7DEFBFFA4}"/>
              </a:ext>
            </a:extLst>
          </p:cNvPr>
          <p:cNvSpPr>
            <a:spLocks noGrp="1"/>
          </p:cNvSpPr>
          <p:nvPr>
            <p:ph idx="1"/>
          </p:nvPr>
        </p:nvSpPr>
        <p:spPr>
          <a:xfrm>
            <a:off x="5297762" y="2706624"/>
            <a:ext cx="6251110" cy="3483864"/>
          </a:xfrm>
        </p:spPr>
        <p:txBody>
          <a:bodyPr>
            <a:normAutofit/>
          </a:bodyPr>
          <a:lstStyle/>
          <a:p>
            <a:r>
              <a:rPr lang="en-US" sz="1900"/>
              <a:t>Tried to remove all missing values in categorical values it results decrease more than9 0% of dataset (23k). But accuracies would be still less when compared to dataset contains 447k.</a:t>
            </a:r>
          </a:p>
          <a:p>
            <a:r>
              <a:rPr lang="en-US" sz="1900"/>
              <a:t>Given the complex nature of electricity consumption patterns, incorporating additional predictors such as weather conditions, economic indicators, or event-based anomalies might improve the model's performance.</a:t>
            </a:r>
          </a:p>
          <a:p>
            <a:r>
              <a:rPr lang="en-US" sz="1900"/>
              <a:t>Continuous monitoring and updating of the model with new data are recommended to maintain its relevance and accuracy over time.</a:t>
            </a:r>
            <a:endParaRPr lang="en-IN" sz="1900"/>
          </a:p>
        </p:txBody>
      </p:sp>
    </p:spTree>
    <p:extLst>
      <p:ext uri="{BB962C8B-B14F-4D97-AF65-F5344CB8AC3E}">
        <p14:creationId xmlns:p14="http://schemas.microsoft.com/office/powerpoint/2010/main" val="368653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09D98-E973-99F6-85B8-655C31CFA97C}"/>
              </a:ext>
            </a:extLst>
          </p:cNvPr>
          <p:cNvSpPr>
            <a:spLocks noGrp="1"/>
          </p:cNvSpPr>
          <p:nvPr>
            <p:ph type="title"/>
          </p:nvPr>
        </p:nvSpPr>
        <p:spPr>
          <a:xfrm>
            <a:off x="1155557" y="637763"/>
            <a:ext cx="4310698" cy="1627274"/>
          </a:xfrm>
        </p:spPr>
        <p:txBody>
          <a:bodyPr anchor="t">
            <a:normAutofit/>
          </a:bodyPr>
          <a:lstStyle/>
          <a:p>
            <a:r>
              <a:rPr lang="en-US" sz="4800" b="1">
                <a:solidFill>
                  <a:schemeClr val="bg1"/>
                </a:solidFill>
              </a:rPr>
              <a:t>Descriptive statistics</a:t>
            </a:r>
            <a:endParaRPr lang="en-IN" sz="4800" b="1">
              <a:solidFill>
                <a:schemeClr val="bg1"/>
              </a:solidFill>
            </a:endParaRPr>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C08B545-7E7E-E69B-502D-CDB40FA6F6CE}"/>
              </a:ext>
            </a:extLst>
          </p:cNvPr>
          <p:cNvSpPr>
            <a:spLocks noGrp="1"/>
          </p:cNvSpPr>
          <p:nvPr>
            <p:ph idx="1"/>
          </p:nvPr>
        </p:nvSpPr>
        <p:spPr>
          <a:xfrm>
            <a:off x="1155556" y="2581065"/>
            <a:ext cx="4284416" cy="3633467"/>
          </a:xfrm>
        </p:spPr>
        <p:txBody>
          <a:bodyPr>
            <a:normAutofit/>
          </a:bodyPr>
          <a:lstStyle/>
          <a:p>
            <a:r>
              <a:rPr lang="en-US" sz="2000">
                <a:solidFill>
                  <a:schemeClr val="bg1"/>
                </a:solidFill>
              </a:rPr>
              <a:t>The dataset contains 447,849 entries and it includes 27 columns with diverse data types (categorical and numerical).</a:t>
            </a:r>
          </a:p>
        </p:txBody>
      </p:sp>
      <p:sp>
        <p:nvSpPr>
          <p:cNvPr id="14" name="Rectangle 13">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AAE87993-FDAD-9F4B-782C-778240DA0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166" y="637762"/>
            <a:ext cx="4276486" cy="5576770"/>
          </a:xfrm>
          <a:prstGeom prst="rect">
            <a:avLst/>
          </a:prstGeom>
        </p:spPr>
      </p:pic>
    </p:spTree>
    <p:extLst>
      <p:ext uri="{BB962C8B-B14F-4D97-AF65-F5344CB8AC3E}">
        <p14:creationId xmlns:p14="http://schemas.microsoft.com/office/powerpoint/2010/main" val="394704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671096-E459-CBFC-B126-53F2C7B4811B}"/>
              </a:ext>
            </a:extLst>
          </p:cNvPr>
          <p:cNvSpPr>
            <a:spLocks noGrp="1"/>
          </p:cNvSpPr>
          <p:nvPr>
            <p:ph type="title"/>
          </p:nvPr>
        </p:nvSpPr>
        <p:spPr>
          <a:xfrm>
            <a:off x="5894962" y="479493"/>
            <a:ext cx="5458838" cy="1325563"/>
          </a:xfrm>
        </p:spPr>
        <p:txBody>
          <a:bodyPr>
            <a:normAutofit/>
          </a:bodyPr>
          <a:lstStyle/>
          <a:p>
            <a:r>
              <a:rPr lang="en-US" b="1"/>
              <a:t>Missing Values</a:t>
            </a:r>
            <a:endParaRPr lang="en-IN" b="1"/>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3D31C7C8-AF17-DF99-6978-E52F6D893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218" y="511293"/>
            <a:ext cx="3765309"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3C6A02D-344E-ED5B-4BC1-AC427E36B4B3}"/>
              </a:ext>
            </a:extLst>
          </p:cNvPr>
          <p:cNvSpPr>
            <a:spLocks noGrp="1"/>
          </p:cNvSpPr>
          <p:nvPr>
            <p:ph idx="1"/>
          </p:nvPr>
        </p:nvSpPr>
        <p:spPr>
          <a:xfrm>
            <a:off x="5894962" y="1984443"/>
            <a:ext cx="5458838" cy="4192520"/>
          </a:xfrm>
        </p:spPr>
        <p:txBody>
          <a:bodyPr>
            <a:normAutofit/>
          </a:bodyPr>
          <a:lstStyle/>
          <a:p>
            <a:r>
              <a:rPr lang="en-US" sz="1300" dirty="0"/>
              <a:t>The dataset contains various columns with missing data, most notably in the 'Meter Scope' column, which has 423,982 missing entries, representing a significant portion of the dataset. Other columns with notable amounts of missing data include 'Location' with 11,721 missing entries, and 'TDS #' missing 2,738 entries. There are also smaller gaps in data such as 'Development Name' with 1,481 missing entries, and 'AMP #' which lacks 1,887 entries. Minor discrepancies are present in 'Meter AMR' with 227 missing entries, 'Estimated' readings short by 342 entries, and very few missing entries in 'Service Start Date', 'Service End Date', and '# days', each missing just 8 entries. The rest of the columns, including 'Borough', 'Account Name', 'EDP', 'RC Code', 'Funding Source', 'Vendor Name', 'UMIS BILL ID', and several others related to charges and consumption, are completely filled with no missing data.</a:t>
            </a:r>
          </a:p>
          <a:p>
            <a:r>
              <a:rPr lang="en-US" sz="1300" dirty="0"/>
              <a:t>Missing values in numeric columns of the dataset were filled using the mean of each respective column, ensuring data integrity without skewing distributions. However, this approach does not address missing data in categorical columns.</a:t>
            </a:r>
            <a:endParaRPr lang="en-IN" sz="1300" dirty="0"/>
          </a:p>
        </p:txBody>
      </p:sp>
    </p:spTree>
    <p:extLst>
      <p:ext uri="{BB962C8B-B14F-4D97-AF65-F5344CB8AC3E}">
        <p14:creationId xmlns:p14="http://schemas.microsoft.com/office/powerpoint/2010/main" val="385943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57A6CC-EB34-85BE-3E0A-7E35718B8EC8}"/>
              </a:ext>
            </a:extLst>
          </p:cNvPr>
          <p:cNvSpPr>
            <a:spLocks noGrp="1"/>
          </p:cNvSpPr>
          <p:nvPr>
            <p:ph type="title"/>
          </p:nvPr>
        </p:nvSpPr>
        <p:spPr>
          <a:xfrm>
            <a:off x="838200" y="609600"/>
            <a:ext cx="3739341" cy="1330839"/>
          </a:xfrm>
        </p:spPr>
        <p:txBody>
          <a:bodyPr>
            <a:normAutofit/>
          </a:bodyPr>
          <a:lstStyle/>
          <a:p>
            <a:r>
              <a:rPr lang="en-US" b="1" dirty="0"/>
              <a:t>Outliers Detection</a:t>
            </a:r>
            <a:endParaRPr lang="en-IN" b="1" dirty="0"/>
          </a:p>
        </p:txBody>
      </p:sp>
      <p:sp>
        <p:nvSpPr>
          <p:cNvPr id="3" name="Content Placeholder 2">
            <a:extLst>
              <a:ext uri="{FF2B5EF4-FFF2-40B4-BE49-F238E27FC236}">
                <a16:creationId xmlns:a16="http://schemas.microsoft.com/office/drawing/2014/main" id="{8D99042E-9F5C-F44E-AA2B-B35A249B77B2}"/>
              </a:ext>
            </a:extLst>
          </p:cNvPr>
          <p:cNvSpPr>
            <a:spLocks noGrp="1"/>
          </p:cNvSpPr>
          <p:nvPr>
            <p:ph idx="1"/>
          </p:nvPr>
        </p:nvSpPr>
        <p:spPr>
          <a:xfrm>
            <a:off x="862366" y="2194102"/>
            <a:ext cx="3427001" cy="3908586"/>
          </a:xfrm>
        </p:spPr>
        <p:txBody>
          <a:bodyPr>
            <a:normAutofit/>
          </a:bodyPr>
          <a:lstStyle/>
          <a:p>
            <a:r>
              <a:rPr lang="en-US" sz="1400" dirty="0"/>
              <a:t>Using the Interquartile Range (IQR) method, I identified outliers in Y. The total number of outliers detected was 20,462</a:t>
            </a:r>
            <a:r>
              <a:rPr lang="en-US" sz="1400" i="0" dirty="0">
                <a:effectLst/>
                <a:highlight>
                  <a:srgbClr val="F3F3F3"/>
                </a:highlight>
              </a:rPr>
              <a:t>.</a:t>
            </a:r>
          </a:p>
          <a:p>
            <a:r>
              <a:rPr lang="en-US" sz="1500" dirty="0"/>
              <a:t>After identifying these outliers, I removed them from the dataset to ensure the data’s integrity and improve the accuracy of further analysis.</a:t>
            </a:r>
          </a:p>
          <a:p>
            <a:r>
              <a:rPr lang="en-US" sz="1400" dirty="0"/>
              <a:t>Following the removal of these outliers, the dataset now contains 427,387 entries.</a:t>
            </a:r>
            <a:endParaRPr lang="en-IN" sz="1400" dirty="0"/>
          </a:p>
        </p:txBody>
      </p:sp>
      <p:pic>
        <p:nvPicPr>
          <p:cNvPr id="6" name="Picture 5" descr="A graph of a box plot&#10;&#10;Description automatically generated">
            <a:extLst>
              <a:ext uri="{FF2B5EF4-FFF2-40B4-BE49-F238E27FC236}">
                <a16:creationId xmlns:a16="http://schemas.microsoft.com/office/drawing/2014/main" id="{F32BBA11-6B26-1E83-6A21-0325A08D2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1363510"/>
            <a:ext cx="6155141" cy="4154720"/>
          </a:xfrm>
          <a:prstGeom prst="rect">
            <a:avLst/>
          </a:prstGeom>
        </p:spPr>
      </p:pic>
    </p:spTree>
    <p:extLst>
      <p:ext uri="{BB962C8B-B14F-4D97-AF65-F5344CB8AC3E}">
        <p14:creationId xmlns:p14="http://schemas.microsoft.com/office/powerpoint/2010/main" val="104412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4E6CF-9F5C-28D4-6E0A-F5AF495C15FC}"/>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rPr>
              <a:t>Time Unit</a:t>
            </a:r>
            <a:endParaRPr lang="en-IN" sz="4000" b="1">
              <a:solidFill>
                <a:schemeClr val="bg1"/>
              </a:solidFill>
            </a:endParaRPr>
          </a:p>
        </p:txBody>
      </p:sp>
      <p:sp>
        <p:nvSpPr>
          <p:cNvPr id="15" name="Rectangle 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1267F2-4484-1C1D-4B30-800321380462}"/>
              </a:ext>
            </a:extLst>
          </p:cNvPr>
          <p:cNvSpPr>
            <a:spLocks/>
          </p:cNvSpPr>
          <p:nvPr/>
        </p:nvSpPr>
        <p:spPr>
          <a:xfrm>
            <a:off x="1834273" y="2261336"/>
            <a:ext cx="8150234" cy="1893797"/>
          </a:xfrm>
          <a:prstGeom prst="rect">
            <a:avLst/>
          </a:prstGeom>
        </p:spPr>
        <p:txBody>
          <a:bodyPr>
            <a:normAutofit/>
          </a:bodyPr>
          <a:lstStyle/>
          <a:p>
            <a:pPr defTabSz="749808">
              <a:spcAft>
                <a:spcPts val="600"/>
              </a:spcAft>
            </a:pPr>
            <a:r>
              <a:rPr lang="en-US" sz="1312" kern="1200">
                <a:solidFill>
                  <a:schemeClr val="tx1"/>
                </a:solidFill>
                <a:latin typeface="+mn-lt"/>
                <a:ea typeface="+mn-ea"/>
                <a:cs typeface="+mn-cs"/>
              </a:rPr>
              <a:t>For time unit determination, defined a function which analyze whether the time unit is in days or months or yearly.</a:t>
            </a:r>
          </a:p>
          <a:p>
            <a:pPr defTabSz="749808">
              <a:spcAft>
                <a:spcPts val="600"/>
              </a:spcAft>
            </a:pPr>
            <a:r>
              <a:rPr lang="en-US" sz="1312" kern="1200">
                <a:solidFill>
                  <a:schemeClr val="tx1"/>
                </a:solidFill>
                <a:latin typeface="+mn-lt"/>
                <a:ea typeface="+mn-ea"/>
                <a:cs typeface="+mn-cs"/>
              </a:rPr>
              <a:t>The function uses this median value to decide the predominant interval of the dataset:</a:t>
            </a:r>
          </a:p>
          <a:p>
            <a:pPr defTabSz="749808">
              <a:spcAft>
                <a:spcPts val="600"/>
              </a:spcAft>
            </a:pPr>
            <a:r>
              <a:rPr lang="en-US" sz="1312" kern="1200">
                <a:solidFill>
                  <a:schemeClr val="tx1"/>
                </a:solidFill>
                <a:latin typeface="+mn-lt"/>
                <a:ea typeface="+mn-ea"/>
                <a:cs typeface="+mn-cs"/>
              </a:rPr>
              <a:t>If the median day difference is 1 day or less, it categorizes the data as having daily ('D') intervals.</a:t>
            </a:r>
          </a:p>
          <a:p>
            <a:pPr defTabSz="749808">
              <a:spcAft>
                <a:spcPts val="600"/>
              </a:spcAft>
            </a:pPr>
            <a:r>
              <a:rPr lang="en-US" sz="1312" kern="1200">
                <a:solidFill>
                  <a:schemeClr val="tx1"/>
                </a:solidFill>
                <a:latin typeface="+mn-lt"/>
                <a:ea typeface="+mn-ea"/>
                <a:cs typeface="+mn-cs"/>
              </a:rPr>
              <a:t>If the median day difference is up to 31 days, it suggests that the data points are likely recorded monthly ('M').</a:t>
            </a:r>
          </a:p>
          <a:p>
            <a:pPr defTabSz="749808">
              <a:spcAft>
                <a:spcPts val="600"/>
              </a:spcAft>
            </a:pPr>
            <a:r>
              <a:rPr lang="en-US" sz="1312" kern="1200">
                <a:solidFill>
                  <a:schemeClr val="tx1"/>
                </a:solidFill>
                <a:latin typeface="+mn-lt"/>
                <a:ea typeface="+mn-ea"/>
                <a:cs typeface="+mn-cs"/>
              </a:rPr>
              <a:t>If the median exceeds 31 days, it classifies the intervals as yearly ('Y').</a:t>
            </a:r>
          </a:p>
          <a:p>
            <a:pPr>
              <a:spcAft>
                <a:spcPts val="600"/>
              </a:spcAft>
            </a:pPr>
            <a:endParaRPr lang="en-IN" sz="1600"/>
          </a:p>
        </p:txBody>
      </p:sp>
      <p:pic>
        <p:nvPicPr>
          <p:cNvPr id="5" name="Picture 4">
            <a:extLst>
              <a:ext uri="{FF2B5EF4-FFF2-40B4-BE49-F238E27FC236}">
                <a16:creationId xmlns:a16="http://schemas.microsoft.com/office/drawing/2014/main" id="{61B33227-770F-B622-8A52-8243A40D2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685" y="4914791"/>
            <a:ext cx="2244371" cy="307125"/>
          </a:xfrm>
          <a:prstGeom prst="rect">
            <a:avLst/>
          </a:prstGeom>
        </p:spPr>
      </p:pic>
      <p:sp>
        <p:nvSpPr>
          <p:cNvPr id="6" name="TextBox 5">
            <a:extLst>
              <a:ext uri="{FF2B5EF4-FFF2-40B4-BE49-F238E27FC236}">
                <a16:creationId xmlns:a16="http://schemas.microsoft.com/office/drawing/2014/main" id="{CD48933C-ACE5-6F92-31EB-279251C1FD36}"/>
              </a:ext>
            </a:extLst>
          </p:cNvPr>
          <p:cNvSpPr txBox="1"/>
          <p:nvPr/>
        </p:nvSpPr>
        <p:spPr>
          <a:xfrm>
            <a:off x="1962287" y="4275018"/>
            <a:ext cx="7729616" cy="319446"/>
          </a:xfrm>
          <a:prstGeom prst="rect">
            <a:avLst/>
          </a:prstGeom>
          <a:noFill/>
        </p:spPr>
        <p:txBody>
          <a:bodyPr wrap="square" rtlCol="0">
            <a:spAutoFit/>
          </a:bodyPr>
          <a:lstStyle/>
          <a:p>
            <a:pPr defTabSz="749808">
              <a:spcAft>
                <a:spcPts val="600"/>
              </a:spcAft>
            </a:pPr>
            <a:r>
              <a:rPr lang="en-US" sz="1476" kern="1200">
                <a:solidFill>
                  <a:schemeClr val="tx1"/>
                </a:solidFill>
                <a:latin typeface="+mn-lt"/>
                <a:ea typeface="+mn-ea"/>
                <a:cs typeface="+mn-cs"/>
              </a:rPr>
              <a:t>Found time unit is D</a:t>
            </a:r>
            <a:endParaRPr lang="en-IN"/>
          </a:p>
        </p:txBody>
      </p:sp>
      <p:pic>
        <p:nvPicPr>
          <p:cNvPr id="8" name="Picture 7" descr="A screen shot of a computer code&#10;&#10;Description automatically generated">
            <a:extLst>
              <a:ext uri="{FF2B5EF4-FFF2-40B4-BE49-F238E27FC236}">
                <a16:creationId xmlns:a16="http://schemas.microsoft.com/office/drawing/2014/main" id="{E23189F1-A3AD-05F7-2898-AA1B9E4E7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390" y="4318193"/>
            <a:ext cx="4457241" cy="1850621"/>
          </a:xfrm>
          <a:prstGeom prst="rect">
            <a:avLst/>
          </a:prstGeom>
        </p:spPr>
      </p:pic>
    </p:spTree>
    <p:extLst>
      <p:ext uri="{BB962C8B-B14F-4D97-AF65-F5344CB8AC3E}">
        <p14:creationId xmlns:p14="http://schemas.microsoft.com/office/powerpoint/2010/main" val="353277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AEA1F-E912-334E-6CA2-A550C7EE2238}"/>
              </a:ext>
            </a:extLst>
          </p:cNvPr>
          <p:cNvSpPr>
            <a:spLocks noGrp="1"/>
          </p:cNvSpPr>
          <p:nvPr>
            <p:ph type="title"/>
          </p:nvPr>
        </p:nvSpPr>
        <p:spPr>
          <a:xfrm>
            <a:off x="761803" y="350196"/>
            <a:ext cx="4646904" cy="1624520"/>
          </a:xfrm>
        </p:spPr>
        <p:txBody>
          <a:bodyPr anchor="ctr">
            <a:normAutofit/>
          </a:bodyPr>
          <a:lstStyle/>
          <a:p>
            <a:r>
              <a:rPr lang="en-IN" sz="3700" b="1" i="0">
                <a:effectLst/>
                <a:highlight>
                  <a:srgbClr val="FFFFFF"/>
                </a:highlight>
                <a:latin typeface="Helvetica Neue"/>
              </a:rPr>
              <a:t>Model Training and Prediction Using Prophet</a:t>
            </a:r>
            <a:endParaRPr lang="en-IN" sz="3700"/>
          </a:p>
        </p:txBody>
      </p:sp>
      <p:sp>
        <p:nvSpPr>
          <p:cNvPr id="3" name="Content Placeholder 2">
            <a:extLst>
              <a:ext uri="{FF2B5EF4-FFF2-40B4-BE49-F238E27FC236}">
                <a16:creationId xmlns:a16="http://schemas.microsoft.com/office/drawing/2014/main" id="{190ABA69-B658-4BD1-41C4-29382216DC28}"/>
              </a:ext>
            </a:extLst>
          </p:cNvPr>
          <p:cNvSpPr>
            <a:spLocks noGrp="1"/>
          </p:cNvSpPr>
          <p:nvPr>
            <p:ph idx="1"/>
          </p:nvPr>
        </p:nvSpPr>
        <p:spPr>
          <a:xfrm>
            <a:off x="761802" y="2743200"/>
            <a:ext cx="4646905" cy="3613149"/>
          </a:xfrm>
        </p:spPr>
        <p:txBody>
          <a:bodyPr anchor="ctr">
            <a:normAutofit/>
          </a:bodyPr>
          <a:lstStyle/>
          <a:p>
            <a:r>
              <a:rPr lang="en-US" sz="1300"/>
              <a:t>For each specified period in days, the model predicts future consumption. These predictions are plotted against historical data to visualize the expected trends.</a:t>
            </a:r>
          </a:p>
          <a:p>
            <a:r>
              <a:rPr lang="en-US" sz="1300" b="1"/>
              <a:t>(100D)-</a:t>
            </a:r>
            <a:r>
              <a:rPr lang="en-US" sz="1300"/>
              <a:t>The graph shows a stable forecast with minor fluctuations around a downward trend, indicating a decreasing trend in consumption forecast</a:t>
            </a:r>
          </a:p>
          <a:p>
            <a:r>
              <a:rPr lang="en-US" sz="1300" b="1"/>
              <a:t>(200D)-</a:t>
            </a:r>
            <a:r>
              <a:rPr lang="en-US" sz="1300"/>
              <a:t>There is a slightly more pronounced decrease compared to the 100-day forecast.</a:t>
            </a:r>
          </a:p>
          <a:p>
            <a:r>
              <a:rPr lang="en-US" sz="1300" b="1"/>
              <a:t>(365D)-</a:t>
            </a:r>
            <a:r>
              <a:rPr lang="en-US" sz="1300"/>
              <a:t>There is a marked decline suggesting a significant drop in expected consumption over the next year.</a:t>
            </a:r>
          </a:p>
          <a:p>
            <a:r>
              <a:rPr lang="en-US" sz="1300"/>
              <a:t>All forecasts suggest a general decline in consumption over the coming days and year.</a:t>
            </a:r>
          </a:p>
          <a:p>
            <a:r>
              <a:rPr lang="en-US" sz="1300"/>
              <a:t>This trend could inform strategies around energy conservation, resource allocation, or policy adjustments if the trend reflects broader energy usage behaviors.</a:t>
            </a:r>
            <a:endParaRPr lang="en-IN" sz="1300"/>
          </a:p>
        </p:txBody>
      </p:sp>
      <p:pic>
        <p:nvPicPr>
          <p:cNvPr id="5" name="Picture 4" descr="Financial graphs on a dark display">
            <a:extLst>
              <a:ext uri="{FF2B5EF4-FFF2-40B4-BE49-F238E27FC236}">
                <a16:creationId xmlns:a16="http://schemas.microsoft.com/office/drawing/2014/main" id="{B0C39411-ACC3-A4FC-BB32-D02A4FC7D7BF}"/>
              </a:ext>
            </a:extLst>
          </p:cNvPr>
          <p:cNvPicPr>
            <a:picLocks noChangeAspect="1"/>
          </p:cNvPicPr>
          <p:nvPr/>
        </p:nvPicPr>
        <p:blipFill rotWithShape="1">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422153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 going up&#10;&#10;Description automatically generated with medium confidence">
            <a:extLst>
              <a:ext uri="{FF2B5EF4-FFF2-40B4-BE49-F238E27FC236}">
                <a16:creationId xmlns:a16="http://schemas.microsoft.com/office/drawing/2014/main" id="{A9DEB7D1-65A8-81EE-9E67-50319DC32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39" y="156706"/>
            <a:ext cx="11012129" cy="3461565"/>
          </a:xfrm>
          <a:prstGeom prst="rect">
            <a:avLst/>
          </a:prstGeom>
        </p:spPr>
      </p:pic>
      <p:pic>
        <p:nvPicPr>
          <p:cNvPr id="5" name="Picture 4" descr="A graph with a blue line&#10;&#10;Description automatically generated">
            <a:extLst>
              <a:ext uri="{FF2B5EF4-FFF2-40B4-BE49-F238E27FC236}">
                <a16:creationId xmlns:a16="http://schemas.microsoft.com/office/drawing/2014/main" id="{EFFD906A-DAA3-1B33-55A3-67781018F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97" y="3723968"/>
            <a:ext cx="11012129" cy="3352800"/>
          </a:xfrm>
          <a:prstGeom prst="rect">
            <a:avLst/>
          </a:prstGeom>
        </p:spPr>
      </p:pic>
    </p:spTree>
    <p:extLst>
      <p:ext uri="{BB962C8B-B14F-4D97-AF65-F5344CB8AC3E}">
        <p14:creationId xmlns:p14="http://schemas.microsoft.com/office/powerpoint/2010/main" val="2736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ack squares and blue lines&#10;&#10;Description automatically generated">
            <a:extLst>
              <a:ext uri="{FF2B5EF4-FFF2-40B4-BE49-F238E27FC236}">
                <a16:creationId xmlns:a16="http://schemas.microsoft.com/office/drawing/2014/main" id="{F5FD2EDB-4060-4AE5-B70D-D113E047D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414" y="837838"/>
            <a:ext cx="9107171" cy="5182323"/>
          </a:xfrm>
          <a:prstGeom prst="rect">
            <a:avLst/>
          </a:prstGeom>
        </p:spPr>
      </p:pic>
    </p:spTree>
    <p:extLst>
      <p:ext uri="{BB962C8B-B14F-4D97-AF65-F5344CB8AC3E}">
        <p14:creationId xmlns:p14="http://schemas.microsoft.com/office/powerpoint/2010/main" val="285779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2B153C-4E39-7BD1-5E38-56D7ED52FDC5}"/>
              </a:ext>
            </a:extLst>
          </p:cNvPr>
          <p:cNvSpPr>
            <a:spLocks noGrp="1"/>
          </p:cNvSpPr>
          <p:nvPr>
            <p:ph type="title"/>
          </p:nvPr>
        </p:nvSpPr>
        <p:spPr>
          <a:xfrm>
            <a:off x="1115568" y="509521"/>
            <a:ext cx="10232136" cy="1014984"/>
          </a:xfrm>
        </p:spPr>
        <p:txBody>
          <a:bodyPr>
            <a:normAutofit/>
          </a:bodyPr>
          <a:lstStyle/>
          <a:p>
            <a:r>
              <a:rPr lang="en-IN" sz="4000" b="1" i="0">
                <a:effectLst/>
                <a:highlight>
                  <a:srgbClr val="FFFFFF"/>
                </a:highlight>
                <a:latin typeface="Helvetica Neue"/>
              </a:rPr>
              <a:t>Model Tuning and Forecasting</a:t>
            </a:r>
            <a:endParaRPr lang="en-IN" sz="4000"/>
          </a:p>
        </p:txBody>
      </p:sp>
      <p:sp>
        <p:nvSpPr>
          <p:cNvPr id="24" name="Rectangle 2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7322FC9E-38CE-6612-042D-2441707A33F4}"/>
              </a:ext>
            </a:extLst>
          </p:cNvPr>
          <p:cNvGraphicFramePr>
            <a:graphicFrameLocks noGrp="1"/>
          </p:cNvGraphicFramePr>
          <p:nvPr>
            <p:ph idx="1"/>
            <p:extLst>
              <p:ext uri="{D42A27DB-BD31-4B8C-83A1-F6EECF244321}">
                <p14:modId xmlns:p14="http://schemas.microsoft.com/office/powerpoint/2010/main" val="80466429"/>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92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984</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Helvetica Neue</vt:lpstr>
      <vt:lpstr>Office Theme</vt:lpstr>
      <vt:lpstr>Time Series Forecasting of NYC's Electricity Consumption</vt:lpstr>
      <vt:lpstr>Descriptive statistics</vt:lpstr>
      <vt:lpstr>Missing Values</vt:lpstr>
      <vt:lpstr>Outliers Detection</vt:lpstr>
      <vt:lpstr>Time Unit</vt:lpstr>
      <vt:lpstr>Model Training and Prediction Using Prophet</vt:lpstr>
      <vt:lpstr>PowerPoint Presentation</vt:lpstr>
      <vt:lpstr>PowerPoint Presentation</vt:lpstr>
      <vt:lpstr>Model Tuning and Forecasting</vt:lpstr>
      <vt:lpstr>PowerPoint Presentation</vt:lpstr>
      <vt:lpstr>PowerPoint Presentation</vt:lpstr>
      <vt:lpstr>PowerPoint Presentation</vt:lpstr>
      <vt:lpstr>PowerPoint Presentation</vt:lpstr>
      <vt:lpstr>PowerPoint Presentation</vt:lpstr>
      <vt:lpstr>Model Evaluation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Bijjam, Mr. Vishnu Vardhan Reddy</dc:creator>
  <cp:lastModifiedBy>Bijjam, Mr. Vishnu Vardhan Reddy</cp:lastModifiedBy>
  <cp:revision>3</cp:revision>
  <dcterms:created xsi:type="dcterms:W3CDTF">2024-05-02T14:31:46Z</dcterms:created>
  <dcterms:modified xsi:type="dcterms:W3CDTF">2024-10-09T15:44:17Z</dcterms:modified>
</cp:coreProperties>
</file>