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0" r:id="rId8"/>
    <p:sldId id="262" r:id="rId9"/>
    <p:sldId id="263" r:id="rId10"/>
    <p:sldId id="264" r:id="rId11"/>
    <p:sldId id="265" r:id="rId12"/>
    <p:sldId id="266" r:id="rId13"/>
    <p:sldId id="267" r:id="rId14"/>
    <p:sldId id="268" r:id="rId15"/>
    <p:sldId id="269" r:id="rId16"/>
    <p:sldId id="271" r:id="rId17"/>
    <p:sldId id="272" r:id="rId18"/>
    <p:sldId id="275" r:id="rId19"/>
    <p:sldId id="273" r:id="rId20"/>
    <p:sldId id="276" r:id="rId21"/>
    <p:sldId id="274"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C2ECC-B1F8-A040-EFE5-ABFFA3A1EF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B47863-ED71-BF33-C2F8-F751C23A4A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3EF51B-D39C-CC24-2140-4E376F20A868}"/>
              </a:ext>
            </a:extLst>
          </p:cNvPr>
          <p:cNvSpPr>
            <a:spLocks noGrp="1"/>
          </p:cNvSpPr>
          <p:nvPr>
            <p:ph type="dt" sz="half" idx="10"/>
          </p:nvPr>
        </p:nvSpPr>
        <p:spPr/>
        <p:txBody>
          <a:bodyPr/>
          <a:lstStyle/>
          <a:p>
            <a:fld id="{70FBF454-0BF3-4036-BA64-456AE0E9BF6C}" type="datetimeFigureOut">
              <a:rPr lang="en-IN" smtClean="0"/>
              <a:t>12-08-2024</a:t>
            </a:fld>
            <a:endParaRPr lang="en-IN"/>
          </a:p>
        </p:txBody>
      </p:sp>
      <p:sp>
        <p:nvSpPr>
          <p:cNvPr id="5" name="Footer Placeholder 4">
            <a:extLst>
              <a:ext uri="{FF2B5EF4-FFF2-40B4-BE49-F238E27FC236}">
                <a16:creationId xmlns:a16="http://schemas.microsoft.com/office/drawing/2014/main" id="{2A9272D9-E2D3-021C-B5E3-7A46BE16B9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EFC49F-32D9-E8C0-4EFF-D9A4153B07DD}"/>
              </a:ext>
            </a:extLst>
          </p:cNvPr>
          <p:cNvSpPr>
            <a:spLocks noGrp="1"/>
          </p:cNvSpPr>
          <p:nvPr>
            <p:ph type="sldNum" sz="quarter" idx="12"/>
          </p:nvPr>
        </p:nvSpPr>
        <p:spPr/>
        <p:txBody>
          <a:bodyPr/>
          <a:lstStyle/>
          <a:p>
            <a:fld id="{55E53BA0-7785-4F7E-9FC0-28AD31552327}" type="slidenum">
              <a:rPr lang="en-IN" smtClean="0"/>
              <a:t>‹#›</a:t>
            </a:fld>
            <a:endParaRPr lang="en-IN"/>
          </a:p>
        </p:txBody>
      </p:sp>
    </p:spTree>
    <p:extLst>
      <p:ext uri="{BB962C8B-B14F-4D97-AF65-F5344CB8AC3E}">
        <p14:creationId xmlns:p14="http://schemas.microsoft.com/office/powerpoint/2010/main" val="4237663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DBD7B-B166-5910-F6C1-17AB3B7EDA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760C6E-CA42-8524-0285-AF2CE67E9C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192C34-8EC7-8D8F-7FE9-97E72A6515FD}"/>
              </a:ext>
            </a:extLst>
          </p:cNvPr>
          <p:cNvSpPr>
            <a:spLocks noGrp="1"/>
          </p:cNvSpPr>
          <p:nvPr>
            <p:ph type="dt" sz="half" idx="10"/>
          </p:nvPr>
        </p:nvSpPr>
        <p:spPr/>
        <p:txBody>
          <a:bodyPr/>
          <a:lstStyle/>
          <a:p>
            <a:fld id="{70FBF454-0BF3-4036-BA64-456AE0E9BF6C}" type="datetimeFigureOut">
              <a:rPr lang="en-IN" smtClean="0"/>
              <a:t>12-08-2024</a:t>
            </a:fld>
            <a:endParaRPr lang="en-IN"/>
          </a:p>
        </p:txBody>
      </p:sp>
      <p:sp>
        <p:nvSpPr>
          <p:cNvPr id="5" name="Footer Placeholder 4">
            <a:extLst>
              <a:ext uri="{FF2B5EF4-FFF2-40B4-BE49-F238E27FC236}">
                <a16:creationId xmlns:a16="http://schemas.microsoft.com/office/drawing/2014/main" id="{C6D7DE47-3AD4-F744-9CEA-28B0C5DC26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4AAE6F-2CBF-8234-C37B-DAE68DCC49E3}"/>
              </a:ext>
            </a:extLst>
          </p:cNvPr>
          <p:cNvSpPr>
            <a:spLocks noGrp="1"/>
          </p:cNvSpPr>
          <p:nvPr>
            <p:ph type="sldNum" sz="quarter" idx="12"/>
          </p:nvPr>
        </p:nvSpPr>
        <p:spPr/>
        <p:txBody>
          <a:bodyPr/>
          <a:lstStyle/>
          <a:p>
            <a:fld id="{55E53BA0-7785-4F7E-9FC0-28AD31552327}" type="slidenum">
              <a:rPr lang="en-IN" smtClean="0"/>
              <a:t>‹#›</a:t>
            </a:fld>
            <a:endParaRPr lang="en-IN"/>
          </a:p>
        </p:txBody>
      </p:sp>
    </p:spTree>
    <p:extLst>
      <p:ext uri="{BB962C8B-B14F-4D97-AF65-F5344CB8AC3E}">
        <p14:creationId xmlns:p14="http://schemas.microsoft.com/office/powerpoint/2010/main" val="3103616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78CEC7-7872-0CB6-D3E6-4F92670830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E37DDA-7A8F-EA11-6FC0-88B8DEE756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054506-E194-AAAB-166E-31AE8F0772F6}"/>
              </a:ext>
            </a:extLst>
          </p:cNvPr>
          <p:cNvSpPr>
            <a:spLocks noGrp="1"/>
          </p:cNvSpPr>
          <p:nvPr>
            <p:ph type="dt" sz="half" idx="10"/>
          </p:nvPr>
        </p:nvSpPr>
        <p:spPr/>
        <p:txBody>
          <a:bodyPr/>
          <a:lstStyle/>
          <a:p>
            <a:fld id="{70FBF454-0BF3-4036-BA64-456AE0E9BF6C}" type="datetimeFigureOut">
              <a:rPr lang="en-IN" smtClean="0"/>
              <a:t>12-08-2024</a:t>
            </a:fld>
            <a:endParaRPr lang="en-IN"/>
          </a:p>
        </p:txBody>
      </p:sp>
      <p:sp>
        <p:nvSpPr>
          <p:cNvPr id="5" name="Footer Placeholder 4">
            <a:extLst>
              <a:ext uri="{FF2B5EF4-FFF2-40B4-BE49-F238E27FC236}">
                <a16:creationId xmlns:a16="http://schemas.microsoft.com/office/drawing/2014/main" id="{F4BACEE3-B2D3-2F08-2E1C-C98655475F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271720-1266-39AA-3453-5911D3A3CB76}"/>
              </a:ext>
            </a:extLst>
          </p:cNvPr>
          <p:cNvSpPr>
            <a:spLocks noGrp="1"/>
          </p:cNvSpPr>
          <p:nvPr>
            <p:ph type="sldNum" sz="quarter" idx="12"/>
          </p:nvPr>
        </p:nvSpPr>
        <p:spPr/>
        <p:txBody>
          <a:bodyPr/>
          <a:lstStyle/>
          <a:p>
            <a:fld id="{55E53BA0-7785-4F7E-9FC0-28AD31552327}" type="slidenum">
              <a:rPr lang="en-IN" smtClean="0"/>
              <a:t>‹#›</a:t>
            </a:fld>
            <a:endParaRPr lang="en-IN"/>
          </a:p>
        </p:txBody>
      </p:sp>
    </p:spTree>
    <p:extLst>
      <p:ext uri="{BB962C8B-B14F-4D97-AF65-F5344CB8AC3E}">
        <p14:creationId xmlns:p14="http://schemas.microsoft.com/office/powerpoint/2010/main" val="239192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FD554-77BC-95B4-3E42-8C0020EC15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7ADD83-67DE-0DF2-DFD1-3EC81E522D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8B0647-6E56-F406-C5DF-8D46E53C9869}"/>
              </a:ext>
            </a:extLst>
          </p:cNvPr>
          <p:cNvSpPr>
            <a:spLocks noGrp="1"/>
          </p:cNvSpPr>
          <p:nvPr>
            <p:ph type="dt" sz="half" idx="10"/>
          </p:nvPr>
        </p:nvSpPr>
        <p:spPr/>
        <p:txBody>
          <a:bodyPr/>
          <a:lstStyle/>
          <a:p>
            <a:fld id="{70FBF454-0BF3-4036-BA64-456AE0E9BF6C}" type="datetimeFigureOut">
              <a:rPr lang="en-IN" smtClean="0"/>
              <a:t>12-08-2024</a:t>
            </a:fld>
            <a:endParaRPr lang="en-IN"/>
          </a:p>
        </p:txBody>
      </p:sp>
      <p:sp>
        <p:nvSpPr>
          <p:cNvPr id="5" name="Footer Placeholder 4">
            <a:extLst>
              <a:ext uri="{FF2B5EF4-FFF2-40B4-BE49-F238E27FC236}">
                <a16:creationId xmlns:a16="http://schemas.microsoft.com/office/drawing/2014/main" id="{EC1060E1-7F41-8D20-2ECC-A7FA4A01F6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668F5F-288D-B363-22A2-256E92B332B0}"/>
              </a:ext>
            </a:extLst>
          </p:cNvPr>
          <p:cNvSpPr>
            <a:spLocks noGrp="1"/>
          </p:cNvSpPr>
          <p:nvPr>
            <p:ph type="sldNum" sz="quarter" idx="12"/>
          </p:nvPr>
        </p:nvSpPr>
        <p:spPr/>
        <p:txBody>
          <a:bodyPr/>
          <a:lstStyle/>
          <a:p>
            <a:fld id="{55E53BA0-7785-4F7E-9FC0-28AD31552327}" type="slidenum">
              <a:rPr lang="en-IN" smtClean="0"/>
              <a:t>‹#›</a:t>
            </a:fld>
            <a:endParaRPr lang="en-IN"/>
          </a:p>
        </p:txBody>
      </p:sp>
    </p:spTree>
    <p:extLst>
      <p:ext uri="{BB962C8B-B14F-4D97-AF65-F5344CB8AC3E}">
        <p14:creationId xmlns:p14="http://schemas.microsoft.com/office/powerpoint/2010/main" val="93236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AD86B-75CB-0FB3-2341-E0B595AA2C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4FA848-7197-331D-CC26-E4DD56A0CB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569614-5681-5B68-627C-6D0500C8B650}"/>
              </a:ext>
            </a:extLst>
          </p:cNvPr>
          <p:cNvSpPr>
            <a:spLocks noGrp="1"/>
          </p:cNvSpPr>
          <p:nvPr>
            <p:ph type="dt" sz="half" idx="10"/>
          </p:nvPr>
        </p:nvSpPr>
        <p:spPr/>
        <p:txBody>
          <a:bodyPr/>
          <a:lstStyle/>
          <a:p>
            <a:fld id="{70FBF454-0BF3-4036-BA64-456AE0E9BF6C}" type="datetimeFigureOut">
              <a:rPr lang="en-IN" smtClean="0"/>
              <a:t>12-08-2024</a:t>
            </a:fld>
            <a:endParaRPr lang="en-IN"/>
          </a:p>
        </p:txBody>
      </p:sp>
      <p:sp>
        <p:nvSpPr>
          <p:cNvPr id="5" name="Footer Placeholder 4">
            <a:extLst>
              <a:ext uri="{FF2B5EF4-FFF2-40B4-BE49-F238E27FC236}">
                <a16:creationId xmlns:a16="http://schemas.microsoft.com/office/drawing/2014/main" id="{BA36124F-8360-824E-3603-12E065BB4D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8B2789-A463-4B01-E8EF-CD659A954702}"/>
              </a:ext>
            </a:extLst>
          </p:cNvPr>
          <p:cNvSpPr>
            <a:spLocks noGrp="1"/>
          </p:cNvSpPr>
          <p:nvPr>
            <p:ph type="sldNum" sz="quarter" idx="12"/>
          </p:nvPr>
        </p:nvSpPr>
        <p:spPr/>
        <p:txBody>
          <a:bodyPr/>
          <a:lstStyle/>
          <a:p>
            <a:fld id="{55E53BA0-7785-4F7E-9FC0-28AD31552327}" type="slidenum">
              <a:rPr lang="en-IN" smtClean="0"/>
              <a:t>‹#›</a:t>
            </a:fld>
            <a:endParaRPr lang="en-IN"/>
          </a:p>
        </p:txBody>
      </p:sp>
    </p:spTree>
    <p:extLst>
      <p:ext uri="{BB962C8B-B14F-4D97-AF65-F5344CB8AC3E}">
        <p14:creationId xmlns:p14="http://schemas.microsoft.com/office/powerpoint/2010/main" val="8036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9E28-617D-57E0-6616-46200AD799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1D3430-EF2B-36EF-D5AC-C45D294C46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D2C8FB-1F8C-5CF9-FE2A-E6E5783F8A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7A14A2-CEA9-3762-3F14-951EB2939D3C}"/>
              </a:ext>
            </a:extLst>
          </p:cNvPr>
          <p:cNvSpPr>
            <a:spLocks noGrp="1"/>
          </p:cNvSpPr>
          <p:nvPr>
            <p:ph type="dt" sz="half" idx="10"/>
          </p:nvPr>
        </p:nvSpPr>
        <p:spPr/>
        <p:txBody>
          <a:bodyPr/>
          <a:lstStyle/>
          <a:p>
            <a:fld id="{70FBF454-0BF3-4036-BA64-456AE0E9BF6C}" type="datetimeFigureOut">
              <a:rPr lang="en-IN" smtClean="0"/>
              <a:t>12-08-2024</a:t>
            </a:fld>
            <a:endParaRPr lang="en-IN"/>
          </a:p>
        </p:txBody>
      </p:sp>
      <p:sp>
        <p:nvSpPr>
          <p:cNvPr id="6" name="Footer Placeholder 5">
            <a:extLst>
              <a:ext uri="{FF2B5EF4-FFF2-40B4-BE49-F238E27FC236}">
                <a16:creationId xmlns:a16="http://schemas.microsoft.com/office/drawing/2014/main" id="{F13AC822-B29D-EF6D-4634-554348CDD2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85AA46-5E21-0295-7F52-9732E345537F}"/>
              </a:ext>
            </a:extLst>
          </p:cNvPr>
          <p:cNvSpPr>
            <a:spLocks noGrp="1"/>
          </p:cNvSpPr>
          <p:nvPr>
            <p:ph type="sldNum" sz="quarter" idx="12"/>
          </p:nvPr>
        </p:nvSpPr>
        <p:spPr/>
        <p:txBody>
          <a:bodyPr/>
          <a:lstStyle/>
          <a:p>
            <a:fld id="{55E53BA0-7785-4F7E-9FC0-28AD31552327}" type="slidenum">
              <a:rPr lang="en-IN" smtClean="0"/>
              <a:t>‹#›</a:t>
            </a:fld>
            <a:endParaRPr lang="en-IN"/>
          </a:p>
        </p:txBody>
      </p:sp>
    </p:spTree>
    <p:extLst>
      <p:ext uri="{BB962C8B-B14F-4D97-AF65-F5344CB8AC3E}">
        <p14:creationId xmlns:p14="http://schemas.microsoft.com/office/powerpoint/2010/main" val="1376860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6BC6-4734-5AB9-7D71-76C6D16999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053493-1C37-79C8-BF7B-8043A27B66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E55838-7AED-A9EB-D44D-626F82390F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63EA5A-AB70-04A1-5B87-67C9EA8654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C61583-5C1F-017F-A880-DE9511AA48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0427F7-EDB3-D0B8-BFC2-9F81D989952C}"/>
              </a:ext>
            </a:extLst>
          </p:cNvPr>
          <p:cNvSpPr>
            <a:spLocks noGrp="1"/>
          </p:cNvSpPr>
          <p:nvPr>
            <p:ph type="dt" sz="half" idx="10"/>
          </p:nvPr>
        </p:nvSpPr>
        <p:spPr/>
        <p:txBody>
          <a:bodyPr/>
          <a:lstStyle/>
          <a:p>
            <a:fld id="{70FBF454-0BF3-4036-BA64-456AE0E9BF6C}" type="datetimeFigureOut">
              <a:rPr lang="en-IN" smtClean="0"/>
              <a:t>12-08-2024</a:t>
            </a:fld>
            <a:endParaRPr lang="en-IN"/>
          </a:p>
        </p:txBody>
      </p:sp>
      <p:sp>
        <p:nvSpPr>
          <p:cNvPr id="8" name="Footer Placeholder 7">
            <a:extLst>
              <a:ext uri="{FF2B5EF4-FFF2-40B4-BE49-F238E27FC236}">
                <a16:creationId xmlns:a16="http://schemas.microsoft.com/office/drawing/2014/main" id="{38F80C68-9B77-585C-762E-12E50FB6DE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23D6EF-F075-D504-9EA0-03334E5D57B9}"/>
              </a:ext>
            </a:extLst>
          </p:cNvPr>
          <p:cNvSpPr>
            <a:spLocks noGrp="1"/>
          </p:cNvSpPr>
          <p:nvPr>
            <p:ph type="sldNum" sz="quarter" idx="12"/>
          </p:nvPr>
        </p:nvSpPr>
        <p:spPr/>
        <p:txBody>
          <a:bodyPr/>
          <a:lstStyle/>
          <a:p>
            <a:fld id="{55E53BA0-7785-4F7E-9FC0-28AD31552327}" type="slidenum">
              <a:rPr lang="en-IN" smtClean="0"/>
              <a:t>‹#›</a:t>
            </a:fld>
            <a:endParaRPr lang="en-IN"/>
          </a:p>
        </p:txBody>
      </p:sp>
    </p:spTree>
    <p:extLst>
      <p:ext uri="{BB962C8B-B14F-4D97-AF65-F5344CB8AC3E}">
        <p14:creationId xmlns:p14="http://schemas.microsoft.com/office/powerpoint/2010/main" val="2573448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8BC4-0B13-AE3B-0A0C-187D36393C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8FF067-996E-ABEF-836C-0A50283E82FD}"/>
              </a:ext>
            </a:extLst>
          </p:cNvPr>
          <p:cNvSpPr>
            <a:spLocks noGrp="1"/>
          </p:cNvSpPr>
          <p:nvPr>
            <p:ph type="dt" sz="half" idx="10"/>
          </p:nvPr>
        </p:nvSpPr>
        <p:spPr/>
        <p:txBody>
          <a:bodyPr/>
          <a:lstStyle/>
          <a:p>
            <a:fld id="{70FBF454-0BF3-4036-BA64-456AE0E9BF6C}" type="datetimeFigureOut">
              <a:rPr lang="en-IN" smtClean="0"/>
              <a:t>12-08-2024</a:t>
            </a:fld>
            <a:endParaRPr lang="en-IN"/>
          </a:p>
        </p:txBody>
      </p:sp>
      <p:sp>
        <p:nvSpPr>
          <p:cNvPr id="4" name="Footer Placeholder 3">
            <a:extLst>
              <a:ext uri="{FF2B5EF4-FFF2-40B4-BE49-F238E27FC236}">
                <a16:creationId xmlns:a16="http://schemas.microsoft.com/office/drawing/2014/main" id="{96A9535A-B1D3-A3FA-2078-CB21AFABFE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7D94DA-5E06-7FA0-39FD-627A986FB44E}"/>
              </a:ext>
            </a:extLst>
          </p:cNvPr>
          <p:cNvSpPr>
            <a:spLocks noGrp="1"/>
          </p:cNvSpPr>
          <p:nvPr>
            <p:ph type="sldNum" sz="quarter" idx="12"/>
          </p:nvPr>
        </p:nvSpPr>
        <p:spPr/>
        <p:txBody>
          <a:bodyPr/>
          <a:lstStyle/>
          <a:p>
            <a:fld id="{55E53BA0-7785-4F7E-9FC0-28AD31552327}" type="slidenum">
              <a:rPr lang="en-IN" smtClean="0"/>
              <a:t>‹#›</a:t>
            </a:fld>
            <a:endParaRPr lang="en-IN"/>
          </a:p>
        </p:txBody>
      </p:sp>
    </p:spTree>
    <p:extLst>
      <p:ext uri="{BB962C8B-B14F-4D97-AF65-F5344CB8AC3E}">
        <p14:creationId xmlns:p14="http://schemas.microsoft.com/office/powerpoint/2010/main" val="3652533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50B51B-D397-433C-D8FE-88CAD5AC1C1B}"/>
              </a:ext>
            </a:extLst>
          </p:cNvPr>
          <p:cNvSpPr>
            <a:spLocks noGrp="1"/>
          </p:cNvSpPr>
          <p:nvPr>
            <p:ph type="dt" sz="half" idx="10"/>
          </p:nvPr>
        </p:nvSpPr>
        <p:spPr/>
        <p:txBody>
          <a:bodyPr/>
          <a:lstStyle/>
          <a:p>
            <a:fld id="{70FBF454-0BF3-4036-BA64-456AE0E9BF6C}" type="datetimeFigureOut">
              <a:rPr lang="en-IN" smtClean="0"/>
              <a:t>12-08-2024</a:t>
            </a:fld>
            <a:endParaRPr lang="en-IN"/>
          </a:p>
        </p:txBody>
      </p:sp>
      <p:sp>
        <p:nvSpPr>
          <p:cNvPr id="3" name="Footer Placeholder 2">
            <a:extLst>
              <a:ext uri="{FF2B5EF4-FFF2-40B4-BE49-F238E27FC236}">
                <a16:creationId xmlns:a16="http://schemas.microsoft.com/office/drawing/2014/main" id="{BE7876C6-897C-5776-C3D6-C9ECD62468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E63B07-998C-EC93-4ED4-BEA39E31880A}"/>
              </a:ext>
            </a:extLst>
          </p:cNvPr>
          <p:cNvSpPr>
            <a:spLocks noGrp="1"/>
          </p:cNvSpPr>
          <p:nvPr>
            <p:ph type="sldNum" sz="quarter" idx="12"/>
          </p:nvPr>
        </p:nvSpPr>
        <p:spPr/>
        <p:txBody>
          <a:bodyPr/>
          <a:lstStyle/>
          <a:p>
            <a:fld id="{55E53BA0-7785-4F7E-9FC0-28AD31552327}" type="slidenum">
              <a:rPr lang="en-IN" smtClean="0"/>
              <a:t>‹#›</a:t>
            </a:fld>
            <a:endParaRPr lang="en-IN"/>
          </a:p>
        </p:txBody>
      </p:sp>
    </p:spTree>
    <p:extLst>
      <p:ext uri="{BB962C8B-B14F-4D97-AF65-F5344CB8AC3E}">
        <p14:creationId xmlns:p14="http://schemas.microsoft.com/office/powerpoint/2010/main" val="298584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0987-F867-5F67-EF24-D44AE22CA9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FB7C63-CA94-D74F-B423-49E51CE445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7564B9-FB05-8B39-5076-5700897DA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C91E4E-1ED6-F214-4153-E04C4920FF65}"/>
              </a:ext>
            </a:extLst>
          </p:cNvPr>
          <p:cNvSpPr>
            <a:spLocks noGrp="1"/>
          </p:cNvSpPr>
          <p:nvPr>
            <p:ph type="dt" sz="half" idx="10"/>
          </p:nvPr>
        </p:nvSpPr>
        <p:spPr/>
        <p:txBody>
          <a:bodyPr/>
          <a:lstStyle/>
          <a:p>
            <a:fld id="{70FBF454-0BF3-4036-BA64-456AE0E9BF6C}" type="datetimeFigureOut">
              <a:rPr lang="en-IN" smtClean="0"/>
              <a:t>12-08-2024</a:t>
            </a:fld>
            <a:endParaRPr lang="en-IN"/>
          </a:p>
        </p:txBody>
      </p:sp>
      <p:sp>
        <p:nvSpPr>
          <p:cNvPr id="6" name="Footer Placeholder 5">
            <a:extLst>
              <a:ext uri="{FF2B5EF4-FFF2-40B4-BE49-F238E27FC236}">
                <a16:creationId xmlns:a16="http://schemas.microsoft.com/office/drawing/2014/main" id="{AE6CE22E-E6E4-2928-7510-A559EB95F4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8FFEAA-FBC9-1D93-7FE2-7F0FBAA22EC8}"/>
              </a:ext>
            </a:extLst>
          </p:cNvPr>
          <p:cNvSpPr>
            <a:spLocks noGrp="1"/>
          </p:cNvSpPr>
          <p:nvPr>
            <p:ph type="sldNum" sz="quarter" idx="12"/>
          </p:nvPr>
        </p:nvSpPr>
        <p:spPr/>
        <p:txBody>
          <a:bodyPr/>
          <a:lstStyle/>
          <a:p>
            <a:fld id="{55E53BA0-7785-4F7E-9FC0-28AD31552327}" type="slidenum">
              <a:rPr lang="en-IN" smtClean="0"/>
              <a:t>‹#›</a:t>
            </a:fld>
            <a:endParaRPr lang="en-IN"/>
          </a:p>
        </p:txBody>
      </p:sp>
    </p:spTree>
    <p:extLst>
      <p:ext uri="{BB962C8B-B14F-4D97-AF65-F5344CB8AC3E}">
        <p14:creationId xmlns:p14="http://schemas.microsoft.com/office/powerpoint/2010/main" val="3206743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530FE-3E1B-BE11-4B2D-EBF90962CC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939403-516D-BFA9-5036-F34C8948EB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B049AB-7365-1C7A-ADF3-D1F5ACA66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139488-058C-6762-5313-5818410DC6D6}"/>
              </a:ext>
            </a:extLst>
          </p:cNvPr>
          <p:cNvSpPr>
            <a:spLocks noGrp="1"/>
          </p:cNvSpPr>
          <p:nvPr>
            <p:ph type="dt" sz="half" idx="10"/>
          </p:nvPr>
        </p:nvSpPr>
        <p:spPr/>
        <p:txBody>
          <a:bodyPr/>
          <a:lstStyle/>
          <a:p>
            <a:fld id="{70FBF454-0BF3-4036-BA64-456AE0E9BF6C}" type="datetimeFigureOut">
              <a:rPr lang="en-IN" smtClean="0"/>
              <a:t>12-08-2024</a:t>
            </a:fld>
            <a:endParaRPr lang="en-IN"/>
          </a:p>
        </p:txBody>
      </p:sp>
      <p:sp>
        <p:nvSpPr>
          <p:cNvPr id="6" name="Footer Placeholder 5">
            <a:extLst>
              <a:ext uri="{FF2B5EF4-FFF2-40B4-BE49-F238E27FC236}">
                <a16:creationId xmlns:a16="http://schemas.microsoft.com/office/drawing/2014/main" id="{4DCA67A4-DDBF-8176-6217-3101F9AD6F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36F338-D0B4-188A-6B40-96931AF878CC}"/>
              </a:ext>
            </a:extLst>
          </p:cNvPr>
          <p:cNvSpPr>
            <a:spLocks noGrp="1"/>
          </p:cNvSpPr>
          <p:nvPr>
            <p:ph type="sldNum" sz="quarter" idx="12"/>
          </p:nvPr>
        </p:nvSpPr>
        <p:spPr/>
        <p:txBody>
          <a:bodyPr/>
          <a:lstStyle/>
          <a:p>
            <a:fld id="{55E53BA0-7785-4F7E-9FC0-28AD31552327}" type="slidenum">
              <a:rPr lang="en-IN" smtClean="0"/>
              <a:t>‹#›</a:t>
            </a:fld>
            <a:endParaRPr lang="en-IN"/>
          </a:p>
        </p:txBody>
      </p:sp>
    </p:spTree>
    <p:extLst>
      <p:ext uri="{BB962C8B-B14F-4D97-AF65-F5344CB8AC3E}">
        <p14:creationId xmlns:p14="http://schemas.microsoft.com/office/powerpoint/2010/main" val="3873297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8C9B08-FCB0-C069-6C32-01E503DB59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849CB3-EEA8-AAA0-EE05-3BC425BDE6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38DC01-CBB9-CBC7-A0C7-67AB60A303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BF454-0BF3-4036-BA64-456AE0E9BF6C}" type="datetimeFigureOut">
              <a:rPr lang="en-IN" smtClean="0"/>
              <a:t>12-08-2024</a:t>
            </a:fld>
            <a:endParaRPr lang="en-IN"/>
          </a:p>
        </p:txBody>
      </p:sp>
      <p:sp>
        <p:nvSpPr>
          <p:cNvPr id="5" name="Footer Placeholder 4">
            <a:extLst>
              <a:ext uri="{FF2B5EF4-FFF2-40B4-BE49-F238E27FC236}">
                <a16:creationId xmlns:a16="http://schemas.microsoft.com/office/drawing/2014/main" id="{971D9FDC-9A14-88FE-445B-977E21D020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DFDF38-920B-1611-9552-462BA53B4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E53BA0-7785-4F7E-9FC0-28AD31552327}" type="slidenum">
              <a:rPr lang="en-IN" smtClean="0"/>
              <a:t>‹#›</a:t>
            </a:fld>
            <a:endParaRPr lang="en-IN"/>
          </a:p>
        </p:txBody>
      </p:sp>
    </p:spTree>
    <p:extLst>
      <p:ext uri="{BB962C8B-B14F-4D97-AF65-F5344CB8AC3E}">
        <p14:creationId xmlns:p14="http://schemas.microsoft.com/office/powerpoint/2010/main" val="3229998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geeksforgeeks.org/difference-between-full-virtualization-and-paravirtualizatio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geeksforgeeks.org/virtualization-vmware-full-virtualizatio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answers.microsoft.com/en-us/windows/forum/all/how-do-i-turn-on-windows-10s-hardware-assisted/4a7582c1-2813-46e1-82fa-ea3c407b2050"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E60F4-6927-443B-980F-41BA0E527B6F}"/>
              </a:ext>
            </a:extLst>
          </p:cNvPr>
          <p:cNvSpPr>
            <a:spLocks noGrp="1"/>
          </p:cNvSpPr>
          <p:nvPr>
            <p:ph type="ctrTitle"/>
          </p:nvPr>
        </p:nvSpPr>
        <p:spPr/>
        <p:txBody>
          <a:bodyPr/>
          <a:lstStyle/>
          <a:p>
            <a:r>
              <a:rPr lang="en-US" dirty="0"/>
              <a:t>Cloud Computing</a:t>
            </a:r>
            <a:endParaRPr lang="en-IN" dirty="0"/>
          </a:p>
        </p:txBody>
      </p:sp>
      <p:sp>
        <p:nvSpPr>
          <p:cNvPr id="3" name="Subtitle 2">
            <a:extLst>
              <a:ext uri="{FF2B5EF4-FFF2-40B4-BE49-F238E27FC236}">
                <a16:creationId xmlns:a16="http://schemas.microsoft.com/office/drawing/2014/main" id="{77DC608E-E097-2E92-9C55-951E357684E1}"/>
              </a:ext>
            </a:extLst>
          </p:cNvPr>
          <p:cNvSpPr>
            <a:spLocks noGrp="1"/>
          </p:cNvSpPr>
          <p:nvPr>
            <p:ph type="subTitle" idx="1"/>
          </p:nvPr>
        </p:nvSpPr>
        <p:spPr/>
        <p:txBody>
          <a:bodyPr/>
          <a:lstStyle/>
          <a:p>
            <a:r>
              <a:rPr lang="en-US" dirty="0"/>
              <a:t>Module II</a:t>
            </a:r>
            <a:endParaRPr lang="en-IN" dirty="0"/>
          </a:p>
        </p:txBody>
      </p:sp>
    </p:spTree>
    <p:extLst>
      <p:ext uri="{BB962C8B-B14F-4D97-AF65-F5344CB8AC3E}">
        <p14:creationId xmlns:p14="http://schemas.microsoft.com/office/powerpoint/2010/main" val="748770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F2FE8-0F7E-27EC-7FA6-D013C59AB5C0}"/>
              </a:ext>
            </a:extLst>
          </p:cNvPr>
          <p:cNvSpPr>
            <a:spLocks noGrp="1"/>
          </p:cNvSpPr>
          <p:nvPr>
            <p:ph type="title"/>
          </p:nvPr>
        </p:nvSpPr>
        <p:spPr>
          <a:xfrm>
            <a:off x="838200" y="365126"/>
            <a:ext cx="10515600" cy="681250"/>
          </a:xfrm>
        </p:spPr>
        <p:txBody>
          <a:bodyPr>
            <a:normAutofit fontScale="90000"/>
          </a:bodyPr>
          <a:lstStyle/>
          <a:p>
            <a:r>
              <a:rPr lang="en-IN" dirty="0"/>
              <a:t>2.1.1.1 Instruction Set Architecture Level</a:t>
            </a:r>
          </a:p>
        </p:txBody>
      </p:sp>
      <p:sp>
        <p:nvSpPr>
          <p:cNvPr id="3" name="Content Placeholder 2">
            <a:extLst>
              <a:ext uri="{FF2B5EF4-FFF2-40B4-BE49-F238E27FC236}">
                <a16:creationId xmlns:a16="http://schemas.microsoft.com/office/drawing/2014/main" id="{331FD1C6-3C25-BADA-EFE0-5C48A8058787}"/>
              </a:ext>
            </a:extLst>
          </p:cNvPr>
          <p:cNvSpPr>
            <a:spLocks noGrp="1"/>
          </p:cNvSpPr>
          <p:nvPr>
            <p:ph idx="1"/>
          </p:nvPr>
        </p:nvSpPr>
        <p:spPr>
          <a:xfrm>
            <a:off x="838200" y="1046376"/>
            <a:ext cx="10515600" cy="5130587"/>
          </a:xfrm>
        </p:spPr>
        <p:txBody>
          <a:bodyPr>
            <a:normAutofit fontScale="85000" lnSpcReduction="10000"/>
          </a:bodyPr>
          <a:lstStyle/>
          <a:p>
            <a:r>
              <a:rPr lang="en-US" dirty="0"/>
              <a:t>At the ISA level, virtualization is performed by emulating a given ISA by the ISA of the host machine.</a:t>
            </a:r>
          </a:p>
          <a:p>
            <a:r>
              <a:rPr lang="en-US" dirty="0"/>
              <a:t>The basic emulation method is through code interpretation. </a:t>
            </a:r>
          </a:p>
          <a:p>
            <a:pPr algn="just"/>
            <a:r>
              <a:rPr lang="en-US" dirty="0"/>
              <a:t>An interpreter program interprets the source instructions to target instructions one by one. </a:t>
            </a:r>
          </a:p>
          <a:p>
            <a:r>
              <a:rPr lang="en-US" dirty="0"/>
              <a:t>One source instruction may require tens or hundreds of native target instructions to perform its function. Obviously, this process is relatively slow. </a:t>
            </a:r>
          </a:p>
          <a:p>
            <a:r>
              <a:rPr lang="en-US" dirty="0"/>
              <a:t>For better performance, dynamic binary translation is desired. This approach translates basic blocks of dynamic source instructions to target instructions</a:t>
            </a:r>
          </a:p>
          <a:p>
            <a:r>
              <a:rPr lang="en-US" dirty="0"/>
              <a:t>. The basic blocks can also be extended to program traces or superblocks to increase translation efficiency.</a:t>
            </a:r>
          </a:p>
          <a:p>
            <a:r>
              <a:rPr lang="en-US" dirty="0"/>
              <a:t>Instruction set emulation requires binary translation and optimization.</a:t>
            </a:r>
          </a:p>
          <a:p>
            <a:r>
              <a:rPr lang="en-US" dirty="0"/>
              <a:t> A virtual instruction set architecture (V-ISA) thus requires adding a processor-specific software translation layer to the compiler</a:t>
            </a:r>
            <a:endParaRPr lang="en-IN" dirty="0"/>
          </a:p>
        </p:txBody>
      </p:sp>
    </p:spTree>
    <p:extLst>
      <p:ext uri="{BB962C8B-B14F-4D97-AF65-F5344CB8AC3E}">
        <p14:creationId xmlns:p14="http://schemas.microsoft.com/office/powerpoint/2010/main" val="3188779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F1D5C-8573-3DA9-2428-E1992F752D2B}"/>
              </a:ext>
            </a:extLst>
          </p:cNvPr>
          <p:cNvSpPr>
            <a:spLocks noGrp="1"/>
          </p:cNvSpPr>
          <p:nvPr>
            <p:ph type="title"/>
          </p:nvPr>
        </p:nvSpPr>
        <p:spPr>
          <a:xfrm>
            <a:off x="838200" y="365125"/>
            <a:ext cx="10515600" cy="624689"/>
          </a:xfrm>
        </p:spPr>
        <p:txBody>
          <a:bodyPr>
            <a:normAutofit fontScale="90000"/>
          </a:bodyPr>
          <a:lstStyle/>
          <a:p>
            <a:r>
              <a:rPr lang="en-IN" dirty="0"/>
              <a:t>2.1.1.2 Hardware Abstraction Level</a:t>
            </a:r>
          </a:p>
        </p:txBody>
      </p:sp>
      <p:sp>
        <p:nvSpPr>
          <p:cNvPr id="3" name="Content Placeholder 2">
            <a:extLst>
              <a:ext uri="{FF2B5EF4-FFF2-40B4-BE49-F238E27FC236}">
                <a16:creationId xmlns:a16="http://schemas.microsoft.com/office/drawing/2014/main" id="{F52D5D78-3A49-54CD-DA88-54314A4839C0}"/>
              </a:ext>
            </a:extLst>
          </p:cNvPr>
          <p:cNvSpPr>
            <a:spLocks noGrp="1"/>
          </p:cNvSpPr>
          <p:nvPr>
            <p:ph idx="1"/>
          </p:nvPr>
        </p:nvSpPr>
        <p:spPr>
          <a:xfrm>
            <a:off x="838200" y="1216058"/>
            <a:ext cx="10515600" cy="4960905"/>
          </a:xfrm>
        </p:spPr>
        <p:txBody>
          <a:bodyPr>
            <a:normAutofit/>
          </a:bodyPr>
          <a:lstStyle/>
          <a:p>
            <a:r>
              <a:rPr lang="en-US" dirty="0"/>
              <a:t>Hardware-level virtualization is performed right on top of the bare hardware. </a:t>
            </a:r>
          </a:p>
          <a:p>
            <a:r>
              <a:rPr lang="en-US" dirty="0"/>
              <a:t>On the one hand, this approach generates a virtual hardware environment for a VM. </a:t>
            </a:r>
          </a:p>
          <a:p>
            <a:r>
              <a:rPr lang="en-US" dirty="0"/>
              <a:t>On the other hand, the process manages the underlying hardware through virtualization. </a:t>
            </a:r>
          </a:p>
          <a:p>
            <a:r>
              <a:rPr lang="en-US" dirty="0"/>
              <a:t>The idea is to virtualize a computer’s resources, such as its processors, memory, and I/O devices. </a:t>
            </a:r>
          </a:p>
          <a:p>
            <a:r>
              <a:rPr lang="en-US" dirty="0"/>
              <a:t>The intention is to upgrade the hardware utilization rate by multiple users concurrently.</a:t>
            </a:r>
            <a:endParaRPr lang="en-IN" dirty="0"/>
          </a:p>
        </p:txBody>
      </p:sp>
    </p:spTree>
    <p:extLst>
      <p:ext uri="{BB962C8B-B14F-4D97-AF65-F5344CB8AC3E}">
        <p14:creationId xmlns:p14="http://schemas.microsoft.com/office/powerpoint/2010/main" val="467202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DA628-BABD-F50C-74A9-F9BD42B0069C}"/>
              </a:ext>
            </a:extLst>
          </p:cNvPr>
          <p:cNvSpPr>
            <a:spLocks noGrp="1"/>
          </p:cNvSpPr>
          <p:nvPr>
            <p:ph type="title"/>
          </p:nvPr>
        </p:nvSpPr>
        <p:spPr>
          <a:xfrm>
            <a:off x="838200" y="365125"/>
            <a:ext cx="10515600" cy="502141"/>
          </a:xfrm>
        </p:spPr>
        <p:txBody>
          <a:bodyPr>
            <a:normAutofit fontScale="90000"/>
          </a:bodyPr>
          <a:lstStyle/>
          <a:p>
            <a:r>
              <a:rPr lang="en-IN" dirty="0"/>
              <a:t>2.1.1.3 Operating System Level</a:t>
            </a:r>
          </a:p>
        </p:txBody>
      </p:sp>
      <p:sp>
        <p:nvSpPr>
          <p:cNvPr id="3" name="Content Placeholder 2">
            <a:extLst>
              <a:ext uri="{FF2B5EF4-FFF2-40B4-BE49-F238E27FC236}">
                <a16:creationId xmlns:a16="http://schemas.microsoft.com/office/drawing/2014/main" id="{A0622529-347C-B8B5-950A-336DF235794A}"/>
              </a:ext>
            </a:extLst>
          </p:cNvPr>
          <p:cNvSpPr>
            <a:spLocks noGrp="1"/>
          </p:cNvSpPr>
          <p:nvPr>
            <p:ph idx="1"/>
          </p:nvPr>
        </p:nvSpPr>
        <p:spPr>
          <a:xfrm>
            <a:off x="838200" y="1150070"/>
            <a:ext cx="10515600" cy="5026893"/>
          </a:xfrm>
        </p:spPr>
        <p:txBody>
          <a:bodyPr>
            <a:normAutofit lnSpcReduction="10000"/>
          </a:bodyPr>
          <a:lstStyle/>
          <a:p>
            <a:r>
              <a:rPr lang="en-US" dirty="0"/>
              <a:t>This refers to an abstraction layer between traditional OS and user applications. </a:t>
            </a:r>
          </a:p>
          <a:p>
            <a:r>
              <a:rPr lang="en-US" dirty="0"/>
              <a:t>OS-level virtualization creates isolated containers on a single physical server and the OS instances to utilize the hardware and software in data centers.</a:t>
            </a:r>
          </a:p>
          <a:p>
            <a:r>
              <a:rPr lang="en-US" dirty="0"/>
              <a:t> The containers behave like real servers. </a:t>
            </a:r>
          </a:p>
          <a:p>
            <a:r>
              <a:rPr lang="en-US" dirty="0"/>
              <a:t>OS-level virtualization is commonly used in creating virtual hosting environments to allocate hardware resources among a large number of mutually distrusting users. </a:t>
            </a:r>
          </a:p>
          <a:p>
            <a:r>
              <a:rPr lang="en-US" dirty="0"/>
              <a:t>It is also used, to a lesser extent, in consolidating server hardware by moving services on separate hosts into containers or VMs on one server.</a:t>
            </a:r>
            <a:endParaRPr lang="en-IN" dirty="0"/>
          </a:p>
        </p:txBody>
      </p:sp>
    </p:spTree>
    <p:extLst>
      <p:ext uri="{BB962C8B-B14F-4D97-AF65-F5344CB8AC3E}">
        <p14:creationId xmlns:p14="http://schemas.microsoft.com/office/powerpoint/2010/main" val="2511387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C2CC8-EC7A-38E0-D3F6-0687435C6AFF}"/>
              </a:ext>
            </a:extLst>
          </p:cNvPr>
          <p:cNvSpPr>
            <a:spLocks noGrp="1"/>
          </p:cNvSpPr>
          <p:nvPr>
            <p:ph type="title"/>
          </p:nvPr>
        </p:nvSpPr>
        <p:spPr>
          <a:xfrm>
            <a:off x="838200" y="365126"/>
            <a:ext cx="10515600" cy="634116"/>
          </a:xfrm>
        </p:spPr>
        <p:txBody>
          <a:bodyPr>
            <a:normAutofit fontScale="90000"/>
          </a:bodyPr>
          <a:lstStyle/>
          <a:p>
            <a:r>
              <a:rPr lang="en-IN" dirty="0"/>
              <a:t>2.1.1.4 Library Support Level</a:t>
            </a:r>
          </a:p>
        </p:txBody>
      </p:sp>
      <p:sp>
        <p:nvSpPr>
          <p:cNvPr id="3" name="Content Placeholder 2">
            <a:extLst>
              <a:ext uri="{FF2B5EF4-FFF2-40B4-BE49-F238E27FC236}">
                <a16:creationId xmlns:a16="http://schemas.microsoft.com/office/drawing/2014/main" id="{881D5976-BB51-8DFA-804B-0DFBF9EA3340}"/>
              </a:ext>
            </a:extLst>
          </p:cNvPr>
          <p:cNvSpPr>
            <a:spLocks noGrp="1"/>
          </p:cNvSpPr>
          <p:nvPr>
            <p:ph idx="1"/>
          </p:nvPr>
        </p:nvSpPr>
        <p:spPr>
          <a:xfrm>
            <a:off x="838200" y="1583703"/>
            <a:ext cx="10515600" cy="4593260"/>
          </a:xfrm>
        </p:spPr>
        <p:txBody>
          <a:bodyPr/>
          <a:lstStyle/>
          <a:p>
            <a:r>
              <a:rPr lang="en-US" dirty="0"/>
              <a:t>Virtualization with library interfaces is possible by controlling the communication link between applications and the rest of a system through API hooks. </a:t>
            </a:r>
          </a:p>
          <a:p>
            <a:r>
              <a:rPr lang="en-US" dirty="0"/>
              <a:t>The software tool WINE has implemented this approach to support Windows applications on top of UNIX hosts. </a:t>
            </a:r>
          </a:p>
          <a:p>
            <a:r>
              <a:rPr lang="en-US" dirty="0"/>
              <a:t>Another example is the </a:t>
            </a:r>
            <a:r>
              <a:rPr lang="en-US" dirty="0" err="1"/>
              <a:t>vCUDA</a:t>
            </a:r>
            <a:r>
              <a:rPr lang="en-US" dirty="0"/>
              <a:t> which allows applications executing within VMs to leverage GPU hardware acceleration.</a:t>
            </a:r>
            <a:endParaRPr lang="en-IN" dirty="0"/>
          </a:p>
        </p:txBody>
      </p:sp>
    </p:spTree>
    <p:extLst>
      <p:ext uri="{BB962C8B-B14F-4D97-AF65-F5344CB8AC3E}">
        <p14:creationId xmlns:p14="http://schemas.microsoft.com/office/powerpoint/2010/main" val="2638843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D946F-718D-0F98-D29B-0E7E7BEE738F}"/>
              </a:ext>
            </a:extLst>
          </p:cNvPr>
          <p:cNvSpPr>
            <a:spLocks noGrp="1"/>
          </p:cNvSpPr>
          <p:nvPr>
            <p:ph type="title"/>
          </p:nvPr>
        </p:nvSpPr>
        <p:spPr>
          <a:xfrm>
            <a:off x="838200" y="365126"/>
            <a:ext cx="10515600" cy="681250"/>
          </a:xfrm>
        </p:spPr>
        <p:txBody>
          <a:bodyPr>
            <a:normAutofit fontScale="90000"/>
          </a:bodyPr>
          <a:lstStyle/>
          <a:p>
            <a:r>
              <a:rPr lang="en-IN" dirty="0"/>
              <a:t>2.1.1.5 User-Application Level</a:t>
            </a:r>
          </a:p>
        </p:txBody>
      </p:sp>
      <p:sp>
        <p:nvSpPr>
          <p:cNvPr id="3" name="Content Placeholder 2">
            <a:extLst>
              <a:ext uri="{FF2B5EF4-FFF2-40B4-BE49-F238E27FC236}">
                <a16:creationId xmlns:a16="http://schemas.microsoft.com/office/drawing/2014/main" id="{C6AC5D1A-D63A-12C0-C2C9-7146D60B4742}"/>
              </a:ext>
            </a:extLst>
          </p:cNvPr>
          <p:cNvSpPr>
            <a:spLocks noGrp="1"/>
          </p:cNvSpPr>
          <p:nvPr>
            <p:ph idx="1"/>
          </p:nvPr>
        </p:nvSpPr>
        <p:spPr>
          <a:xfrm>
            <a:off x="838200" y="1291472"/>
            <a:ext cx="10515600" cy="4885491"/>
          </a:xfrm>
        </p:spPr>
        <p:txBody>
          <a:bodyPr>
            <a:normAutofit fontScale="85000" lnSpcReduction="20000"/>
          </a:bodyPr>
          <a:lstStyle/>
          <a:p>
            <a:r>
              <a:rPr lang="en-US" dirty="0"/>
              <a:t>Application-level virtualization is also known as process-level virtualization. </a:t>
            </a:r>
          </a:p>
          <a:p>
            <a:r>
              <a:rPr lang="en-US" dirty="0"/>
              <a:t>The most popular approach is to deploy high level language (HLL) VMs.</a:t>
            </a:r>
          </a:p>
          <a:p>
            <a:r>
              <a:rPr lang="en-US" dirty="0"/>
              <a:t> In this scenario, the virtualization layer sits as an application program on top of the operating system, and the layer exports an abstraction of a VM that can run programs written and compiled to a particular abstract machine definition. </a:t>
            </a:r>
          </a:p>
          <a:p>
            <a:r>
              <a:rPr lang="en-US" dirty="0"/>
              <a:t>Any program written in the HLL and compiled for this VM will be able to run on it. </a:t>
            </a:r>
          </a:p>
          <a:p>
            <a:r>
              <a:rPr lang="en-US" dirty="0"/>
              <a:t>The Microsoft .NET CLR and Java Virtual Machine (JVM) are two good examples of this class of VM. </a:t>
            </a:r>
          </a:p>
          <a:p>
            <a:r>
              <a:rPr lang="en-US" dirty="0"/>
              <a:t>Other forms of application-level virtualization are known as application isolation, application sandboxing, or application streaming. </a:t>
            </a:r>
          </a:p>
          <a:p>
            <a:r>
              <a:rPr lang="en-US" dirty="0"/>
              <a:t>The process involves wrapping the application in a layer that is isolated from the host OS and other applications. </a:t>
            </a:r>
          </a:p>
          <a:p>
            <a:r>
              <a:rPr lang="en-US" dirty="0"/>
              <a:t>The result is an application that is much easier to distribute and remove from user workstations</a:t>
            </a:r>
            <a:endParaRPr lang="en-IN" dirty="0"/>
          </a:p>
        </p:txBody>
      </p:sp>
    </p:spTree>
    <p:extLst>
      <p:ext uri="{BB962C8B-B14F-4D97-AF65-F5344CB8AC3E}">
        <p14:creationId xmlns:p14="http://schemas.microsoft.com/office/powerpoint/2010/main" val="1789916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460FA-DCFD-FFEB-2917-EC9A0A8D9D95}"/>
              </a:ext>
            </a:extLst>
          </p:cNvPr>
          <p:cNvSpPr>
            <a:spLocks noGrp="1"/>
          </p:cNvSpPr>
          <p:nvPr>
            <p:ph type="title"/>
          </p:nvPr>
        </p:nvSpPr>
        <p:spPr/>
        <p:txBody>
          <a:bodyPr>
            <a:normAutofit/>
          </a:bodyPr>
          <a:lstStyle/>
          <a:p>
            <a:r>
              <a:rPr lang="en-US" sz="3600" dirty="0"/>
              <a:t>2.1.2 VMM Design Requirements and Providers</a:t>
            </a:r>
            <a:endParaRPr lang="en-IN" sz="3600" dirty="0"/>
          </a:p>
        </p:txBody>
      </p:sp>
      <p:sp>
        <p:nvSpPr>
          <p:cNvPr id="3" name="Content Placeholder 2">
            <a:extLst>
              <a:ext uri="{FF2B5EF4-FFF2-40B4-BE49-F238E27FC236}">
                <a16:creationId xmlns:a16="http://schemas.microsoft.com/office/drawing/2014/main" id="{C032BAE3-A71E-A9C9-DE91-28B5DC2EEE4E}"/>
              </a:ext>
            </a:extLst>
          </p:cNvPr>
          <p:cNvSpPr>
            <a:spLocks noGrp="1"/>
          </p:cNvSpPr>
          <p:nvPr>
            <p:ph idx="1"/>
          </p:nvPr>
        </p:nvSpPr>
        <p:spPr/>
        <p:txBody>
          <a:bodyPr>
            <a:normAutofit lnSpcReduction="10000"/>
          </a:bodyPr>
          <a:lstStyle/>
          <a:p>
            <a:r>
              <a:rPr lang="en-US" dirty="0"/>
              <a:t>Hardware-level virtualization inserts a layer between real hardware and traditional operating systems. </a:t>
            </a:r>
          </a:p>
          <a:p>
            <a:r>
              <a:rPr lang="en-US" dirty="0"/>
              <a:t>This layer is called the Virtual Machine Monitor (VMM) and manages a computing system's hardware resources. </a:t>
            </a:r>
          </a:p>
          <a:p>
            <a:r>
              <a:rPr lang="en-US" dirty="0"/>
              <a:t>Each time programs access the hardware the VMM captures the process. i.e. VMM acts as a traditional OS. </a:t>
            </a:r>
          </a:p>
          <a:p>
            <a:r>
              <a:rPr lang="en-US" dirty="0"/>
              <a:t>One hardware component, such as the CPU, can be virtualized as several virtual copies. </a:t>
            </a:r>
          </a:p>
          <a:p>
            <a:r>
              <a:rPr lang="en-US" dirty="0"/>
              <a:t>Therefore, several traditional operating systems which are the same or different can sit on the same set of hardware simultaneously</a:t>
            </a:r>
            <a:endParaRPr lang="en-IN" dirty="0"/>
          </a:p>
        </p:txBody>
      </p:sp>
    </p:spTree>
    <p:extLst>
      <p:ext uri="{BB962C8B-B14F-4D97-AF65-F5344CB8AC3E}">
        <p14:creationId xmlns:p14="http://schemas.microsoft.com/office/powerpoint/2010/main" val="3315707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EB50AF-5926-F198-4D0A-84B84D566CAA}"/>
              </a:ext>
            </a:extLst>
          </p:cNvPr>
          <p:cNvSpPr>
            <a:spLocks noGrp="1"/>
          </p:cNvSpPr>
          <p:nvPr>
            <p:ph idx="1"/>
          </p:nvPr>
        </p:nvSpPr>
        <p:spPr/>
        <p:txBody>
          <a:bodyPr/>
          <a:lstStyle/>
          <a:p>
            <a:r>
              <a:rPr lang="en-US" dirty="0"/>
              <a:t>There are three requirements for a VMM:</a:t>
            </a:r>
          </a:p>
          <a:p>
            <a:endParaRPr lang="en-US" dirty="0"/>
          </a:p>
          <a:p>
            <a:pPr lvl="1"/>
            <a:r>
              <a:rPr lang="en-US" dirty="0"/>
              <a:t>VMM should provide an environment for programs which is essentially identical to the original machine. </a:t>
            </a:r>
          </a:p>
          <a:p>
            <a:pPr lvl="1"/>
            <a:r>
              <a:rPr lang="en-US" dirty="0"/>
              <a:t>Second, programs run in this environment should show, at worst, only minor decreases in speed. </a:t>
            </a:r>
          </a:p>
          <a:p>
            <a:pPr lvl="1"/>
            <a:r>
              <a:rPr lang="en-US" dirty="0"/>
              <a:t>Third, a VMM should be in complete control of the system resources.</a:t>
            </a:r>
            <a:br>
              <a:rPr lang="en-US" dirty="0"/>
            </a:br>
            <a:r>
              <a:rPr lang="en-US" dirty="0"/>
              <a:t>	</a:t>
            </a:r>
            <a:endParaRPr lang="en-IN" dirty="0"/>
          </a:p>
        </p:txBody>
      </p:sp>
    </p:spTree>
    <p:extLst>
      <p:ext uri="{BB962C8B-B14F-4D97-AF65-F5344CB8AC3E}">
        <p14:creationId xmlns:p14="http://schemas.microsoft.com/office/powerpoint/2010/main" val="524413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BD980A-0F4F-C858-AA33-AA16268373CA}"/>
              </a:ext>
            </a:extLst>
          </p:cNvPr>
          <p:cNvSpPr>
            <a:spLocks noGrp="1"/>
          </p:cNvSpPr>
          <p:nvPr>
            <p:ph idx="1"/>
          </p:nvPr>
        </p:nvSpPr>
        <p:spPr/>
        <p:txBody>
          <a:bodyPr/>
          <a:lstStyle/>
          <a:p>
            <a:r>
              <a:rPr lang="en-US" dirty="0"/>
              <a:t>Any program run under a VMM should exhibit a function identical to that which it runs on the original machine directly. </a:t>
            </a:r>
          </a:p>
          <a:p>
            <a:r>
              <a:rPr lang="en-US" dirty="0"/>
              <a:t>Two possible exceptions in terms of differences are permitted with this requirement: </a:t>
            </a:r>
          </a:p>
          <a:p>
            <a:pPr lvl="1"/>
            <a:r>
              <a:rPr lang="en-US" dirty="0"/>
              <a:t>differences caused by the availability of system resources</a:t>
            </a:r>
          </a:p>
          <a:p>
            <a:pPr lvl="1"/>
            <a:r>
              <a:rPr lang="en-US" dirty="0"/>
              <a:t>differences caused by timing dependencies. </a:t>
            </a:r>
          </a:p>
          <a:p>
            <a:pPr lvl="1"/>
            <a:endParaRPr lang="en-US" dirty="0"/>
          </a:p>
          <a:p>
            <a:pPr lvl="1"/>
            <a:r>
              <a:rPr lang="en-US" sz="2800" dirty="0"/>
              <a:t>The former arises when more than one VM is running on the same machine</a:t>
            </a:r>
            <a:endParaRPr lang="en-IN" sz="2800" dirty="0"/>
          </a:p>
        </p:txBody>
      </p:sp>
    </p:spTree>
    <p:extLst>
      <p:ext uri="{BB962C8B-B14F-4D97-AF65-F5344CB8AC3E}">
        <p14:creationId xmlns:p14="http://schemas.microsoft.com/office/powerpoint/2010/main" val="569661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8547AB-CBC1-59C6-E97D-5D9F24BDEB02}"/>
              </a:ext>
            </a:extLst>
          </p:cNvPr>
          <p:cNvSpPr>
            <a:spLocks noGrp="1"/>
          </p:cNvSpPr>
          <p:nvPr>
            <p:ph idx="1"/>
          </p:nvPr>
        </p:nvSpPr>
        <p:spPr>
          <a:xfrm>
            <a:off x="838200" y="593889"/>
            <a:ext cx="10515600" cy="5583074"/>
          </a:xfrm>
        </p:spPr>
        <p:txBody>
          <a:bodyPr>
            <a:normAutofit fontScale="92500" lnSpcReduction="10000"/>
          </a:bodyPr>
          <a:lstStyle/>
          <a:p>
            <a:r>
              <a:rPr lang="en-US" b="1" dirty="0"/>
              <a:t>Exceptions:</a:t>
            </a:r>
          </a:p>
          <a:p>
            <a:pPr>
              <a:buFont typeface="+mj-lt"/>
              <a:buAutoNum type="arabicPeriod"/>
            </a:pPr>
            <a:r>
              <a:rPr lang="en-US" b="1" dirty="0"/>
              <a:t>System Resource Availability</a:t>
            </a:r>
            <a:r>
              <a:rPr lang="en-US" dirty="0"/>
              <a:t>:</a:t>
            </a:r>
          </a:p>
          <a:p>
            <a:pPr marL="742950" lvl="1" indent="-285750">
              <a:buFont typeface="+mj-lt"/>
              <a:buAutoNum type="arabicPeriod"/>
            </a:pPr>
            <a:r>
              <a:rPr lang="en-US" b="1" dirty="0"/>
              <a:t>Cause</a:t>
            </a:r>
            <a:r>
              <a:rPr lang="en-US" dirty="0"/>
              <a:t>: This difference arises when multiple VMs are running on the same physical machine.</a:t>
            </a:r>
          </a:p>
          <a:p>
            <a:pPr marL="742950" lvl="1" indent="-285750">
              <a:buFont typeface="+mj-lt"/>
              <a:buAutoNum type="arabicPeriod"/>
            </a:pPr>
            <a:r>
              <a:rPr lang="en-US" b="1" dirty="0"/>
              <a:t>Explanation</a:t>
            </a:r>
            <a:r>
              <a:rPr lang="en-US" dirty="0"/>
              <a:t>: When several VMs share the same hardware resources (CPU, memory, disk, network), the allocation of these resources can vary. For instance, if multiple VMs demand CPU time simultaneously, the VMM must distribute the CPU time among them. This can lead to situations where a VM gets fewer resources than it would on a dedicated machine, affecting the program's performance.</a:t>
            </a:r>
          </a:p>
          <a:p>
            <a:pPr>
              <a:buFont typeface="+mj-lt"/>
              <a:buAutoNum type="arabicPeriod"/>
            </a:pPr>
            <a:r>
              <a:rPr lang="en-US" b="1" dirty="0"/>
              <a:t>Timing Dependencies</a:t>
            </a:r>
            <a:r>
              <a:rPr lang="en-US" dirty="0"/>
              <a:t>:</a:t>
            </a:r>
          </a:p>
          <a:p>
            <a:pPr marL="742950" lvl="1" indent="-285750">
              <a:buFont typeface="+mj-lt"/>
              <a:buAutoNum type="arabicPeriod"/>
            </a:pPr>
            <a:r>
              <a:rPr lang="en-US" b="1" dirty="0"/>
              <a:t>Cause</a:t>
            </a:r>
            <a:r>
              <a:rPr lang="en-US" dirty="0"/>
              <a:t>: This difference arises due to how timing works within a virtualized environment.</a:t>
            </a:r>
          </a:p>
          <a:p>
            <a:pPr marL="742950" lvl="1" indent="-285750">
              <a:buFont typeface="+mj-lt"/>
              <a:buAutoNum type="arabicPeriod"/>
            </a:pPr>
            <a:r>
              <a:rPr lang="en-US" b="1" dirty="0"/>
              <a:t>Explanation</a:t>
            </a:r>
            <a:r>
              <a:rPr lang="en-US" dirty="0"/>
              <a:t>: Programs often rely on specific timing to function correctly (e.g., waiting for a certain amount of time before proceeding to the next step). In a virtualized environment, the VMM might introduce variability in timing because it has to manage multiple VMs, causing delays or differences in timing. This can lead to slight variations in how a program executes, especially in time-sensitive operations.</a:t>
            </a:r>
          </a:p>
          <a:p>
            <a:endParaRPr lang="en-IN" dirty="0"/>
          </a:p>
        </p:txBody>
      </p:sp>
    </p:spTree>
    <p:extLst>
      <p:ext uri="{BB962C8B-B14F-4D97-AF65-F5344CB8AC3E}">
        <p14:creationId xmlns:p14="http://schemas.microsoft.com/office/powerpoint/2010/main" val="2359990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DCC8E-8052-A1C0-F162-A1D1F8F8EB45}"/>
              </a:ext>
            </a:extLst>
          </p:cNvPr>
          <p:cNvSpPr>
            <a:spLocks noGrp="1"/>
          </p:cNvSpPr>
          <p:nvPr>
            <p:ph idx="1"/>
          </p:nvPr>
        </p:nvSpPr>
        <p:spPr/>
        <p:txBody>
          <a:bodyPr>
            <a:normAutofit lnSpcReduction="10000"/>
          </a:bodyPr>
          <a:lstStyle/>
          <a:p>
            <a:r>
              <a:rPr lang="en-US" dirty="0"/>
              <a:t>The hardware resource requirements, such as memory, of each VM are reduced, but the sum of them is greater than that of the real machine installed. </a:t>
            </a:r>
          </a:p>
          <a:p>
            <a:r>
              <a:rPr lang="en-US" dirty="0"/>
              <a:t>The latter qualification is required because of the intervening level of software and the effect of any other VMs concurrently existing on the same hardware. </a:t>
            </a:r>
          </a:p>
          <a:p>
            <a:r>
              <a:rPr lang="en-US" dirty="0"/>
              <a:t>These two differences pertain to performance, while the function a VMM provides stays the same as that of a real machine.</a:t>
            </a:r>
          </a:p>
          <a:p>
            <a:r>
              <a:rPr lang="en-US" dirty="0"/>
              <a:t>A VMM should demonstrate efficiency in using the VMs. Compared with a physical machine, no one prefers a VMM if its efficiency is too low</a:t>
            </a:r>
            <a:endParaRPr lang="en-IN" dirty="0"/>
          </a:p>
        </p:txBody>
      </p:sp>
    </p:spTree>
    <p:extLst>
      <p:ext uri="{BB962C8B-B14F-4D97-AF65-F5344CB8AC3E}">
        <p14:creationId xmlns:p14="http://schemas.microsoft.com/office/powerpoint/2010/main" val="1810345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A831D-EDF3-2076-1DD3-AFA4D70EBF71}"/>
              </a:ext>
            </a:extLst>
          </p:cNvPr>
          <p:cNvSpPr>
            <a:spLocks noGrp="1"/>
          </p:cNvSpPr>
          <p:nvPr>
            <p:ph type="title"/>
          </p:nvPr>
        </p:nvSpPr>
        <p:spPr>
          <a:xfrm>
            <a:off x="838200" y="365125"/>
            <a:ext cx="10515600" cy="436153"/>
          </a:xfrm>
        </p:spPr>
        <p:txBody>
          <a:bodyPr>
            <a:normAutofit fontScale="90000"/>
          </a:bodyPr>
          <a:lstStyle/>
          <a:p>
            <a:r>
              <a:rPr lang="en-US" dirty="0"/>
              <a:t>Virtualization</a:t>
            </a:r>
            <a:endParaRPr lang="en-IN" dirty="0"/>
          </a:p>
        </p:txBody>
      </p:sp>
      <p:sp>
        <p:nvSpPr>
          <p:cNvPr id="3" name="Content Placeholder 2">
            <a:extLst>
              <a:ext uri="{FF2B5EF4-FFF2-40B4-BE49-F238E27FC236}">
                <a16:creationId xmlns:a16="http://schemas.microsoft.com/office/drawing/2014/main" id="{806E29AA-ED8E-7A7B-614D-7B806AAD6145}"/>
              </a:ext>
            </a:extLst>
          </p:cNvPr>
          <p:cNvSpPr>
            <a:spLocks noGrp="1"/>
          </p:cNvSpPr>
          <p:nvPr>
            <p:ph idx="1"/>
          </p:nvPr>
        </p:nvSpPr>
        <p:spPr>
          <a:xfrm>
            <a:off x="838200" y="801279"/>
            <a:ext cx="10515600" cy="2884602"/>
          </a:xfrm>
        </p:spPr>
        <p:txBody>
          <a:bodyPr/>
          <a:lstStyle/>
          <a:p>
            <a:r>
              <a:rPr lang="en-US" dirty="0"/>
              <a:t>Virtualization refers to the representation of physical computing resources in simulated form having made through the software. </a:t>
            </a:r>
          </a:p>
          <a:p>
            <a:r>
              <a:rPr lang="en-US" dirty="0"/>
              <a:t>This special layer of software (installed over active physical machines) is referred as layer of virtualization. </a:t>
            </a:r>
          </a:p>
          <a:p>
            <a:r>
              <a:rPr lang="en-US" dirty="0"/>
              <a:t>This layer transforms the physical computing resources into virtual form which users use to satisfy their computing needs</a:t>
            </a:r>
            <a:endParaRPr lang="en-IN" dirty="0"/>
          </a:p>
        </p:txBody>
      </p:sp>
      <p:pic>
        <p:nvPicPr>
          <p:cNvPr id="5" name="Picture 4">
            <a:extLst>
              <a:ext uri="{FF2B5EF4-FFF2-40B4-BE49-F238E27FC236}">
                <a16:creationId xmlns:a16="http://schemas.microsoft.com/office/drawing/2014/main" id="{2C63E5F7-A4B1-3342-5E38-8FE403B94905}"/>
              </a:ext>
            </a:extLst>
          </p:cNvPr>
          <p:cNvPicPr>
            <a:picLocks noChangeAspect="1"/>
          </p:cNvPicPr>
          <p:nvPr/>
        </p:nvPicPr>
        <p:blipFill>
          <a:blip r:embed="rId2"/>
          <a:stretch>
            <a:fillRect/>
          </a:stretch>
        </p:blipFill>
        <p:spPr>
          <a:xfrm>
            <a:off x="1291473" y="3429000"/>
            <a:ext cx="9700182" cy="3063875"/>
          </a:xfrm>
          <a:prstGeom prst="rect">
            <a:avLst/>
          </a:prstGeom>
        </p:spPr>
      </p:pic>
    </p:spTree>
    <p:extLst>
      <p:ext uri="{BB962C8B-B14F-4D97-AF65-F5344CB8AC3E}">
        <p14:creationId xmlns:p14="http://schemas.microsoft.com/office/powerpoint/2010/main" val="3528540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4C053DF-D8BD-6BDE-0DDC-A453EC382C1C}"/>
              </a:ext>
            </a:extLst>
          </p:cNvPr>
          <p:cNvSpPr>
            <a:spLocks noGrp="1" noChangeArrowheads="1"/>
          </p:cNvSpPr>
          <p:nvPr>
            <p:ph idx="1"/>
          </p:nvPr>
        </p:nvSpPr>
        <p:spPr bwMode="auto">
          <a:xfrm>
            <a:off x="314631" y="374649"/>
            <a:ext cx="11487727"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Reduced Resource Requirements per VM</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Explanation</a:t>
            </a:r>
            <a:r>
              <a:rPr kumimoji="0" lang="en-US" altLang="en-US" sz="1800" b="0" i="0" u="none" strike="noStrike" cap="none" normalizeH="0" baseline="0" dirty="0">
                <a:ln>
                  <a:noFill/>
                </a:ln>
                <a:solidFill>
                  <a:schemeClr val="tx1"/>
                </a:solidFill>
                <a:effectLst/>
                <a:latin typeface="Arial" panose="020B0604020202020204" pitchFamily="34" charset="0"/>
              </a:rPr>
              <a:t>: Each individual VM generally requires fewer hardware resources (like memory) compared to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running the same software on a physical machine. This is because VMMs can optimize and share resources efficiently among VMs.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Cumulative Resource Usage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Explanation</a:t>
            </a:r>
            <a:r>
              <a:rPr kumimoji="0" lang="en-US" altLang="en-US" sz="1800" b="0" i="0" u="none" strike="noStrike" cap="none" normalizeH="0" baseline="0" dirty="0">
                <a:ln>
                  <a:noFill/>
                </a:ln>
                <a:solidFill>
                  <a:schemeClr val="tx1"/>
                </a:solidFill>
                <a:effectLst/>
                <a:latin typeface="Arial" panose="020B0604020202020204" pitchFamily="34" charset="0"/>
              </a:rPr>
              <a:t>: Although each VM might need fewer resources individually, when you add up the resource requirements of all VMs running on the same hardware, the total can exceed the resources available on the physical machine. This happens because: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VMM itself uses some resources to manage the VMs.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There might be inefficiencies or overhead associated with virtualization.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Multiple VMs running simultaneously can lead to higher total resource usage.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Impact of Concurrent VMs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Explanation</a:t>
            </a:r>
            <a:r>
              <a:rPr kumimoji="0" lang="en-US" altLang="en-US" sz="1800" b="0" i="0" u="none" strike="noStrike" cap="none" normalizeH="0" baseline="0" dirty="0">
                <a:ln>
                  <a:noFill/>
                </a:ln>
                <a:solidFill>
                  <a:schemeClr val="tx1"/>
                </a:solidFill>
                <a:effectLst/>
                <a:latin typeface="Arial" panose="020B0604020202020204" pitchFamily="34" charset="0"/>
              </a:rPr>
              <a:t>: The presence of multiple VMs running at the same time on the same hardware can affect performance. Each VM might experience delays or reduced performance due to competition for the same hardware resources (CPU, memory,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0400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066293-3EE4-CEBB-F065-289A710D3986}"/>
              </a:ext>
            </a:extLst>
          </p:cNvPr>
          <p:cNvSpPr>
            <a:spLocks noGrp="1"/>
          </p:cNvSpPr>
          <p:nvPr>
            <p:ph idx="1"/>
          </p:nvPr>
        </p:nvSpPr>
        <p:spPr/>
        <p:txBody>
          <a:bodyPr/>
          <a:lstStyle/>
          <a:p>
            <a:r>
              <a:rPr lang="en-US" dirty="0"/>
              <a:t>Complete control of these resources by a VMM includes the following aspects: </a:t>
            </a:r>
          </a:p>
          <a:p>
            <a:pPr lvl="1"/>
            <a:r>
              <a:rPr lang="en-US" dirty="0"/>
              <a:t>The VMM is responsible for allocating hardware resources for programs; </a:t>
            </a:r>
          </a:p>
          <a:p>
            <a:pPr lvl="1"/>
            <a:r>
              <a:rPr lang="en-US" dirty="0"/>
              <a:t>It is not possible for a program to access any resource not explicitly allocated to it;</a:t>
            </a:r>
          </a:p>
          <a:p>
            <a:pPr lvl="1"/>
            <a:r>
              <a:rPr lang="en-US" dirty="0"/>
              <a:t>It is possible under certain circumstances for a VMM to regain control of resources already allocated. </a:t>
            </a:r>
          </a:p>
          <a:p>
            <a:pPr lvl="1"/>
            <a:r>
              <a:rPr lang="en-US" dirty="0"/>
              <a:t>Not all processors satisfy these requirements for a VMM. </a:t>
            </a:r>
            <a:endParaRPr lang="en-IN" dirty="0"/>
          </a:p>
        </p:txBody>
      </p:sp>
    </p:spTree>
    <p:extLst>
      <p:ext uri="{BB962C8B-B14F-4D97-AF65-F5344CB8AC3E}">
        <p14:creationId xmlns:p14="http://schemas.microsoft.com/office/powerpoint/2010/main" val="1761236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A4C4B-0964-E0CD-801D-6ACFEED6F4A7}"/>
              </a:ext>
            </a:extLst>
          </p:cNvPr>
          <p:cNvSpPr>
            <a:spLocks noGrp="1"/>
          </p:cNvSpPr>
          <p:nvPr>
            <p:ph type="title"/>
          </p:nvPr>
        </p:nvSpPr>
        <p:spPr>
          <a:xfrm>
            <a:off x="838200" y="365126"/>
            <a:ext cx="10515600" cy="539848"/>
          </a:xfrm>
        </p:spPr>
        <p:txBody>
          <a:bodyPr>
            <a:normAutofit fontScale="90000"/>
          </a:bodyPr>
          <a:lstStyle/>
          <a:p>
            <a:r>
              <a:rPr lang="en-IN" dirty="0"/>
              <a:t>2.1.3 </a:t>
            </a:r>
            <a:r>
              <a:rPr lang="en-US" dirty="0"/>
              <a:t>Virtualization Support at the OS Level</a:t>
            </a:r>
            <a:endParaRPr lang="en-IN" dirty="0"/>
          </a:p>
        </p:txBody>
      </p:sp>
      <p:sp>
        <p:nvSpPr>
          <p:cNvPr id="3" name="Content Placeholder 2">
            <a:extLst>
              <a:ext uri="{FF2B5EF4-FFF2-40B4-BE49-F238E27FC236}">
                <a16:creationId xmlns:a16="http://schemas.microsoft.com/office/drawing/2014/main" id="{C15DFF3F-8C8D-24D7-FD0A-3706D0E133C7}"/>
              </a:ext>
            </a:extLst>
          </p:cNvPr>
          <p:cNvSpPr>
            <a:spLocks noGrp="1"/>
          </p:cNvSpPr>
          <p:nvPr>
            <p:ph idx="1"/>
          </p:nvPr>
        </p:nvSpPr>
        <p:spPr>
          <a:xfrm>
            <a:off x="838200" y="1300899"/>
            <a:ext cx="10515600" cy="4876064"/>
          </a:xfrm>
        </p:spPr>
        <p:txBody>
          <a:bodyPr>
            <a:normAutofit lnSpcReduction="10000"/>
          </a:bodyPr>
          <a:lstStyle/>
          <a:p>
            <a:r>
              <a:rPr lang="en-US" dirty="0"/>
              <a:t>Operating system virtualization inserts a virtualization layer inside an operating system to partition a machine’s physical resources.</a:t>
            </a:r>
          </a:p>
          <a:p>
            <a:r>
              <a:rPr lang="en-US" dirty="0"/>
              <a:t>It enables multiple isolated VMs within a single operating system kernel. </a:t>
            </a:r>
          </a:p>
          <a:p>
            <a:r>
              <a:rPr lang="en-US" dirty="0"/>
              <a:t>This kind of VM is often called a virtual execution environment (VE), Virtual Private System (VPS), or simply container.</a:t>
            </a:r>
          </a:p>
          <a:p>
            <a:r>
              <a:rPr lang="en-US" dirty="0"/>
              <a:t>This means a VE has its own set of processes, file system, user accounts, network interfaces with IP addresses, routing tables, firewall rules, and other personal settings. </a:t>
            </a:r>
          </a:p>
          <a:p>
            <a:r>
              <a:rPr lang="en-US" dirty="0"/>
              <a:t>Although VEs can be customized for different people, they share the same operating system kernel. Therefore, OS-level virtualization is also called single-OS image virtualization</a:t>
            </a:r>
            <a:endParaRPr lang="en-IN" dirty="0"/>
          </a:p>
        </p:txBody>
      </p:sp>
    </p:spTree>
    <p:extLst>
      <p:ext uri="{BB962C8B-B14F-4D97-AF65-F5344CB8AC3E}">
        <p14:creationId xmlns:p14="http://schemas.microsoft.com/office/powerpoint/2010/main" val="3487780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63120AD-1C98-455D-5E40-A2DA0B3B8423}"/>
              </a:ext>
            </a:extLst>
          </p:cNvPr>
          <p:cNvPicPr>
            <a:picLocks noGrp="1" noChangeAspect="1"/>
          </p:cNvPicPr>
          <p:nvPr>
            <p:ph idx="1"/>
          </p:nvPr>
        </p:nvPicPr>
        <p:blipFill rotWithShape="1">
          <a:blip r:embed="rId2"/>
          <a:srcRect l="24990" t="6187" r="17623" b="11147"/>
          <a:stretch/>
        </p:blipFill>
        <p:spPr>
          <a:xfrm>
            <a:off x="876693" y="603315"/>
            <a:ext cx="10558020" cy="5891753"/>
          </a:xfrm>
        </p:spPr>
      </p:pic>
    </p:spTree>
    <p:extLst>
      <p:ext uri="{BB962C8B-B14F-4D97-AF65-F5344CB8AC3E}">
        <p14:creationId xmlns:p14="http://schemas.microsoft.com/office/powerpoint/2010/main" val="3419168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A8DF1-8714-900B-05C2-68B2C399CD29}"/>
              </a:ext>
            </a:extLst>
          </p:cNvPr>
          <p:cNvSpPr>
            <a:spLocks noGrp="1"/>
          </p:cNvSpPr>
          <p:nvPr>
            <p:ph type="title"/>
          </p:nvPr>
        </p:nvSpPr>
        <p:spPr>
          <a:xfrm>
            <a:off x="838200" y="365125"/>
            <a:ext cx="10515600" cy="568129"/>
          </a:xfrm>
        </p:spPr>
        <p:txBody>
          <a:bodyPr>
            <a:normAutofit fontScale="90000"/>
          </a:bodyPr>
          <a:lstStyle/>
          <a:p>
            <a:r>
              <a:rPr lang="en-IN" dirty="0"/>
              <a:t>Advantages</a:t>
            </a:r>
          </a:p>
        </p:txBody>
      </p:sp>
      <p:sp>
        <p:nvSpPr>
          <p:cNvPr id="3" name="Content Placeholder 2">
            <a:extLst>
              <a:ext uri="{FF2B5EF4-FFF2-40B4-BE49-F238E27FC236}">
                <a16:creationId xmlns:a16="http://schemas.microsoft.com/office/drawing/2014/main" id="{1B8D7F40-6863-E442-97EB-0D9946F8A20B}"/>
              </a:ext>
            </a:extLst>
          </p:cNvPr>
          <p:cNvSpPr>
            <a:spLocks noGrp="1"/>
          </p:cNvSpPr>
          <p:nvPr>
            <p:ph idx="1"/>
          </p:nvPr>
        </p:nvSpPr>
        <p:spPr>
          <a:xfrm>
            <a:off x="838200" y="933254"/>
            <a:ext cx="10515600" cy="5243709"/>
          </a:xfrm>
        </p:spPr>
        <p:txBody>
          <a:bodyPr>
            <a:normAutofit/>
          </a:bodyPr>
          <a:lstStyle/>
          <a:p>
            <a:r>
              <a:rPr lang="en-US" dirty="0"/>
              <a:t>Compared to hardware-level virtualization, the benefits of OS extensions are twofold: </a:t>
            </a:r>
          </a:p>
          <a:p>
            <a:pPr lvl="1"/>
            <a:r>
              <a:rPr lang="en-US" dirty="0"/>
              <a:t>VMs at the operating system level have minimal startup/shutdown costs, low resource requirements, and high scalability;</a:t>
            </a:r>
          </a:p>
          <a:p>
            <a:pPr lvl="1"/>
            <a:r>
              <a:rPr lang="en-US" dirty="0"/>
              <a:t>For an OS-level VM, it is possible for a VM and its host environment to synchronize state changes when necessary.</a:t>
            </a:r>
          </a:p>
          <a:p>
            <a:pPr lvl="1"/>
            <a:endParaRPr lang="en-US" dirty="0"/>
          </a:p>
          <a:p>
            <a:pPr lvl="1"/>
            <a:r>
              <a:rPr lang="en-US" dirty="0"/>
              <a:t>These benefits can be achieved via two mechanisms of OS-level virtualization:</a:t>
            </a:r>
          </a:p>
          <a:p>
            <a:pPr lvl="2"/>
            <a:r>
              <a:rPr lang="en-US" dirty="0"/>
              <a:t>All OS-level VMs on the same physical machine share a single operating system kernel;</a:t>
            </a:r>
          </a:p>
          <a:p>
            <a:pPr lvl="2"/>
            <a:r>
              <a:rPr lang="en-US" dirty="0"/>
              <a:t>The virtualization layer can be designed in a way that allows processes in VMs to access as many resources of the host machine as possible, but never to modify them.</a:t>
            </a:r>
            <a:endParaRPr lang="en-IN" dirty="0"/>
          </a:p>
        </p:txBody>
      </p:sp>
    </p:spTree>
    <p:extLst>
      <p:ext uri="{BB962C8B-B14F-4D97-AF65-F5344CB8AC3E}">
        <p14:creationId xmlns:p14="http://schemas.microsoft.com/office/powerpoint/2010/main" val="1697673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4D35-6803-5BC1-2675-DD76AA710D11}"/>
              </a:ext>
            </a:extLst>
          </p:cNvPr>
          <p:cNvSpPr>
            <a:spLocks noGrp="1"/>
          </p:cNvSpPr>
          <p:nvPr>
            <p:ph type="title"/>
          </p:nvPr>
        </p:nvSpPr>
        <p:spPr>
          <a:xfrm>
            <a:off x="838200" y="365125"/>
            <a:ext cx="10515600" cy="502141"/>
          </a:xfrm>
        </p:spPr>
        <p:txBody>
          <a:bodyPr>
            <a:normAutofit fontScale="90000"/>
          </a:bodyPr>
          <a:lstStyle/>
          <a:p>
            <a:r>
              <a:rPr lang="en-US" dirty="0"/>
              <a:t>Disadvantages of OS Extensions</a:t>
            </a:r>
            <a:endParaRPr lang="en-IN" dirty="0"/>
          </a:p>
        </p:txBody>
      </p:sp>
      <p:sp>
        <p:nvSpPr>
          <p:cNvPr id="3" name="Content Placeholder 2">
            <a:extLst>
              <a:ext uri="{FF2B5EF4-FFF2-40B4-BE49-F238E27FC236}">
                <a16:creationId xmlns:a16="http://schemas.microsoft.com/office/drawing/2014/main" id="{CA09E2AE-54DE-ADAD-0520-FF5A1EFE239B}"/>
              </a:ext>
            </a:extLst>
          </p:cNvPr>
          <p:cNvSpPr>
            <a:spLocks noGrp="1"/>
          </p:cNvSpPr>
          <p:nvPr>
            <p:ph idx="1"/>
          </p:nvPr>
        </p:nvSpPr>
        <p:spPr/>
        <p:txBody>
          <a:bodyPr/>
          <a:lstStyle/>
          <a:p>
            <a:r>
              <a:rPr lang="en-US" dirty="0"/>
              <a:t>The main disadvantage of OS extensions is that all the VMs at operating system level on a single container must have the same kind of guest operating system. </a:t>
            </a:r>
          </a:p>
          <a:p>
            <a:r>
              <a:rPr lang="en-US" dirty="0"/>
              <a:t>That is, although different OS-level VMs may have different operating system distributions, they must pertain to the same operating system family. </a:t>
            </a:r>
          </a:p>
          <a:p>
            <a:r>
              <a:rPr lang="en-US" dirty="0"/>
              <a:t>For example, a Windows distribution such as Windows XP cannot run on a Linux-based container</a:t>
            </a:r>
            <a:endParaRPr lang="en-IN" dirty="0"/>
          </a:p>
        </p:txBody>
      </p:sp>
    </p:spTree>
    <p:extLst>
      <p:ext uri="{BB962C8B-B14F-4D97-AF65-F5344CB8AC3E}">
        <p14:creationId xmlns:p14="http://schemas.microsoft.com/office/powerpoint/2010/main" val="3360371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817F8-9DD9-1EAF-C5AF-7848979A0C81}"/>
              </a:ext>
            </a:extLst>
          </p:cNvPr>
          <p:cNvSpPr>
            <a:spLocks noGrp="1"/>
          </p:cNvSpPr>
          <p:nvPr>
            <p:ph type="title"/>
          </p:nvPr>
        </p:nvSpPr>
        <p:spPr/>
        <p:txBody>
          <a:bodyPr/>
          <a:lstStyle/>
          <a:p>
            <a:r>
              <a:rPr lang="en-IN" dirty="0"/>
              <a:t>2.1.4 Middleware Support for Virtualization</a:t>
            </a:r>
          </a:p>
        </p:txBody>
      </p:sp>
      <p:sp>
        <p:nvSpPr>
          <p:cNvPr id="3" name="Content Placeholder 2">
            <a:extLst>
              <a:ext uri="{FF2B5EF4-FFF2-40B4-BE49-F238E27FC236}">
                <a16:creationId xmlns:a16="http://schemas.microsoft.com/office/drawing/2014/main" id="{95CC5809-37DD-8208-300D-54DF3A9271C1}"/>
              </a:ext>
            </a:extLst>
          </p:cNvPr>
          <p:cNvSpPr>
            <a:spLocks noGrp="1"/>
          </p:cNvSpPr>
          <p:nvPr>
            <p:ph idx="1"/>
          </p:nvPr>
        </p:nvSpPr>
        <p:spPr/>
        <p:txBody>
          <a:bodyPr/>
          <a:lstStyle/>
          <a:p>
            <a:r>
              <a:rPr lang="en-US" dirty="0"/>
              <a:t>Library-level virtualization is also known as user-level Application Binary Interface (ABI) or API emulation. </a:t>
            </a:r>
          </a:p>
          <a:p>
            <a:r>
              <a:rPr lang="en-US" dirty="0"/>
              <a:t>This type of virtualization can create execution environments for running alien programs on a platform rather than creating a VM to run the entire operating system</a:t>
            </a:r>
            <a:endParaRPr lang="en-IN" dirty="0"/>
          </a:p>
        </p:txBody>
      </p:sp>
    </p:spTree>
    <p:extLst>
      <p:ext uri="{BB962C8B-B14F-4D97-AF65-F5344CB8AC3E}">
        <p14:creationId xmlns:p14="http://schemas.microsoft.com/office/powerpoint/2010/main" val="210049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F298F-3DFD-D071-78C3-CDEEAB629037}"/>
              </a:ext>
            </a:extLst>
          </p:cNvPr>
          <p:cNvSpPr>
            <a:spLocks noGrp="1"/>
          </p:cNvSpPr>
          <p:nvPr>
            <p:ph type="title"/>
          </p:nvPr>
        </p:nvSpPr>
        <p:spPr>
          <a:xfrm>
            <a:off x="838200" y="365125"/>
            <a:ext cx="10515600" cy="766091"/>
          </a:xfrm>
        </p:spPr>
        <p:txBody>
          <a:bodyPr>
            <a:normAutofit/>
          </a:bodyPr>
          <a:lstStyle/>
          <a:p>
            <a:r>
              <a:rPr lang="en-IN" sz="3200" dirty="0"/>
              <a:t>2.2 </a:t>
            </a:r>
            <a:r>
              <a:rPr lang="en-US" sz="3200" dirty="0"/>
              <a:t>VIRTUALIZATION STRUCTURES/TOOLS AND MECHANISMS</a:t>
            </a:r>
            <a:endParaRPr lang="en-IN" sz="3200" dirty="0"/>
          </a:p>
        </p:txBody>
      </p:sp>
      <p:sp>
        <p:nvSpPr>
          <p:cNvPr id="3" name="Content Placeholder 2">
            <a:extLst>
              <a:ext uri="{FF2B5EF4-FFF2-40B4-BE49-F238E27FC236}">
                <a16:creationId xmlns:a16="http://schemas.microsoft.com/office/drawing/2014/main" id="{6B008803-3C50-11E0-CBBA-44F361020240}"/>
              </a:ext>
            </a:extLst>
          </p:cNvPr>
          <p:cNvSpPr>
            <a:spLocks noGrp="1"/>
          </p:cNvSpPr>
          <p:nvPr>
            <p:ph idx="1"/>
          </p:nvPr>
        </p:nvSpPr>
        <p:spPr/>
        <p:txBody>
          <a:bodyPr/>
          <a:lstStyle/>
          <a:p>
            <a:r>
              <a:rPr lang="en-US" dirty="0"/>
              <a:t>Depending on the position of the virtualization layer, there are several classes of VM architectures, namely </a:t>
            </a:r>
          </a:p>
          <a:p>
            <a:pPr lvl="1"/>
            <a:r>
              <a:rPr lang="en-US" dirty="0"/>
              <a:t>The hypervisor architecture</a:t>
            </a:r>
          </a:p>
          <a:p>
            <a:pPr lvl="1"/>
            <a:r>
              <a:rPr lang="en-US" dirty="0"/>
              <a:t>Paravirtualization</a:t>
            </a:r>
          </a:p>
          <a:p>
            <a:pPr lvl="1"/>
            <a:r>
              <a:rPr lang="en-US" dirty="0"/>
              <a:t>Host-based virtualization</a:t>
            </a:r>
            <a:endParaRPr lang="en-IN" dirty="0"/>
          </a:p>
        </p:txBody>
      </p:sp>
    </p:spTree>
    <p:extLst>
      <p:ext uri="{BB962C8B-B14F-4D97-AF65-F5344CB8AC3E}">
        <p14:creationId xmlns:p14="http://schemas.microsoft.com/office/powerpoint/2010/main" val="3239786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B11A-E93C-FCD5-F52F-B92213259739}"/>
              </a:ext>
            </a:extLst>
          </p:cNvPr>
          <p:cNvSpPr>
            <a:spLocks noGrp="1"/>
          </p:cNvSpPr>
          <p:nvPr>
            <p:ph type="title"/>
          </p:nvPr>
        </p:nvSpPr>
        <p:spPr/>
        <p:txBody>
          <a:bodyPr/>
          <a:lstStyle/>
          <a:p>
            <a:r>
              <a:rPr lang="en-IN" dirty="0"/>
              <a:t>2.2.1 Hypervisor and Xen Architecture</a:t>
            </a:r>
          </a:p>
        </p:txBody>
      </p:sp>
      <p:sp>
        <p:nvSpPr>
          <p:cNvPr id="3" name="Content Placeholder 2">
            <a:extLst>
              <a:ext uri="{FF2B5EF4-FFF2-40B4-BE49-F238E27FC236}">
                <a16:creationId xmlns:a16="http://schemas.microsoft.com/office/drawing/2014/main" id="{AB43D2B3-CFAB-6A5F-3426-98D9CA9ABBEF}"/>
              </a:ext>
            </a:extLst>
          </p:cNvPr>
          <p:cNvSpPr>
            <a:spLocks noGrp="1"/>
          </p:cNvSpPr>
          <p:nvPr>
            <p:ph idx="1"/>
          </p:nvPr>
        </p:nvSpPr>
        <p:spPr/>
        <p:txBody>
          <a:bodyPr>
            <a:normAutofit/>
          </a:bodyPr>
          <a:lstStyle/>
          <a:p>
            <a:r>
              <a:rPr lang="en-US" dirty="0"/>
              <a:t>The hypervisor supports hardware-level virtualization on bare metal devices like CPU, memory, disk and network interfaces. </a:t>
            </a:r>
          </a:p>
          <a:p>
            <a:r>
              <a:rPr lang="en-US" dirty="0"/>
              <a:t>The hypervisor software sits directly between the physical hardware and its OS. This virtualization layer is referred to as either the VMM or the hypervisor. </a:t>
            </a:r>
          </a:p>
          <a:p>
            <a:r>
              <a:rPr lang="en-US" dirty="0"/>
              <a:t>The hypervisor provides </a:t>
            </a:r>
            <a:r>
              <a:rPr lang="en-US" dirty="0" err="1"/>
              <a:t>hypercalls</a:t>
            </a:r>
            <a:r>
              <a:rPr lang="en-US" dirty="0"/>
              <a:t> for the guest OSes and applications. </a:t>
            </a:r>
          </a:p>
        </p:txBody>
      </p:sp>
    </p:spTree>
    <p:extLst>
      <p:ext uri="{BB962C8B-B14F-4D97-AF65-F5344CB8AC3E}">
        <p14:creationId xmlns:p14="http://schemas.microsoft.com/office/powerpoint/2010/main" val="2216663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C7D2E-8DBE-4A09-8F98-2E4FD2FA9744}"/>
              </a:ext>
            </a:extLst>
          </p:cNvPr>
          <p:cNvSpPr>
            <a:spLocks noGrp="1"/>
          </p:cNvSpPr>
          <p:nvPr>
            <p:ph type="title"/>
          </p:nvPr>
        </p:nvSpPr>
        <p:spPr/>
        <p:txBody>
          <a:bodyPr/>
          <a:lstStyle/>
          <a:p>
            <a:r>
              <a:rPr lang="en-IN" dirty="0"/>
              <a:t>The Xen Architecture</a:t>
            </a:r>
          </a:p>
        </p:txBody>
      </p:sp>
      <p:sp>
        <p:nvSpPr>
          <p:cNvPr id="3" name="Content Placeholder 2">
            <a:extLst>
              <a:ext uri="{FF2B5EF4-FFF2-40B4-BE49-F238E27FC236}">
                <a16:creationId xmlns:a16="http://schemas.microsoft.com/office/drawing/2014/main" id="{58CAB4D5-B813-8105-CC38-D14CFD08702B}"/>
              </a:ext>
            </a:extLst>
          </p:cNvPr>
          <p:cNvSpPr>
            <a:spLocks noGrp="1"/>
          </p:cNvSpPr>
          <p:nvPr>
            <p:ph idx="1"/>
          </p:nvPr>
        </p:nvSpPr>
        <p:spPr/>
        <p:txBody>
          <a:bodyPr/>
          <a:lstStyle/>
          <a:p>
            <a:r>
              <a:rPr lang="en-US" dirty="0"/>
              <a:t>Xen is an open source hypervisor program developed by Cambridge University. </a:t>
            </a:r>
          </a:p>
          <a:p>
            <a:r>
              <a:rPr lang="en-US" dirty="0"/>
              <a:t>Xen is a microkernel hypervisor, which separates the policy from the mechanism. </a:t>
            </a:r>
          </a:p>
          <a:p>
            <a:r>
              <a:rPr lang="en-US" dirty="0"/>
              <a:t>The Xen hypervisor implements all the mechanisms, leaving the policy to be handled by Domain 0</a:t>
            </a:r>
          </a:p>
          <a:p>
            <a:r>
              <a:rPr lang="en-US" dirty="0"/>
              <a:t>The core components of a Xen system are the hypervisor, kernel, and applications. </a:t>
            </a:r>
            <a:endParaRPr lang="en-IN" dirty="0"/>
          </a:p>
        </p:txBody>
      </p:sp>
    </p:spTree>
    <p:extLst>
      <p:ext uri="{BB962C8B-B14F-4D97-AF65-F5344CB8AC3E}">
        <p14:creationId xmlns:p14="http://schemas.microsoft.com/office/powerpoint/2010/main" val="2434690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36CF44-D17F-73DE-DF57-8934829EEC2C}"/>
              </a:ext>
            </a:extLst>
          </p:cNvPr>
          <p:cNvSpPr>
            <a:spLocks noGrp="1"/>
          </p:cNvSpPr>
          <p:nvPr>
            <p:ph idx="1"/>
          </p:nvPr>
        </p:nvSpPr>
        <p:spPr>
          <a:xfrm>
            <a:off x="838200" y="537328"/>
            <a:ext cx="10515600" cy="5639635"/>
          </a:xfrm>
        </p:spPr>
        <p:txBody>
          <a:bodyPr>
            <a:normAutofit/>
          </a:bodyPr>
          <a:lstStyle/>
          <a:p>
            <a:r>
              <a:rPr lang="en-US" dirty="0"/>
              <a:t>The software for virtualization consists of a set of control programs. </a:t>
            </a:r>
          </a:p>
          <a:p>
            <a:r>
              <a:rPr lang="en-US" dirty="0"/>
              <a:t>It offers all of the physical computing resources in custom made simulated (virtual) form which users can utilize to build virtual computing setup or virtual computers or virtual machines (VM). </a:t>
            </a:r>
          </a:p>
          <a:p>
            <a:r>
              <a:rPr lang="en-US" dirty="0"/>
              <a:t>Users can install operating system over virtual computer just like they do it over physical computer. </a:t>
            </a:r>
          </a:p>
          <a:p>
            <a:r>
              <a:rPr lang="en-US" dirty="0"/>
              <a:t>Operating system installed over virtual computing environment is known as guest operating system. </a:t>
            </a:r>
          </a:p>
          <a:p>
            <a:r>
              <a:rPr lang="en-US" dirty="0"/>
              <a:t>When virtualization technique is in place, the guest OS executes as if it were running directly on the physical machine. </a:t>
            </a:r>
            <a:endParaRPr lang="en-IN" dirty="0"/>
          </a:p>
        </p:txBody>
      </p:sp>
    </p:spTree>
    <p:extLst>
      <p:ext uri="{BB962C8B-B14F-4D97-AF65-F5344CB8AC3E}">
        <p14:creationId xmlns:p14="http://schemas.microsoft.com/office/powerpoint/2010/main" val="21215557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13E55ED-F566-119A-AFD3-969736DAA1D3}"/>
              </a:ext>
            </a:extLst>
          </p:cNvPr>
          <p:cNvPicPr>
            <a:picLocks noGrp="1" noChangeAspect="1"/>
          </p:cNvPicPr>
          <p:nvPr>
            <p:ph idx="1"/>
          </p:nvPr>
        </p:nvPicPr>
        <p:blipFill>
          <a:blip r:embed="rId2"/>
          <a:stretch>
            <a:fillRect/>
          </a:stretch>
        </p:blipFill>
        <p:spPr>
          <a:xfrm>
            <a:off x="810706" y="904973"/>
            <a:ext cx="10067826" cy="5316718"/>
          </a:xfrm>
        </p:spPr>
      </p:pic>
    </p:spTree>
    <p:extLst>
      <p:ext uri="{BB962C8B-B14F-4D97-AF65-F5344CB8AC3E}">
        <p14:creationId xmlns:p14="http://schemas.microsoft.com/office/powerpoint/2010/main" val="312306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0A811-0C70-BE5D-12BF-1C2A0D8A25FE}"/>
              </a:ext>
            </a:extLst>
          </p:cNvPr>
          <p:cNvSpPr>
            <a:spLocks noGrp="1"/>
          </p:cNvSpPr>
          <p:nvPr>
            <p:ph idx="1"/>
          </p:nvPr>
        </p:nvSpPr>
        <p:spPr>
          <a:xfrm>
            <a:off x="838200" y="1046375"/>
            <a:ext cx="10515600" cy="5130588"/>
          </a:xfrm>
        </p:spPr>
        <p:txBody>
          <a:bodyPr/>
          <a:lstStyle/>
          <a:p>
            <a:r>
              <a:rPr lang="en-US" dirty="0"/>
              <a:t>The guest OS, which has control ability, is called Domain 0, and the others are called Domain U. </a:t>
            </a:r>
          </a:p>
          <a:p>
            <a:r>
              <a:rPr lang="en-US" dirty="0"/>
              <a:t>Domain 0 is a privileged guest OS of Xen.</a:t>
            </a:r>
          </a:p>
          <a:p>
            <a:r>
              <a:rPr lang="en-US" dirty="0"/>
              <a:t> It is first loaded when Xen boots without any file system drivers being available. </a:t>
            </a:r>
          </a:p>
          <a:p>
            <a:r>
              <a:rPr lang="en-US" dirty="0"/>
              <a:t>Domain 0 is designed to access hardware directly and manage devices. </a:t>
            </a:r>
          </a:p>
          <a:p>
            <a:r>
              <a:rPr lang="en-US" dirty="0"/>
              <a:t>Therefore, one of the responsibilities of Domain 0 is to allocate and map hardware resources for the guest domains</a:t>
            </a:r>
          </a:p>
          <a:p>
            <a:r>
              <a:rPr lang="en-US" dirty="0"/>
              <a:t>Domain 0 has the privilege to manage other VMs implemented on the same host</a:t>
            </a:r>
            <a:endParaRPr lang="en-IN" dirty="0"/>
          </a:p>
        </p:txBody>
      </p:sp>
    </p:spTree>
    <p:extLst>
      <p:ext uri="{BB962C8B-B14F-4D97-AF65-F5344CB8AC3E}">
        <p14:creationId xmlns:p14="http://schemas.microsoft.com/office/powerpoint/2010/main" val="1827945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9B1B3-8F54-4961-E6E7-D36A398AD9A9}"/>
              </a:ext>
            </a:extLst>
          </p:cNvPr>
          <p:cNvSpPr>
            <a:spLocks noGrp="1"/>
          </p:cNvSpPr>
          <p:nvPr>
            <p:ph type="title"/>
          </p:nvPr>
        </p:nvSpPr>
        <p:spPr>
          <a:xfrm>
            <a:off x="838200" y="365126"/>
            <a:ext cx="10515600" cy="652970"/>
          </a:xfrm>
        </p:spPr>
        <p:txBody>
          <a:bodyPr>
            <a:normAutofit/>
          </a:bodyPr>
          <a:lstStyle/>
          <a:p>
            <a:r>
              <a:rPr lang="en-US" sz="3200" dirty="0"/>
              <a:t>2.2.1 Binary Translation with Full Virtualization</a:t>
            </a:r>
            <a:endParaRPr lang="en-IN" sz="3200" dirty="0"/>
          </a:p>
        </p:txBody>
      </p:sp>
      <p:sp>
        <p:nvSpPr>
          <p:cNvPr id="3" name="Content Placeholder 2">
            <a:extLst>
              <a:ext uri="{FF2B5EF4-FFF2-40B4-BE49-F238E27FC236}">
                <a16:creationId xmlns:a16="http://schemas.microsoft.com/office/drawing/2014/main" id="{0E39C04D-956A-9A6B-5DED-F3CF942D4B97}"/>
              </a:ext>
            </a:extLst>
          </p:cNvPr>
          <p:cNvSpPr>
            <a:spLocks noGrp="1"/>
          </p:cNvSpPr>
          <p:nvPr>
            <p:ph idx="1"/>
          </p:nvPr>
        </p:nvSpPr>
        <p:spPr>
          <a:xfrm>
            <a:off x="838200" y="1159497"/>
            <a:ext cx="10515600" cy="5017466"/>
          </a:xfrm>
        </p:spPr>
        <p:txBody>
          <a:bodyPr>
            <a:normAutofit/>
          </a:bodyPr>
          <a:lstStyle/>
          <a:p>
            <a:r>
              <a:rPr lang="en-US" dirty="0">
                <a:latin typeface="Times New Roman" panose="02020603050405020304" pitchFamily="18" charset="0"/>
                <a:cs typeface="Times New Roman" panose="02020603050405020304" pitchFamily="18" charset="0"/>
              </a:rPr>
              <a:t>Depending on implementation technologies, hardware virtualization can be classified into two categories: </a:t>
            </a:r>
          </a:p>
          <a:p>
            <a:pPr lvl="1"/>
            <a:r>
              <a:rPr lang="en-US" dirty="0">
                <a:latin typeface="Times New Roman" panose="02020603050405020304" pitchFamily="18" charset="0"/>
                <a:cs typeface="Times New Roman" panose="02020603050405020304" pitchFamily="18" charset="0"/>
              </a:rPr>
              <a:t>Full virtualization </a:t>
            </a:r>
          </a:p>
          <a:p>
            <a:pPr lvl="1"/>
            <a:r>
              <a:rPr lang="en-US" dirty="0">
                <a:latin typeface="Times New Roman" panose="02020603050405020304" pitchFamily="18" charset="0"/>
                <a:cs typeface="Times New Roman" panose="02020603050405020304" pitchFamily="18" charset="0"/>
              </a:rPr>
              <a:t>Host-based virtualization. </a:t>
            </a:r>
          </a:p>
          <a:p>
            <a:r>
              <a:rPr lang="en-US" dirty="0">
                <a:latin typeface="Times New Roman" panose="02020603050405020304" pitchFamily="18" charset="0"/>
                <a:cs typeface="Times New Roman" panose="02020603050405020304" pitchFamily="18" charset="0"/>
              </a:rPr>
              <a:t>Full virtualization does not need to modify the host OS. It relies on binary translation to trap and to virtualize the execution of certain sensitive, nonvirtualizable instructions. The guest OSes and their applications consist of noncritical and critical instructions. </a:t>
            </a:r>
          </a:p>
          <a:p>
            <a:r>
              <a:rPr lang="en-US" dirty="0">
                <a:latin typeface="Times New Roman" panose="02020603050405020304" pitchFamily="18" charset="0"/>
                <a:cs typeface="Times New Roman" panose="02020603050405020304" pitchFamily="18" charset="0"/>
              </a:rPr>
              <a:t>In a host-based system, both host and guest OS are used. A virtualization software layer is built between the host OS and guest OS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9830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C4422-C223-9BF4-0626-B29723E3EFA8}"/>
              </a:ext>
            </a:extLst>
          </p:cNvPr>
          <p:cNvSpPr>
            <a:spLocks noGrp="1"/>
          </p:cNvSpPr>
          <p:nvPr>
            <p:ph type="title"/>
          </p:nvPr>
        </p:nvSpPr>
        <p:spPr/>
        <p:txBody>
          <a:bodyPr/>
          <a:lstStyle/>
          <a:p>
            <a:r>
              <a:rPr lang="en-IN" dirty="0"/>
              <a:t>Full Virtualization</a:t>
            </a:r>
          </a:p>
        </p:txBody>
      </p:sp>
      <p:sp>
        <p:nvSpPr>
          <p:cNvPr id="3" name="Content Placeholder 2">
            <a:extLst>
              <a:ext uri="{FF2B5EF4-FFF2-40B4-BE49-F238E27FC236}">
                <a16:creationId xmlns:a16="http://schemas.microsoft.com/office/drawing/2014/main" id="{EC5B8BC3-994A-BC4E-F4A2-9F812AD8B472}"/>
              </a:ext>
            </a:extLst>
          </p:cNvPr>
          <p:cNvSpPr>
            <a:spLocks noGrp="1"/>
          </p:cNvSpPr>
          <p:nvPr>
            <p:ph idx="1"/>
          </p:nvPr>
        </p:nvSpPr>
        <p:spPr/>
        <p:txBody>
          <a:bodyPr/>
          <a:lstStyle/>
          <a:p>
            <a:r>
              <a:rPr lang="en-US" b="0" i="0" dirty="0">
                <a:solidFill>
                  <a:srgbClr val="111111"/>
                </a:solidFill>
                <a:effectLst/>
                <a:highlight>
                  <a:srgbClr val="F3F3F3"/>
                </a:highlight>
                <a:latin typeface="-apple-system"/>
              </a:rPr>
              <a:t>In full virtualization, noncritical instructions run directly on the hardware for efficiency, while critical instructions are intercepted and emulated by the VMM to ensure proper execution. </a:t>
            </a:r>
          </a:p>
          <a:p>
            <a:r>
              <a:rPr lang="en-US" b="0" i="0" dirty="0">
                <a:effectLst/>
                <a:highlight>
                  <a:srgbClr val="F3F3F3"/>
                </a:highligh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Both hypervisors and VMMs are essential components of full virtualization, providing the necessary environment and management for virtual machines</a:t>
            </a:r>
            <a:r>
              <a:rPr lang="en-US" b="0" i="0" dirty="0">
                <a:effectLst/>
                <a:highlight>
                  <a:srgbClr val="F3F3F3"/>
                </a:highligh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59384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25ABE-C870-C0D9-D431-78AD4B21C791}"/>
              </a:ext>
            </a:extLst>
          </p:cNvPr>
          <p:cNvSpPr>
            <a:spLocks noGrp="1"/>
          </p:cNvSpPr>
          <p:nvPr>
            <p:ph type="title"/>
          </p:nvPr>
        </p:nvSpPr>
        <p:spPr/>
        <p:txBody>
          <a:bodyPr>
            <a:normAutofit fontScale="90000"/>
          </a:bodyPr>
          <a:lstStyle/>
          <a:p>
            <a:r>
              <a:rPr lang="en-US" dirty="0"/>
              <a:t>Why are only critical instructions trapped into the VMM? </a:t>
            </a:r>
            <a:br>
              <a:rPr lang="en-US" dirty="0"/>
            </a:br>
            <a:endParaRPr lang="en-IN" dirty="0"/>
          </a:p>
        </p:txBody>
      </p:sp>
      <p:sp>
        <p:nvSpPr>
          <p:cNvPr id="3" name="Content Placeholder 2">
            <a:extLst>
              <a:ext uri="{FF2B5EF4-FFF2-40B4-BE49-F238E27FC236}">
                <a16:creationId xmlns:a16="http://schemas.microsoft.com/office/drawing/2014/main" id="{C31731D2-60EF-2B91-759B-56E90AAD79FC}"/>
              </a:ext>
            </a:extLst>
          </p:cNvPr>
          <p:cNvSpPr>
            <a:spLocks noGrp="1"/>
          </p:cNvSpPr>
          <p:nvPr>
            <p:ph idx="1"/>
          </p:nvPr>
        </p:nvSpPr>
        <p:spPr/>
        <p:txBody>
          <a:bodyPr/>
          <a:lstStyle/>
          <a:p>
            <a:endParaRPr lang="en-US" dirty="0"/>
          </a:p>
          <a:p>
            <a:r>
              <a:rPr lang="en-US" dirty="0"/>
              <a:t>This is because binary translation can incur a large performance overhead. Noncritical instructions do not control hardware or threaten the security of the system, but critical instructions do. Therefore, running noncritical instructions on hardware not only can promote efficiency, but also can ensure system security</a:t>
            </a:r>
            <a:endParaRPr lang="en-IN" dirty="0"/>
          </a:p>
        </p:txBody>
      </p:sp>
    </p:spTree>
    <p:extLst>
      <p:ext uri="{BB962C8B-B14F-4D97-AF65-F5344CB8AC3E}">
        <p14:creationId xmlns:p14="http://schemas.microsoft.com/office/powerpoint/2010/main" val="293131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B324E-01BF-CE78-BECC-A2D362CBE9F3}"/>
              </a:ext>
            </a:extLst>
          </p:cNvPr>
          <p:cNvSpPr>
            <a:spLocks noGrp="1"/>
          </p:cNvSpPr>
          <p:nvPr>
            <p:ph type="title"/>
          </p:nvPr>
        </p:nvSpPr>
        <p:spPr>
          <a:xfrm>
            <a:off x="838200" y="365126"/>
            <a:ext cx="6674963" cy="539848"/>
          </a:xfrm>
        </p:spPr>
        <p:txBody>
          <a:bodyPr>
            <a:noAutofit/>
          </a:bodyPr>
          <a:lstStyle/>
          <a:p>
            <a:r>
              <a:rPr lang="en-US" sz="2800" dirty="0">
                <a:latin typeface="Times New Roman" panose="02020603050405020304" pitchFamily="18" charset="0"/>
                <a:cs typeface="Times New Roman" panose="02020603050405020304" pitchFamily="18" charset="0"/>
              </a:rPr>
              <a:t>Binary Translation of Guest OS Requests Using a VMM</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4DC728-F25B-88D7-A04A-4DFB852ED42D}"/>
              </a:ext>
            </a:extLst>
          </p:cNvPr>
          <p:cNvSpPr>
            <a:spLocks noGrp="1"/>
          </p:cNvSpPr>
          <p:nvPr>
            <p:ph idx="1"/>
          </p:nvPr>
        </p:nvSpPr>
        <p:spPr>
          <a:xfrm>
            <a:off x="838200" y="1555422"/>
            <a:ext cx="6165914" cy="5074027"/>
          </a:xfrm>
        </p:spPr>
        <p:txBody>
          <a:bodyPr>
            <a:normAutofit fontScale="92500"/>
          </a:bodyPr>
          <a:lstStyle/>
          <a:p>
            <a:r>
              <a:rPr lang="en-US" b="0" i="0" dirty="0">
                <a:solidFill>
                  <a:srgbClr val="111111"/>
                </a:solidFill>
                <a:effectLst/>
                <a:highlight>
                  <a:srgbClr val="F3F3F3"/>
                </a:highlight>
                <a:latin typeface="Times New Roman" panose="02020603050405020304" pitchFamily="18" charset="0"/>
                <a:cs typeface="Times New Roman" panose="02020603050405020304" pitchFamily="18" charset="0"/>
              </a:rPr>
              <a:t>VMware’s full virtualization approach combines </a:t>
            </a:r>
            <a:r>
              <a:rPr lang="en-US" b="1" i="0" dirty="0">
                <a:solidFill>
                  <a:srgbClr val="111111"/>
                </a:solidFill>
                <a:effectLst/>
                <a:highlight>
                  <a:srgbClr val="F3F3F3"/>
                </a:highlight>
                <a:latin typeface="Times New Roman" panose="02020603050405020304" pitchFamily="18" charset="0"/>
                <a:cs typeface="Times New Roman" panose="02020603050405020304" pitchFamily="18" charset="0"/>
              </a:rPr>
              <a:t>binary translation</a:t>
            </a:r>
            <a:r>
              <a:rPr lang="en-US" b="0" i="0" dirty="0">
                <a:solidFill>
                  <a:srgbClr val="111111"/>
                </a:solidFill>
                <a:effectLst/>
                <a:highlight>
                  <a:srgbClr val="F3F3F3"/>
                </a:highlight>
                <a:latin typeface="Times New Roman" panose="02020603050405020304" pitchFamily="18" charset="0"/>
                <a:cs typeface="Times New Roman" panose="02020603050405020304" pitchFamily="18" charset="0"/>
              </a:rPr>
              <a:t> and </a:t>
            </a:r>
            <a:r>
              <a:rPr lang="en-US" b="1" i="0" dirty="0">
                <a:solidFill>
                  <a:srgbClr val="111111"/>
                </a:solidFill>
                <a:effectLst/>
                <a:highlight>
                  <a:srgbClr val="F3F3F3"/>
                </a:highlight>
                <a:latin typeface="Times New Roman" panose="02020603050405020304" pitchFamily="18" charset="0"/>
                <a:cs typeface="Times New Roman" panose="02020603050405020304" pitchFamily="18" charset="0"/>
              </a:rPr>
              <a:t>direct execution</a:t>
            </a:r>
            <a:r>
              <a:rPr lang="en-US" b="0" i="0" dirty="0">
                <a:solidFill>
                  <a:srgbClr val="111111"/>
                </a:solidFill>
                <a:effectLst/>
                <a:highlight>
                  <a:srgbClr val="F3F3F3"/>
                </a:highlight>
                <a:latin typeface="Times New Roman" panose="02020603050405020304" pitchFamily="18" charset="0"/>
                <a:cs typeface="Times New Roman" panose="02020603050405020304" pitchFamily="18" charset="0"/>
              </a:rPr>
              <a:t> to manage the execution of guest operating systems. </a:t>
            </a:r>
          </a:p>
          <a:p>
            <a:r>
              <a:rPr lang="en-US" b="0" i="0" dirty="0">
                <a:solidFill>
                  <a:srgbClr val="111111"/>
                </a:solidFill>
                <a:effectLst/>
                <a:highlight>
                  <a:srgbClr val="F3F3F3"/>
                </a:highlight>
                <a:latin typeface="Times New Roman" panose="02020603050405020304" pitchFamily="18" charset="0"/>
                <a:cs typeface="Times New Roman" panose="02020603050405020304" pitchFamily="18" charset="0"/>
              </a:rPr>
              <a:t>By placing the VMM at Ring 0 and the guest OS at Ring 1, VMware ensures that the VMM safely handles critical instructions, while non-critical instructions run directly on the hardware. </a:t>
            </a:r>
          </a:p>
          <a:p>
            <a:r>
              <a:rPr lang="en-US" b="0" i="0" dirty="0">
                <a:effectLst/>
                <a:latin typeface="Times New Roman" panose="02020603050405020304" pitchFamily="18" charset="0"/>
                <a:cs typeface="Times New Roman" panose="02020603050405020304" pitchFamily="18" charset="0"/>
                <a:hlinkClick r:id="rId2"/>
              </a:rPr>
              <a:t>This allows the guest OS to run seamlessly without being aware of the virtualization</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1D0A08E-FC55-9949-28C7-F2B1D3106091}"/>
              </a:ext>
            </a:extLst>
          </p:cNvPr>
          <p:cNvPicPr>
            <a:picLocks noChangeAspect="1"/>
          </p:cNvPicPr>
          <p:nvPr/>
        </p:nvPicPr>
        <p:blipFill>
          <a:blip r:embed="rId3"/>
          <a:stretch>
            <a:fillRect/>
          </a:stretch>
        </p:blipFill>
        <p:spPr>
          <a:xfrm>
            <a:off x="7654565" y="197963"/>
            <a:ext cx="4537435" cy="6221691"/>
          </a:xfrm>
          <a:prstGeom prst="rect">
            <a:avLst/>
          </a:prstGeom>
        </p:spPr>
      </p:pic>
    </p:spTree>
    <p:extLst>
      <p:ext uri="{BB962C8B-B14F-4D97-AF65-F5344CB8AC3E}">
        <p14:creationId xmlns:p14="http://schemas.microsoft.com/office/powerpoint/2010/main" val="7891804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50868-CA83-AC87-E84B-CAB05E5F2C29}"/>
              </a:ext>
            </a:extLst>
          </p:cNvPr>
          <p:cNvSpPr>
            <a:spLocks noGrp="1"/>
          </p:cNvSpPr>
          <p:nvPr>
            <p:ph type="title"/>
          </p:nvPr>
        </p:nvSpPr>
        <p:spPr>
          <a:xfrm>
            <a:off x="838200" y="365125"/>
            <a:ext cx="10515600" cy="426727"/>
          </a:xfrm>
        </p:spPr>
        <p:txBody>
          <a:bodyPr>
            <a:normAutofit fontScale="90000"/>
          </a:bodyPr>
          <a:lstStyle/>
          <a:p>
            <a:r>
              <a:rPr lang="en-IN" sz="3200" dirty="0"/>
              <a:t>Host-Based Virtualization</a:t>
            </a:r>
          </a:p>
        </p:txBody>
      </p:sp>
      <p:sp>
        <p:nvSpPr>
          <p:cNvPr id="3" name="Content Placeholder 2">
            <a:extLst>
              <a:ext uri="{FF2B5EF4-FFF2-40B4-BE49-F238E27FC236}">
                <a16:creationId xmlns:a16="http://schemas.microsoft.com/office/drawing/2014/main" id="{42D08863-682C-614E-E317-D22B573D18FF}"/>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111111"/>
                </a:solidFill>
                <a:effectLst/>
                <a:highlight>
                  <a:srgbClr val="F3F3F3"/>
                </a:highlight>
                <a:latin typeface="-apple-system"/>
              </a:rPr>
              <a:t>In this architecture, a </a:t>
            </a:r>
            <a:r>
              <a:rPr lang="en-US" b="1" i="0" dirty="0">
                <a:solidFill>
                  <a:srgbClr val="111111"/>
                </a:solidFill>
                <a:effectLst/>
                <a:highlight>
                  <a:srgbClr val="F3F3F3"/>
                </a:highlight>
                <a:latin typeface="-apple-system"/>
              </a:rPr>
              <a:t>virtualization layer</a:t>
            </a:r>
            <a:r>
              <a:rPr lang="en-US" b="0" i="0" dirty="0">
                <a:solidFill>
                  <a:srgbClr val="111111"/>
                </a:solidFill>
                <a:effectLst/>
                <a:highlight>
                  <a:srgbClr val="F3F3F3"/>
                </a:highlight>
                <a:latin typeface="-apple-system"/>
              </a:rPr>
              <a:t> is installed on top of the </a:t>
            </a:r>
            <a:r>
              <a:rPr lang="en-US" b="1" i="0" dirty="0">
                <a:solidFill>
                  <a:srgbClr val="111111"/>
                </a:solidFill>
                <a:effectLst/>
                <a:highlight>
                  <a:srgbClr val="F3F3F3"/>
                </a:highlight>
                <a:latin typeface="-apple-system"/>
              </a:rPr>
              <a:t>host operating system (OS)</a:t>
            </a:r>
            <a:r>
              <a:rPr lang="en-US" b="0" i="0" dirty="0">
                <a:solidFill>
                  <a:srgbClr val="111111"/>
                </a:solidFill>
                <a:effectLst/>
                <a:highlight>
                  <a:srgbClr val="F3F3F3"/>
                </a:highlight>
                <a:latin typeface="-apple-system"/>
              </a:rPr>
              <a:t>.</a:t>
            </a:r>
          </a:p>
          <a:p>
            <a:pPr algn="l">
              <a:buFont typeface="Arial" panose="020B0604020202020204" pitchFamily="34" charset="0"/>
              <a:buChar char="•"/>
            </a:pPr>
            <a:r>
              <a:rPr lang="en-US" b="0" i="0" dirty="0">
                <a:solidFill>
                  <a:srgbClr val="111111"/>
                </a:solidFill>
                <a:effectLst/>
                <a:highlight>
                  <a:srgbClr val="F3F3F3"/>
                </a:highlight>
                <a:latin typeface="-apple-system"/>
              </a:rPr>
              <a:t>The host OS continues to manage the hardware resources.</a:t>
            </a:r>
          </a:p>
          <a:p>
            <a:pPr algn="l">
              <a:buFont typeface="Arial" panose="020B0604020202020204" pitchFamily="34" charset="0"/>
              <a:buChar char="•"/>
            </a:pPr>
            <a:r>
              <a:rPr lang="en-US" b="1" i="0" dirty="0">
                <a:solidFill>
                  <a:srgbClr val="111111"/>
                </a:solidFill>
                <a:effectLst/>
                <a:highlight>
                  <a:srgbClr val="F3F3F3"/>
                </a:highlight>
                <a:latin typeface="-apple-system"/>
              </a:rPr>
              <a:t>Guest operating systems (guest OSes)</a:t>
            </a:r>
            <a:r>
              <a:rPr lang="en-US" b="0" i="0" dirty="0">
                <a:solidFill>
                  <a:srgbClr val="111111"/>
                </a:solidFill>
                <a:effectLst/>
                <a:highlight>
                  <a:srgbClr val="F3F3F3"/>
                </a:highlight>
                <a:latin typeface="-apple-system"/>
              </a:rPr>
              <a:t> are installed and run on top of this virtualization layer.</a:t>
            </a:r>
          </a:p>
          <a:p>
            <a:pPr algn="l">
              <a:buFont typeface="Arial" panose="020B0604020202020204" pitchFamily="34" charset="0"/>
              <a:buChar char="•"/>
            </a:pPr>
            <a:r>
              <a:rPr lang="en-US" b="1" i="0" dirty="0">
                <a:solidFill>
                  <a:srgbClr val="111111"/>
                </a:solidFill>
                <a:effectLst/>
                <a:highlight>
                  <a:srgbClr val="F3F3F3"/>
                </a:highlight>
                <a:latin typeface="-apple-system"/>
              </a:rPr>
              <a:t>Dedicated applications</a:t>
            </a:r>
            <a:r>
              <a:rPr lang="en-US" b="0" i="0" dirty="0">
                <a:solidFill>
                  <a:srgbClr val="111111"/>
                </a:solidFill>
                <a:effectLst/>
                <a:highlight>
                  <a:srgbClr val="F3F3F3"/>
                </a:highlight>
                <a:latin typeface="-apple-system"/>
              </a:rPr>
              <a:t> can run on the virtual machines (VMs) created by the virtualization layer.</a:t>
            </a:r>
          </a:p>
          <a:p>
            <a:pPr algn="l">
              <a:buFont typeface="Arial" panose="020B0604020202020204" pitchFamily="34" charset="0"/>
              <a:buChar char="•"/>
            </a:pPr>
            <a:r>
              <a:rPr lang="en-US" b="0" i="0" dirty="0">
                <a:solidFill>
                  <a:srgbClr val="111111"/>
                </a:solidFill>
                <a:effectLst/>
                <a:highlight>
                  <a:srgbClr val="F3F3F3"/>
                </a:highlight>
                <a:latin typeface="-apple-system"/>
              </a:rPr>
              <a:t>Other applications can still run directly on the host OS.</a:t>
            </a:r>
          </a:p>
          <a:p>
            <a:pPr algn="l">
              <a:buFont typeface="Arial" panose="020B0604020202020204" pitchFamily="34" charset="0"/>
              <a:buChar char="•"/>
            </a:pPr>
            <a:endParaRPr lang="en-US" b="0" i="0" dirty="0">
              <a:solidFill>
                <a:srgbClr val="111111"/>
              </a:solidFill>
              <a:effectLst/>
              <a:highlight>
                <a:srgbClr val="F3F3F3"/>
              </a:highlight>
              <a:latin typeface="-apple-system"/>
            </a:endParaRPr>
          </a:p>
        </p:txBody>
      </p:sp>
    </p:spTree>
    <p:extLst>
      <p:ext uri="{BB962C8B-B14F-4D97-AF65-F5344CB8AC3E}">
        <p14:creationId xmlns:p14="http://schemas.microsoft.com/office/powerpoint/2010/main" val="42467738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BF89A7-BAF1-8800-0E09-F596304B2E1A}"/>
              </a:ext>
            </a:extLst>
          </p:cNvPr>
          <p:cNvSpPr>
            <a:spLocks noGrp="1"/>
          </p:cNvSpPr>
          <p:nvPr>
            <p:ph idx="1"/>
          </p:nvPr>
        </p:nvSpPr>
        <p:spPr>
          <a:xfrm>
            <a:off x="838200" y="678730"/>
            <a:ext cx="10515600" cy="5498233"/>
          </a:xfrm>
        </p:spPr>
        <p:txBody>
          <a:bodyPr>
            <a:normAutofit lnSpcReduction="10000"/>
          </a:bodyPr>
          <a:lstStyle/>
          <a:p>
            <a:pPr marL="0" indent="0" algn="l">
              <a:buNone/>
            </a:pPr>
            <a:r>
              <a:rPr lang="en-US" b="1" i="0" dirty="0">
                <a:solidFill>
                  <a:srgbClr val="111111"/>
                </a:solidFill>
                <a:effectLst/>
                <a:highlight>
                  <a:srgbClr val="F3F3F3"/>
                </a:highlight>
                <a:latin typeface="-apple-system"/>
              </a:rPr>
              <a:t>Advantages</a:t>
            </a:r>
            <a:r>
              <a:rPr lang="en-US" b="0" i="0" dirty="0">
                <a:solidFill>
                  <a:srgbClr val="111111"/>
                </a:solidFill>
                <a:effectLst/>
                <a:highlight>
                  <a:srgbClr val="F3F3F3"/>
                </a:highlight>
                <a:latin typeface="-apple-system"/>
              </a:rPr>
              <a:t>:</a:t>
            </a:r>
          </a:p>
          <a:p>
            <a:pPr marL="742950" lvl="1" indent="-285750" algn="l">
              <a:buFont typeface="+mj-lt"/>
              <a:buAutoNum type="arabicPeriod"/>
            </a:pPr>
            <a:r>
              <a:rPr lang="en-US" b="1" i="0" dirty="0">
                <a:solidFill>
                  <a:srgbClr val="111111"/>
                </a:solidFill>
                <a:effectLst/>
                <a:highlight>
                  <a:srgbClr val="F3F3F3"/>
                </a:highlight>
                <a:latin typeface="-apple-system"/>
              </a:rPr>
              <a:t>No Modification Needed</a:t>
            </a:r>
            <a:r>
              <a:rPr lang="en-US" b="0" i="0" dirty="0">
                <a:solidFill>
                  <a:srgbClr val="111111"/>
                </a:solidFill>
                <a:effectLst/>
                <a:highlight>
                  <a:srgbClr val="F3F3F3"/>
                </a:highlight>
                <a:latin typeface="-apple-system"/>
              </a:rPr>
              <a:t>: Users can install this VM architecture without modifying the host OS.</a:t>
            </a:r>
          </a:p>
          <a:p>
            <a:pPr marL="742950" lvl="1" indent="-285750" algn="l">
              <a:buFont typeface="+mj-lt"/>
              <a:buAutoNum type="arabicPeriod"/>
            </a:pPr>
            <a:r>
              <a:rPr lang="en-US" b="1" i="0" dirty="0">
                <a:solidFill>
                  <a:srgbClr val="111111"/>
                </a:solidFill>
                <a:effectLst/>
                <a:highlight>
                  <a:srgbClr val="F3F3F3"/>
                </a:highlight>
                <a:latin typeface="-apple-system"/>
              </a:rPr>
              <a:t>Simplified Design and Deployment</a:t>
            </a:r>
            <a:r>
              <a:rPr lang="en-US" b="0" i="0" dirty="0">
                <a:solidFill>
                  <a:srgbClr val="111111"/>
                </a:solidFill>
                <a:effectLst/>
                <a:highlight>
                  <a:srgbClr val="F3F3F3"/>
                </a:highlight>
                <a:latin typeface="-apple-system"/>
              </a:rPr>
              <a:t>: The virtualizing software relies on the host OS to provide device drivers and other low-level services, simplifying the VM design and making deployment easier.</a:t>
            </a:r>
          </a:p>
          <a:p>
            <a:pPr marL="742950" lvl="1" indent="-285750" algn="l">
              <a:buFont typeface="+mj-lt"/>
              <a:buAutoNum type="arabicPeriod"/>
            </a:pPr>
            <a:r>
              <a:rPr lang="en-US" b="1" i="0" dirty="0">
                <a:solidFill>
                  <a:srgbClr val="111111"/>
                </a:solidFill>
                <a:effectLst/>
                <a:highlight>
                  <a:srgbClr val="F3F3F3"/>
                </a:highlight>
                <a:latin typeface="-apple-system"/>
              </a:rPr>
              <a:t>Compatibility</a:t>
            </a:r>
            <a:r>
              <a:rPr lang="en-US" b="0" i="0" dirty="0">
                <a:solidFill>
                  <a:srgbClr val="111111"/>
                </a:solidFill>
                <a:effectLst/>
                <a:highlight>
                  <a:srgbClr val="F3F3F3"/>
                </a:highlight>
                <a:latin typeface="-apple-system"/>
              </a:rPr>
              <a:t>: This approach is compatible with many host machine configurations.</a:t>
            </a:r>
          </a:p>
          <a:p>
            <a:pPr algn="l">
              <a:buFont typeface="Arial" panose="020B0604020202020204" pitchFamily="34" charset="0"/>
              <a:buChar char="•"/>
            </a:pPr>
            <a:r>
              <a:rPr lang="en-US" b="1" i="0" dirty="0">
                <a:solidFill>
                  <a:srgbClr val="111111"/>
                </a:solidFill>
                <a:effectLst/>
                <a:highlight>
                  <a:srgbClr val="F3F3F3"/>
                </a:highlight>
                <a:latin typeface="-apple-system"/>
              </a:rPr>
              <a:t>Performance Impact</a:t>
            </a:r>
            <a:r>
              <a:rPr lang="en-US" b="0" i="0" dirty="0">
                <a:solidFill>
                  <a:srgbClr val="111111"/>
                </a:solidFill>
                <a:effectLst/>
                <a:highlight>
                  <a:srgbClr val="F3F3F3"/>
                </a:highlight>
                <a:latin typeface="-apple-system"/>
              </a:rPr>
              <a:t>: Compared to the hypervisor/VMM architecture, the performance of the host-based architecture may be lower.</a:t>
            </a:r>
          </a:p>
          <a:p>
            <a:pPr algn="l">
              <a:buFont typeface="Arial" panose="020B0604020202020204" pitchFamily="34" charset="0"/>
              <a:buChar char="•"/>
            </a:pPr>
            <a:r>
              <a:rPr lang="en-US" b="1" i="0" dirty="0">
                <a:solidFill>
                  <a:srgbClr val="111111"/>
                </a:solidFill>
                <a:effectLst/>
                <a:highlight>
                  <a:srgbClr val="F3F3F3"/>
                </a:highlight>
                <a:latin typeface="-apple-system"/>
              </a:rPr>
              <a:t>Layered Mapping</a:t>
            </a:r>
            <a:r>
              <a:rPr lang="en-US" b="0" i="0" dirty="0">
                <a:solidFill>
                  <a:srgbClr val="111111"/>
                </a:solidFill>
                <a:effectLst/>
                <a:highlight>
                  <a:srgbClr val="F3F3F3"/>
                </a:highlight>
                <a:latin typeface="-apple-system"/>
              </a:rPr>
              <a:t>: When an application requests hardware access, it involves four layers of mapping (application, guest OS, virtualization layer, host OS), which can significantly degrade performance.</a:t>
            </a:r>
          </a:p>
          <a:p>
            <a:pPr marL="742950" lvl="1" indent="-285750" algn="l">
              <a:buFont typeface="+mj-lt"/>
              <a:buAutoNum type="arabicPeriod"/>
            </a:pPr>
            <a:endParaRPr lang="en-US" b="0" i="0" dirty="0">
              <a:solidFill>
                <a:srgbClr val="111111"/>
              </a:solidFill>
              <a:effectLst/>
              <a:highlight>
                <a:srgbClr val="F3F3F3"/>
              </a:highlight>
              <a:latin typeface="-apple-system"/>
            </a:endParaRPr>
          </a:p>
          <a:p>
            <a:endParaRPr lang="en-IN" dirty="0"/>
          </a:p>
        </p:txBody>
      </p:sp>
    </p:spTree>
    <p:extLst>
      <p:ext uri="{BB962C8B-B14F-4D97-AF65-F5344CB8AC3E}">
        <p14:creationId xmlns:p14="http://schemas.microsoft.com/office/powerpoint/2010/main" val="3713993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59ACE-6F52-71BD-883E-1E530084A1A2}"/>
              </a:ext>
            </a:extLst>
          </p:cNvPr>
          <p:cNvSpPr>
            <a:spLocks noGrp="1"/>
          </p:cNvSpPr>
          <p:nvPr>
            <p:ph type="title"/>
          </p:nvPr>
        </p:nvSpPr>
        <p:spPr>
          <a:xfrm>
            <a:off x="838200" y="365125"/>
            <a:ext cx="10515600" cy="803799"/>
          </a:xfrm>
        </p:spPr>
        <p:txBody>
          <a:bodyPr>
            <a:normAutofit/>
          </a:bodyPr>
          <a:lstStyle/>
          <a:p>
            <a:r>
              <a:rPr lang="en-IN" sz="3200" dirty="0"/>
              <a:t>Para-Virtualization with Compiler Support</a:t>
            </a:r>
          </a:p>
        </p:txBody>
      </p:sp>
      <p:sp>
        <p:nvSpPr>
          <p:cNvPr id="3" name="Content Placeholder 2">
            <a:extLst>
              <a:ext uri="{FF2B5EF4-FFF2-40B4-BE49-F238E27FC236}">
                <a16:creationId xmlns:a16="http://schemas.microsoft.com/office/drawing/2014/main" id="{6D38E469-25CF-3013-7BFB-9B65A8BD12B0}"/>
              </a:ext>
            </a:extLst>
          </p:cNvPr>
          <p:cNvSpPr>
            <a:spLocks noGrp="1"/>
          </p:cNvSpPr>
          <p:nvPr>
            <p:ph idx="1"/>
          </p:nvPr>
        </p:nvSpPr>
        <p:spPr/>
        <p:txBody>
          <a:bodyPr/>
          <a:lstStyle/>
          <a:p>
            <a:pPr lvl="1"/>
            <a:r>
              <a:rPr lang="en-US" b="0" i="0" dirty="0">
                <a:solidFill>
                  <a:srgbClr val="111111"/>
                </a:solidFill>
                <a:effectLst/>
                <a:highlight>
                  <a:srgbClr val="F3F3F3"/>
                </a:highlight>
                <a:latin typeface="-apple-system"/>
              </a:rPr>
              <a:t>Para-virtualization requires modifications to the guest operating system (OS).</a:t>
            </a:r>
          </a:p>
          <a:p>
            <a:pPr lvl="1"/>
            <a:r>
              <a:rPr lang="en-US" b="0" i="0" dirty="0">
                <a:solidFill>
                  <a:srgbClr val="111111"/>
                </a:solidFill>
                <a:effectLst/>
                <a:highlight>
                  <a:srgbClr val="F3F3F3"/>
                </a:highlight>
                <a:latin typeface="-apple-system"/>
              </a:rPr>
              <a:t>Special APIs are provided, which necessitate substantial changes in the OS and user applications.</a:t>
            </a:r>
            <a:endParaRPr lang="en-IN" b="0" i="0" dirty="0">
              <a:solidFill>
                <a:srgbClr val="111111"/>
              </a:solidFill>
              <a:effectLst/>
              <a:highlight>
                <a:srgbClr val="F3F3F3"/>
              </a:highlight>
              <a:latin typeface="-apple-system"/>
            </a:endParaRPr>
          </a:p>
          <a:p>
            <a:pPr algn="l">
              <a:buFont typeface="Arial" panose="020B0604020202020204" pitchFamily="34" charset="0"/>
              <a:buChar char="•"/>
            </a:pPr>
            <a:r>
              <a:rPr lang="en-US" sz="2400" b="0" i="0" dirty="0">
                <a:solidFill>
                  <a:srgbClr val="111111"/>
                </a:solidFill>
                <a:effectLst/>
                <a:highlight>
                  <a:srgbClr val="F3F3F3"/>
                </a:highlight>
                <a:latin typeface="-apple-system"/>
              </a:rPr>
              <a:t>Performance degradation is a critical issue in virtualized systems.</a:t>
            </a:r>
          </a:p>
          <a:p>
            <a:pPr algn="l">
              <a:buFont typeface="Arial" panose="020B0604020202020204" pitchFamily="34" charset="0"/>
              <a:buChar char="•"/>
            </a:pPr>
            <a:r>
              <a:rPr lang="en-US" sz="2400" b="0" i="0" dirty="0">
                <a:solidFill>
                  <a:srgbClr val="111111"/>
                </a:solidFill>
                <a:effectLst/>
                <a:highlight>
                  <a:srgbClr val="F3F3F3"/>
                </a:highlight>
                <a:latin typeface="-apple-system"/>
              </a:rPr>
              <a:t>Para-virtualization aims to reduce the overhead associated with virtualization, thereby improving performance by modifying only the guest OS kernel.</a:t>
            </a:r>
          </a:p>
          <a:p>
            <a:r>
              <a:rPr lang="en-US" sz="2400" b="0" i="0" dirty="0">
                <a:solidFill>
                  <a:srgbClr val="111111"/>
                </a:solidFill>
                <a:effectLst/>
                <a:highlight>
                  <a:srgbClr val="F3F3F3"/>
                </a:highlight>
                <a:latin typeface="-apple-system"/>
              </a:rPr>
              <a:t>In para-virtualization, VMM layer is typically placed between the hardware and the OS.</a:t>
            </a:r>
          </a:p>
          <a:p>
            <a:pPr algn="l">
              <a:buFont typeface="Arial" panose="020B0604020202020204" pitchFamily="34" charset="0"/>
              <a:buChar char="•"/>
            </a:pPr>
            <a:endParaRPr lang="en-US" sz="2400" b="0" i="0" dirty="0">
              <a:solidFill>
                <a:srgbClr val="111111"/>
              </a:solidFill>
              <a:effectLst/>
              <a:highlight>
                <a:srgbClr val="F3F3F3"/>
              </a:highlight>
              <a:latin typeface="-apple-system"/>
            </a:endParaRPr>
          </a:p>
          <a:p>
            <a:pPr marL="742950" lvl="1" indent="-285750" algn="l">
              <a:buFont typeface="+mj-lt"/>
              <a:buAutoNum type="arabicPeriod"/>
            </a:pPr>
            <a:endParaRPr lang="en-US" b="0" i="0" dirty="0">
              <a:solidFill>
                <a:srgbClr val="111111"/>
              </a:solidFill>
              <a:effectLst/>
              <a:highlight>
                <a:srgbClr val="F3F3F3"/>
              </a:highlight>
              <a:latin typeface="-apple-system"/>
            </a:endParaRPr>
          </a:p>
        </p:txBody>
      </p:sp>
    </p:spTree>
    <p:extLst>
      <p:ext uri="{BB962C8B-B14F-4D97-AF65-F5344CB8AC3E}">
        <p14:creationId xmlns:p14="http://schemas.microsoft.com/office/powerpoint/2010/main" val="27874129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C21D3-D787-559A-A1C1-2B36F343FD2B}"/>
              </a:ext>
            </a:extLst>
          </p:cNvPr>
          <p:cNvSpPr>
            <a:spLocks noGrp="1"/>
          </p:cNvSpPr>
          <p:nvPr>
            <p:ph type="title"/>
          </p:nvPr>
        </p:nvSpPr>
        <p:spPr>
          <a:xfrm>
            <a:off x="838200" y="365126"/>
            <a:ext cx="10515600" cy="700104"/>
          </a:xfrm>
        </p:spPr>
        <p:txBody>
          <a:bodyPr/>
          <a:lstStyle/>
          <a:p>
            <a:r>
              <a:rPr lang="en-IN" dirty="0"/>
              <a:t>Para-Virtualization Architecture</a:t>
            </a:r>
          </a:p>
        </p:txBody>
      </p:sp>
      <p:sp>
        <p:nvSpPr>
          <p:cNvPr id="3" name="Content Placeholder 2">
            <a:extLst>
              <a:ext uri="{FF2B5EF4-FFF2-40B4-BE49-F238E27FC236}">
                <a16:creationId xmlns:a16="http://schemas.microsoft.com/office/drawing/2014/main" id="{9C06B575-4533-C5D8-C73A-F5A6AD130000}"/>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111111"/>
                </a:solidFill>
                <a:effectLst/>
                <a:highlight>
                  <a:srgbClr val="F3F3F3"/>
                </a:highlight>
                <a:latin typeface="-apple-system"/>
              </a:rPr>
              <a:t>The x86 processor architecture has four rings (0 to 3) that define privilege levels.</a:t>
            </a:r>
          </a:p>
          <a:p>
            <a:pPr algn="l">
              <a:buFont typeface="Arial" panose="020B0604020202020204" pitchFamily="34" charset="0"/>
              <a:buChar char="•"/>
            </a:pPr>
            <a:r>
              <a:rPr lang="en-US" b="1" i="0" dirty="0">
                <a:solidFill>
                  <a:srgbClr val="111111"/>
                </a:solidFill>
                <a:effectLst/>
                <a:highlight>
                  <a:srgbClr val="F3F3F3"/>
                </a:highlight>
                <a:latin typeface="-apple-system"/>
              </a:rPr>
              <a:t>Ring 0</a:t>
            </a:r>
            <a:r>
              <a:rPr lang="en-US" b="0" i="0" dirty="0">
                <a:solidFill>
                  <a:srgbClr val="111111"/>
                </a:solidFill>
                <a:effectLst/>
                <a:highlight>
                  <a:srgbClr val="F3F3F3"/>
                </a:highlight>
                <a:latin typeface="-apple-system"/>
              </a:rPr>
              <a:t>: Highest privilege level, where the OS kernel runs.</a:t>
            </a:r>
          </a:p>
          <a:p>
            <a:pPr algn="l">
              <a:buFont typeface="Arial" panose="020B0604020202020204" pitchFamily="34" charset="0"/>
              <a:buChar char="•"/>
            </a:pPr>
            <a:r>
              <a:rPr lang="en-US" b="1" i="0" dirty="0">
                <a:solidFill>
                  <a:srgbClr val="111111"/>
                </a:solidFill>
                <a:effectLst/>
                <a:highlight>
                  <a:srgbClr val="F3F3F3"/>
                </a:highlight>
                <a:latin typeface="-apple-system"/>
              </a:rPr>
              <a:t>Ring 3</a:t>
            </a:r>
            <a:r>
              <a:rPr lang="en-US" b="0" i="0" dirty="0">
                <a:solidFill>
                  <a:srgbClr val="111111"/>
                </a:solidFill>
                <a:effectLst/>
                <a:highlight>
                  <a:srgbClr val="F3F3F3"/>
                </a:highlight>
                <a:latin typeface="-apple-system"/>
              </a:rPr>
              <a:t>: Lowest privilege level, where user-level applications run.</a:t>
            </a:r>
          </a:p>
          <a:p>
            <a:pPr algn="l">
              <a:buFont typeface="Arial" panose="020B0604020202020204" pitchFamily="34" charset="0"/>
              <a:buChar char="•"/>
            </a:pPr>
            <a:r>
              <a:rPr lang="en-US" b="0" i="0" dirty="0">
                <a:solidFill>
                  <a:srgbClr val="111111"/>
                </a:solidFill>
                <a:effectLst/>
                <a:highlight>
                  <a:srgbClr val="F3F3F3"/>
                </a:highlight>
                <a:latin typeface="-apple-system"/>
              </a:rPr>
              <a:t>The virtualization layer is installed at Ring 0, which can cause issues if different instructions at Ring 0 conflict.</a:t>
            </a:r>
          </a:p>
          <a:p>
            <a:pPr algn="l">
              <a:buFont typeface="Arial" panose="020B0604020202020204" pitchFamily="34" charset="0"/>
              <a:buChar char="•"/>
            </a:pPr>
            <a:r>
              <a:rPr lang="en-US" b="0" i="0" dirty="0">
                <a:solidFill>
                  <a:srgbClr val="111111"/>
                </a:solidFill>
                <a:effectLst/>
                <a:highlight>
                  <a:srgbClr val="F3F3F3"/>
                </a:highlight>
                <a:latin typeface="-apple-system"/>
              </a:rPr>
              <a:t>An intelligent compiler assists in replacing non-virtualizable instructions with </a:t>
            </a:r>
            <a:r>
              <a:rPr lang="en-US" b="0" i="0" dirty="0" err="1">
                <a:solidFill>
                  <a:srgbClr val="111111"/>
                </a:solidFill>
                <a:effectLst/>
                <a:highlight>
                  <a:srgbClr val="F3F3F3"/>
                </a:highlight>
                <a:latin typeface="-apple-system"/>
              </a:rPr>
              <a:t>hypercalls</a:t>
            </a:r>
            <a:r>
              <a:rPr lang="en-US" b="0" i="0" dirty="0">
                <a:solidFill>
                  <a:srgbClr val="111111"/>
                </a:solidFill>
                <a:effectLst/>
                <a:highlight>
                  <a:srgbClr val="F3F3F3"/>
                </a:highlight>
                <a:latin typeface="-apple-system"/>
              </a:rPr>
              <a:t>.</a:t>
            </a:r>
          </a:p>
          <a:p>
            <a:pPr algn="l">
              <a:buFont typeface="Arial" panose="020B0604020202020204" pitchFamily="34" charset="0"/>
              <a:buChar char="•"/>
            </a:pPr>
            <a:r>
              <a:rPr lang="en-US" b="0" i="0" dirty="0">
                <a:solidFill>
                  <a:srgbClr val="111111"/>
                </a:solidFill>
                <a:effectLst/>
                <a:highlight>
                  <a:srgbClr val="F3F3F3"/>
                </a:highlight>
                <a:latin typeface="-apple-system"/>
              </a:rPr>
              <a:t>This ensures that the guest OS can communicate effectively with the hypervisor.</a:t>
            </a:r>
          </a:p>
          <a:p>
            <a:endParaRPr lang="en-IN" dirty="0"/>
          </a:p>
        </p:txBody>
      </p:sp>
    </p:spTree>
    <p:extLst>
      <p:ext uri="{BB962C8B-B14F-4D97-AF65-F5344CB8AC3E}">
        <p14:creationId xmlns:p14="http://schemas.microsoft.com/office/powerpoint/2010/main" val="2459999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1AD7365-9B9B-D829-CDDB-15CDBD82B267}"/>
              </a:ext>
            </a:extLst>
          </p:cNvPr>
          <p:cNvPicPr>
            <a:picLocks noGrp="1" noChangeAspect="1"/>
          </p:cNvPicPr>
          <p:nvPr>
            <p:ph idx="1"/>
          </p:nvPr>
        </p:nvPicPr>
        <p:blipFill>
          <a:blip r:embed="rId2"/>
          <a:stretch>
            <a:fillRect/>
          </a:stretch>
        </p:blipFill>
        <p:spPr>
          <a:xfrm>
            <a:off x="1121790" y="754144"/>
            <a:ext cx="10246936" cy="5004758"/>
          </a:xfrm>
        </p:spPr>
      </p:pic>
    </p:spTree>
    <p:extLst>
      <p:ext uri="{BB962C8B-B14F-4D97-AF65-F5344CB8AC3E}">
        <p14:creationId xmlns:p14="http://schemas.microsoft.com/office/powerpoint/2010/main" val="9721883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EE468BD-5B33-6F79-72D4-90D695EAAD06}"/>
              </a:ext>
            </a:extLst>
          </p:cNvPr>
          <p:cNvPicPr>
            <a:picLocks noGrp="1" noChangeAspect="1"/>
          </p:cNvPicPr>
          <p:nvPr>
            <p:ph idx="1"/>
          </p:nvPr>
        </p:nvPicPr>
        <p:blipFill>
          <a:blip r:embed="rId2"/>
          <a:stretch>
            <a:fillRect/>
          </a:stretch>
        </p:blipFill>
        <p:spPr>
          <a:xfrm>
            <a:off x="2592371" y="848412"/>
            <a:ext cx="7748833" cy="4772358"/>
          </a:xfrm>
        </p:spPr>
      </p:pic>
    </p:spTree>
    <p:extLst>
      <p:ext uri="{BB962C8B-B14F-4D97-AF65-F5344CB8AC3E}">
        <p14:creationId xmlns:p14="http://schemas.microsoft.com/office/powerpoint/2010/main" val="4286353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60A69-EF43-2AAF-DBF5-8C22DE594D2A}"/>
              </a:ext>
            </a:extLst>
          </p:cNvPr>
          <p:cNvSpPr>
            <a:spLocks noGrp="1"/>
          </p:cNvSpPr>
          <p:nvPr>
            <p:ph type="title"/>
          </p:nvPr>
        </p:nvSpPr>
        <p:spPr/>
        <p:txBody>
          <a:bodyPr>
            <a:normAutofit/>
          </a:bodyPr>
          <a:lstStyle/>
          <a:p>
            <a:r>
              <a:rPr lang="en-US" sz="3200" dirty="0"/>
              <a:t>VIRTUALIZATION OF CPU, MEMORY, AND I/O DEVICES</a:t>
            </a:r>
            <a:endParaRPr lang="en-IN" sz="3200" dirty="0"/>
          </a:p>
        </p:txBody>
      </p:sp>
      <p:sp>
        <p:nvSpPr>
          <p:cNvPr id="3" name="Content Placeholder 2">
            <a:extLst>
              <a:ext uri="{FF2B5EF4-FFF2-40B4-BE49-F238E27FC236}">
                <a16:creationId xmlns:a16="http://schemas.microsoft.com/office/drawing/2014/main" id="{AB5F20A2-39ED-E5A5-674B-261B00F3FFF3}"/>
              </a:ext>
            </a:extLst>
          </p:cNvPr>
          <p:cNvSpPr>
            <a:spLocks noGrp="1"/>
          </p:cNvSpPr>
          <p:nvPr>
            <p:ph idx="1"/>
          </p:nvPr>
        </p:nvSpPr>
        <p:spPr>
          <a:xfrm>
            <a:off x="838200" y="1357460"/>
            <a:ext cx="10515600" cy="4819503"/>
          </a:xfrm>
        </p:spPr>
        <p:txBody>
          <a:bodyPr>
            <a:normAutofit fontScale="92500"/>
          </a:bodyPr>
          <a:lstStyle/>
          <a:p>
            <a:pPr marL="0" indent="0">
              <a:buNone/>
            </a:pPr>
            <a:r>
              <a:rPr lang="en-US" dirty="0"/>
              <a:t>Hardware Virtualization</a:t>
            </a:r>
          </a:p>
          <a:p>
            <a:r>
              <a:rPr lang="en-US" dirty="0"/>
              <a:t>To support virtualization, processors such as the x86 employ a special running mode and instructions, known as hardware-assisted virtualization.</a:t>
            </a:r>
          </a:p>
          <a:p>
            <a:pPr algn="l">
              <a:buFont typeface="Arial" panose="020B0604020202020204" pitchFamily="34" charset="0"/>
              <a:buChar char="•"/>
            </a:pPr>
            <a:r>
              <a:rPr lang="en-US" b="0" i="0" dirty="0">
                <a:solidFill>
                  <a:srgbClr val="111111"/>
                </a:solidFill>
                <a:effectLst/>
                <a:highlight>
                  <a:srgbClr val="F3F3F3"/>
                </a:highlight>
                <a:latin typeface="-apple-system"/>
              </a:rPr>
              <a:t>Modern operating systems and processors allow multiple processes to run simultaneously.</a:t>
            </a:r>
          </a:p>
          <a:p>
            <a:pPr algn="l">
              <a:buFont typeface="Arial" panose="020B0604020202020204" pitchFamily="34" charset="0"/>
              <a:buChar char="•"/>
            </a:pPr>
            <a:r>
              <a:rPr lang="en-US" b="0" i="0" dirty="0">
                <a:solidFill>
                  <a:srgbClr val="111111"/>
                </a:solidFill>
                <a:effectLst/>
                <a:highlight>
                  <a:srgbClr val="F3F3F3"/>
                </a:highlight>
                <a:latin typeface="-apple-system"/>
              </a:rPr>
              <a:t>Without protection mechanisms, instructions from different processes could access hardware directly, potentially causing system crashes.</a:t>
            </a:r>
          </a:p>
          <a:p>
            <a:pPr algn="l">
              <a:buFont typeface="Arial" panose="020B0604020202020204" pitchFamily="34" charset="0"/>
              <a:buChar char="•"/>
            </a:pPr>
            <a:r>
              <a:rPr lang="en-US" b="0" i="0" dirty="0">
                <a:solidFill>
                  <a:srgbClr val="111111"/>
                </a:solidFill>
                <a:effectLst/>
                <a:highlight>
                  <a:srgbClr val="F3F3F3"/>
                </a:highlight>
                <a:latin typeface="-apple-system"/>
              </a:rPr>
              <a:t>For running user-level applications with limited access to hardware we have </a:t>
            </a:r>
            <a:r>
              <a:rPr lang="en-US" b="1" i="0" dirty="0">
                <a:solidFill>
                  <a:srgbClr val="111111"/>
                </a:solidFill>
                <a:effectLst/>
                <a:highlight>
                  <a:srgbClr val="F3F3F3"/>
                </a:highlight>
                <a:latin typeface="-apple-system"/>
              </a:rPr>
              <a:t>user mode</a:t>
            </a:r>
            <a:r>
              <a:rPr lang="en-US" b="0" i="0" dirty="0">
                <a:solidFill>
                  <a:srgbClr val="111111"/>
                </a:solidFill>
                <a:effectLst/>
                <a:highlight>
                  <a:srgbClr val="F3F3F3"/>
                </a:highlight>
                <a:latin typeface="-apple-system"/>
              </a:rPr>
              <a:t>.</a:t>
            </a:r>
          </a:p>
          <a:p>
            <a:pPr algn="l">
              <a:buFont typeface="Arial" panose="020B0604020202020204" pitchFamily="34" charset="0"/>
              <a:buChar char="•"/>
            </a:pPr>
            <a:r>
              <a:rPr lang="en-US" b="0" i="0" dirty="0">
                <a:solidFill>
                  <a:srgbClr val="111111"/>
                </a:solidFill>
                <a:effectLst/>
                <a:highlight>
                  <a:srgbClr val="F3F3F3"/>
                </a:highlight>
                <a:latin typeface="-apple-system"/>
              </a:rPr>
              <a:t>For running the OS kernel with full access to hardware (also known as privileged mode) we use </a:t>
            </a:r>
            <a:r>
              <a:rPr lang="en-US" b="1" i="0" dirty="0">
                <a:solidFill>
                  <a:srgbClr val="111111"/>
                </a:solidFill>
                <a:effectLst/>
                <a:highlight>
                  <a:srgbClr val="F3F3F3"/>
                </a:highlight>
                <a:latin typeface="-apple-system"/>
              </a:rPr>
              <a:t>Supervisor Mode</a:t>
            </a:r>
            <a:r>
              <a:rPr lang="en-US" b="0" i="0" dirty="0">
                <a:solidFill>
                  <a:srgbClr val="111111"/>
                </a:solidFill>
                <a:effectLst/>
                <a:highlight>
                  <a:srgbClr val="F3F3F3"/>
                </a:highlight>
                <a:latin typeface="-apple-system"/>
              </a:rPr>
              <a:t>.</a:t>
            </a:r>
          </a:p>
          <a:p>
            <a:endParaRPr lang="en-IN" dirty="0"/>
          </a:p>
        </p:txBody>
      </p:sp>
    </p:spTree>
    <p:extLst>
      <p:ext uri="{BB962C8B-B14F-4D97-AF65-F5344CB8AC3E}">
        <p14:creationId xmlns:p14="http://schemas.microsoft.com/office/powerpoint/2010/main" val="24106525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A8175-EFDE-FF17-3D20-8660E5A935B5}"/>
              </a:ext>
            </a:extLst>
          </p:cNvPr>
          <p:cNvSpPr>
            <a:spLocks noGrp="1"/>
          </p:cNvSpPr>
          <p:nvPr>
            <p:ph idx="1"/>
          </p:nvPr>
        </p:nvSpPr>
        <p:spPr>
          <a:xfrm>
            <a:off x="838200" y="801278"/>
            <a:ext cx="10515600" cy="5375685"/>
          </a:xfrm>
        </p:spPr>
        <p:txBody>
          <a:bodyPr/>
          <a:lstStyle/>
          <a:p>
            <a:r>
              <a:rPr lang="en-US" b="0" i="0" dirty="0">
                <a:solidFill>
                  <a:srgbClr val="111111"/>
                </a:solidFill>
                <a:effectLst/>
                <a:highlight>
                  <a:srgbClr val="F3F3F3"/>
                </a:highlight>
                <a:latin typeface="-apple-system"/>
              </a:rPr>
              <a:t>Hardware-assisted virtualization uses special processor modes and instructions to support virtualization efficiently. </a:t>
            </a:r>
          </a:p>
          <a:p>
            <a:r>
              <a:rPr lang="en-US" b="0" i="0" dirty="0">
                <a:solidFill>
                  <a:srgbClr val="111111"/>
                </a:solidFill>
                <a:effectLst/>
                <a:highlight>
                  <a:srgbClr val="F3F3F3"/>
                </a:highlight>
                <a:latin typeface="-apple-system"/>
              </a:rPr>
              <a:t>The VMM and guest OS run in different modes, with sensitive instructions trapped by the VMM.</a:t>
            </a:r>
          </a:p>
          <a:p>
            <a:r>
              <a:rPr lang="en-US" b="0" i="0" dirty="0">
                <a:solidFill>
                  <a:srgbClr val="111111"/>
                </a:solidFill>
                <a:effectLst/>
                <a:highlight>
                  <a:srgbClr val="F3F3F3"/>
                </a:highlight>
                <a:latin typeface="-apple-system"/>
              </a:rPr>
              <a:t> Mode switching is handled by the hardware, and companies like Intel and AMD provide proprietary technologies for this purpose. </a:t>
            </a:r>
          </a:p>
          <a:p>
            <a:r>
              <a:rPr lang="en-US" b="0" i="0" dirty="0">
                <a:solidFill>
                  <a:srgbClr val="111111"/>
                </a:solidFill>
                <a:effectLst/>
                <a:highlight>
                  <a:srgbClr val="F3F3F3"/>
                </a:highlight>
                <a:latin typeface="-apple-system"/>
              </a:rPr>
              <a:t>Modern processors have user and supervisor modes to ensure controlled access to hardware, with privileged instructions running in supervisor mode.</a:t>
            </a:r>
          </a:p>
          <a:p>
            <a:r>
              <a:rPr lang="en-US" b="0" i="0" dirty="0">
                <a:solidFill>
                  <a:srgbClr val="111111"/>
                </a:solidFill>
                <a:effectLst/>
                <a:highlight>
                  <a:srgbClr val="F3F3F3"/>
                </a:highlight>
                <a:latin typeface="-apple-system"/>
              </a:rPr>
              <a:t> </a:t>
            </a:r>
            <a:r>
              <a:rPr lang="en-US" b="0" i="0" dirty="0">
                <a:effectLst/>
                <a:latin typeface="-apple-system"/>
                <a:hlinkClick r:id="rId2"/>
              </a:rPr>
              <a:t>Hardware-assisted virtualization helps manage the complexity of virtualized environments by providing efficient support for virtualization tasks</a:t>
            </a:r>
            <a:endParaRPr lang="en-IN" dirty="0"/>
          </a:p>
        </p:txBody>
      </p:sp>
    </p:spTree>
    <p:extLst>
      <p:ext uri="{BB962C8B-B14F-4D97-AF65-F5344CB8AC3E}">
        <p14:creationId xmlns:p14="http://schemas.microsoft.com/office/powerpoint/2010/main" val="9704114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80C0-261A-0EBB-4550-F73801AD040F}"/>
              </a:ext>
            </a:extLst>
          </p:cNvPr>
          <p:cNvSpPr>
            <a:spLocks noGrp="1"/>
          </p:cNvSpPr>
          <p:nvPr>
            <p:ph type="title"/>
          </p:nvPr>
        </p:nvSpPr>
        <p:spPr/>
        <p:txBody>
          <a:bodyPr>
            <a:normAutofit/>
          </a:bodyPr>
          <a:lstStyle/>
          <a:p>
            <a:r>
              <a:rPr lang="en-IN" sz="3200" dirty="0"/>
              <a:t>CPU Virtualization</a:t>
            </a:r>
          </a:p>
        </p:txBody>
      </p:sp>
      <p:sp>
        <p:nvSpPr>
          <p:cNvPr id="3" name="Content Placeholder 2">
            <a:extLst>
              <a:ext uri="{FF2B5EF4-FFF2-40B4-BE49-F238E27FC236}">
                <a16:creationId xmlns:a16="http://schemas.microsoft.com/office/drawing/2014/main" id="{B061E9ED-76AD-5D1F-92FA-D2A0EC179943}"/>
              </a:ext>
            </a:extLst>
          </p:cNvPr>
          <p:cNvSpPr>
            <a:spLocks noGrp="1"/>
          </p:cNvSpPr>
          <p:nvPr>
            <p:ph idx="1"/>
          </p:nvPr>
        </p:nvSpPr>
        <p:spPr/>
        <p:txBody>
          <a:bodyPr>
            <a:normAutofit lnSpcReduction="10000"/>
          </a:bodyPr>
          <a:lstStyle/>
          <a:p>
            <a:r>
              <a:rPr lang="en-US" b="0" i="0" dirty="0">
                <a:solidFill>
                  <a:srgbClr val="111111"/>
                </a:solidFill>
                <a:effectLst/>
                <a:highlight>
                  <a:srgbClr val="F3F3F3"/>
                </a:highlight>
                <a:latin typeface="-apple-system"/>
              </a:rPr>
              <a:t>A VM duplicates an existing computer system, with most instructions running directly on the host processor for efficiency. </a:t>
            </a:r>
          </a:p>
          <a:p>
            <a:r>
              <a:rPr lang="en-US" b="0" i="0" dirty="0">
                <a:solidFill>
                  <a:srgbClr val="111111"/>
                </a:solidFill>
                <a:effectLst/>
                <a:highlight>
                  <a:srgbClr val="F3F3F3"/>
                </a:highlight>
                <a:latin typeface="-apple-system"/>
              </a:rPr>
              <a:t>Critical instructions are categorized into privileged, control-sensitive, and behavior-sensitive instructions, which are handled by the VMM to ensure system stability. </a:t>
            </a:r>
          </a:p>
          <a:p>
            <a:r>
              <a:rPr lang="en-US" b="0" i="0" dirty="0">
                <a:solidFill>
                  <a:srgbClr val="111111"/>
                </a:solidFill>
                <a:effectLst/>
                <a:highlight>
                  <a:srgbClr val="F3F3F3"/>
                </a:highlight>
                <a:latin typeface="-apple-system"/>
              </a:rPr>
              <a:t>A CPU architecture is virtualizable if it supports running VM instructions in user mode while the VMM runs in supervisor mode. RISC architectures are naturally virtualizable, while x86 architectures have limitations.</a:t>
            </a:r>
          </a:p>
          <a:p>
            <a:r>
              <a:rPr lang="en-US" b="0" i="0" dirty="0">
                <a:solidFill>
                  <a:srgbClr val="111111"/>
                </a:solidFill>
                <a:effectLst/>
                <a:highlight>
                  <a:srgbClr val="F3F3F3"/>
                </a:highlight>
                <a:latin typeface="-apple-system"/>
              </a:rPr>
              <a:t> In UNIX-like systems, system calls are handled by triggering interrupts that pass control to the OS kernel.</a:t>
            </a:r>
            <a:endParaRPr lang="en-IN" dirty="0"/>
          </a:p>
        </p:txBody>
      </p:sp>
    </p:spTree>
    <p:extLst>
      <p:ext uri="{BB962C8B-B14F-4D97-AF65-F5344CB8AC3E}">
        <p14:creationId xmlns:p14="http://schemas.microsoft.com/office/powerpoint/2010/main" val="37747857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7A432-83D7-E857-E8D4-D3993542E282}"/>
              </a:ext>
            </a:extLst>
          </p:cNvPr>
          <p:cNvSpPr>
            <a:spLocks noGrp="1"/>
          </p:cNvSpPr>
          <p:nvPr>
            <p:ph type="title"/>
          </p:nvPr>
        </p:nvSpPr>
        <p:spPr/>
        <p:txBody>
          <a:bodyPr/>
          <a:lstStyle/>
          <a:p>
            <a:r>
              <a:rPr lang="en-IN" dirty="0"/>
              <a:t>Memory Virtualization</a:t>
            </a:r>
          </a:p>
        </p:txBody>
      </p:sp>
      <p:sp>
        <p:nvSpPr>
          <p:cNvPr id="3" name="Content Placeholder 2">
            <a:extLst>
              <a:ext uri="{FF2B5EF4-FFF2-40B4-BE49-F238E27FC236}">
                <a16:creationId xmlns:a16="http://schemas.microsoft.com/office/drawing/2014/main" id="{5A2CCB8E-1130-4B48-CB69-976123182FF9}"/>
              </a:ext>
            </a:extLst>
          </p:cNvPr>
          <p:cNvSpPr>
            <a:spLocks noGrp="1"/>
          </p:cNvSpPr>
          <p:nvPr>
            <p:ph idx="1"/>
          </p:nvPr>
        </p:nvSpPr>
        <p:spPr/>
        <p:txBody>
          <a:bodyPr/>
          <a:lstStyle/>
          <a:p>
            <a:r>
              <a:rPr lang="en-US" b="0" i="0" dirty="0">
                <a:solidFill>
                  <a:srgbClr val="111111"/>
                </a:solidFill>
                <a:effectLst/>
                <a:highlight>
                  <a:srgbClr val="F3F3F3"/>
                </a:highlight>
                <a:latin typeface="-apple-system"/>
              </a:rPr>
              <a:t>In virtual memory virtualization, the traditional one-stage mapping of virtual memory to physical memory is extended to a two-stage mapping process in a virtualized environment.</a:t>
            </a:r>
          </a:p>
          <a:p>
            <a:r>
              <a:rPr lang="en-US" b="0" i="0" dirty="0">
                <a:solidFill>
                  <a:srgbClr val="111111"/>
                </a:solidFill>
                <a:effectLst/>
                <a:highlight>
                  <a:srgbClr val="F3F3F3"/>
                </a:highlight>
                <a:latin typeface="-apple-system"/>
              </a:rPr>
              <a:t> The guest OS manages the first stage (virtual memory to physical memory), while the VMM manages the second stage (physical memory to machine memory). </a:t>
            </a:r>
          </a:p>
          <a:p>
            <a:r>
              <a:rPr lang="en-US" b="0" i="0" dirty="0">
                <a:solidFill>
                  <a:srgbClr val="111111"/>
                </a:solidFill>
                <a:effectLst/>
                <a:highlight>
                  <a:srgbClr val="F3F3F3"/>
                </a:highlight>
                <a:latin typeface="-apple-system"/>
              </a:rPr>
              <a:t>MMU virtualization supports this process, ensuring that the guest OS can operate without being aware of the underlying complexity. </a:t>
            </a:r>
          </a:p>
          <a:p>
            <a:r>
              <a:rPr lang="en-US" b="0" i="0" dirty="0">
                <a:solidFill>
                  <a:srgbClr val="111111"/>
                </a:solidFill>
                <a:effectLst/>
                <a:highlight>
                  <a:srgbClr val="F3F3F3"/>
                </a:highlight>
                <a:latin typeface="-apple-system"/>
              </a:rPr>
              <a:t>This allows efficient sharing and dynamic allocation of physical system memory among multiple VMs.</a:t>
            </a:r>
            <a:endParaRPr lang="en-IN" dirty="0"/>
          </a:p>
        </p:txBody>
      </p:sp>
    </p:spTree>
    <p:extLst>
      <p:ext uri="{BB962C8B-B14F-4D97-AF65-F5344CB8AC3E}">
        <p14:creationId xmlns:p14="http://schemas.microsoft.com/office/powerpoint/2010/main" val="7241315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340E4-F9D1-F806-3B94-790E304FF69D}"/>
              </a:ext>
            </a:extLst>
          </p:cNvPr>
          <p:cNvSpPr>
            <a:spLocks noGrp="1"/>
          </p:cNvSpPr>
          <p:nvPr>
            <p:ph type="title"/>
          </p:nvPr>
        </p:nvSpPr>
        <p:spPr>
          <a:xfrm>
            <a:off x="838200" y="365125"/>
            <a:ext cx="10515600" cy="662397"/>
          </a:xfrm>
        </p:spPr>
        <p:txBody>
          <a:bodyPr>
            <a:normAutofit fontScale="90000"/>
          </a:bodyPr>
          <a:lstStyle/>
          <a:p>
            <a:r>
              <a:rPr lang="en-IN" dirty="0"/>
              <a:t>I\O Virtualization</a:t>
            </a:r>
          </a:p>
        </p:txBody>
      </p:sp>
      <p:sp>
        <p:nvSpPr>
          <p:cNvPr id="3" name="Content Placeholder 2">
            <a:extLst>
              <a:ext uri="{FF2B5EF4-FFF2-40B4-BE49-F238E27FC236}">
                <a16:creationId xmlns:a16="http://schemas.microsoft.com/office/drawing/2014/main" id="{F127A085-F73A-7B59-E0FE-E7A2E6DCF77D}"/>
              </a:ext>
            </a:extLst>
          </p:cNvPr>
          <p:cNvSpPr>
            <a:spLocks noGrp="1"/>
          </p:cNvSpPr>
          <p:nvPr>
            <p:ph idx="1"/>
          </p:nvPr>
        </p:nvSpPr>
        <p:spPr/>
        <p:txBody>
          <a:bodyPr/>
          <a:lstStyle/>
          <a:p>
            <a:r>
              <a:rPr lang="en-US" b="1" i="0" dirty="0">
                <a:solidFill>
                  <a:srgbClr val="111111"/>
                </a:solidFill>
                <a:effectLst/>
                <a:highlight>
                  <a:srgbClr val="F3F3F3"/>
                </a:highlight>
                <a:latin typeface="-apple-system"/>
              </a:rPr>
              <a:t>I/O virtualization</a:t>
            </a:r>
            <a:r>
              <a:rPr lang="en-US" b="0" i="0" dirty="0">
                <a:solidFill>
                  <a:srgbClr val="111111"/>
                </a:solidFill>
                <a:effectLst/>
                <a:highlight>
                  <a:srgbClr val="F3F3F3"/>
                </a:highlight>
                <a:latin typeface="-apple-system"/>
              </a:rPr>
              <a:t> involves managing the routing of input/output (I/O) requests between virtual devices and the shared physical hardware. This allows multiple virtual machines (VMs) to share the same physical I/O devices (like network cards, storage devices, etc.) efficiently.</a:t>
            </a:r>
            <a:endParaRPr lang="en-IN" dirty="0"/>
          </a:p>
        </p:txBody>
      </p:sp>
    </p:spTree>
    <p:extLst>
      <p:ext uri="{BB962C8B-B14F-4D97-AF65-F5344CB8AC3E}">
        <p14:creationId xmlns:p14="http://schemas.microsoft.com/office/powerpoint/2010/main" val="42185671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BDBE9-06ED-305E-50CA-488C4C6460A9}"/>
              </a:ext>
            </a:extLst>
          </p:cNvPr>
          <p:cNvSpPr>
            <a:spLocks noGrp="1"/>
          </p:cNvSpPr>
          <p:nvPr>
            <p:ph idx="1"/>
          </p:nvPr>
        </p:nvSpPr>
        <p:spPr>
          <a:xfrm>
            <a:off x="838200" y="612742"/>
            <a:ext cx="10515600" cy="5564221"/>
          </a:xfrm>
        </p:spPr>
        <p:txBody>
          <a:bodyPr>
            <a:normAutofit fontScale="70000" lnSpcReduction="20000"/>
          </a:bodyPr>
          <a:lstStyle/>
          <a:p>
            <a:pPr algn="l"/>
            <a:r>
              <a:rPr lang="en-US" b="1" i="0" dirty="0">
                <a:solidFill>
                  <a:srgbClr val="111111"/>
                </a:solidFill>
                <a:effectLst/>
                <a:highlight>
                  <a:srgbClr val="F3F3F3"/>
                </a:highlight>
                <a:latin typeface="-apple-system"/>
              </a:rPr>
              <a:t>Three Ways to Implement I/O Virtualization</a:t>
            </a:r>
          </a:p>
          <a:p>
            <a:pPr algn="l">
              <a:buFont typeface="+mj-lt"/>
              <a:buAutoNum type="arabicPeriod"/>
            </a:pPr>
            <a:r>
              <a:rPr lang="en-US" b="1" i="0" dirty="0">
                <a:solidFill>
                  <a:srgbClr val="111111"/>
                </a:solidFill>
                <a:effectLst/>
                <a:highlight>
                  <a:srgbClr val="F3F3F3"/>
                </a:highlight>
                <a:latin typeface="-apple-system"/>
              </a:rPr>
              <a:t>Full Device Emulation</a:t>
            </a:r>
            <a:r>
              <a:rPr lang="en-US" b="0" i="0" dirty="0">
                <a:solidFill>
                  <a:srgbClr val="111111"/>
                </a:solidFill>
                <a:effectLst/>
                <a:highlight>
                  <a:srgbClr val="F3F3F3"/>
                </a:highlight>
                <a:latin typeface="-apple-system"/>
              </a:rPr>
              <a:t>:</a:t>
            </a:r>
          </a:p>
          <a:p>
            <a:pPr marL="742950" lvl="1" indent="-285750" algn="l">
              <a:buFont typeface="+mj-lt"/>
              <a:buAutoNum type="arabicPeriod"/>
            </a:pPr>
            <a:r>
              <a:rPr lang="en-US" b="1" i="0" dirty="0">
                <a:solidFill>
                  <a:srgbClr val="111111"/>
                </a:solidFill>
                <a:effectLst/>
                <a:highlight>
                  <a:srgbClr val="F3F3F3"/>
                </a:highlight>
                <a:latin typeface="-apple-system"/>
              </a:rPr>
              <a:t>Description</a:t>
            </a:r>
            <a:r>
              <a:rPr lang="en-US" b="0" i="0" dirty="0">
                <a:solidFill>
                  <a:srgbClr val="111111"/>
                </a:solidFill>
                <a:effectLst/>
                <a:highlight>
                  <a:srgbClr val="F3F3F3"/>
                </a:highlight>
                <a:latin typeface="-apple-system"/>
              </a:rPr>
              <a:t>: This approach emulates well-known, real-world devices.</a:t>
            </a:r>
          </a:p>
          <a:p>
            <a:pPr marL="742950" lvl="1" indent="-285750" algn="l">
              <a:buFont typeface="+mj-lt"/>
              <a:buAutoNum type="arabicPeriod"/>
            </a:pPr>
            <a:r>
              <a:rPr lang="en-US" b="1" i="0" dirty="0">
                <a:solidFill>
                  <a:srgbClr val="111111"/>
                </a:solidFill>
                <a:effectLst/>
                <a:highlight>
                  <a:srgbClr val="F3F3F3"/>
                </a:highlight>
                <a:latin typeface="-apple-system"/>
              </a:rPr>
              <a:t>How It Works</a:t>
            </a:r>
            <a:r>
              <a:rPr lang="en-US" b="0" i="0" dirty="0">
                <a:solidFill>
                  <a:srgbClr val="111111"/>
                </a:solidFill>
                <a:effectLst/>
                <a:highlight>
                  <a:srgbClr val="F3F3F3"/>
                </a:highlight>
                <a:latin typeface="-apple-system"/>
              </a:rPr>
              <a:t>: The virtual machine monitor (VMM) or hypervisor creates a virtual version of a physical device. The guest OS interacts with this virtual device as if it were a real one.</a:t>
            </a:r>
          </a:p>
          <a:p>
            <a:pPr marL="742950" lvl="1" indent="-285750" algn="l">
              <a:buFont typeface="+mj-lt"/>
              <a:buAutoNum type="arabicPeriod"/>
            </a:pPr>
            <a:r>
              <a:rPr lang="en-US" b="1" i="0" dirty="0">
                <a:solidFill>
                  <a:srgbClr val="111111"/>
                </a:solidFill>
                <a:effectLst/>
                <a:highlight>
                  <a:srgbClr val="F3F3F3"/>
                </a:highlight>
                <a:latin typeface="-apple-system"/>
              </a:rPr>
              <a:t>Advantages</a:t>
            </a:r>
            <a:r>
              <a:rPr lang="en-US" b="0" i="0" dirty="0">
                <a:solidFill>
                  <a:srgbClr val="111111"/>
                </a:solidFill>
                <a:effectLst/>
                <a:highlight>
                  <a:srgbClr val="F3F3F3"/>
                </a:highlight>
                <a:latin typeface="-apple-system"/>
              </a:rPr>
              <a:t>: Compatibility with a wide range of guest operating systems and applications, as they see familiar devices.</a:t>
            </a:r>
          </a:p>
          <a:p>
            <a:pPr marL="742950" lvl="1" indent="-285750" algn="l">
              <a:buFont typeface="+mj-lt"/>
              <a:buAutoNum type="arabicPeriod"/>
            </a:pPr>
            <a:r>
              <a:rPr lang="en-US" b="1" i="0" dirty="0">
                <a:solidFill>
                  <a:srgbClr val="111111"/>
                </a:solidFill>
                <a:effectLst/>
                <a:highlight>
                  <a:srgbClr val="F3F3F3"/>
                </a:highlight>
                <a:latin typeface="-apple-system"/>
              </a:rPr>
              <a:t>Disadvantages</a:t>
            </a:r>
            <a:r>
              <a:rPr lang="en-US" b="0" i="0" dirty="0">
                <a:solidFill>
                  <a:srgbClr val="111111"/>
                </a:solidFill>
                <a:effectLst/>
                <a:highlight>
                  <a:srgbClr val="F3F3F3"/>
                </a:highlight>
                <a:latin typeface="-apple-system"/>
              </a:rPr>
              <a:t>: Can be slower due to the overhead of emulating the device.</a:t>
            </a:r>
          </a:p>
          <a:p>
            <a:pPr algn="l">
              <a:buFont typeface="+mj-lt"/>
              <a:buAutoNum type="arabicPeriod"/>
            </a:pPr>
            <a:r>
              <a:rPr lang="en-US" b="1" i="0" dirty="0">
                <a:solidFill>
                  <a:srgbClr val="111111"/>
                </a:solidFill>
                <a:effectLst/>
                <a:highlight>
                  <a:srgbClr val="F3F3F3"/>
                </a:highlight>
                <a:latin typeface="-apple-system"/>
              </a:rPr>
              <a:t>Para-Virtualization</a:t>
            </a:r>
            <a:r>
              <a:rPr lang="en-US" b="0" i="0" dirty="0">
                <a:solidFill>
                  <a:srgbClr val="111111"/>
                </a:solidFill>
                <a:effectLst/>
                <a:highlight>
                  <a:srgbClr val="F3F3F3"/>
                </a:highlight>
                <a:latin typeface="-apple-system"/>
              </a:rPr>
              <a:t>:</a:t>
            </a:r>
          </a:p>
          <a:p>
            <a:pPr marL="742950" lvl="1" indent="-285750" algn="l">
              <a:buFont typeface="+mj-lt"/>
              <a:buAutoNum type="arabicPeriod"/>
            </a:pPr>
            <a:r>
              <a:rPr lang="en-US" b="1" i="0" dirty="0">
                <a:solidFill>
                  <a:srgbClr val="111111"/>
                </a:solidFill>
                <a:effectLst/>
                <a:highlight>
                  <a:srgbClr val="F3F3F3"/>
                </a:highlight>
                <a:latin typeface="-apple-system"/>
              </a:rPr>
              <a:t>Description</a:t>
            </a:r>
            <a:r>
              <a:rPr lang="en-US" b="0" i="0" dirty="0">
                <a:solidFill>
                  <a:srgbClr val="111111"/>
                </a:solidFill>
                <a:effectLst/>
                <a:highlight>
                  <a:srgbClr val="F3F3F3"/>
                </a:highlight>
                <a:latin typeface="-apple-system"/>
              </a:rPr>
              <a:t>: This approach requires modifications to the guest OS to be aware of the virtual environment.</a:t>
            </a:r>
          </a:p>
          <a:p>
            <a:pPr marL="742950" lvl="1" indent="-285750" algn="l">
              <a:buFont typeface="+mj-lt"/>
              <a:buAutoNum type="arabicPeriod"/>
            </a:pPr>
            <a:r>
              <a:rPr lang="en-US" b="1" i="0" dirty="0">
                <a:solidFill>
                  <a:srgbClr val="111111"/>
                </a:solidFill>
                <a:effectLst/>
                <a:highlight>
                  <a:srgbClr val="F3F3F3"/>
                </a:highlight>
                <a:latin typeface="-apple-system"/>
              </a:rPr>
              <a:t>How It Works</a:t>
            </a:r>
            <a:r>
              <a:rPr lang="en-US" b="0" i="0" dirty="0">
                <a:solidFill>
                  <a:srgbClr val="111111"/>
                </a:solidFill>
                <a:effectLst/>
                <a:highlight>
                  <a:srgbClr val="F3F3F3"/>
                </a:highlight>
                <a:latin typeface="-apple-system"/>
              </a:rPr>
              <a:t>: The guest OS uses special APIs to interact with the VMM, bypassing some of the overhead associated with full device emulation.</a:t>
            </a:r>
          </a:p>
          <a:p>
            <a:pPr marL="742950" lvl="1" indent="-285750" algn="l">
              <a:buFont typeface="+mj-lt"/>
              <a:buAutoNum type="arabicPeriod"/>
            </a:pPr>
            <a:r>
              <a:rPr lang="en-US" b="1" i="0" dirty="0">
                <a:solidFill>
                  <a:srgbClr val="111111"/>
                </a:solidFill>
                <a:effectLst/>
                <a:highlight>
                  <a:srgbClr val="F3F3F3"/>
                </a:highlight>
                <a:latin typeface="-apple-system"/>
              </a:rPr>
              <a:t>Advantages</a:t>
            </a:r>
            <a:r>
              <a:rPr lang="en-US" b="0" i="0" dirty="0">
                <a:solidFill>
                  <a:srgbClr val="111111"/>
                </a:solidFill>
                <a:effectLst/>
                <a:highlight>
                  <a:srgbClr val="F3F3F3"/>
                </a:highlight>
                <a:latin typeface="-apple-system"/>
              </a:rPr>
              <a:t>: Improved performance compared to full device emulation because it reduces the overhead.</a:t>
            </a:r>
          </a:p>
          <a:p>
            <a:pPr marL="742950" lvl="1" indent="-285750" algn="l">
              <a:buFont typeface="+mj-lt"/>
              <a:buAutoNum type="arabicPeriod"/>
            </a:pPr>
            <a:r>
              <a:rPr lang="en-US" b="1" i="0" dirty="0">
                <a:solidFill>
                  <a:srgbClr val="111111"/>
                </a:solidFill>
                <a:effectLst/>
                <a:highlight>
                  <a:srgbClr val="F3F3F3"/>
                </a:highlight>
                <a:latin typeface="-apple-system"/>
              </a:rPr>
              <a:t>Disadvantages</a:t>
            </a:r>
            <a:r>
              <a:rPr lang="en-US" b="0" i="0" dirty="0">
                <a:solidFill>
                  <a:srgbClr val="111111"/>
                </a:solidFill>
                <a:effectLst/>
                <a:highlight>
                  <a:srgbClr val="F3F3F3"/>
                </a:highlight>
                <a:latin typeface="-apple-system"/>
              </a:rPr>
              <a:t>: Requires changes to the guest OS, which may not always be possible or desirable.</a:t>
            </a:r>
          </a:p>
          <a:p>
            <a:pPr algn="l">
              <a:buFont typeface="+mj-lt"/>
              <a:buAutoNum type="arabicPeriod"/>
            </a:pPr>
            <a:r>
              <a:rPr lang="en-US" b="1" i="0" dirty="0">
                <a:solidFill>
                  <a:srgbClr val="111111"/>
                </a:solidFill>
                <a:effectLst/>
                <a:highlight>
                  <a:srgbClr val="F3F3F3"/>
                </a:highlight>
                <a:latin typeface="-apple-system"/>
              </a:rPr>
              <a:t>Direct I/O</a:t>
            </a:r>
            <a:r>
              <a:rPr lang="en-US" b="0" i="0" dirty="0">
                <a:solidFill>
                  <a:srgbClr val="111111"/>
                </a:solidFill>
                <a:effectLst/>
                <a:highlight>
                  <a:srgbClr val="F3F3F3"/>
                </a:highlight>
                <a:latin typeface="-apple-system"/>
              </a:rPr>
              <a:t>:</a:t>
            </a:r>
          </a:p>
          <a:p>
            <a:pPr marL="742950" lvl="1" indent="-285750" algn="l">
              <a:buFont typeface="+mj-lt"/>
              <a:buAutoNum type="arabicPeriod"/>
            </a:pPr>
            <a:r>
              <a:rPr lang="en-US" b="1" i="0" dirty="0">
                <a:solidFill>
                  <a:srgbClr val="111111"/>
                </a:solidFill>
                <a:effectLst/>
                <a:highlight>
                  <a:srgbClr val="F3F3F3"/>
                </a:highlight>
                <a:latin typeface="-apple-system"/>
              </a:rPr>
              <a:t>Description</a:t>
            </a:r>
            <a:r>
              <a:rPr lang="en-US" b="0" i="0" dirty="0">
                <a:solidFill>
                  <a:srgbClr val="111111"/>
                </a:solidFill>
                <a:effectLst/>
                <a:highlight>
                  <a:srgbClr val="F3F3F3"/>
                </a:highlight>
                <a:latin typeface="-apple-system"/>
              </a:rPr>
              <a:t>: This approach allows the guest OS to access physical devices directly.</a:t>
            </a:r>
          </a:p>
          <a:p>
            <a:pPr marL="742950" lvl="1" indent="-285750" algn="l">
              <a:buFont typeface="+mj-lt"/>
              <a:buAutoNum type="arabicPeriod"/>
            </a:pPr>
            <a:r>
              <a:rPr lang="en-US" b="1" i="0" dirty="0">
                <a:solidFill>
                  <a:srgbClr val="111111"/>
                </a:solidFill>
                <a:effectLst/>
                <a:highlight>
                  <a:srgbClr val="F3F3F3"/>
                </a:highlight>
                <a:latin typeface="-apple-system"/>
              </a:rPr>
              <a:t>How It Works</a:t>
            </a:r>
            <a:r>
              <a:rPr lang="en-US" b="0" i="0" dirty="0">
                <a:solidFill>
                  <a:srgbClr val="111111"/>
                </a:solidFill>
                <a:effectLst/>
                <a:highlight>
                  <a:srgbClr val="F3F3F3"/>
                </a:highlight>
                <a:latin typeface="-apple-system"/>
              </a:rPr>
              <a:t>: The VMM provides a direct path to the physical device, minimizing the overhead.</a:t>
            </a:r>
          </a:p>
          <a:p>
            <a:pPr marL="742950" lvl="1" indent="-285750" algn="l">
              <a:buFont typeface="+mj-lt"/>
              <a:buAutoNum type="arabicPeriod"/>
            </a:pPr>
            <a:r>
              <a:rPr lang="en-US" b="1" i="0" dirty="0">
                <a:solidFill>
                  <a:srgbClr val="111111"/>
                </a:solidFill>
                <a:effectLst/>
                <a:highlight>
                  <a:srgbClr val="F3F3F3"/>
                </a:highlight>
                <a:latin typeface="-apple-system"/>
              </a:rPr>
              <a:t>Advantages</a:t>
            </a:r>
            <a:r>
              <a:rPr lang="en-US" b="0" i="0" dirty="0">
                <a:solidFill>
                  <a:srgbClr val="111111"/>
                </a:solidFill>
                <a:effectLst/>
                <a:highlight>
                  <a:srgbClr val="F3F3F3"/>
                </a:highlight>
                <a:latin typeface="-apple-system"/>
              </a:rPr>
              <a:t>: Highest performance since it eliminates most of the virtualization overhead.</a:t>
            </a:r>
          </a:p>
          <a:p>
            <a:pPr marL="742950" lvl="1" indent="-285750" algn="l">
              <a:buFont typeface="+mj-lt"/>
              <a:buAutoNum type="arabicPeriod"/>
            </a:pPr>
            <a:r>
              <a:rPr lang="en-US" b="1" i="0" dirty="0">
                <a:solidFill>
                  <a:srgbClr val="111111"/>
                </a:solidFill>
                <a:effectLst/>
                <a:highlight>
                  <a:srgbClr val="F3F3F3"/>
                </a:highlight>
                <a:latin typeface="-apple-system"/>
              </a:rPr>
              <a:t>Disadvantages</a:t>
            </a:r>
            <a:r>
              <a:rPr lang="en-US" b="0" i="0" dirty="0">
                <a:solidFill>
                  <a:srgbClr val="111111"/>
                </a:solidFill>
                <a:effectLst/>
                <a:highlight>
                  <a:srgbClr val="F3F3F3"/>
                </a:highlight>
                <a:latin typeface="-apple-system"/>
              </a:rPr>
              <a:t>: More complex to implement and may require specific hardware support.</a:t>
            </a:r>
          </a:p>
          <a:p>
            <a:endParaRPr lang="en-IN" dirty="0"/>
          </a:p>
        </p:txBody>
      </p:sp>
    </p:spTree>
    <p:extLst>
      <p:ext uri="{BB962C8B-B14F-4D97-AF65-F5344CB8AC3E}">
        <p14:creationId xmlns:p14="http://schemas.microsoft.com/office/powerpoint/2010/main" val="15902559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91607-20D7-F2D5-12EC-906796FFE4D1}"/>
              </a:ext>
            </a:extLst>
          </p:cNvPr>
          <p:cNvSpPr>
            <a:spLocks noGrp="1"/>
          </p:cNvSpPr>
          <p:nvPr>
            <p:ph type="title"/>
          </p:nvPr>
        </p:nvSpPr>
        <p:spPr/>
        <p:txBody>
          <a:bodyPr/>
          <a:lstStyle/>
          <a:p>
            <a:r>
              <a:rPr lang="en-US" dirty="0"/>
              <a:t>Why is hypervisor also called virtual machine monitor?</a:t>
            </a:r>
            <a:endParaRPr lang="en-IN" dirty="0"/>
          </a:p>
        </p:txBody>
      </p:sp>
      <p:sp>
        <p:nvSpPr>
          <p:cNvPr id="3" name="Content Placeholder 2">
            <a:extLst>
              <a:ext uri="{FF2B5EF4-FFF2-40B4-BE49-F238E27FC236}">
                <a16:creationId xmlns:a16="http://schemas.microsoft.com/office/drawing/2014/main" id="{18992E0D-C3FF-925D-EF34-8EB9DEB0C664}"/>
              </a:ext>
            </a:extLst>
          </p:cNvPr>
          <p:cNvSpPr>
            <a:spLocks noGrp="1"/>
          </p:cNvSpPr>
          <p:nvPr>
            <p:ph idx="1"/>
          </p:nvPr>
        </p:nvSpPr>
        <p:spPr/>
        <p:txBody>
          <a:bodyPr/>
          <a:lstStyle/>
          <a:p>
            <a:r>
              <a:rPr lang="en-US" dirty="0"/>
              <a:t>Hypervisor produces all of the virtual computing resources. Virtual machines are created over the layer of hypervisor using these virtual resources. It is the responsibility of the hypervisor to manage activities, monitor functionalities and provide support to the virtual machines. This is why hypervisor is also called as virtual machine monitor or VMM</a:t>
            </a:r>
            <a:endParaRPr lang="en-IN" dirty="0"/>
          </a:p>
        </p:txBody>
      </p:sp>
    </p:spTree>
    <p:extLst>
      <p:ext uri="{BB962C8B-B14F-4D97-AF65-F5344CB8AC3E}">
        <p14:creationId xmlns:p14="http://schemas.microsoft.com/office/powerpoint/2010/main" val="8564866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8A432-70C8-35FD-2F94-0986FB8DF19C}"/>
              </a:ext>
            </a:extLst>
          </p:cNvPr>
          <p:cNvSpPr>
            <a:spLocks noGrp="1"/>
          </p:cNvSpPr>
          <p:nvPr>
            <p:ph type="title"/>
          </p:nvPr>
        </p:nvSpPr>
        <p:spPr/>
        <p:txBody>
          <a:bodyPr/>
          <a:lstStyle/>
          <a:p>
            <a:r>
              <a:rPr lang="en-US" dirty="0"/>
              <a:t>State the differences between a traditional computer and a virtual machine</a:t>
            </a:r>
            <a:endParaRPr lang="en-IN" dirty="0"/>
          </a:p>
        </p:txBody>
      </p:sp>
      <p:pic>
        <p:nvPicPr>
          <p:cNvPr id="5" name="Content Placeholder 4">
            <a:extLst>
              <a:ext uri="{FF2B5EF4-FFF2-40B4-BE49-F238E27FC236}">
                <a16:creationId xmlns:a16="http://schemas.microsoft.com/office/drawing/2014/main" id="{672F9F33-2811-895F-2B8C-70025D8753A1}"/>
              </a:ext>
            </a:extLst>
          </p:cNvPr>
          <p:cNvPicPr>
            <a:picLocks noGrp="1" noChangeAspect="1"/>
          </p:cNvPicPr>
          <p:nvPr>
            <p:ph idx="1"/>
          </p:nvPr>
        </p:nvPicPr>
        <p:blipFill>
          <a:blip r:embed="rId2"/>
          <a:stretch>
            <a:fillRect/>
          </a:stretch>
        </p:blipFill>
        <p:spPr>
          <a:xfrm>
            <a:off x="556181" y="1781666"/>
            <a:ext cx="11635819" cy="4817097"/>
          </a:xfrm>
        </p:spPr>
      </p:pic>
    </p:spTree>
    <p:extLst>
      <p:ext uri="{BB962C8B-B14F-4D97-AF65-F5344CB8AC3E}">
        <p14:creationId xmlns:p14="http://schemas.microsoft.com/office/powerpoint/2010/main" val="926919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4642E8-900D-B380-C6AE-F5C35181DA74}"/>
              </a:ext>
            </a:extLst>
          </p:cNvPr>
          <p:cNvPicPr>
            <a:picLocks noChangeAspect="1"/>
          </p:cNvPicPr>
          <p:nvPr/>
        </p:nvPicPr>
        <p:blipFill>
          <a:blip r:embed="rId2"/>
          <a:stretch>
            <a:fillRect/>
          </a:stretch>
        </p:blipFill>
        <p:spPr>
          <a:xfrm>
            <a:off x="1156447" y="367553"/>
            <a:ext cx="10049435" cy="6203576"/>
          </a:xfrm>
          <a:prstGeom prst="rect">
            <a:avLst/>
          </a:prstGeom>
        </p:spPr>
      </p:pic>
    </p:spTree>
    <p:extLst>
      <p:ext uri="{BB962C8B-B14F-4D97-AF65-F5344CB8AC3E}">
        <p14:creationId xmlns:p14="http://schemas.microsoft.com/office/powerpoint/2010/main" val="78882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D37DFF-F0AB-DD64-AEAE-7F2357DC34B4}"/>
              </a:ext>
            </a:extLst>
          </p:cNvPr>
          <p:cNvPicPr>
            <a:picLocks noChangeAspect="1"/>
          </p:cNvPicPr>
          <p:nvPr/>
        </p:nvPicPr>
        <p:blipFill>
          <a:blip r:embed="rId2"/>
          <a:stretch>
            <a:fillRect/>
          </a:stretch>
        </p:blipFill>
        <p:spPr>
          <a:xfrm>
            <a:off x="777065" y="255494"/>
            <a:ext cx="10354235" cy="6347011"/>
          </a:xfrm>
          <a:prstGeom prst="rect">
            <a:avLst/>
          </a:prstGeom>
        </p:spPr>
      </p:pic>
    </p:spTree>
    <p:extLst>
      <p:ext uri="{BB962C8B-B14F-4D97-AF65-F5344CB8AC3E}">
        <p14:creationId xmlns:p14="http://schemas.microsoft.com/office/powerpoint/2010/main" val="2342775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47144-2153-20D5-E2F8-DFCA09BA2205}"/>
              </a:ext>
            </a:extLst>
          </p:cNvPr>
          <p:cNvSpPr>
            <a:spLocks noGrp="1"/>
          </p:cNvSpPr>
          <p:nvPr>
            <p:ph type="title"/>
          </p:nvPr>
        </p:nvSpPr>
        <p:spPr>
          <a:xfrm>
            <a:off x="2299355" y="2278766"/>
            <a:ext cx="6052793" cy="1325563"/>
          </a:xfrm>
        </p:spPr>
        <p:txBody>
          <a:bodyPr/>
          <a:lstStyle/>
          <a:p>
            <a:r>
              <a:rPr lang="en-US" dirty="0"/>
              <a:t>2.1 Levels of virtualization </a:t>
            </a:r>
            <a:endParaRPr lang="en-IN" dirty="0"/>
          </a:p>
        </p:txBody>
      </p:sp>
    </p:spTree>
    <p:extLst>
      <p:ext uri="{BB962C8B-B14F-4D97-AF65-F5344CB8AC3E}">
        <p14:creationId xmlns:p14="http://schemas.microsoft.com/office/powerpoint/2010/main" val="2179816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DF0EC-5019-C4E5-6BD8-22A6A8A352AB}"/>
              </a:ext>
            </a:extLst>
          </p:cNvPr>
          <p:cNvSpPr>
            <a:spLocks noGrp="1"/>
          </p:cNvSpPr>
          <p:nvPr>
            <p:ph type="title"/>
          </p:nvPr>
        </p:nvSpPr>
        <p:spPr>
          <a:xfrm>
            <a:off x="838200" y="365126"/>
            <a:ext cx="10515600" cy="605836"/>
          </a:xfrm>
        </p:spPr>
        <p:txBody>
          <a:bodyPr>
            <a:normAutofit fontScale="90000"/>
          </a:bodyPr>
          <a:lstStyle/>
          <a:p>
            <a:r>
              <a:rPr lang="en-US" dirty="0"/>
              <a:t>2.1.1 Implementation levels of virtualization</a:t>
            </a:r>
            <a:endParaRPr lang="en-IN" dirty="0"/>
          </a:p>
        </p:txBody>
      </p:sp>
      <p:sp>
        <p:nvSpPr>
          <p:cNvPr id="3" name="Content Placeholder 2">
            <a:extLst>
              <a:ext uri="{FF2B5EF4-FFF2-40B4-BE49-F238E27FC236}">
                <a16:creationId xmlns:a16="http://schemas.microsoft.com/office/drawing/2014/main" id="{2D015AC5-5E66-C50E-2DE8-BBE33090D385}"/>
              </a:ext>
            </a:extLst>
          </p:cNvPr>
          <p:cNvSpPr>
            <a:spLocks noGrp="1"/>
          </p:cNvSpPr>
          <p:nvPr>
            <p:ph idx="1"/>
          </p:nvPr>
        </p:nvSpPr>
        <p:spPr>
          <a:xfrm>
            <a:off x="838200" y="1084082"/>
            <a:ext cx="10515600" cy="5092881"/>
          </a:xfrm>
        </p:spPr>
        <p:txBody>
          <a:bodyPr>
            <a:normAutofit fontScale="92500" lnSpcReduction="10000"/>
          </a:bodyPr>
          <a:lstStyle/>
          <a:p>
            <a:r>
              <a:rPr lang="en-US" dirty="0"/>
              <a:t>Virtualization is a computer architecture technology by which multiple virtual machines (VMs) are multiplexed in the same hardware machine. </a:t>
            </a:r>
          </a:p>
          <a:p>
            <a:r>
              <a:rPr lang="en-US" dirty="0"/>
              <a:t>The purpose of a VM is to enhance resource sharing by many users and improve computer performance in terms of resource utilization and application flexibility. </a:t>
            </a:r>
          </a:p>
          <a:p>
            <a:r>
              <a:rPr lang="en-US" dirty="0"/>
              <a:t>Hardware resources (CPU, memory, I/O devices, etc.) or software resources (operating system and software libraries) can be virtualized in various functional layers</a:t>
            </a:r>
          </a:p>
          <a:p>
            <a:r>
              <a:rPr lang="en-US" dirty="0"/>
              <a:t>After virtualization, different user applications managed by their own operating systems (guest OS) can run on the same hardware, independent of the host OS. </a:t>
            </a:r>
          </a:p>
          <a:p>
            <a:r>
              <a:rPr lang="en-US" dirty="0"/>
              <a:t>This is often done by adding additional software, called a virtualization layer. This virtualization layer is known as hypervisor or virtual machine monitor (VMM)</a:t>
            </a:r>
            <a:endParaRPr lang="en-IN" dirty="0"/>
          </a:p>
        </p:txBody>
      </p:sp>
    </p:spTree>
    <p:extLst>
      <p:ext uri="{BB962C8B-B14F-4D97-AF65-F5344CB8AC3E}">
        <p14:creationId xmlns:p14="http://schemas.microsoft.com/office/powerpoint/2010/main" val="1971192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D9EAFD-3AD4-65B7-711A-D61108B5CABC}"/>
              </a:ext>
            </a:extLst>
          </p:cNvPr>
          <p:cNvSpPr>
            <a:spLocks noGrp="1"/>
          </p:cNvSpPr>
          <p:nvPr>
            <p:ph idx="1"/>
          </p:nvPr>
        </p:nvSpPr>
        <p:spPr>
          <a:xfrm>
            <a:off x="838200" y="311085"/>
            <a:ext cx="10515600" cy="5865878"/>
          </a:xfrm>
        </p:spPr>
        <p:txBody>
          <a:bodyPr/>
          <a:lstStyle/>
          <a:p>
            <a:r>
              <a:rPr lang="en-US" dirty="0"/>
              <a:t>The main function of the software layer for virtualization is to virtualize the physical hardware of a host machine into virtual resources to be used by the VMs. This can be implemented at various operational levels.</a:t>
            </a:r>
          </a:p>
          <a:p>
            <a:r>
              <a:rPr lang="en-US" dirty="0"/>
              <a:t>Common virtualization layers include </a:t>
            </a:r>
          </a:p>
          <a:p>
            <a:pPr lvl="1"/>
            <a:r>
              <a:rPr lang="en-US" dirty="0"/>
              <a:t>Instruction set architecture (ISA) level</a:t>
            </a:r>
          </a:p>
          <a:p>
            <a:pPr lvl="1"/>
            <a:r>
              <a:rPr lang="en-US" dirty="0"/>
              <a:t>Hardware level</a:t>
            </a:r>
          </a:p>
          <a:p>
            <a:pPr lvl="1"/>
            <a:r>
              <a:rPr lang="en-US" dirty="0"/>
              <a:t>Operating system level</a:t>
            </a:r>
          </a:p>
          <a:p>
            <a:pPr lvl="1"/>
            <a:r>
              <a:rPr lang="en-US" dirty="0"/>
              <a:t> Library support level</a:t>
            </a:r>
          </a:p>
          <a:p>
            <a:pPr lvl="1"/>
            <a:r>
              <a:rPr lang="en-US" dirty="0"/>
              <a:t>Application level</a:t>
            </a:r>
            <a:endParaRPr lang="en-IN" dirty="0"/>
          </a:p>
        </p:txBody>
      </p:sp>
      <p:pic>
        <p:nvPicPr>
          <p:cNvPr id="5" name="Picture 4">
            <a:extLst>
              <a:ext uri="{FF2B5EF4-FFF2-40B4-BE49-F238E27FC236}">
                <a16:creationId xmlns:a16="http://schemas.microsoft.com/office/drawing/2014/main" id="{1E881783-C973-74D8-F332-20754403E576}"/>
              </a:ext>
            </a:extLst>
          </p:cNvPr>
          <p:cNvPicPr>
            <a:picLocks noChangeAspect="1"/>
          </p:cNvPicPr>
          <p:nvPr/>
        </p:nvPicPr>
        <p:blipFill>
          <a:blip r:embed="rId2"/>
          <a:stretch>
            <a:fillRect/>
          </a:stretch>
        </p:blipFill>
        <p:spPr>
          <a:xfrm>
            <a:off x="-169681" y="207390"/>
            <a:ext cx="12047454" cy="6339525"/>
          </a:xfrm>
          <a:prstGeom prst="rect">
            <a:avLst/>
          </a:prstGeom>
        </p:spPr>
      </p:pic>
    </p:spTree>
    <p:extLst>
      <p:ext uri="{BB962C8B-B14F-4D97-AF65-F5344CB8AC3E}">
        <p14:creationId xmlns:p14="http://schemas.microsoft.com/office/powerpoint/2010/main" val="1693659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TotalTime>
  <Words>3681</Words>
  <Application>Microsoft Office PowerPoint</Application>
  <PresentationFormat>Widescreen</PresentationFormat>
  <Paragraphs>229</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-apple-system</vt:lpstr>
      <vt:lpstr>Arial</vt:lpstr>
      <vt:lpstr>Calibri</vt:lpstr>
      <vt:lpstr>Calibri Light</vt:lpstr>
      <vt:lpstr>Times New Roman</vt:lpstr>
      <vt:lpstr>Office Theme</vt:lpstr>
      <vt:lpstr>Cloud Computing</vt:lpstr>
      <vt:lpstr>Virtualization</vt:lpstr>
      <vt:lpstr>PowerPoint Presentation</vt:lpstr>
      <vt:lpstr>PowerPoint Presentation</vt:lpstr>
      <vt:lpstr>PowerPoint Presentation</vt:lpstr>
      <vt:lpstr>PowerPoint Presentation</vt:lpstr>
      <vt:lpstr>2.1 Levels of virtualization </vt:lpstr>
      <vt:lpstr>2.1.1 Implementation levels of virtualization</vt:lpstr>
      <vt:lpstr>PowerPoint Presentation</vt:lpstr>
      <vt:lpstr>2.1.1.1 Instruction Set Architecture Level</vt:lpstr>
      <vt:lpstr>2.1.1.2 Hardware Abstraction Level</vt:lpstr>
      <vt:lpstr>2.1.1.3 Operating System Level</vt:lpstr>
      <vt:lpstr>2.1.1.4 Library Support Level</vt:lpstr>
      <vt:lpstr>2.1.1.5 User-Application Level</vt:lpstr>
      <vt:lpstr>2.1.2 VMM Design Requirements and Providers</vt:lpstr>
      <vt:lpstr>PowerPoint Presentation</vt:lpstr>
      <vt:lpstr>PowerPoint Presentation</vt:lpstr>
      <vt:lpstr>PowerPoint Presentation</vt:lpstr>
      <vt:lpstr>PowerPoint Presentation</vt:lpstr>
      <vt:lpstr>PowerPoint Presentation</vt:lpstr>
      <vt:lpstr>PowerPoint Presentation</vt:lpstr>
      <vt:lpstr>2.1.3 Virtualization Support at the OS Level</vt:lpstr>
      <vt:lpstr>PowerPoint Presentation</vt:lpstr>
      <vt:lpstr>Advantages</vt:lpstr>
      <vt:lpstr>Disadvantages of OS Extensions</vt:lpstr>
      <vt:lpstr>2.1.4 Middleware Support for Virtualization</vt:lpstr>
      <vt:lpstr>2.2 VIRTUALIZATION STRUCTURES/TOOLS AND MECHANISMS</vt:lpstr>
      <vt:lpstr>2.2.1 Hypervisor and Xen Architecture</vt:lpstr>
      <vt:lpstr>The Xen Architecture</vt:lpstr>
      <vt:lpstr>PowerPoint Presentation</vt:lpstr>
      <vt:lpstr>PowerPoint Presentation</vt:lpstr>
      <vt:lpstr>2.2.1 Binary Translation with Full Virtualization</vt:lpstr>
      <vt:lpstr>Full Virtualization</vt:lpstr>
      <vt:lpstr>Why are only critical instructions trapped into the VMM?  </vt:lpstr>
      <vt:lpstr>Binary Translation of Guest OS Requests Using a VMM</vt:lpstr>
      <vt:lpstr>Host-Based Virtualization</vt:lpstr>
      <vt:lpstr>PowerPoint Presentation</vt:lpstr>
      <vt:lpstr>Para-Virtualization with Compiler Support</vt:lpstr>
      <vt:lpstr>Para-Virtualization Architecture</vt:lpstr>
      <vt:lpstr>PowerPoint Presentation</vt:lpstr>
      <vt:lpstr>VIRTUALIZATION OF CPU, MEMORY, AND I/O DEVICES</vt:lpstr>
      <vt:lpstr>PowerPoint Presentation</vt:lpstr>
      <vt:lpstr>CPU Virtualization</vt:lpstr>
      <vt:lpstr>Memory Virtualization</vt:lpstr>
      <vt:lpstr>I\O Virtualization</vt:lpstr>
      <vt:lpstr>PowerPoint Presentation</vt:lpstr>
      <vt:lpstr>Why is hypervisor also called virtual machine monitor?</vt:lpstr>
      <vt:lpstr>State the differences between a traditional computer and a virtual machine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binujohn86@outlook.com</dc:creator>
  <cp:lastModifiedBy>binujohn86@outlook.com</cp:lastModifiedBy>
  <cp:revision>36</cp:revision>
  <dcterms:created xsi:type="dcterms:W3CDTF">2024-07-27T03:49:54Z</dcterms:created>
  <dcterms:modified xsi:type="dcterms:W3CDTF">2024-08-12T03:35:16Z</dcterms:modified>
</cp:coreProperties>
</file>