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2" r:id="rId9"/>
    <p:sldId id="269" r:id="rId10"/>
    <p:sldId id="263" r:id="rId11"/>
    <p:sldId id="265" r:id="rId12"/>
    <p:sldId id="264"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81" r:id="rId28"/>
    <p:sldId id="282" r:id="rId29"/>
    <p:sldId id="285" r:id="rId30"/>
    <p:sldId id="284" r:id="rId31"/>
    <p:sldId id="286" r:id="rId32"/>
    <p:sldId id="287" r:id="rId33"/>
    <p:sldId id="294" r:id="rId34"/>
    <p:sldId id="288" r:id="rId35"/>
    <p:sldId id="289" r:id="rId36"/>
    <p:sldId id="290" r:id="rId37"/>
    <p:sldId id="291" r:id="rId38"/>
    <p:sldId id="292" r:id="rId39"/>
    <p:sldId id="293"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32107-7DE3-94C1-CAE6-77149936B3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D69907-4F70-333B-4E28-D12FAD5A15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006707-AE1D-030A-380A-C59C771D3C9A}"/>
              </a:ext>
            </a:extLst>
          </p:cNvPr>
          <p:cNvSpPr>
            <a:spLocks noGrp="1"/>
          </p:cNvSpPr>
          <p:nvPr>
            <p:ph type="dt" sz="half" idx="10"/>
          </p:nvPr>
        </p:nvSpPr>
        <p:spPr/>
        <p:txBody>
          <a:bodyPr/>
          <a:lstStyle/>
          <a:p>
            <a:fld id="{F8192EC2-83A7-469F-8147-DFFC32077308}" type="datetimeFigureOut">
              <a:rPr lang="en-IN" smtClean="0"/>
              <a:t>10-09-2024</a:t>
            </a:fld>
            <a:endParaRPr lang="en-IN"/>
          </a:p>
        </p:txBody>
      </p:sp>
      <p:sp>
        <p:nvSpPr>
          <p:cNvPr id="5" name="Footer Placeholder 4">
            <a:extLst>
              <a:ext uri="{FF2B5EF4-FFF2-40B4-BE49-F238E27FC236}">
                <a16:creationId xmlns:a16="http://schemas.microsoft.com/office/drawing/2014/main" id="{60586EBB-46AF-8CF0-37B6-B9ACEA295B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6A1424-53D2-9472-71BA-1AF7FBD8208D}"/>
              </a:ext>
            </a:extLst>
          </p:cNvPr>
          <p:cNvSpPr>
            <a:spLocks noGrp="1"/>
          </p:cNvSpPr>
          <p:nvPr>
            <p:ph type="sldNum" sz="quarter" idx="12"/>
          </p:nvPr>
        </p:nvSpPr>
        <p:spPr/>
        <p:txBody>
          <a:bodyPr/>
          <a:lstStyle/>
          <a:p>
            <a:fld id="{E53D0F41-92C2-4B4C-97D9-46F281D64616}" type="slidenum">
              <a:rPr lang="en-IN" smtClean="0"/>
              <a:t>‹#›</a:t>
            </a:fld>
            <a:endParaRPr lang="en-IN"/>
          </a:p>
        </p:txBody>
      </p:sp>
    </p:spTree>
    <p:extLst>
      <p:ext uri="{BB962C8B-B14F-4D97-AF65-F5344CB8AC3E}">
        <p14:creationId xmlns:p14="http://schemas.microsoft.com/office/powerpoint/2010/main" val="209735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10B83-553D-3968-96C7-D601303655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F46912-D409-09F4-4089-5CCA71A96B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A68DF0-2D96-F8FD-575E-B031768AC6AF}"/>
              </a:ext>
            </a:extLst>
          </p:cNvPr>
          <p:cNvSpPr>
            <a:spLocks noGrp="1"/>
          </p:cNvSpPr>
          <p:nvPr>
            <p:ph type="dt" sz="half" idx="10"/>
          </p:nvPr>
        </p:nvSpPr>
        <p:spPr/>
        <p:txBody>
          <a:bodyPr/>
          <a:lstStyle/>
          <a:p>
            <a:fld id="{F8192EC2-83A7-469F-8147-DFFC32077308}" type="datetimeFigureOut">
              <a:rPr lang="en-IN" smtClean="0"/>
              <a:t>10-09-2024</a:t>
            </a:fld>
            <a:endParaRPr lang="en-IN"/>
          </a:p>
        </p:txBody>
      </p:sp>
      <p:sp>
        <p:nvSpPr>
          <p:cNvPr id="5" name="Footer Placeholder 4">
            <a:extLst>
              <a:ext uri="{FF2B5EF4-FFF2-40B4-BE49-F238E27FC236}">
                <a16:creationId xmlns:a16="http://schemas.microsoft.com/office/drawing/2014/main" id="{E5A1357F-43F4-BCC4-82DF-C7BC0928D3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139981-A0CB-5128-BDF3-8A4BEEF75327}"/>
              </a:ext>
            </a:extLst>
          </p:cNvPr>
          <p:cNvSpPr>
            <a:spLocks noGrp="1"/>
          </p:cNvSpPr>
          <p:nvPr>
            <p:ph type="sldNum" sz="quarter" idx="12"/>
          </p:nvPr>
        </p:nvSpPr>
        <p:spPr/>
        <p:txBody>
          <a:bodyPr/>
          <a:lstStyle/>
          <a:p>
            <a:fld id="{E53D0F41-92C2-4B4C-97D9-46F281D64616}" type="slidenum">
              <a:rPr lang="en-IN" smtClean="0"/>
              <a:t>‹#›</a:t>
            </a:fld>
            <a:endParaRPr lang="en-IN"/>
          </a:p>
        </p:txBody>
      </p:sp>
    </p:spTree>
    <p:extLst>
      <p:ext uri="{BB962C8B-B14F-4D97-AF65-F5344CB8AC3E}">
        <p14:creationId xmlns:p14="http://schemas.microsoft.com/office/powerpoint/2010/main" val="17196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B4507F-9F26-2326-C86E-7E9AEE259B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3B9AF3-2DEF-74ED-4E31-B2D193EBC2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DCF06A-C5FC-2D56-24D7-4936A6747DF2}"/>
              </a:ext>
            </a:extLst>
          </p:cNvPr>
          <p:cNvSpPr>
            <a:spLocks noGrp="1"/>
          </p:cNvSpPr>
          <p:nvPr>
            <p:ph type="dt" sz="half" idx="10"/>
          </p:nvPr>
        </p:nvSpPr>
        <p:spPr/>
        <p:txBody>
          <a:bodyPr/>
          <a:lstStyle/>
          <a:p>
            <a:fld id="{F8192EC2-83A7-469F-8147-DFFC32077308}" type="datetimeFigureOut">
              <a:rPr lang="en-IN" smtClean="0"/>
              <a:t>10-09-2024</a:t>
            </a:fld>
            <a:endParaRPr lang="en-IN"/>
          </a:p>
        </p:txBody>
      </p:sp>
      <p:sp>
        <p:nvSpPr>
          <p:cNvPr id="5" name="Footer Placeholder 4">
            <a:extLst>
              <a:ext uri="{FF2B5EF4-FFF2-40B4-BE49-F238E27FC236}">
                <a16:creationId xmlns:a16="http://schemas.microsoft.com/office/drawing/2014/main" id="{7D19E720-C6FD-9EAD-2374-8A4BD83082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8F91D7-D456-6636-BC0B-B8FB470F91CA}"/>
              </a:ext>
            </a:extLst>
          </p:cNvPr>
          <p:cNvSpPr>
            <a:spLocks noGrp="1"/>
          </p:cNvSpPr>
          <p:nvPr>
            <p:ph type="sldNum" sz="quarter" idx="12"/>
          </p:nvPr>
        </p:nvSpPr>
        <p:spPr/>
        <p:txBody>
          <a:bodyPr/>
          <a:lstStyle/>
          <a:p>
            <a:fld id="{E53D0F41-92C2-4B4C-97D9-46F281D64616}" type="slidenum">
              <a:rPr lang="en-IN" smtClean="0"/>
              <a:t>‹#›</a:t>
            </a:fld>
            <a:endParaRPr lang="en-IN"/>
          </a:p>
        </p:txBody>
      </p:sp>
    </p:spTree>
    <p:extLst>
      <p:ext uri="{BB962C8B-B14F-4D97-AF65-F5344CB8AC3E}">
        <p14:creationId xmlns:p14="http://schemas.microsoft.com/office/powerpoint/2010/main" val="121488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A9DFB-0AE7-D685-40D4-9982F6E80E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1611E0-9305-629E-7680-C0DEB4563D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673493-800D-9332-67D1-79C683016332}"/>
              </a:ext>
            </a:extLst>
          </p:cNvPr>
          <p:cNvSpPr>
            <a:spLocks noGrp="1"/>
          </p:cNvSpPr>
          <p:nvPr>
            <p:ph type="dt" sz="half" idx="10"/>
          </p:nvPr>
        </p:nvSpPr>
        <p:spPr/>
        <p:txBody>
          <a:bodyPr/>
          <a:lstStyle/>
          <a:p>
            <a:fld id="{F8192EC2-83A7-469F-8147-DFFC32077308}" type="datetimeFigureOut">
              <a:rPr lang="en-IN" smtClean="0"/>
              <a:t>10-09-2024</a:t>
            </a:fld>
            <a:endParaRPr lang="en-IN"/>
          </a:p>
        </p:txBody>
      </p:sp>
      <p:sp>
        <p:nvSpPr>
          <p:cNvPr id="5" name="Footer Placeholder 4">
            <a:extLst>
              <a:ext uri="{FF2B5EF4-FFF2-40B4-BE49-F238E27FC236}">
                <a16:creationId xmlns:a16="http://schemas.microsoft.com/office/drawing/2014/main" id="{036593D6-615A-0245-DA49-0DAB1C877B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570D82-245D-6179-8666-F1ECA55EAADF}"/>
              </a:ext>
            </a:extLst>
          </p:cNvPr>
          <p:cNvSpPr>
            <a:spLocks noGrp="1"/>
          </p:cNvSpPr>
          <p:nvPr>
            <p:ph type="sldNum" sz="quarter" idx="12"/>
          </p:nvPr>
        </p:nvSpPr>
        <p:spPr/>
        <p:txBody>
          <a:bodyPr/>
          <a:lstStyle/>
          <a:p>
            <a:fld id="{E53D0F41-92C2-4B4C-97D9-46F281D64616}" type="slidenum">
              <a:rPr lang="en-IN" smtClean="0"/>
              <a:t>‹#›</a:t>
            </a:fld>
            <a:endParaRPr lang="en-IN"/>
          </a:p>
        </p:txBody>
      </p:sp>
    </p:spTree>
    <p:extLst>
      <p:ext uri="{BB962C8B-B14F-4D97-AF65-F5344CB8AC3E}">
        <p14:creationId xmlns:p14="http://schemas.microsoft.com/office/powerpoint/2010/main" val="2308036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BF09-0961-A6D7-48A9-905F09E8EE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4FC64E-B9D8-2CB2-316C-C2D5816457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9BE8F0-4BA1-2F7C-7B71-4AA2D0DFAB1C}"/>
              </a:ext>
            </a:extLst>
          </p:cNvPr>
          <p:cNvSpPr>
            <a:spLocks noGrp="1"/>
          </p:cNvSpPr>
          <p:nvPr>
            <p:ph type="dt" sz="half" idx="10"/>
          </p:nvPr>
        </p:nvSpPr>
        <p:spPr/>
        <p:txBody>
          <a:bodyPr/>
          <a:lstStyle/>
          <a:p>
            <a:fld id="{F8192EC2-83A7-469F-8147-DFFC32077308}" type="datetimeFigureOut">
              <a:rPr lang="en-IN" smtClean="0"/>
              <a:t>10-09-2024</a:t>
            </a:fld>
            <a:endParaRPr lang="en-IN"/>
          </a:p>
        </p:txBody>
      </p:sp>
      <p:sp>
        <p:nvSpPr>
          <p:cNvPr id="5" name="Footer Placeholder 4">
            <a:extLst>
              <a:ext uri="{FF2B5EF4-FFF2-40B4-BE49-F238E27FC236}">
                <a16:creationId xmlns:a16="http://schemas.microsoft.com/office/drawing/2014/main" id="{2AA24431-900E-ADE8-944A-F9B1CC0FFF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928AEF-4CC2-A72F-C897-22540F7ABB49}"/>
              </a:ext>
            </a:extLst>
          </p:cNvPr>
          <p:cNvSpPr>
            <a:spLocks noGrp="1"/>
          </p:cNvSpPr>
          <p:nvPr>
            <p:ph type="sldNum" sz="quarter" idx="12"/>
          </p:nvPr>
        </p:nvSpPr>
        <p:spPr/>
        <p:txBody>
          <a:bodyPr/>
          <a:lstStyle/>
          <a:p>
            <a:fld id="{E53D0F41-92C2-4B4C-97D9-46F281D64616}" type="slidenum">
              <a:rPr lang="en-IN" smtClean="0"/>
              <a:t>‹#›</a:t>
            </a:fld>
            <a:endParaRPr lang="en-IN"/>
          </a:p>
        </p:txBody>
      </p:sp>
    </p:spTree>
    <p:extLst>
      <p:ext uri="{BB962C8B-B14F-4D97-AF65-F5344CB8AC3E}">
        <p14:creationId xmlns:p14="http://schemas.microsoft.com/office/powerpoint/2010/main" val="3419281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F044-9FD3-201C-E04E-288ED61600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9E7656-A26F-0143-AD87-E8763DB3F5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0A968F-3854-871F-C6B2-FA085890D6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BBF4BD-41D0-CD62-0ACC-8AA0FD60B118}"/>
              </a:ext>
            </a:extLst>
          </p:cNvPr>
          <p:cNvSpPr>
            <a:spLocks noGrp="1"/>
          </p:cNvSpPr>
          <p:nvPr>
            <p:ph type="dt" sz="half" idx="10"/>
          </p:nvPr>
        </p:nvSpPr>
        <p:spPr/>
        <p:txBody>
          <a:bodyPr/>
          <a:lstStyle/>
          <a:p>
            <a:fld id="{F8192EC2-83A7-469F-8147-DFFC32077308}" type="datetimeFigureOut">
              <a:rPr lang="en-IN" smtClean="0"/>
              <a:t>10-09-2024</a:t>
            </a:fld>
            <a:endParaRPr lang="en-IN"/>
          </a:p>
        </p:txBody>
      </p:sp>
      <p:sp>
        <p:nvSpPr>
          <p:cNvPr id="6" name="Footer Placeholder 5">
            <a:extLst>
              <a:ext uri="{FF2B5EF4-FFF2-40B4-BE49-F238E27FC236}">
                <a16:creationId xmlns:a16="http://schemas.microsoft.com/office/drawing/2014/main" id="{340152DA-7040-7CB9-A51B-3C1DFD1DA2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F7A7C1-B429-8A91-65FB-80BE4960E36E}"/>
              </a:ext>
            </a:extLst>
          </p:cNvPr>
          <p:cNvSpPr>
            <a:spLocks noGrp="1"/>
          </p:cNvSpPr>
          <p:nvPr>
            <p:ph type="sldNum" sz="quarter" idx="12"/>
          </p:nvPr>
        </p:nvSpPr>
        <p:spPr/>
        <p:txBody>
          <a:bodyPr/>
          <a:lstStyle/>
          <a:p>
            <a:fld id="{E53D0F41-92C2-4B4C-97D9-46F281D64616}" type="slidenum">
              <a:rPr lang="en-IN" smtClean="0"/>
              <a:t>‹#›</a:t>
            </a:fld>
            <a:endParaRPr lang="en-IN"/>
          </a:p>
        </p:txBody>
      </p:sp>
    </p:spTree>
    <p:extLst>
      <p:ext uri="{BB962C8B-B14F-4D97-AF65-F5344CB8AC3E}">
        <p14:creationId xmlns:p14="http://schemas.microsoft.com/office/powerpoint/2010/main" val="3893534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7D1CB-6EBD-372A-2974-4FD66A62CC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208D7F-67D4-9E6F-A3FD-AA1E45B444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CB8527-2149-E709-FBCF-D9B4A49933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65F3A3-97CA-333C-106A-AF7341EEDC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C5673B-F14A-A4A1-31BD-0C1E088872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3C4189-8BA2-B050-D3B6-27C9911CBDBF}"/>
              </a:ext>
            </a:extLst>
          </p:cNvPr>
          <p:cNvSpPr>
            <a:spLocks noGrp="1"/>
          </p:cNvSpPr>
          <p:nvPr>
            <p:ph type="dt" sz="half" idx="10"/>
          </p:nvPr>
        </p:nvSpPr>
        <p:spPr/>
        <p:txBody>
          <a:bodyPr/>
          <a:lstStyle/>
          <a:p>
            <a:fld id="{F8192EC2-83A7-469F-8147-DFFC32077308}" type="datetimeFigureOut">
              <a:rPr lang="en-IN" smtClean="0"/>
              <a:t>10-09-2024</a:t>
            </a:fld>
            <a:endParaRPr lang="en-IN"/>
          </a:p>
        </p:txBody>
      </p:sp>
      <p:sp>
        <p:nvSpPr>
          <p:cNvPr id="8" name="Footer Placeholder 7">
            <a:extLst>
              <a:ext uri="{FF2B5EF4-FFF2-40B4-BE49-F238E27FC236}">
                <a16:creationId xmlns:a16="http://schemas.microsoft.com/office/drawing/2014/main" id="{8D10C728-E13D-BBCD-A8F0-53EF4EBC3E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FC8D36-40DB-0CCD-0A71-FAD4797E57C5}"/>
              </a:ext>
            </a:extLst>
          </p:cNvPr>
          <p:cNvSpPr>
            <a:spLocks noGrp="1"/>
          </p:cNvSpPr>
          <p:nvPr>
            <p:ph type="sldNum" sz="quarter" idx="12"/>
          </p:nvPr>
        </p:nvSpPr>
        <p:spPr/>
        <p:txBody>
          <a:bodyPr/>
          <a:lstStyle/>
          <a:p>
            <a:fld id="{E53D0F41-92C2-4B4C-97D9-46F281D64616}" type="slidenum">
              <a:rPr lang="en-IN" smtClean="0"/>
              <a:t>‹#›</a:t>
            </a:fld>
            <a:endParaRPr lang="en-IN"/>
          </a:p>
        </p:txBody>
      </p:sp>
    </p:spTree>
    <p:extLst>
      <p:ext uri="{BB962C8B-B14F-4D97-AF65-F5344CB8AC3E}">
        <p14:creationId xmlns:p14="http://schemas.microsoft.com/office/powerpoint/2010/main" val="100734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5D120-1B41-A633-1206-4495636593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8C6696-DDB8-5FE0-D771-F089ACE543DA}"/>
              </a:ext>
            </a:extLst>
          </p:cNvPr>
          <p:cNvSpPr>
            <a:spLocks noGrp="1"/>
          </p:cNvSpPr>
          <p:nvPr>
            <p:ph type="dt" sz="half" idx="10"/>
          </p:nvPr>
        </p:nvSpPr>
        <p:spPr/>
        <p:txBody>
          <a:bodyPr/>
          <a:lstStyle/>
          <a:p>
            <a:fld id="{F8192EC2-83A7-469F-8147-DFFC32077308}" type="datetimeFigureOut">
              <a:rPr lang="en-IN" smtClean="0"/>
              <a:t>10-09-2024</a:t>
            </a:fld>
            <a:endParaRPr lang="en-IN"/>
          </a:p>
        </p:txBody>
      </p:sp>
      <p:sp>
        <p:nvSpPr>
          <p:cNvPr id="4" name="Footer Placeholder 3">
            <a:extLst>
              <a:ext uri="{FF2B5EF4-FFF2-40B4-BE49-F238E27FC236}">
                <a16:creationId xmlns:a16="http://schemas.microsoft.com/office/drawing/2014/main" id="{18BCB15E-BEAA-C313-74B7-DDD8B9A771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41CEAA-B7D5-6A12-EE84-388B900C712A}"/>
              </a:ext>
            </a:extLst>
          </p:cNvPr>
          <p:cNvSpPr>
            <a:spLocks noGrp="1"/>
          </p:cNvSpPr>
          <p:nvPr>
            <p:ph type="sldNum" sz="quarter" idx="12"/>
          </p:nvPr>
        </p:nvSpPr>
        <p:spPr/>
        <p:txBody>
          <a:bodyPr/>
          <a:lstStyle/>
          <a:p>
            <a:fld id="{E53D0F41-92C2-4B4C-97D9-46F281D64616}" type="slidenum">
              <a:rPr lang="en-IN" smtClean="0"/>
              <a:t>‹#›</a:t>
            </a:fld>
            <a:endParaRPr lang="en-IN"/>
          </a:p>
        </p:txBody>
      </p:sp>
    </p:spTree>
    <p:extLst>
      <p:ext uri="{BB962C8B-B14F-4D97-AF65-F5344CB8AC3E}">
        <p14:creationId xmlns:p14="http://schemas.microsoft.com/office/powerpoint/2010/main" val="377852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8A4702-9FAD-D767-CF20-284D34F88528}"/>
              </a:ext>
            </a:extLst>
          </p:cNvPr>
          <p:cNvSpPr>
            <a:spLocks noGrp="1"/>
          </p:cNvSpPr>
          <p:nvPr>
            <p:ph type="dt" sz="half" idx="10"/>
          </p:nvPr>
        </p:nvSpPr>
        <p:spPr/>
        <p:txBody>
          <a:bodyPr/>
          <a:lstStyle/>
          <a:p>
            <a:fld id="{F8192EC2-83A7-469F-8147-DFFC32077308}" type="datetimeFigureOut">
              <a:rPr lang="en-IN" smtClean="0"/>
              <a:t>10-09-2024</a:t>
            </a:fld>
            <a:endParaRPr lang="en-IN"/>
          </a:p>
        </p:txBody>
      </p:sp>
      <p:sp>
        <p:nvSpPr>
          <p:cNvPr id="3" name="Footer Placeholder 2">
            <a:extLst>
              <a:ext uri="{FF2B5EF4-FFF2-40B4-BE49-F238E27FC236}">
                <a16:creationId xmlns:a16="http://schemas.microsoft.com/office/drawing/2014/main" id="{CA5A3780-D5BC-6AA4-EA4F-FC5211080F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179921-68AF-D476-F55B-494C1A8CC5C4}"/>
              </a:ext>
            </a:extLst>
          </p:cNvPr>
          <p:cNvSpPr>
            <a:spLocks noGrp="1"/>
          </p:cNvSpPr>
          <p:nvPr>
            <p:ph type="sldNum" sz="quarter" idx="12"/>
          </p:nvPr>
        </p:nvSpPr>
        <p:spPr/>
        <p:txBody>
          <a:bodyPr/>
          <a:lstStyle/>
          <a:p>
            <a:fld id="{E53D0F41-92C2-4B4C-97D9-46F281D64616}" type="slidenum">
              <a:rPr lang="en-IN" smtClean="0"/>
              <a:t>‹#›</a:t>
            </a:fld>
            <a:endParaRPr lang="en-IN"/>
          </a:p>
        </p:txBody>
      </p:sp>
    </p:spTree>
    <p:extLst>
      <p:ext uri="{BB962C8B-B14F-4D97-AF65-F5344CB8AC3E}">
        <p14:creationId xmlns:p14="http://schemas.microsoft.com/office/powerpoint/2010/main" val="3962006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0D0F-1636-5CF5-6BBA-7E58F9B755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88DAFD-B5D3-B8A0-3A9F-4BC583DE95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16D6C0-75AE-B4E3-9D4F-9F73F3B29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379B2-5A79-E2DA-C841-401F02D5ABE1}"/>
              </a:ext>
            </a:extLst>
          </p:cNvPr>
          <p:cNvSpPr>
            <a:spLocks noGrp="1"/>
          </p:cNvSpPr>
          <p:nvPr>
            <p:ph type="dt" sz="half" idx="10"/>
          </p:nvPr>
        </p:nvSpPr>
        <p:spPr/>
        <p:txBody>
          <a:bodyPr/>
          <a:lstStyle/>
          <a:p>
            <a:fld id="{F8192EC2-83A7-469F-8147-DFFC32077308}" type="datetimeFigureOut">
              <a:rPr lang="en-IN" smtClean="0"/>
              <a:t>10-09-2024</a:t>
            </a:fld>
            <a:endParaRPr lang="en-IN"/>
          </a:p>
        </p:txBody>
      </p:sp>
      <p:sp>
        <p:nvSpPr>
          <p:cNvPr id="6" name="Footer Placeholder 5">
            <a:extLst>
              <a:ext uri="{FF2B5EF4-FFF2-40B4-BE49-F238E27FC236}">
                <a16:creationId xmlns:a16="http://schemas.microsoft.com/office/drawing/2014/main" id="{BF97079B-5348-53E3-4A20-7B97072D65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2D9F8D-7435-A026-74E6-B2FBA43918C4}"/>
              </a:ext>
            </a:extLst>
          </p:cNvPr>
          <p:cNvSpPr>
            <a:spLocks noGrp="1"/>
          </p:cNvSpPr>
          <p:nvPr>
            <p:ph type="sldNum" sz="quarter" idx="12"/>
          </p:nvPr>
        </p:nvSpPr>
        <p:spPr/>
        <p:txBody>
          <a:bodyPr/>
          <a:lstStyle/>
          <a:p>
            <a:fld id="{E53D0F41-92C2-4B4C-97D9-46F281D64616}" type="slidenum">
              <a:rPr lang="en-IN" smtClean="0"/>
              <a:t>‹#›</a:t>
            </a:fld>
            <a:endParaRPr lang="en-IN"/>
          </a:p>
        </p:txBody>
      </p:sp>
    </p:spTree>
    <p:extLst>
      <p:ext uri="{BB962C8B-B14F-4D97-AF65-F5344CB8AC3E}">
        <p14:creationId xmlns:p14="http://schemas.microsoft.com/office/powerpoint/2010/main" val="4079296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7F51-1764-7A01-2D6F-070C0213F2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10097BA-E0FF-1FBC-1863-423F45AFB7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4522FB-73F0-A396-05A7-E0937F68BE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84A0BA-9E7A-A3C6-E523-370F7A095687}"/>
              </a:ext>
            </a:extLst>
          </p:cNvPr>
          <p:cNvSpPr>
            <a:spLocks noGrp="1"/>
          </p:cNvSpPr>
          <p:nvPr>
            <p:ph type="dt" sz="half" idx="10"/>
          </p:nvPr>
        </p:nvSpPr>
        <p:spPr/>
        <p:txBody>
          <a:bodyPr/>
          <a:lstStyle/>
          <a:p>
            <a:fld id="{F8192EC2-83A7-469F-8147-DFFC32077308}" type="datetimeFigureOut">
              <a:rPr lang="en-IN" smtClean="0"/>
              <a:t>10-09-2024</a:t>
            </a:fld>
            <a:endParaRPr lang="en-IN"/>
          </a:p>
        </p:txBody>
      </p:sp>
      <p:sp>
        <p:nvSpPr>
          <p:cNvPr id="6" name="Footer Placeholder 5">
            <a:extLst>
              <a:ext uri="{FF2B5EF4-FFF2-40B4-BE49-F238E27FC236}">
                <a16:creationId xmlns:a16="http://schemas.microsoft.com/office/drawing/2014/main" id="{23B51496-8665-06C5-B258-345165B64D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887F75-478C-6D36-3E59-FBD58178A5C2}"/>
              </a:ext>
            </a:extLst>
          </p:cNvPr>
          <p:cNvSpPr>
            <a:spLocks noGrp="1"/>
          </p:cNvSpPr>
          <p:nvPr>
            <p:ph type="sldNum" sz="quarter" idx="12"/>
          </p:nvPr>
        </p:nvSpPr>
        <p:spPr/>
        <p:txBody>
          <a:bodyPr/>
          <a:lstStyle/>
          <a:p>
            <a:fld id="{E53D0F41-92C2-4B4C-97D9-46F281D64616}" type="slidenum">
              <a:rPr lang="en-IN" smtClean="0"/>
              <a:t>‹#›</a:t>
            </a:fld>
            <a:endParaRPr lang="en-IN"/>
          </a:p>
        </p:txBody>
      </p:sp>
    </p:spTree>
    <p:extLst>
      <p:ext uri="{BB962C8B-B14F-4D97-AF65-F5344CB8AC3E}">
        <p14:creationId xmlns:p14="http://schemas.microsoft.com/office/powerpoint/2010/main" val="173795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F638F2-1022-9E3C-3435-00949423A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749B69-A64A-414B-4974-88D32B26B7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AA5323-9FAC-D1FB-838D-1BFA1A0F1C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92EC2-83A7-469F-8147-DFFC32077308}" type="datetimeFigureOut">
              <a:rPr lang="en-IN" smtClean="0"/>
              <a:t>10-09-2024</a:t>
            </a:fld>
            <a:endParaRPr lang="en-IN"/>
          </a:p>
        </p:txBody>
      </p:sp>
      <p:sp>
        <p:nvSpPr>
          <p:cNvPr id="5" name="Footer Placeholder 4">
            <a:extLst>
              <a:ext uri="{FF2B5EF4-FFF2-40B4-BE49-F238E27FC236}">
                <a16:creationId xmlns:a16="http://schemas.microsoft.com/office/drawing/2014/main" id="{17BD3BC6-3771-B9A9-C567-ECA72457D6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A82164-5EB8-99A1-17F4-C6CCC6D9FF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3D0F41-92C2-4B4C-97D9-46F281D64616}" type="slidenum">
              <a:rPr lang="en-IN" smtClean="0"/>
              <a:t>‹#›</a:t>
            </a:fld>
            <a:endParaRPr lang="en-IN"/>
          </a:p>
        </p:txBody>
      </p:sp>
    </p:spTree>
    <p:extLst>
      <p:ext uri="{BB962C8B-B14F-4D97-AF65-F5344CB8AC3E}">
        <p14:creationId xmlns:p14="http://schemas.microsoft.com/office/powerpoint/2010/main" val="85363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E7DB4-81DD-7D96-C01C-EDE44A4A7B55}"/>
              </a:ext>
            </a:extLst>
          </p:cNvPr>
          <p:cNvSpPr>
            <a:spLocks noGrp="1"/>
          </p:cNvSpPr>
          <p:nvPr>
            <p:ph type="ctrTitle"/>
          </p:nvPr>
        </p:nvSpPr>
        <p:spPr/>
        <p:txBody>
          <a:bodyPr/>
          <a:lstStyle/>
          <a:p>
            <a:r>
              <a:rPr lang="en-US" dirty="0"/>
              <a:t>Cloud Computing</a:t>
            </a:r>
            <a:endParaRPr lang="en-IN" dirty="0"/>
          </a:p>
        </p:txBody>
      </p:sp>
      <p:sp>
        <p:nvSpPr>
          <p:cNvPr id="3" name="Subtitle 2">
            <a:extLst>
              <a:ext uri="{FF2B5EF4-FFF2-40B4-BE49-F238E27FC236}">
                <a16:creationId xmlns:a16="http://schemas.microsoft.com/office/drawing/2014/main" id="{E35ECFC2-E445-1635-8C26-94413683760C}"/>
              </a:ext>
            </a:extLst>
          </p:cNvPr>
          <p:cNvSpPr>
            <a:spLocks noGrp="1"/>
          </p:cNvSpPr>
          <p:nvPr>
            <p:ph type="subTitle" idx="1"/>
          </p:nvPr>
        </p:nvSpPr>
        <p:spPr/>
        <p:txBody>
          <a:bodyPr/>
          <a:lstStyle/>
          <a:p>
            <a:r>
              <a:rPr lang="en-US" dirty="0"/>
              <a:t>Module 3</a:t>
            </a:r>
          </a:p>
          <a:p>
            <a:r>
              <a:rPr lang="en-US" dirty="0"/>
              <a:t>CLOUD ARCHITECTURE AND RESOURCE MANAGEMENT</a:t>
            </a:r>
            <a:endParaRPr lang="en-IN" dirty="0"/>
          </a:p>
        </p:txBody>
      </p:sp>
    </p:spTree>
    <p:extLst>
      <p:ext uri="{BB962C8B-B14F-4D97-AF65-F5344CB8AC3E}">
        <p14:creationId xmlns:p14="http://schemas.microsoft.com/office/powerpoint/2010/main" val="1199069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F11BB1-D017-D52D-27FB-632CF1B44B2D}"/>
              </a:ext>
            </a:extLst>
          </p:cNvPr>
          <p:cNvSpPr>
            <a:spLocks noGrp="1"/>
          </p:cNvSpPr>
          <p:nvPr>
            <p:ph idx="1"/>
          </p:nvPr>
        </p:nvSpPr>
        <p:spPr>
          <a:xfrm>
            <a:off x="838200" y="339365"/>
            <a:ext cx="10515600" cy="5837598"/>
          </a:xfrm>
        </p:spPr>
        <p:txBody>
          <a:bodyPr>
            <a:normAutofit fontScale="85000" lnSpcReduction="10000"/>
          </a:bodyPr>
          <a:lstStyle/>
          <a:p>
            <a:r>
              <a:rPr lang="en-US" dirty="0"/>
              <a:t>The infrastructure layer is built with virtualized compute, storage, and network resources. The abstraction of these hardware resources is meant to provide the flexibility demanded by users. Internally, virtualization realizes automated provisioning of resources and optimizes the infrastructure management process. </a:t>
            </a:r>
          </a:p>
          <a:p>
            <a:r>
              <a:rPr lang="en-US" dirty="0"/>
              <a:t>The platform layer is for general-purpose and repeated usage of the collection of software resources. This layer provides users with an environment to develop their applications, to test operation flows, and to monitor execution results and performance. The platform should be able to assure users that they have scalability, dependability, and security protection. In a way, the virtualized cloud platform serves as a “system middleware” between the infrastructure and application layers of the cloud.</a:t>
            </a:r>
          </a:p>
          <a:p>
            <a:r>
              <a:rPr lang="en-US" dirty="0"/>
              <a:t>The application layer is formed with a collection of all needed software modules for SaaS applications. Service applications in this layer include daily office management work, such as information retrieval, document processing, and calendar and authentication services. The application layer is also heavily used by enterprises in business marketing and sales, consumer relationship management (CRM), financial transactions, and supply chain management</a:t>
            </a:r>
            <a:endParaRPr lang="en-IN" dirty="0"/>
          </a:p>
        </p:txBody>
      </p:sp>
    </p:spTree>
    <p:extLst>
      <p:ext uri="{BB962C8B-B14F-4D97-AF65-F5344CB8AC3E}">
        <p14:creationId xmlns:p14="http://schemas.microsoft.com/office/powerpoint/2010/main" val="804831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C0640E-EDB3-6C0E-5DA3-FC0221CC5701}"/>
              </a:ext>
            </a:extLst>
          </p:cNvPr>
          <p:cNvSpPr>
            <a:spLocks noGrp="1"/>
          </p:cNvSpPr>
          <p:nvPr>
            <p:ph idx="1"/>
          </p:nvPr>
        </p:nvSpPr>
        <p:spPr/>
        <p:txBody>
          <a:bodyPr/>
          <a:lstStyle/>
          <a:p>
            <a:r>
              <a:rPr lang="en-US" b="0" i="0" dirty="0">
                <a:solidFill>
                  <a:srgbClr val="111111"/>
                </a:solidFill>
                <a:effectLst/>
                <a:highlight>
                  <a:srgbClr val="F3F3F3"/>
                </a:highlight>
                <a:latin typeface="-apple-system"/>
              </a:rPr>
              <a:t>Consumers need a specific level of QoS to meet their objectives and sustain operations.</a:t>
            </a:r>
          </a:p>
          <a:p>
            <a:r>
              <a:rPr lang="en-US" b="0" i="0" dirty="0">
                <a:solidFill>
                  <a:srgbClr val="111111"/>
                </a:solidFill>
                <a:effectLst/>
                <a:highlight>
                  <a:srgbClr val="F3F3F3"/>
                </a:highlight>
                <a:latin typeface="-apple-system"/>
              </a:rPr>
              <a:t>Cloud providers must meet different QoS parameters for each consumer as negotiated in Service Level Agreements (SLAs).</a:t>
            </a:r>
            <a:endParaRPr lang="en-US" dirty="0">
              <a:solidFill>
                <a:srgbClr val="111111"/>
              </a:solidFill>
              <a:highlight>
                <a:srgbClr val="F3F3F3"/>
              </a:highlight>
              <a:latin typeface="-apple-system"/>
            </a:endParaRPr>
          </a:p>
          <a:p>
            <a:r>
              <a:rPr lang="en-US" b="0" i="0" dirty="0">
                <a:solidFill>
                  <a:srgbClr val="111111"/>
                </a:solidFill>
                <a:effectLst/>
                <a:highlight>
                  <a:srgbClr val="F3F3F3"/>
                </a:highlight>
                <a:latin typeface="-apple-system"/>
              </a:rPr>
              <a:t>Traditional system-centric resource management is insufficient. Instead, market-oriented resource management is needed to balance the supply and demand of cloud resources.</a:t>
            </a:r>
          </a:p>
          <a:p>
            <a:r>
              <a:rPr lang="en-US">
                <a:solidFill>
                  <a:srgbClr val="111111"/>
                </a:solidFill>
                <a:highlight>
                  <a:srgbClr val="F3F3F3"/>
                </a:highlight>
                <a:latin typeface="-apple-system"/>
              </a:rPr>
              <a:t>This will a</a:t>
            </a:r>
            <a:r>
              <a:rPr lang="en-US" b="0" i="0">
                <a:solidFill>
                  <a:srgbClr val="111111"/>
                </a:solidFill>
                <a:effectLst/>
                <a:highlight>
                  <a:srgbClr val="F3F3F3"/>
                </a:highlight>
                <a:latin typeface="-apple-system"/>
              </a:rPr>
              <a:t>chieve </a:t>
            </a:r>
            <a:r>
              <a:rPr lang="en-US" b="0" i="0" dirty="0">
                <a:solidFill>
                  <a:srgbClr val="111111"/>
                </a:solidFill>
                <a:effectLst/>
                <a:highlight>
                  <a:srgbClr val="F3F3F3"/>
                </a:highlight>
                <a:latin typeface="-apple-system"/>
              </a:rPr>
              <a:t>market equilibrium between supply and demand.</a:t>
            </a:r>
            <a:endParaRPr lang="en-IN" dirty="0"/>
          </a:p>
        </p:txBody>
      </p:sp>
      <p:sp>
        <p:nvSpPr>
          <p:cNvPr id="5" name="TextBox 4">
            <a:extLst>
              <a:ext uri="{FF2B5EF4-FFF2-40B4-BE49-F238E27FC236}">
                <a16:creationId xmlns:a16="http://schemas.microsoft.com/office/drawing/2014/main" id="{8BC709C0-C393-1EEE-6392-E5BA1FE53D83}"/>
              </a:ext>
            </a:extLst>
          </p:cNvPr>
          <p:cNvSpPr txBox="1"/>
          <p:nvPr/>
        </p:nvSpPr>
        <p:spPr>
          <a:xfrm>
            <a:off x="982744" y="681037"/>
            <a:ext cx="8330937" cy="461665"/>
          </a:xfrm>
          <a:prstGeom prst="rect">
            <a:avLst/>
          </a:prstGeom>
          <a:noFill/>
        </p:spPr>
        <p:txBody>
          <a:bodyPr wrap="square">
            <a:spAutoFit/>
          </a:bodyPr>
          <a:lstStyle/>
          <a:p>
            <a:pPr marL="0" indent="0">
              <a:buNone/>
            </a:pPr>
            <a:r>
              <a:rPr lang="en-IN" sz="2400" i="1" u="sng" dirty="0"/>
              <a:t>Market-Oriented Cloud Architecture</a:t>
            </a:r>
          </a:p>
        </p:txBody>
      </p:sp>
    </p:spTree>
    <p:extLst>
      <p:ext uri="{BB962C8B-B14F-4D97-AF65-F5344CB8AC3E}">
        <p14:creationId xmlns:p14="http://schemas.microsoft.com/office/powerpoint/2010/main" val="2383121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B6D73-3A51-7CD9-3BB8-13F281FA1E22}"/>
              </a:ext>
            </a:extLst>
          </p:cNvPr>
          <p:cNvSpPr>
            <a:spLocks noGrp="1"/>
          </p:cNvSpPr>
          <p:nvPr>
            <p:ph idx="1"/>
          </p:nvPr>
        </p:nvSpPr>
        <p:spPr>
          <a:xfrm>
            <a:off x="838200" y="471340"/>
            <a:ext cx="10515600" cy="5705623"/>
          </a:xfrm>
        </p:spPr>
        <p:txBody>
          <a:bodyPr/>
          <a:lstStyle/>
          <a:p>
            <a:pPr marL="0" indent="0">
              <a:buNone/>
            </a:pPr>
            <a:endParaRPr lang="en-IN" i="1" u="sng" dirty="0"/>
          </a:p>
        </p:txBody>
      </p:sp>
      <p:pic>
        <p:nvPicPr>
          <p:cNvPr id="5" name="Picture 4">
            <a:extLst>
              <a:ext uri="{FF2B5EF4-FFF2-40B4-BE49-F238E27FC236}">
                <a16:creationId xmlns:a16="http://schemas.microsoft.com/office/drawing/2014/main" id="{F65D4E58-55AC-46D4-3AB9-E2AF75ED0447}"/>
              </a:ext>
            </a:extLst>
          </p:cNvPr>
          <p:cNvPicPr>
            <a:picLocks noChangeAspect="1"/>
          </p:cNvPicPr>
          <p:nvPr/>
        </p:nvPicPr>
        <p:blipFill>
          <a:blip r:embed="rId2"/>
          <a:stretch>
            <a:fillRect/>
          </a:stretch>
        </p:blipFill>
        <p:spPr>
          <a:xfrm>
            <a:off x="1074656" y="1253765"/>
            <a:ext cx="9756742" cy="4788816"/>
          </a:xfrm>
          <a:prstGeom prst="rect">
            <a:avLst/>
          </a:prstGeom>
        </p:spPr>
      </p:pic>
    </p:spTree>
    <p:extLst>
      <p:ext uri="{BB962C8B-B14F-4D97-AF65-F5344CB8AC3E}">
        <p14:creationId xmlns:p14="http://schemas.microsoft.com/office/powerpoint/2010/main" val="141941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3FFCB1-EEB3-BB70-B70B-BFCD55A6B942}"/>
              </a:ext>
            </a:extLst>
          </p:cNvPr>
          <p:cNvSpPr>
            <a:spLocks noGrp="1"/>
          </p:cNvSpPr>
          <p:nvPr>
            <p:ph idx="1"/>
          </p:nvPr>
        </p:nvSpPr>
        <p:spPr>
          <a:xfrm>
            <a:off x="838200" y="414779"/>
            <a:ext cx="10515600" cy="5762184"/>
          </a:xfrm>
        </p:spPr>
        <p:txBody>
          <a:bodyPr>
            <a:normAutofit fontScale="85000" lnSpcReduction="10000"/>
          </a:bodyPr>
          <a:lstStyle/>
          <a:p>
            <a:r>
              <a:rPr lang="en-US" dirty="0"/>
              <a:t>Users or brokers acting on user’s behalf submit service requests from anywhere in the world to the data center and cloud to be processed.</a:t>
            </a:r>
          </a:p>
          <a:p>
            <a:r>
              <a:rPr lang="en-US" dirty="0"/>
              <a:t> The SLA resource allocator acts as the interface between the data center/cloud service provider and external users/brokers. </a:t>
            </a:r>
          </a:p>
          <a:p>
            <a:r>
              <a:rPr lang="en-US" dirty="0"/>
              <a:t>It requires the interaction of the following mechanisms to support SLA-oriented resource management. </a:t>
            </a:r>
          </a:p>
          <a:p>
            <a:r>
              <a:rPr lang="en-US" dirty="0"/>
              <a:t>When a service request is first submitted the service request examiner interprets the submitted request for QoS requirements before determining whether to accept or reject the request.</a:t>
            </a:r>
          </a:p>
          <a:p>
            <a:r>
              <a:rPr lang="en-US" dirty="0"/>
              <a:t>The request examiner ensures that there is no overloading of resources whereby many service requests cannot be fulfilled successfully due to limited resources. </a:t>
            </a:r>
          </a:p>
          <a:p>
            <a:r>
              <a:rPr lang="en-US" dirty="0"/>
              <a:t>It also needs the latest status information regarding resource availability (from the VM Monitor mechanism) and workload processing (from the Service Request Monitor mechanism) in order to make resource allocation decisions effectively. </a:t>
            </a:r>
          </a:p>
          <a:p>
            <a:r>
              <a:rPr lang="en-US" dirty="0"/>
              <a:t>Then it assigns requests to VMs and determines resource entitlements for allocated VMs.</a:t>
            </a:r>
            <a:endParaRPr lang="en-IN" dirty="0"/>
          </a:p>
        </p:txBody>
      </p:sp>
    </p:spTree>
    <p:extLst>
      <p:ext uri="{BB962C8B-B14F-4D97-AF65-F5344CB8AC3E}">
        <p14:creationId xmlns:p14="http://schemas.microsoft.com/office/powerpoint/2010/main" val="3808713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F975A-83A7-514A-8466-CEF64034ADFD}"/>
              </a:ext>
            </a:extLst>
          </p:cNvPr>
          <p:cNvSpPr>
            <a:spLocks noGrp="1"/>
          </p:cNvSpPr>
          <p:nvPr>
            <p:ph idx="1"/>
          </p:nvPr>
        </p:nvSpPr>
        <p:spPr>
          <a:xfrm>
            <a:off x="838200" y="433633"/>
            <a:ext cx="10515600" cy="5743330"/>
          </a:xfrm>
        </p:spPr>
        <p:txBody>
          <a:bodyPr>
            <a:normAutofit fontScale="92500" lnSpcReduction="20000"/>
          </a:bodyPr>
          <a:lstStyle/>
          <a:p>
            <a:r>
              <a:rPr lang="en-US" dirty="0"/>
              <a:t>The Pricing mechanism decides how service requests are charged. For instance, requests can be charged based on submission time (peak/off-peak), pricing rates (fixed/changing), or availability of resources (supply/demand).</a:t>
            </a:r>
          </a:p>
          <a:p>
            <a:r>
              <a:rPr lang="en-US" dirty="0"/>
              <a:t>The Accounting mechanism maintains the actual usage of resources by requests so that the final cost can be computed and charged to users.</a:t>
            </a:r>
          </a:p>
          <a:p>
            <a:r>
              <a:rPr lang="en-US" dirty="0"/>
              <a:t>The VM Monitor mechanism keeps track of the availability of VMs and their resource entitlements. </a:t>
            </a:r>
          </a:p>
          <a:p>
            <a:r>
              <a:rPr lang="en-US" dirty="0"/>
              <a:t>The Dispatcher mechanism starts the execution of accepted service requests on allocated VMs. </a:t>
            </a:r>
          </a:p>
          <a:p>
            <a:r>
              <a:rPr lang="en-US" dirty="0"/>
              <a:t>The Service Request Monitor mechanism keeps track of the execution progress of service requests. </a:t>
            </a:r>
          </a:p>
          <a:p>
            <a:r>
              <a:rPr lang="en-US" dirty="0"/>
              <a:t>Multiple VMs can be started and stopped on demand on a single physical machine to meet accepted service requests, hence providing maximum flexibility to configure various partitions of resources on the same physical machine to different specific requirements of service requests. </a:t>
            </a:r>
            <a:endParaRPr lang="en-IN" dirty="0"/>
          </a:p>
        </p:txBody>
      </p:sp>
    </p:spTree>
    <p:extLst>
      <p:ext uri="{BB962C8B-B14F-4D97-AF65-F5344CB8AC3E}">
        <p14:creationId xmlns:p14="http://schemas.microsoft.com/office/powerpoint/2010/main" val="517055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4B4C-A89E-E3FE-9E36-51B1C6534B77}"/>
              </a:ext>
            </a:extLst>
          </p:cNvPr>
          <p:cNvSpPr>
            <a:spLocks noGrp="1"/>
          </p:cNvSpPr>
          <p:nvPr>
            <p:ph type="title"/>
          </p:nvPr>
        </p:nvSpPr>
        <p:spPr>
          <a:xfrm>
            <a:off x="838200" y="365125"/>
            <a:ext cx="10515600" cy="549275"/>
          </a:xfrm>
        </p:spPr>
        <p:txBody>
          <a:bodyPr>
            <a:normAutofit/>
          </a:bodyPr>
          <a:lstStyle/>
          <a:p>
            <a:r>
              <a:rPr lang="en-IN" sz="3200" dirty="0"/>
              <a:t>3.1.3 </a:t>
            </a:r>
            <a:r>
              <a:rPr lang="en-US" sz="3200" dirty="0"/>
              <a:t>Virtualization Support and Disaster Recovery</a:t>
            </a:r>
            <a:endParaRPr lang="en-IN" sz="3200" dirty="0"/>
          </a:p>
        </p:txBody>
      </p:sp>
      <p:sp>
        <p:nvSpPr>
          <p:cNvPr id="3" name="Content Placeholder 2">
            <a:extLst>
              <a:ext uri="{FF2B5EF4-FFF2-40B4-BE49-F238E27FC236}">
                <a16:creationId xmlns:a16="http://schemas.microsoft.com/office/drawing/2014/main" id="{F6730A15-BBBC-7373-7BAB-59377E9FE3DB}"/>
              </a:ext>
            </a:extLst>
          </p:cNvPr>
          <p:cNvSpPr>
            <a:spLocks noGrp="1"/>
          </p:cNvSpPr>
          <p:nvPr>
            <p:ph idx="1"/>
          </p:nvPr>
        </p:nvSpPr>
        <p:spPr>
          <a:xfrm>
            <a:off x="838200" y="1140643"/>
            <a:ext cx="10515600" cy="5036320"/>
          </a:xfrm>
        </p:spPr>
        <p:txBody>
          <a:bodyPr>
            <a:normAutofit/>
          </a:bodyPr>
          <a:lstStyle/>
          <a:p>
            <a:pPr algn="l"/>
            <a:r>
              <a:rPr lang="en-US" sz="2000" i="0" dirty="0">
                <a:solidFill>
                  <a:srgbClr val="111111"/>
                </a:solidFill>
                <a:effectLst/>
                <a:highlight>
                  <a:srgbClr val="F3F3F3"/>
                </a:highlight>
                <a:latin typeface="Times New Roman" panose="02020603050405020304" pitchFamily="18" charset="0"/>
                <a:cs typeface="Times New Roman" panose="02020603050405020304" pitchFamily="18" charset="0"/>
              </a:rPr>
              <a:t>Key Feature of Cloud Computing Infrastructure is system virtualization which involves virtualizing servers on a shared cluster to consolidate web services.</a:t>
            </a:r>
          </a:p>
          <a:p>
            <a:pPr algn="l">
              <a:buFont typeface="Arial" panose="020B0604020202020204" pitchFamily="34" charset="0"/>
              <a:buChar char="•"/>
            </a:pPr>
            <a:r>
              <a:rPr lang="en-US" sz="2000" i="0" dirty="0">
                <a:solidFill>
                  <a:srgbClr val="111111"/>
                </a:solidFill>
                <a:effectLst/>
                <a:highlight>
                  <a:srgbClr val="F3F3F3"/>
                </a:highlight>
                <a:latin typeface="Times New Roman" panose="02020603050405020304" pitchFamily="18" charset="0"/>
                <a:cs typeface="Times New Roman" panose="02020603050405020304" pitchFamily="18" charset="0"/>
              </a:rPr>
              <a:t>Provisioning tools locate the physical machines and deploy virtual machines (VMs) to those nodes before scheduling services on the virtual nodes.</a:t>
            </a:r>
          </a:p>
          <a:p>
            <a:pPr algn="l"/>
            <a:r>
              <a:rPr lang="en-US" sz="2000" i="0" dirty="0">
                <a:solidFill>
                  <a:srgbClr val="111111"/>
                </a:solidFill>
                <a:effectLst/>
                <a:highlight>
                  <a:srgbClr val="F3F3F3"/>
                </a:highlight>
                <a:latin typeface="Times New Roman" panose="02020603050405020304" pitchFamily="18" charset="0"/>
                <a:cs typeface="Times New Roman" panose="02020603050405020304" pitchFamily="18" charset="0"/>
              </a:rPr>
              <a:t>Users and developers do not need to know or manage the physical resources involved in service provision.</a:t>
            </a:r>
          </a:p>
          <a:p>
            <a:pPr algn="l">
              <a:buFont typeface="Arial" panose="020B0604020202020204" pitchFamily="34" charset="0"/>
              <a:buChar char="•"/>
            </a:pPr>
            <a:r>
              <a:rPr lang="en-US" sz="2000" i="0" dirty="0">
                <a:solidFill>
                  <a:srgbClr val="111111"/>
                </a:solidFill>
                <a:effectLst/>
                <a:highlight>
                  <a:srgbClr val="F3F3F3"/>
                </a:highlight>
                <a:latin typeface="Times New Roman" panose="02020603050405020304" pitchFamily="18" charset="0"/>
                <a:cs typeface="Times New Roman" panose="02020603050405020304" pitchFamily="18" charset="0"/>
              </a:rPr>
              <a:t>Developers can concentrate on the service logic without worrying about infrastructure issues like scalability and fault tolerance, as the virtualization layer handles these.</a:t>
            </a: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Users have full access to their own VMs, which are completely separate from other users’ VMs. Multiple VMs can be mounted on the same physical server. </a:t>
            </a: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Different VMs may run with different OSes. We also need to establish the virtual disk storage and virtual networks needed by the VMs.</a:t>
            </a:r>
            <a:endParaRPr lang="en-US" sz="2000" i="0" dirty="0">
              <a:solidFill>
                <a:srgbClr val="111111"/>
              </a:solidFill>
              <a:effectLst/>
              <a:highlight>
                <a:srgbClr val="F3F3F3"/>
              </a:highligh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62512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9D585-C2AC-9E65-691D-181692F28489}"/>
              </a:ext>
            </a:extLst>
          </p:cNvPr>
          <p:cNvSpPr>
            <a:spLocks noGrp="1"/>
          </p:cNvSpPr>
          <p:nvPr>
            <p:ph idx="1"/>
          </p:nvPr>
        </p:nvSpPr>
        <p:spPr>
          <a:xfrm>
            <a:off x="838200" y="377072"/>
            <a:ext cx="10515600" cy="5799891"/>
          </a:xfrm>
        </p:spPr>
        <p:txBody>
          <a:bodyPr>
            <a:normAutofit fontScale="92500" lnSpcReduction="20000"/>
          </a:bodyPr>
          <a:lstStyle/>
          <a:p>
            <a:pPr marL="0" indent="0" algn="just">
              <a:buNone/>
            </a:pPr>
            <a:r>
              <a:rPr lang="en-US" u="sng" dirty="0">
                <a:latin typeface="Times New Roman" panose="02020603050405020304" pitchFamily="18" charset="0"/>
                <a:cs typeface="Times New Roman" panose="02020603050405020304" pitchFamily="18" charset="0"/>
              </a:rPr>
              <a:t>VM Cloning for Disaster Recovery </a:t>
            </a:r>
          </a:p>
          <a:p>
            <a:pPr algn="just"/>
            <a:r>
              <a:rPr lang="en-US" dirty="0">
                <a:latin typeface="Times New Roman" panose="02020603050405020304" pitchFamily="18" charset="0"/>
                <a:cs typeface="Times New Roman" panose="02020603050405020304" pitchFamily="18" charset="0"/>
              </a:rPr>
              <a:t>VM technology requires an advanced disaster recovery scheme</a:t>
            </a:r>
            <a:endParaRPr lang="en-US" u="sng"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One scheme is to recover one physical machine by another physical machine. The second scheme is to recover one VM by another VM.</a:t>
            </a:r>
          </a:p>
          <a:p>
            <a:pPr algn="just"/>
            <a:r>
              <a:rPr lang="en-US" dirty="0">
                <a:latin typeface="Times New Roman" panose="02020603050405020304" pitchFamily="18" charset="0"/>
                <a:cs typeface="Times New Roman" panose="02020603050405020304" pitchFamily="18" charset="0"/>
              </a:rPr>
              <a:t>Traditional disaster recovery from one physical machine to another is rather slow, complex, and expensive. </a:t>
            </a:r>
          </a:p>
          <a:p>
            <a:pPr algn="just"/>
            <a:r>
              <a:rPr lang="en-US" dirty="0">
                <a:latin typeface="Times New Roman" panose="02020603050405020304" pitchFamily="18" charset="0"/>
                <a:cs typeface="Times New Roman" panose="02020603050405020304" pitchFamily="18" charset="0"/>
              </a:rPr>
              <a:t>Total recovery time is attributed to the hardware configuration, installing and configuring the OS, installing the backup agents, and the long time to restart the physical machine.</a:t>
            </a:r>
          </a:p>
          <a:p>
            <a:pPr algn="just"/>
            <a:r>
              <a:rPr lang="en-US" dirty="0">
                <a:latin typeface="Times New Roman" panose="02020603050405020304" pitchFamily="18" charset="0"/>
                <a:cs typeface="Times New Roman" panose="02020603050405020304" pitchFamily="18" charset="0"/>
              </a:rPr>
              <a:t>The cloning of VMs offers an effective solution. The idea is to make a clone VM on a remote server for every running VM on a local server. </a:t>
            </a:r>
          </a:p>
          <a:p>
            <a:pPr algn="just"/>
            <a:r>
              <a:rPr lang="en-US" dirty="0">
                <a:latin typeface="Times New Roman" panose="02020603050405020304" pitchFamily="18" charset="0"/>
                <a:cs typeface="Times New Roman" panose="02020603050405020304" pitchFamily="18" charset="0"/>
              </a:rPr>
              <a:t>Among all the clone VMs, only one needs to be active. The remote VM should be in a suspended mode.</a:t>
            </a:r>
          </a:p>
          <a:p>
            <a:pPr algn="just"/>
            <a:r>
              <a:rPr lang="en-US" dirty="0">
                <a:latin typeface="Times New Roman" panose="02020603050405020304" pitchFamily="18" charset="0"/>
                <a:cs typeface="Times New Roman" panose="02020603050405020304" pitchFamily="18" charset="0"/>
              </a:rPr>
              <a:t> A cloud control center should be able to activate this clone VM in case of failure of the original VM, taking a snapshot of the VM to enable live migration in a minimal amount of time. The migrated VM can run on a shared Internet connection.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252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52CD-EBC3-F0A7-E508-920BBD3CEF76}"/>
              </a:ext>
            </a:extLst>
          </p:cNvPr>
          <p:cNvSpPr>
            <a:spLocks noGrp="1"/>
          </p:cNvSpPr>
          <p:nvPr>
            <p:ph type="title"/>
          </p:nvPr>
        </p:nvSpPr>
        <p:spPr>
          <a:xfrm>
            <a:off x="838200" y="365125"/>
            <a:ext cx="10515600" cy="568129"/>
          </a:xfrm>
        </p:spPr>
        <p:txBody>
          <a:bodyPr>
            <a:normAutofit/>
          </a:bodyPr>
          <a:lstStyle/>
          <a:p>
            <a:r>
              <a:rPr lang="en-IN" sz="3200" dirty="0"/>
              <a:t>Architectural Design Challenges</a:t>
            </a:r>
          </a:p>
        </p:txBody>
      </p:sp>
      <p:sp>
        <p:nvSpPr>
          <p:cNvPr id="3" name="Content Placeholder 2">
            <a:extLst>
              <a:ext uri="{FF2B5EF4-FFF2-40B4-BE49-F238E27FC236}">
                <a16:creationId xmlns:a16="http://schemas.microsoft.com/office/drawing/2014/main" id="{FF03C1FE-3F6A-81B2-537E-91392C616F06}"/>
              </a:ext>
            </a:extLst>
          </p:cNvPr>
          <p:cNvSpPr>
            <a:spLocks noGrp="1"/>
          </p:cNvSpPr>
          <p:nvPr>
            <p:ph idx="1"/>
          </p:nvPr>
        </p:nvSpPr>
        <p:spPr/>
        <p:txBody>
          <a:bodyPr/>
          <a:lstStyle/>
          <a:p>
            <a:r>
              <a:rPr lang="en-US" dirty="0"/>
              <a:t>Challenge 1—Service Availability and Data Lock-in Problem</a:t>
            </a:r>
          </a:p>
          <a:p>
            <a:r>
              <a:rPr lang="en-US" dirty="0"/>
              <a:t>Challenge 2—Data Privacy and Security Concerns</a:t>
            </a:r>
          </a:p>
          <a:p>
            <a:r>
              <a:rPr lang="en-US" dirty="0"/>
              <a:t>Challenge 3—Unpredictable Performance and Bottlenecks</a:t>
            </a:r>
          </a:p>
          <a:p>
            <a:r>
              <a:rPr lang="en-US" dirty="0"/>
              <a:t>Challenge 4—Distributed Storage and Widespread Software Bugs</a:t>
            </a:r>
          </a:p>
          <a:p>
            <a:r>
              <a:rPr lang="en-US" dirty="0"/>
              <a:t>Challenge 5—Cloud Scalability, Interoperability, and Standardization</a:t>
            </a:r>
          </a:p>
          <a:p>
            <a:r>
              <a:rPr lang="en-US" dirty="0"/>
              <a:t>Challenge 6—Software Licensing and Reputation Sharing</a:t>
            </a:r>
            <a:endParaRPr lang="en-IN" dirty="0"/>
          </a:p>
        </p:txBody>
      </p:sp>
    </p:spTree>
    <p:extLst>
      <p:ext uri="{BB962C8B-B14F-4D97-AF65-F5344CB8AC3E}">
        <p14:creationId xmlns:p14="http://schemas.microsoft.com/office/powerpoint/2010/main" val="1245553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1B40-DC0B-D487-4266-5C6CD5C5CA21}"/>
              </a:ext>
            </a:extLst>
          </p:cNvPr>
          <p:cNvSpPr>
            <a:spLocks noGrp="1"/>
          </p:cNvSpPr>
          <p:nvPr>
            <p:ph type="title"/>
          </p:nvPr>
        </p:nvSpPr>
        <p:spPr/>
        <p:txBody>
          <a:bodyPr/>
          <a:lstStyle/>
          <a:p>
            <a:br>
              <a:rPr lang="en-US" dirty="0"/>
            </a:br>
            <a:endParaRPr lang="en-IN" dirty="0"/>
          </a:p>
        </p:txBody>
      </p:sp>
      <p:sp>
        <p:nvSpPr>
          <p:cNvPr id="3" name="Content Placeholder 2">
            <a:extLst>
              <a:ext uri="{FF2B5EF4-FFF2-40B4-BE49-F238E27FC236}">
                <a16:creationId xmlns:a16="http://schemas.microsoft.com/office/drawing/2014/main" id="{C52DA090-F34B-B934-3178-A3702C119B8E}"/>
              </a:ext>
            </a:extLst>
          </p:cNvPr>
          <p:cNvSpPr>
            <a:spLocks noGrp="1"/>
          </p:cNvSpPr>
          <p:nvPr>
            <p:ph idx="1"/>
          </p:nvPr>
        </p:nvSpPr>
        <p:spPr>
          <a:xfrm>
            <a:off x="838200" y="365125"/>
            <a:ext cx="10515600" cy="5811838"/>
          </a:xfrm>
        </p:spPr>
        <p:txBody>
          <a:bodyPr>
            <a:normAutofit/>
          </a:bodyPr>
          <a:lstStyle/>
          <a:p>
            <a:pPr marL="0" indent="0">
              <a:buNone/>
            </a:pPr>
            <a:r>
              <a:rPr lang="en-US" sz="2400" u="sng" dirty="0">
                <a:latin typeface="Times New Roman" panose="02020603050405020304" pitchFamily="18" charset="0"/>
                <a:cs typeface="Times New Roman" panose="02020603050405020304" pitchFamily="18" charset="0"/>
              </a:rPr>
              <a:t>Service Availability and Data Lock-in Problem</a:t>
            </a:r>
            <a:endParaRPr lang="en-US" sz="2400" i="0" u="sng" dirty="0">
              <a:solidFill>
                <a:srgbClr val="111111"/>
              </a:solidFill>
              <a:effectLst/>
              <a:highlight>
                <a:srgbClr val="F3F3F3"/>
              </a:highlight>
              <a:latin typeface="Times New Roman" panose="02020603050405020304" pitchFamily="18" charset="0"/>
              <a:cs typeface="Times New Roman" panose="02020603050405020304" pitchFamily="18" charset="0"/>
            </a:endParaRPr>
          </a:p>
          <a:p>
            <a:r>
              <a:rPr lang="en-US" sz="2400" i="0" dirty="0">
                <a:solidFill>
                  <a:srgbClr val="111111"/>
                </a:solidFill>
                <a:effectLst/>
                <a:highlight>
                  <a:srgbClr val="F3F3F3"/>
                </a:highlight>
                <a:latin typeface="Times New Roman" panose="02020603050405020304" pitchFamily="18" charset="0"/>
                <a:cs typeface="Times New Roman" panose="02020603050405020304" pitchFamily="18" charset="0"/>
              </a:rPr>
              <a:t> Relying on a single company for cloud services can lead to vulnerabilities.</a:t>
            </a:r>
          </a:p>
          <a:p>
            <a:r>
              <a:rPr lang="en-US" sz="2400" i="0" dirty="0">
                <a:solidFill>
                  <a:srgbClr val="111111"/>
                </a:solidFill>
                <a:effectLst/>
                <a:highlight>
                  <a:srgbClr val="F3F3F3"/>
                </a:highlight>
                <a:latin typeface="Times New Roman" panose="02020603050405020304" pitchFamily="18" charset="0"/>
                <a:cs typeface="Times New Roman" panose="02020603050405020304" pitchFamily="18" charset="0"/>
              </a:rPr>
              <a:t>Using multiple cloud providers can enhance protection against failures, even if a company has multiple data centers.</a:t>
            </a:r>
            <a:endParaRPr lang="en-US" sz="2400" dirty="0">
              <a:solidFill>
                <a:srgbClr val="111111"/>
              </a:solidFill>
              <a:highlight>
                <a:srgbClr val="F3F3F3"/>
              </a:highlight>
              <a:latin typeface="Times New Roman" panose="02020603050405020304" pitchFamily="18" charset="0"/>
              <a:cs typeface="Times New Roman" panose="02020603050405020304" pitchFamily="18" charset="0"/>
            </a:endParaRPr>
          </a:p>
          <a:p>
            <a:r>
              <a:rPr lang="en-US" sz="2400" i="0" dirty="0">
                <a:solidFill>
                  <a:srgbClr val="111111"/>
                </a:solidFill>
                <a:effectLst/>
                <a:highlight>
                  <a:srgbClr val="F3F3F3"/>
                </a:highlight>
                <a:latin typeface="Times New Roman" panose="02020603050405020304" pitchFamily="18" charset="0"/>
                <a:cs typeface="Times New Roman" panose="02020603050405020304" pitchFamily="18" charset="0"/>
              </a:rPr>
              <a:t>Criminals can disrupt SaaS providers by making their services unavailable. Utility computing services can help defend against these attacks through quick scale-ups.</a:t>
            </a:r>
          </a:p>
          <a:p>
            <a:pPr marL="0" indent="0">
              <a:buNone/>
            </a:pPr>
            <a:r>
              <a:rPr lang="en-US" sz="2400" u="sng" dirty="0">
                <a:latin typeface="Times New Roman" panose="02020603050405020304" pitchFamily="18" charset="0"/>
                <a:cs typeface="Times New Roman" panose="02020603050405020304" pitchFamily="18" charset="0"/>
              </a:rPr>
              <a:t>Data Privacy and Security Concerns</a:t>
            </a:r>
          </a:p>
          <a:p>
            <a:r>
              <a:rPr lang="en-US" sz="2400" i="0" dirty="0">
                <a:solidFill>
                  <a:srgbClr val="111111"/>
                </a:solidFill>
                <a:effectLst/>
                <a:highlight>
                  <a:srgbClr val="F3F3F3"/>
                </a:highlight>
                <a:latin typeface="Times New Roman" panose="02020603050405020304" pitchFamily="18" charset="0"/>
                <a:cs typeface="Times New Roman" panose="02020603050405020304" pitchFamily="18" charset="0"/>
              </a:rPr>
              <a:t>Public cloud networks are more susceptible to attacks compared to private networks.</a:t>
            </a:r>
            <a:endParaRPr lang="en-US" sz="2400" i="0" u="sng" dirty="0">
              <a:solidFill>
                <a:srgbClr val="111111"/>
              </a:solidFill>
              <a:effectLst/>
              <a:highlight>
                <a:srgbClr val="F3F3F3"/>
              </a:highlight>
              <a:latin typeface="Times New Roman" panose="02020603050405020304" pitchFamily="18" charset="0"/>
              <a:cs typeface="Times New Roman" panose="02020603050405020304" pitchFamily="18" charset="0"/>
            </a:endParaRPr>
          </a:p>
          <a:p>
            <a:r>
              <a:rPr lang="en-IN" sz="2400" i="0" dirty="0">
                <a:solidFill>
                  <a:srgbClr val="111111"/>
                </a:solidFill>
                <a:effectLst/>
                <a:highlight>
                  <a:srgbClr val="F3F3F3"/>
                </a:highlight>
                <a:latin typeface="Times New Roman" panose="02020603050405020304" pitchFamily="18" charset="0"/>
                <a:cs typeface="Times New Roman" panose="02020603050405020304" pitchFamily="18" charset="0"/>
              </a:rPr>
              <a:t>Technologies like encrypted storage, virtual LANs, and network middleboxes (e.g., firewalls, packet filters) can help mitigate these risks.</a:t>
            </a:r>
          </a:p>
          <a:p>
            <a:r>
              <a:rPr lang="en-US" sz="2400" i="0" dirty="0">
                <a:solidFill>
                  <a:srgbClr val="111111"/>
                </a:solidFill>
                <a:effectLst/>
                <a:highlight>
                  <a:srgbClr val="F3F3F3"/>
                </a:highlight>
                <a:latin typeface="Times New Roman" panose="02020603050405020304" pitchFamily="18" charset="0"/>
                <a:cs typeface="Times New Roman" panose="02020603050405020304" pitchFamily="18" charset="0"/>
              </a:rPr>
              <a:t>Traditional Attacks</a:t>
            </a:r>
            <a:r>
              <a:rPr lang="en-US" sz="2400" dirty="0">
                <a:solidFill>
                  <a:srgbClr val="111111"/>
                </a:solidFill>
                <a:highlight>
                  <a:srgbClr val="F3F3F3"/>
                </a:highlight>
                <a:latin typeface="Times New Roman" panose="02020603050405020304" pitchFamily="18" charset="0"/>
                <a:cs typeface="Times New Roman" panose="02020603050405020304" pitchFamily="18" charset="0"/>
              </a:rPr>
              <a:t> i</a:t>
            </a:r>
            <a:r>
              <a:rPr lang="en-US" sz="2400" i="0" dirty="0">
                <a:solidFill>
                  <a:srgbClr val="111111"/>
                </a:solidFill>
                <a:effectLst/>
                <a:highlight>
                  <a:srgbClr val="F3F3F3"/>
                </a:highlight>
                <a:latin typeface="Times New Roman" panose="02020603050405020304" pitchFamily="18" charset="0"/>
                <a:cs typeface="Times New Roman" panose="02020603050405020304" pitchFamily="18" charset="0"/>
              </a:rPr>
              <a:t>nclude buffer overflows, DoS attacks, spyware, malware, rootkits, Trojan horses, and worms.</a:t>
            </a:r>
          </a:p>
          <a:p>
            <a:endParaRPr lang="en-US" u="sng" dirty="0"/>
          </a:p>
          <a:p>
            <a:endParaRPr lang="en-IN" dirty="0"/>
          </a:p>
        </p:txBody>
      </p:sp>
    </p:spTree>
    <p:extLst>
      <p:ext uri="{BB962C8B-B14F-4D97-AF65-F5344CB8AC3E}">
        <p14:creationId xmlns:p14="http://schemas.microsoft.com/office/powerpoint/2010/main" val="2081519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233DFA-B318-28DB-DEC2-641BF823FEC1}"/>
              </a:ext>
            </a:extLst>
          </p:cNvPr>
          <p:cNvSpPr>
            <a:spLocks noGrp="1"/>
          </p:cNvSpPr>
          <p:nvPr>
            <p:ph idx="1"/>
          </p:nvPr>
        </p:nvSpPr>
        <p:spPr>
          <a:xfrm>
            <a:off x="838200" y="113122"/>
            <a:ext cx="10515600" cy="6542202"/>
          </a:xfrm>
        </p:spPr>
        <p:txBody>
          <a:bodyPr>
            <a:noAutofit/>
          </a:bodyPr>
          <a:lstStyle/>
          <a:p>
            <a:pPr marL="0" indent="0">
              <a:buNone/>
            </a:pPr>
            <a:r>
              <a:rPr lang="en-US" sz="1800" u="sng" dirty="0">
                <a:latin typeface="Times New Roman" panose="02020603050405020304" pitchFamily="18" charset="0"/>
                <a:cs typeface="Times New Roman" panose="02020603050405020304" pitchFamily="18" charset="0"/>
              </a:rPr>
              <a:t>Unpredictable Performance and Bottlenecks</a:t>
            </a:r>
            <a:endParaRPr lang="en-US" sz="1800" b="0" i="0" u="sng" dirty="0">
              <a:solidFill>
                <a:srgbClr val="111111"/>
              </a:solidFill>
              <a:effectLst/>
              <a:highlight>
                <a:srgbClr val="F3F3F3"/>
              </a:highlight>
              <a:latin typeface="Times New Roman" panose="02020603050405020304" pitchFamily="18" charset="0"/>
              <a:cs typeface="Times New Roman" panose="02020603050405020304" pitchFamily="18" charset="0"/>
            </a:endParaRPr>
          </a:p>
          <a:p>
            <a:r>
              <a:rPr lang="en-US" sz="1800" b="0" i="0" dirty="0">
                <a:solidFill>
                  <a:srgbClr val="111111"/>
                </a:solidFill>
                <a:effectLst/>
                <a:highlight>
                  <a:srgbClr val="F3F3F3"/>
                </a:highlight>
                <a:latin typeface="Times New Roman" panose="02020603050405020304" pitchFamily="18" charset="0"/>
                <a:cs typeface="Times New Roman" panose="02020603050405020304" pitchFamily="18" charset="0"/>
              </a:rPr>
              <a:t>While multiple VMs can share CPUs and memory, I/O sharing is problematic.</a:t>
            </a:r>
          </a:p>
          <a:p>
            <a:r>
              <a:rPr lang="en-US" sz="1800" b="0" i="0" dirty="0">
                <a:solidFill>
                  <a:srgbClr val="111111"/>
                </a:solidFill>
                <a:effectLst/>
                <a:highlight>
                  <a:srgbClr val="F3F3F3"/>
                </a:highlight>
                <a:latin typeface="Times New Roman" panose="02020603050405020304" pitchFamily="18" charset="0"/>
                <a:cs typeface="Times New Roman" panose="02020603050405020304" pitchFamily="18" charset="0"/>
              </a:rPr>
              <a:t>Improving I/O architectures and operating systems to efficiently virtualize interrupts and I/O channels is a solution.</a:t>
            </a:r>
          </a:p>
          <a:p>
            <a:r>
              <a:rPr lang="en-US" sz="1800" b="0" i="0" dirty="0">
                <a:solidFill>
                  <a:srgbClr val="111111"/>
                </a:solidFill>
                <a:effectLst/>
                <a:highlight>
                  <a:srgbClr val="F3F3F3"/>
                </a:highlight>
                <a:latin typeface="Times New Roman" panose="02020603050405020304" pitchFamily="18" charset="0"/>
                <a:cs typeface="Times New Roman" panose="02020603050405020304" pitchFamily="18" charset="0"/>
              </a:rPr>
              <a:t>As applications become more data-intensive and are distributed across cloud boundaries, data placement and transport become more complex.</a:t>
            </a:r>
            <a:endParaRPr lang="en-US" sz="1800" dirty="0">
              <a:solidFill>
                <a:srgbClr val="111111"/>
              </a:solidFill>
              <a:highlight>
                <a:srgbClr val="F3F3F3"/>
              </a:highlight>
              <a:latin typeface="Times New Roman" panose="02020603050405020304" pitchFamily="18" charset="0"/>
              <a:cs typeface="Times New Roman" panose="02020603050405020304" pitchFamily="18" charset="0"/>
            </a:endParaRPr>
          </a:p>
          <a:p>
            <a:r>
              <a:rPr lang="en-US" sz="1800" b="0" i="0" dirty="0">
                <a:solidFill>
                  <a:srgbClr val="111111"/>
                </a:solidFill>
                <a:effectLst/>
                <a:highlight>
                  <a:srgbClr val="F3F3F3"/>
                </a:highlight>
                <a:latin typeface="Times New Roman" panose="02020603050405020304" pitchFamily="18" charset="0"/>
                <a:cs typeface="Times New Roman" panose="02020603050405020304" pitchFamily="18" charset="0"/>
              </a:rPr>
              <a:t>Cloud users and providers need to consider data placement and traffic to minimize costs, as seen in Amazon’s CloudFront service development.</a:t>
            </a:r>
          </a:p>
          <a:p>
            <a:r>
              <a:rPr lang="en-US" sz="1800" b="0" i="0" dirty="0">
                <a:solidFill>
                  <a:srgbClr val="111111"/>
                </a:solidFill>
                <a:effectLst/>
                <a:highlight>
                  <a:srgbClr val="F3F3F3"/>
                </a:highlight>
                <a:latin typeface="Times New Roman" panose="02020603050405020304" pitchFamily="18" charset="0"/>
                <a:cs typeface="Times New Roman" panose="02020603050405020304" pitchFamily="18" charset="0"/>
              </a:rPr>
              <a:t>To address these issues, data transfer bottlenecks must be removed, bottleneck links widened, and weak servers eliminated.</a:t>
            </a:r>
          </a:p>
          <a:p>
            <a:pPr marL="0" indent="0">
              <a:buNone/>
            </a:pPr>
            <a:r>
              <a:rPr lang="en-US" sz="1800" u="sng" dirty="0"/>
              <a:t>Distributed Storage and Widespread Software Bugs</a:t>
            </a:r>
          </a:p>
          <a:p>
            <a:r>
              <a:rPr lang="en-US" sz="1800" b="0" i="0" dirty="0">
                <a:solidFill>
                  <a:srgbClr val="111111"/>
                </a:solidFill>
                <a:effectLst/>
                <a:highlight>
                  <a:srgbClr val="F3F3F3"/>
                </a:highlight>
                <a:latin typeface="-apple-system"/>
              </a:rPr>
              <a:t>There is a need to create storage systems that can scale up and down on demand to accommodate growing databases.</a:t>
            </a:r>
            <a:endParaRPr lang="en-US" sz="1800" b="0" i="0" u="sng" dirty="0">
              <a:solidFill>
                <a:srgbClr val="111111"/>
              </a:solidFill>
              <a:effectLst/>
              <a:highlight>
                <a:srgbClr val="F3F3F3"/>
              </a:highlight>
              <a:latin typeface="-apple-system"/>
            </a:endParaRPr>
          </a:p>
          <a:p>
            <a:r>
              <a:rPr lang="en-US" sz="1800" b="0" i="0" dirty="0">
                <a:solidFill>
                  <a:srgbClr val="111111"/>
                </a:solidFill>
                <a:effectLst/>
                <a:highlight>
                  <a:srgbClr val="F3F3F3"/>
                </a:highlight>
                <a:latin typeface="-apple-system"/>
              </a:rPr>
              <a:t>Designing efficient distributed Storage Area Networks (SANs) is crucial to meet scalability, data durability, and high availability (HA) expectations.</a:t>
            </a:r>
            <a:endParaRPr lang="en-US" sz="1800" u="sng" dirty="0">
              <a:solidFill>
                <a:srgbClr val="111111"/>
              </a:solidFill>
              <a:highlight>
                <a:srgbClr val="F3F3F3"/>
              </a:highlight>
              <a:latin typeface="-apple-system"/>
            </a:endParaRPr>
          </a:p>
          <a:p>
            <a:r>
              <a:rPr lang="en-US" sz="1800" b="0" i="0" dirty="0">
                <a:solidFill>
                  <a:srgbClr val="111111"/>
                </a:solidFill>
                <a:effectLst/>
                <a:highlight>
                  <a:srgbClr val="F3F3F3"/>
                </a:highlight>
                <a:latin typeface="-apple-system"/>
              </a:rPr>
              <a:t>Ensuring data consistency in SAN-connected data centers is a major challenge.</a:t>
            </a:r>
            <a:endParaRPr lang="en-US" sz="1800" b="0" i="0" u="sng" dirty="0">
              <a:solidFill>
                <a:srgbClr val="111111"/>
              </a:solidFill>
              <a:effectLst/>
              <a:highlight>
                <a:srgbClr val="F3F3F3"/>
              </a:highlight>
              <a:latin typeface="-apple-system"/>
            </a:endParaRPr>
          </a:p>
          <a:p>
            <a:r>
              <a:rPr lang="en-US" sz="1800" b="0" i="0" dirty="0">
                <a:solidFill>
                  <a:srgbClr val="111111"/>
                </a:solidFill>
                <a:effectLst/>
                <a:highlight>
                  <a:srgbClr val="F3F3F3"/>
                </a:highlight>
                <a:latin typeface="-apple-system"/>
              </a:rPr>
              <a:t>Large-scale distributed bugs cannot be easily reproduced, so debugging must occur at the production scale, which is not convenient for data centers.</a:t>
            </a:r>
            <a:endParaRPr lang="en-US" sz="1800" u="sng" dirty="0">
              <a:solidFill>
                <a:srgbClr val="111111"/>
              </a:solidFill>
              <a:highlight>
                <a:srgbClr val="F3F3F3"/>
              </a:highlight>
              <a:latin typeface="-apple-system"/>
            </a:endParaRPr>
          </a:p>
          <a:p>
            <a:r>
              <a:rPr lang="en-US" sz="1800" b="0" i="0" dirty="0">
                <a:solidFill>
                  <a:srgbClr val="111111"/>
                </a:solidFill>
                <a:effectLst/>
                <a:highlight>
                  <a:srgbClr val="F3F3F3"/>
                </a:highlight>
                <a:latin typeface="-apple-system"/>
              </a:rPr>
              <a:t>Virtual Machines (VMs) can capture valuable information for debugging that might be impossible to obtain otherwise.</a:t>
            </a:r>
            <a:endParaRPr lang="en-IN" sz="1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293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B3C5-B3AC-F2FD-8B8B-3F2BFDB050C7}"/>
              </a:ext>
            </a:extLst>
          </p:cNvPr>
          <p:cNvSpPr>
            <a:spLocks noGrp="1"/>
          </p:cNvSpPr>
          <p:nvPr>
            <p:ph type="title"/>
          </p:nvPr>
        </p:nvSpPr>
        <p:spPr/>
        <p:txBody>
          <a:bodyPr/>
          <a:lstStyle/>
          <a:p>
            <a:r>
              <a:rPr lang="en-US" sz="4400" dirty="0"/>
              <a:t>3.1ARCHITECTURAL DESIGN OF COMPUTE AND STORAGE CLOUDS</a:t>
            </a:r>
            <a:endParaRPr lang="en-IN" dirty="0"/>
          </a:p>
        </p:txBody>
      </p:sp>
      <p:sp>
        <p:nvSpPr>
          <p:cNvPr id="3" name="Content Placeholder 2">
            <a:extLst>
              <a:ext uri="{FF2B5EF4-FFF2-40B4-BE49-F238E27FC236}">
                <a16:creationId xmlns:a16="http://schemas.microsoft.com/office/drawing/2014/main" id="{4EE73944-0C31-9441-8DB0-E7C3AA8D2FA9}"/>
              </a:ext>
            </a:extLst>
          </p:cNvPr>
          <p:cNvSpPr>
            <a:spLocks noGrp="1"/>
          </p:cNvSpPr>
          <p:nvPr>
            <p:ph idx="1"/>
          </p:nvPr>
        </p:nvSpPr>
        <p:spPr/>
        <p:txBody>
          <a:bodyPr/>
          <a:lstStyle/>
          <a:p>
            <a:pPr marL="0" indent="0">
              <a:buNone/>
            </a:pPr>
            <a:r>
              <a:rPr lang="en-US" dirty="0"/>
              <a:t>3.1.1 A Generic Cloud Architecture Design </a:t>
            </a:r>
          </a:p>
          <a:p>
            <a:pPr marL="0" indent="0">
              <a:buNone/>
            </a:pPr>
            <a:r>
              <a:rPr lang="en-US" dirty="0"/>
              <a:t>3.1.2 </a:t>
            </a:r>
            <a:r>
              <a:rPr lang="en-IN" sz="2800" dirty="0"/>
              <a:t>Layered Cloud Architectural Development</a:t>
            </a:r>
            <a:endParaRPr lang="en-US" sz="2800" dirty="0"/>
          </a:p>
          <a:p>
            <a:pPr marL="0" indent="0">
              <a:buNone/>
            </a:pPr>
            <a:r>
              <a:rPr lang="en-US" dirty="0"/>
              <a:t>3.1.3 Virtualization Support and Disaster Recovery</a:t>
            </a:r>
          </a:p>
          <a:p>
            <a:pPr marL="0" indent="0">
              <a:buNone/>
            </a:pPr>
            <a:r>
              <a:rPr lang="en-IN" dirty="0"/>
              <a:t>3.1.4 Architectural Design Challenges</a:t>
            </a:r>
          </a:p>
        </p:txBody>
      </p:sp>
    </p:spTree>
    <p:extLst>
      <p:ext uri="{BB962C8B-B14F-4D97-AF65-F5344CB8AC3E}">
        <p14:creationId xmlns:p14="http://schemas.microsoft.com/office/powerpoint/2010/main" val="1316994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B0250F-DC19-3AD7-D4A6-32DDF6D88A55}"/>
              </a:ext>
            </a:extLst>
          </p:cNvPr>
          <p:cNvSpPr>
            <a:spLocks noGrp="1"/>
          </p:cNvSpPr>
          <p:nvPr>
            <p:ph idx="1"/>
          </p:nvPr>
        </p:nvSpPr>
        <p:spPr>
          <a:xfrm>
            <a:off x="838200" y="216816"/>
            <a:ext cx="10515600" cy="5960147"/>
          </a:xfrm>
        </p:spPr>
        <p:txBody>
          <a:bodyPr>
            <a:normAutofit fontScale="70000" lnSpcReduction="20000"/>
          </a:bodyPr>
          <a:lstStyle/>
          <a:p>
            <a:pPr marL="0" indent="0">
              <a:buNone/>
            </a:pPr>
            <a:r>
              <a:rPr lang="en-US" u="sng" dirty="0"/>
              <a:t>Cloud Scalability, Interoperability, and Standardization</a:t>
            </a:r>
          </a:p>
          <a:p>
            <a:r>
              <a:rPr lang="en-US" dirty="0"/>
              <a:t>GAE automatically scales in response to load increases and decreases; users are charged by the cycles used.</a:t>
            </a:r>
          </a:p>
          <a:p>
            <a:r>
              <a:rPr lang="en-US" dirty="0"/>
              <a:t> AWS charges by the hour for the number of VM instances used, even if the machine is idle. </a:t>
            </a:r>
          </a:p>
          <a:p>
            <a:r>
              <a:rPr lang="en-US" dirty="0"/>
              <a:t>The opportunity here is to scale quickly up and down in response to load variation, in order to save money, but without violating SLAs. </a:t>
            </a:r>
          </a:p>
          <a:p>
            <a:r>
              <a:rPr lang="en-US" dirty="0"/>
              <a:t>Open Virtualization Format (OVF) describes an open, secure, portable, efficient, and extensible format for the packaging and distribution of VMs. </a:t>
            </a:r>
          </a:p>
          <a:p>
            <a:r>
              <a:rPr lang="en-US" dirty="0"/>
              <a:t>It also defines a format for distributing software to be deployed in VMs</a:t>
            </a:r>
          </a:p>
          <a:p>
            <a:pPr marL="0" indent="0">
              <a:buNone/>
            </a:pPr>
            <a:r>
              <a:rPr lang="en-US" u="sng" dirty="0"/>
              <a:t>Software Licensing and Reputation Sharing</a:t>
            </a:r>
          </a:p>
          <a:p>
            <a:r>
              <a:rPr lang="en-US" dirty="0"/>
              <a:t>Many cloud computing providers originally relied on open source software because the licensing model for commercial software is not ideal for utility computing.</a:t>
            </a:r>
          </a:p>
          <a:p>
            <a:r>
              <a:rPr lang="en-US" dirty="0"/>
              <a:t> The primary opportunity is either for open source to remain popular or simply for commercial software companies to change their licensing structure to better fit cloud computing. </a:t>
            </a:r>
          </a:p>
          <a:p>
            <a:r>
              <a:rPr lang="en-US" dirty="0"/>
              <a:t>One can consider using both pay-for-use and bulk-use licensing schemes to widen the business coverage.</a:t>
            </a:r>
          </a:p>
          <a:p>
            <a:r>
              <a:rPr lang="en-US" dirty="0"/>
              <a:t>One customer’s bad behavior can affect the reputation of the entire cloud. For instance, blacklisting of EC2 IP addresses by spam-prevention services may limit smooth VM installation.</a:t>
            </a:r>
          </a:p>
          <a:p>
            <a:r>
              <a:rPr lang="en-US" dirty="0"/>
              <a:t>Another legal issue concerns the transfer of legal liability. Cloud providers want legal liability to remain with the customer, and vice versa. This problem must be solved at the SLA level.</a:t>
            </a:r>
            <a:endParaRPr lang="en-IN" u="sng" dirty="0"/>
          </a:p>
        </p:txBody>
      </p:sp>
    </p:spTree>
    <p:extLst>
      <p:ext uri="{BB962C8B-B14F-4D97-AF65-F5344CB8AC3E}">
        <p14:creationId xmlns:p14="http://schemas.microsoft.com/office/powerpoint/2010/main" val="193318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3E97-0FF3-3E8E-03FF-9AABEAD68843}"/>
              </a:ext>
            </a:extLst>
          </p:cNvPr>
          <p:cNvSpPr>
            <a:spLocks noGrp="1"/>
          </p:cNvSpPr>
          <p:nvPr>
            <p:ph type="title"/>
          </p:nvPr>
        </p:nvSpPr>
        <p:spPr>
          <a:xfrm>
            <a:off x="838200" y="365125"/>
            <a:ext cx="10515600" cy="596409"/>
          </a:xfrm>
        </p:spPr>
        <p:txBody>
          <a:bodyPr>
            <a:normAutofit/>
          </a:bodyPr>
          <a:lstStyle/>
          <a:p>
            <a:r>
              <a:rPr lang="en-US" sz="3200" dirty="0"/>
              <a:t>3.2 PUBLIC CLOUD PLATFORMS: GAE, AWS, AND AZURE</a:t>
            </a:r>
            <a:endParaRPr lang="en-IN" sz="3200" dirty="0"/>
          </a:p>
        </p:txBody>
      </p:sp>
      <p:sp>
        <p:nvSpPr>
          <p:cNvPr id="3" name="Content Placeholder 2">
            <a:extLst>
              <a:ext uri="{FF2B5EF4-FFF2-40B4-BE49-F238E27FC236}">
                <a16:creationId xmlns:a16="http://schemas.microsoft.com/office/drawing/2014/main" id="{D8D42F5C-DBC6-5EF1-DACE-DC6B0B5437B7}"/>
              </a:ext>
            </a:extLst>
          </p:cNvPr>
          <p:cNvSpPr>
            <a:spLocks noGrp="1"/>
          </p:cNvSpPr>
          <p:nvPr>
            <p:ph idx="1"/>
          </p:nvPr>
        </p:nvSpPr>
        <p:spPr>
          <a:xfrm>
            <a:off x="838200" y="1121790"/>
            <a:ext cx="10515600" cy="5055173"/>
          </a:xfrm>
        </p:spPr>
        <p:txBody>
          <a:bodyPr>
            <a:normAutofit fontScale="92500" lnSpcReduction="10000"/>
          </a:bodyPr>
          <a:lstStyle/>
          <a:p>
            <a:pPr marL="0" indent="0">
              <a:buNone/>
            </a:pPr>
            <a:r>
              <a:rPr lang="en-IN" dirty="0"/>
              <a:t>3.2.1 Google App Engine (GAE):</a:t>
            </a:r>
          </a:p>
          <a:p>
            <a:r>
              <a:rPr lang="en-US" dirty="0"/>
              <a:t>Google has the world’s largest search engine facilities. </a:t>
            </a:r>
          </a:p>
          <a:p>
            <a:r>
              <a:rPr lang="en-US" dirty="0"/>
              <a:t>The company has extensive experience in massive data processing that has led to new insights into data-center design and novel programming models that scale to incredible sizes. </a:t>
            </a:r>
          </a:p>
          <a:p>
            <a:r>
              <a:rPr lang="en-US" dirty="0"/>
              <a:t>The Google platform is based on its search engine expertise. </a:t>
            </a:r>
          </a:p>
          <a:p>
            <a:r>
              <a:rPr lang="en-US" dirty="0"/>
              <a:t>Google has hundreds of data centers and has installed more than 460,000 servers worldwide. </a:t>
            </a:r>
          </a:p>
          <a:p>
            <a:r>
              <a:rPr lang="en-US" dirty="0"/>
              <a:t>For example, 200 Google data centers are used at one time for a number of cloud applications. Data items are stored in text, images, and video and are replicated to tolerate faults or failures. </a:t>
            </a:r>
          </a:p>
          <a:p>
            <a:r>
              <a:rPr lang="en-US" dirty="0"/>
              <a:t>Google’s App Engine (GAE) offers a PaaS platform supporting various cloud and web applications.</a:t>
            </a:r>
            <a:endParaRPr lang="en-IN" dirty="0"/>
          </a:p>
        </p:txBody>
      </p:sp>
    </p:spTree>
    <p:extLst>
      <p:ext uri="{BB962C8B-B14F-4D97-AF65-F5344CB8AC3E}">
        <p14:creationId xmlns:p14="http://schemas.microsoft.com/office/powerpoint/2010/main" val="1524195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E7274-7BB5-7D50-67C0-1E0158A0D181}"/>
              </a:ext>
            </a:extLst>
          </p:cNvPr>
          <p:cNvSpPr>
            <a:spLocks noGrp="1"/>
          </p:cNvSpPr>
          <p:nvPr>
            <p:ph idx="1"/>
          </p:nvPr>
        </p:nvSpPr>
        <p:spPr>
          <a:xfrm>
            <a:off x="838200" y="395926"/>
            <a:ext cx="10515600" cy="5781037"/>
          </a:xfrm>
        </p:spPr>
        <p:txBody>
          <a:bodyPr/>
          <a:lstStyle/>
          <a:p>
            <a:pPr marL="0" indent="0">
              <a:buNone/>
            </a:pPr>
            <a:r>
              <a:rPr lang="en-IN" i="1" u="sng" dirty="0"/>
              <a:t>GAE Architecture</a:t>
            </a:r>
          </a:p>
        </p:txBody>
      </p:sp>
      <p:pic>
        <p:nvPicPr>
          <p:cNvPr id="5" name="Picture 4">
            <a:extLst>
              <a:ext uri="{FF2B5EF4-FFF2-40B4-BE49-F238E27FC236}">
                <a16:creationId xmlns:a16="http://schemas.microsoft.com/office/drawing/2014/main" id="{BD2D7915-67F7-137A-35C4-1714336725BA}"/>
              </a:ext>
            </a:extLst>
          </p:cNvPr>
          <p:cNvPicPr>
            <a:picLocks noChangeAspect="1"/>
          </p:cNvPicPr>
          <p:nvPr/>
        </p:nvPicPr>
        <p:blipFill rotWithShape="1">
          <a:blip r:embed="rId2"/>
          <a:srcRect l="5082"/>
          <a:stretch/>
        </p:blipFill>
        <p:spPr>
          <a:xfrm>
            <a:off x="395926" y="876693"/>
            <a:ext cx="11151909" cy="5674936"/>
          </a:xfrm>
          <a:prstGeom prst="rect">
            <a:avLst/>
          </a:prstGeom>
        </p:spPr>
      </p:pic>
    </p:spTree>
    <p:extLst>
      <p:ext uri="{BB962C8B-B14F-4D97-AF65-F5344CB8AC3E}">
        <p14:creationId xmlns:p14="http://schemas.microsoft.com/office/powerpoint/2010/main" val="843018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45C2613-ED85-FF81-B26C-8827EEE68E67}"/>
              </a:ext>
            </a:extLst>
          </p:cNvPr>
          <p:cNvSpPr>
            <a:spLocks noGrp="1" noChangeArrowheads="1"/>
          </p:cNvSpPr>
          <p:nvPr>
            <p:ph idx="1"/>
          </p:nvPr>
        </p:nvSpPr>
        <p:spPr bwMode="auto">
          <a:xfrm>
            <a:off x="422787" y="143193"/>
            <a:ext cx="10681988"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GFS (Google File System)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Designed for storing large amounts of data.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Functionality</a:t>
            </a:r>
            <a:r>
              <a:rPr kumimoji="0" lang="en-US" altLang="en-US" sz="1800" b="0" i="0" u="none" strike="noStrike" cap="none" normalizeH="0" baseline="0" dirty="0">
                <a:ln>
                  <a:noFill/>
                </a:ln>
                <a:solidFill>
                  <a:schemeClr val="tx1"/>
                </a:solidFill>
                <a:effectLst/>
                <a:latin typeface="Arial" panose="020B0604020202020204" pitchFamily="34" charset="0"/>
              </a:rPr>
              <a:t>: It is a scalable distributed file system developed by Google to handle large-scale data processing workloads.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MapReduce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Used in application program development.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Functionality</a:t>
            </a:r>
            <a:r>
              <a:rPr kumimoji="0" lang="en-US" altLang="en-US" sz="1800" b="0" i="0" u="none" strike="noStrike" cap="none" normalizeH="0" baseline="0" dirty="0">
                <a:ln>
                  <a:noFill/>
                </a:ln>
                <a:solidFill>
                  <a:schemeClr val="tx1"/>
                </a:solidFill>
                <a:effectLst/>
                <a:latin typeface="Arial" panose="020B0604020202020204" pitchFamily="34" charset="0"/>
              </a:rPr>
              <a:t>: It’s a programming model and processing technique for distributed computing. It simplifies data processing across large clusters of computers by breaking down tasks into smaller sub-tasks (Map) and then combining the results (Reduce).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Chubby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Provides distributed application lock services.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Functionality</a:t>
            </a:r>
            <a:r>
              <a:rPr kumimoji="0" lang="en-US" altLang="en-US" sz="1800" b="0" i="0" u="none" strike="noStrike" cap="none" normalizeH="0" baseline="0" dirty="0">
                <a:ln>
                  <a:noFill/>
                </a:ln>
                <a:solidFill>
                  <a:schemeClr val="tx1"/>
                </a:solidFill>
                <a:effectLst/>
                <a:latin typeface="Arial" panose="020B0604020202020204" pitchFamily="34" charset="0"/>
              </a:rPr>
              <a:t>: It is a distributed lock service that helps in managing synchronization and coordination among distributed applications, ensuring that only one instance of a service can perform a critical operation at a time.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err="1">
                <a:ln>
                  <a:noFill/>
                </a:ln>
                <a:solidFill>
                  <a:schemeClr val="tx1"/>
                </a:solidFill>
                <a:effectLst/>
                <a:latin typeface="Arial" panose="020B0604020202020204" pitchFamily="34" charset="0"/>
              </a:rPr>
              <a:t>BigTable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Offers a storage service for accessing structured data.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Functionality</a:t>
            </a:r>
            <a:r>
              <a:rPr kumimoji="0" lang="en-US" altLang="en-US" sz="1800" b="0" i="0" u="none" strike="noStrike" cap="none" normalizeH="0" baseline="0" dirty="0">
                <a:ln>
                  <a:noFill/>
                </a:ln>
                <a:solidFill>
                  <a:schemeClr val="tx1"/>
                </a:solidFill>
                <a:effectLst/>
                <a:latin typeface="Arial" panose="020B0604020202020204" pitchFamily="34" charset="0"/>
              </a:rPr>
              <a:t>: It’s a distributed storage system designed to handle large-scale structured data. It supports dynamic control over data layout and format, making it suitable for various applications like web indexing, Google Earth, and Google Finance.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These technologies are part of Google’s infrastructure and are designed to handle the massive scale and complexity of data and services they manage.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3582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F1D495-106A-FEBD-EC76-B7F0DA3D88E1}"/>
              </a:ext>
            </a:extLst>
          </p:cNvPr>
          <p:cNvSpPr>
            <a:spLocks noGrp="1"/>
          </p:cNvSpPr>
          <p:nvPr>
            <p:ph idx="1"/>
          </p:nvPr>
        </p:nvSpPr>
        <p:spPr>
          <a:xfrm>
            <a:off x="838200" y="527901"/>
            <a:ext cx="10515600" cy="5649062"/>
          </a:xfrm>
        </p:spPr>
        <p:txBody>
          <a:bodyPr>
            <a:normAutofit fontScale="92500" lnSpcReduction="20000"/>
          </a:bodyPr>
          <a:lstStyle/>
          <a:p>
            <a:pPr marL="0" indent="0">
              <a:buNone/>
            </a:pPr>
            <a:r>
              <a:rPr lang="en-IN" b="1" i="1" u="sng" dirty="0"/>
              <a:t>Functional Modules of GAE</a:t>
            </a:r>
          </a:p>
          <a:p>
            <a:pPr marL="0" indent="0">
              <a:buNone/>
            </a:pPr>
            <a:r>
              <a:rPr lang="en-US" dirty="0"/>
              <a:t>The GAE platform comprises the following five major components.</a:t>
            </a:r>
            <a:endParaRPr lang="en-IN" b="1" i="1" u="sng" dirty="0"/>
          </a:p>
          <a:p>
            <a:pPr marL="514350" indent="-514350">
              <a:buAutoNum type="alphaLcPeriod"/>
            </a:pPr>
            <a:r>
              <a:rPr lang="en-US" dirty="0"/>
              <a:t>The datastore offers object-oriented, distributed, structured data storage services based on </a:t>
            </a:r>
            <a:r>
              <a:rPr lang="en-US" dirty="0" err="1"/>
              <a:t>BigTable</a:t>
            </a:r>
            <a:r>
              <a:rPr lang="en-US" dirty="0"/>
              <a:t> techniques. The datastore secures data management operations. </a:t>
            </a:r>
          </a:p>
          <a:p>
            <a:pPr marL="514350" indent="-514350">
              <a:buAutoNum type="alphaLcPeriod"/>
            </a:pPr>
            <a:r>
              <a:rPr lang="en-US" dirty="0"/>
              <a:t>b. The application runtime environment offers a platform for scalable web programming and execution. It supports two development languages: Python and Java. </a:t>
            </a:r>
          </a:p>
          <a:p>
            <a:pPr marL="514350" indent="-514350">
              <a:buAutoNum type="alphaLcPeriod"/>
            </a:pPr>
            <a:r>
              <a:rPr lang="en-US" dirty="0"/>
              <a:t>c. The software development kit (SDK) is used for local application development. The SDK allows users to execute test runs of local applications and upload application code. </a:t>
            </a:r>
          </a:p>
          <a:p>
            <a:pPr marL="514350" indent="-514350">
              <a:buAutoNum type="alphaLcPeriod"/>
            </a:pPr>
            <a:r>
              <a:rPr lang="en-US" dirty="0"/>
              <a:t>d. The administration console is used for easy management of user application development cycles, instead of for physical resource management. </a:t>
            </a:r>
          </a:p>
          <a:p>
            <a:pPr marL="514350" indent="-514350">
              <a:buAutoNum type="alphaLcPeriod"/>
            </a:pPr>
            <a:r>
              <a:rPr lang="en-US" dirty="0"/>
              <a:t>e. The GAE web service infrastructure provides special interfaces to guarantee flexible use and management of storage and network resources by GAE</a:t>
            </a:r>
            <a:endParaRPr lang="en-IN" b="1" i="1" u="sng" dirty="0"/>
          </a:p>
        </p:txBody>
      </p:sp>
    </p:spTree>
    <p:extLst>
      <p:ext uri="{BB962C8B-B14F-4D97-AF65-F5344CB8AC3E}">
        <p14:creationId xmlns:p14="http://schemas.microsoft.com/office/powerpoint/2010/main" val="1410319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EDBCB4-A6C6-BD81-DF6D-7F047F20544D}"/>
              </a:ext>
            </a:extLst>
          </p:cNvPr>
          <p:cNvSpPr>
            <a:spLocks noGrp="1"/>
          </p:cNvSpPr>
          <p:nvPr>
            <p:ph idx="1"/>
          </p:nvPr>
        </p:nvSpPr>
        <p:spPr>
          <a:xfrm>
            <a:off x="838200" y="725864"/>
            <a:ext cx="10515600" cy="5451099"/>
          </a:xfrm>
        </p:spPr>
        <p:txBody>
          <a:bodyPr/>
          <a:lstStyle/>
          <a:p>
            <a:pPr marL="0" indent="0">
              <a:buNone/>
            </a:pPr>
            <a:r>
              <a:rPr lang="en-IN" i="1" u="sng" dirty="0"/>
              <a:t>GAE Applications</a:t>
            </a:r>
          </a:p>
          <a:p>
            <a:r>
              <a:rPr lang="en-US" dirty="0"/>
              <a:t>Well-known GAE applications include the Google Search Engine, Google Docs, Google Earth, and Gmail. </a:t>
            </a:r>
          </a:p>
          <a:p>
            <a:r>
              <a:rPr lang="en-US" dirty="0"/>
              <a:t>These applications can support large numbers of users simultaneously. </a:t>
            </a:r>
          </a:p>
          <a:p>
            <a:r>
              <a:rPr lang="en-US" dirty="0"/>
              <a:t>Users can interact with Google applications via the web interface provided by each application.</a:t>
            </a:r>
            <a:endParaRPr lang="en-IN" i="1" u="sng" dirty="0"/>
          </a:p>
        </p:txBody>
      </p:sp>
    </p:spTree>
    <p:extLst>
      <p:ext uri="{BB962C8B-B14F-4D97-AF65-F5344CB8AC3E}">
        <p14:creationId xmlns:p14="http://schemas.microsoft.com/office/powerpoint/2010/main" val="4006402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51C95B-4DD1-5DF3-D383-0141ABB40822}"/>
              </a:ext>
            </a:extLst>
          </p:cNvPr>
          <p:cNvSpPr>
            <a:spLocks noGrp="1"/>
          </p:cNvSpPr>
          <p:nvPr>
            <p:ph type="title"/>
          </p:nvPr>
        </p:nvSpPr>
        <p:spPr>
          <a:xfrm>
            <a:off x="838200" y="365125"/>
            <a:ext cx="10515600" cy="615263"/>
          </a:xfrm>
        </p:spPr>
        <p:txBody>
          <a:bodyPr>
            <a:normAutofit fontScale="90000"/>
          </a:bodyPr>
          <a:lstStyle/>
          <a:p>
            <a:r>
              <a:rPr lang="en-IN" dirty="0"/>
              <a:t>3.2.2 Amazon Web Services (AWS)</a:t>
            </a:r>
          </a:p>
        </p:txBody>
      </p:sp>
      <p:sp>
        <p:nvSpPr>
          <p:cNvPr id="6" name="Rectangle 1">
            <a:extLst>
              <a:ext uri="{FF2B5EF4-FFF2-40B4-BE49-F238E27FC236}">
                <a16:creationId xmlns:a16="http://schemas.microsoft.com/office/drawing/2014/main" id="{141A2270-A181-E432-AF92-777EAEF73FAE}"/>
              </a:ext>
            </a:extLst>
          </p:cNvPr>
          <p:cNvSpPr>
            <a:spLocks noGrp="1" noChangeArrowheads="1"/>
          </p:cNvSpPr>
          <p:nvPr>
            <p:ph idx="1"/>
          </p:nvPr>
        </p:nvSpPr>
        <p:spPr bwMode="auto">
          <a:xfrm>
            <a:off x="838200" y="1018196"/>
            <a:ext cx="11001080" cy="55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t>Amazon has been a leader in providing public cloud services (http://aws.amazon.com/). </a:t>
            </a:r>
          </a:p>
          <a:p>
            <a:r>
              <a:rPr lang="en-US" sz="1800" dirty="0"/>
              <a:t>Amazon applies the IaaS model in providing its services.</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EC2 (Elastic Compute Cloud)</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virtualized platforms for hosting VMs.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Functionality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EC2 allows users to run applications on virtual servers, offering scalable computing capacity.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S3 (Simple Storage Service)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Offers object-oriented storage.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Functionality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S3 is used for storing and retrieving any amount of data at any time, providing a highly scalable and durable storage solution.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EBS (Elastic Block Store)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block storage.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Functionality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EBS offers persistent block storage volumes for use with EC2 instances, allowing for data to be stored and accessed like a traditional hard drive. </a:t>
            </a:r>
          </a:p>
          <a:p>
            <a:pPr marL="0" indent="0" algn="l">
              <a:buNone/>
            </a:pPr>
            <a:r>
              <a:rPr lang="en-US" sz="1600" b="1" i="0" dirty="0">
                <a:solidFill>
                  <a:srgbClr val="111111"/>
                </a:solidFill>
                <a:effectLst/>
                <a:highlight>
                  <a:srgbClr val="F3F3F3"/>
                </a:highlight>
                <a:latin typeface="Times New Roman" panose="02020603050405020304" pitchFamily="18" charset="0"/>
                <a:cs typeface="Times New Roman" panose="02020603050405020304" pitchFamily="18" charset="0"/>
              </a:rPr>
              <a:t>SQS (Simple Queue Service)</a:t>
            </a:r>
            <a:r>
              <a:rPr lang="en-US" sz="1600" b="0" i="0" dirty="0">
                <a:solidFill>
                  <a:srgbClr val="111111"/>
                </a:solidFill>
                <a:effectLst/>
                <a:highlight>
                  <a:srgbClr val="F3F3F3"/>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600" b="1" i="0" dirty="0">
                <a:solidFill>
                  <a:srgbClr val="111111"/>
                </a:solidFill>
                <a:effectLst/>
                <a:highlight>
                  <a:srgbClr val="F3F3F3"/>
                </a:highlight>
                <a:latin typeface="Times New Roman" panose="02020603050405020304" pitchFamily="18" charset="0"/>
                <a:cs typeface="Times New Roman" panose="02020603050405020304" pitchFamily="18" charset="0"/>
              </a:rPr>
              <a:t>Purpose</a:t>
            </a:r>
            <a:r>
              <a:rPr lang="en-US" sz="1600" b="0" i="0" dirty="0">
                <a:solidFill>
                  <a:srgbClr val="111111"/>
                </a:solidFill>
                <a:effectLst/>
                <a:highlight>
                  <a:srgbClr val="F3F3F3"/>
                </a:highlight>
                <a:latin typeface="Times New Roman" panose="02020603050405020304" pitchFamily="18" charset="0"/>
                <a:cs typeface="Times New Roman" panose="02020603050405020304" pitchFamily="18" charset="0"/>
              </a:rPr>
              <a:t>: Ensures a reliable message service between two processes.</a:t>
            </a:r>
          </a:p>
          <a:p>
            <a:pPr marL="742950" lvl="1" indent="-285750" algn="l">
              <a:buFont typeface="+mj-lt"/>
              <a:buAutoNum type="arabicPeriod"/>
            </a:pPr>
            <a:r>
              <a:rPr lang="en-US" sz="1600" b="1" i="0" dirty="0">
                <a:solidFill>
                  <a:srgbClr val="111111"/>
                </a:solidFill>
                <a:effectLst/>
                <a:highlight>
                  <a:srgbClr val="F3F3F3"/>
                </a:highlight>
                <a:latin typeface="Times New Roman" panose="02020603050405020304" pitchFamily="18" charset="0"/>
                <a:cs typeface="Times New Roman" panose="02020603050405020304" pitchFamily="18" charset="0"/>
              </a:rPr>
              <a:t>Functionality</a:t>
            </a:r>
            <a:r>
              <a:rPr lang="en-US" sz="1600" b="0" i="0" dirty="0">
                <a:solidFill>
                  <a:srgbClr val="111111"/>
                </a:solidFill>
                <a:effectLst/>
                <a:highlight>
                  <a:srgbClr val="F3F3F3"/>
                </a:highlight>
                <a:latin typeface="Times New Roman" panose="02020603050405020304" pitchFamily="18" charset="0"/>
                <a:cs typeface="Times New Roman" panose="02020603050405020304" pitchFamily="18" charset="0"/>
              </a:rPr>
              <a:t>: SQS allows messages to be sent, stored, and received between software components, even if the receiving process is not currently running. This ensures that messages are not lost and can be processed later when the receiver is available.</a:t>
            </a:r>
          </a:p>
          <a:p>
            <a:pPr marL="914400" marR="0" lvl="2"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9762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647DD7-C83D-E26C-8FE0-003492DDB63C}"/>
              </a:ext>
            </a:extLst>
          </p:cNvPr>
          <p:cNvPicPr>
            <a:picLocks noGrp="1" noChangeAspect="1"/>
          </p:cNvPicPr>
          <p:nvPr>
            <p:ph idx="1"/>
          </p:nvPr>
        </p:nvPicPr>
        <p:blipFill>
          <a:blip r:embed="rId2"/>
          <a:stretch>
            <a:fillRect/>
          </a:stretch>
        </p:blipFill>
        <p:spPr>
          <a:xfrm>
            <a:off x="1150070" y="1404594"/>
            <a:ext cx="10105534" cy="4559124"/>
          </a:xfrm>
        </p:spPr>
      </p:pic>
      <p:sp>
        <p:nvSpPr>
          <p:cNvPr id="7" name="Title 6">
            <a:extLst>
              <a:ext uri="{FF2B5EF4-FFF2-40B4-BE49-F238E27FC236}">
                <a16:creationId xmlns:a16="http://schemas.microsoft.com/office/drawing/2014/main" id="{3FF36EE4-1269-13E0-947C-2D465CC62FBC}"/>
              </a:ext>
            </a:extLst>
          </p:cNvPr>
          <p:cNvSpPr>
            <a:spLocks noGrp="1"/>
          </p:cNvSpPr>
          <p:nvPr>
            <p:ph type="title"/>
          </p:nvPr>
        </p:nvSpPr>
        <p:spPr/>
        <p:txBody>
          <a:bodyPr>
            <a:normAutofit/>
          </a:bodyPr>
          <a:lstStyle/>
          <a:p>
            <a:r>
              <a:rPr lang="en-US" sz="2400" i="1" u="sng" dirty="0"/>
              <a:t>Amazon architecture</a:t>
            </a:r>
            <a:endParaRPr lang="en-IN" sz="2400" i="1" u="sng" dirty="0"/>
          </a:p>
        </p:txBody>
      </p:sp>
    </p:spTree>
    <p:extLst>
      <p:ext uri="{BB962C8B-B14F-4D97-AF65-F5344CB8AC3E}">
        <p14:creationId xmlns:p14="http://schemas.microsoft.com/office/powerpoint/2010/main" val="2888665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A912A-4349-324B-7007-823499D324D8}"/>
              </a:ext>
            </a:extLst>
          </p:cNvPr>
          <p:cNvSpPr>
            <a:spLocks noGrp="1"/>
          </p:cNvSpPr>
          <p:nvPr>
            <p:ph type="title"/>
          </p:nvPr>
        </p:nvSpPr>
        <p:spPr/>
        <p:txBody>
          <a:bodyPr/>
          <a:lstStyle/>
          <a:p>
            <a:r>
              <a:rPr lang="en-IN" dirty="0"/>
              <a:t>3.2.3 Microsoft Windows Azure</a:t>
            </a:r>
          </a:p>
        </p:txBody>
      </p:sp>
      <p:sp>
        <p:nvSpPr>
          <p:cNvPr id="3" name="Content Placeholder 2">
            <a:extLst>
              <a:ext uri="{FF2B5EF4-FFF2-40B4-BE49-F238E27FC236}">
                <a16:creationId xmlns:a16="http://schemas.microsoft.com/office/drawing/2014/main" id="{4B397737-82FA-7E77-A0F7-9CCD2AAD7F90}"/>
              </a:ext>
            </a:extLst>
          </p:cNvPr>
          <p:cNvSpPr>
            <a:spLocks noGrp="1"/>
          </p:cNvSpPr>
          <p:nvPr>
            <p:ph idx="1"/>
          </p:nvPr>
        </p:nvSpPr>
        <p:spPr/>
        <p:txBody>
          <a:bodyPr>
            <a:normAutofit fontScale="92500" lnSpcReduction="10000"/>
          </a:bodyPr>
          <a:lstStyle/>
          <a:p>
            <a:r>
              <a:rPr lang="en-US" dirty="0"/>
              <a:t>In 2008, Microsoft launched a Windows Azure platform to meet the challenges in cloud computing. This platform is built over Microsoft data centers.</a:t>
            </a:r>
          </a:p>
          <a:p>
            <a:r>
              <a:rPr lang="en-US" dirty="0"/>
              <a:t>The platform is divided into three major component platforms. Windows Azure offers a cloud platform built on Windows OS and based on Microsoft virtualization technology. </a:t>
            </a:r>
          </a:p>
          <a:p>
            <a:r>
              <a:rPr lang="en-US" dirty="0"/>
              <a:t>Applications are installed on VMs deployed on the data-center servers.</a:t>
            </a:r>
          </a:p>
          <a:p>
            <a:r>
              <a:rPr lang="en-US" dirty="0"/>
              <a:t> Azure manages all servers, storage, and network resources of the data center. </a:t>
            </a:r>
          </a:p>
          <a:p>
            <a:r>
              <a:rPr lang="en-US" dirty="0"/>
              <a:t>On top of the infrastructure are the various services for building different cloud applications. </a:t>
            </a:r>
          </a:p>
        </p:txBody>
      </p:sp>
    </p:spTree>
    <p:extLst>
      <p:ext uri="{BB962C8B-B14F-4D97-AF65-F5344CB8AC3E}">
        <p14:creationId xmlns:p14="http://schemas.microsoft.com/office/powerpoint/2010/main" val="2179110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A85E72-7275-3304-8729-79605817E555}"/>
              </a:ext>
            </a:extLst>
          </p:cNvPr>
          <p:cNvSpPr>
            <a:spLocks noGrp="1"/>
          </p:cNvSpPr>
          <p:nvPr>
            <p:ph idx="1"/>
          </p:nvPr>
        </p:nvSpPr>
        <p:spPr>
          <a:xfrm>
            <a:off x="838200" y="556181"/>
            <a:ext cx="10515600" cy="5620782"/>
          </a:xfrm>
        </p:spPr>
        <p:txBody>
          <a:bodyPr>
            <a:normAutofit lnSpcReduction="10000"/>
          </a:bodyPr>
          <a:lstStyle/>
          <a:p>
            <a:pPr marL="0" indent="0">
              <a:buNone/>
            </a:pPr>
            <a:r>
              <a:rPr lang="en-US" dirty="0"/>
              <a:t>Cloud-level services provided by the Azure platform are:</a:t>
            </a:r>
          </a:p>
          <a:p>
            <a:r>
              <a:rPr lang="en-US" dirty="0"/>
              <a:t>Live service :Users can visit Microsoft Live applications and apply the data involved across multiple machines concurrently. </a:t>
            </a:r>
          </a:p>
          <a:p>
            <a:r>
              <a:rPr lang="en-US" dirty="0"/>
              <a:t>.NET service :This package supports application development on local hosts and execution on cloud machines.</a:t>
            </a:r>
          </a:p>
          <a:p>
            <a:r>
              <a:rPr lang="en-US" dirty="0"/>
              <a:t>SQL Azure: This function makes it easier for users to visit and use the relational database associated with the SQL server in the cloud.</a:t>
            </a:r>
          </a:p>
          <a:p>
            <a:r>
              <a:rPr lang="en-US" dirty="0"/>
              <a:t> SharePoint service: This provides a scalable and manageable platform for users to develop their special business applications in upgraded web services. </a:t>
            </a:r>
          </a:p>
          <a:p>
            <a:r>
              <a:rPr lang="en-US" dirty="0"/>
              <a:t>Dynamic CRM(customer relationship management) service: This provides software developers a business platform in managing CRM applications in financing, marketing, and sales and promotions.</a:t>
            </a:r>
            <a:endParaRPr lang="en-IN" dirty="0"/>
          </a:p>
        </p:txBody>
      </p:sp>
    </p:spTree>
    <p:extLst>
      <p:ext uri="{BB962C8B-B14F-4D97-AF65-F5344CB8AC3E}">
        <p14:creationId xmlns:p14="http://schemas.microsoft.com/office/powerpoint/2010/main" val="308946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CF4C-6A61-7920-EF1B-53F85478674C}"/>
              </a:ext>
            </a:extLst>
          </p:cNvPr>
          <p:cNvSpPr>
            <a:spLocks noGrp="1"/>
          </p:cNvSpPr>
          <p:nvPr>
            <p:ph type="title"/>
          </p:nvPr>
        </p:nvSpPr>
        <p:spPr>
          <a:xfrm>
            <a:off x="838200" y="365126"/>
            <a:ext cx="10515600" cy="436152"/>
          </a:xfrm>
        </p:spPr>
        <p:txBody>
          <a:bodyPr>
            <a:normAutofit fontScale="90000"/>
          </a:bodyPr>
          <a:lstStyle/>
          <a:p>
            <a:r>
              <a:rPr lang="en-US" sz="3200" dirty="0"/>
              <a:t>3.1 ARCHITECTURAL DESIGN OF COMPUTE AND STORAGE CLOUDS</a:t>
            </a:r>
            <a:endParaRPr lang="en-IN" sz="3200" dirty="0"/>
          </a:p>
        </p:txBody>
      </p:sp>
      <p:sp>
        <p:nvSpPr>
          <p:cNvPr id="3" name="Content Placeholder 2">
            <a:extLst>
              <a:ext uri="{FF2B5EF4-FFF2-40B4-BE49-F238E27FC236}">
                <a16:creationId xmlns:a16="http://schemas.microsoft.com/office/drawing/2014/main" id="{52551459-8A81-C520-D048-2C3E3ED193C1}"/>
              </a:ext>
            </a:extLst>
          </p:cNvPr>
          <p:cNvSpPr>
            <a:spLocks noGrp="1"/>
          </p:cNvSpPr>
          <p:nvPr>
            <p:ph idx="1"/>
          </p:nvPr>
        </p:nvSpPr>
        <p:spPr>
          <a:xfrm>
            <a:off x="838200" y="801278"/>
            <a:ext cx="10515600" cy="5375685"/>
          </a:xfrm>
        </p:spPr>
        <p:txBody>
          <a:bodyPr>
            <a:normAutofit fontScale="62500" lnSpcReduction="20000"/>
          </a:bodyPr>
          <a:lstStyle/>
          <a:p>
            <a:pPr marL="0" indent="0">
              <a:buNone/>
            </a:pPr>
            <a:r>
              <a:rPr lang="en-US" dirty="0"/>
              <a:t>3.1.1 A Generic Cloud Architecture Design:</a:t>
            </a:r>
          </a:p>
          <a:p>
            <a:r>
              <a:rPr lang="en-US" dirty="0"/>
              <a:t>An Internet cloud is envisioned as a public cluster of servers provisioned on demand to perform collective web services or distributed applications using data center resources.</a:t>
            </a:r>
          </a:p>
          <a:p>
            <a:pPr marL="0" indent="0">
              <a:buNone/>
            </a:pPr>
            <a:r>
              <a:rPr lang="en-IN" i="1" u="sng" dirty="0"/>
              <a:t>Cloud Platform Design Goals</a:t>
            </a:r>
            <a:r>
              <a:rPr lang="en-US" i="1" u="sng" dirty="0"/>
              <a:t>:</a:t>
            </a:r>
          </a:p>
          <a:p>
            <a:r>
              <a:rPr lang="en-US" dirty="0"/>
              <a:t>Scalability, virtualization, efficiency, and reliability are four major cloud computing platform design goals. </a:t>
            </a:r>
          </a:p>
          <a:p>
            <a:r>
              <a:rPr lang="en-US" dirty="0"/>
              <a:t>Cloud management receives the user request, finds the correct resources, and then calls the provisioning services which invoke the resources in the cloud. </a:t>
            </a:r>
          </a:p>
          <a:p>
            <a:r>
              <a:rPr lang="en-US" dirty="0"/>
              <a:t>The cloud management software supports both physical and virtual machines. </a:t>
            </a:r>
          </a:p>
          <a:p>
            <a:r>
              <a:rPr lang="en-US" dirty="0"/>
              <a:t>Security in shared resources and shared access to data centers also pose another design challenge.</a:t>
            </a:r>
          </a:p>
          <a:p>
            <a:r>
              <a:rPr lang="en-US" dirty="0"/>
              <a:t>The platform needs to establish a very large-scale HPC infrastructure. </a:t>
            </a:r>
          </a:p>
          <a:p>
            <a:r>
              <a:rPr lang="en-US" dirty="0"/>
              <a:t>The hardware and software systems are combined to make operating easy and efficient. </a:t>
            </a:r>
          </a:p>
          <a:p>
            <a:r>
              <a:rPr lang="en-US" dirty="0"/>
              <a:t>System scalability can benefit from cluster architecture. </a:t>
            </a:r>
          </a:p>
          <a:p>
            <a:r>
              <a:rPr lang="en-US" dirty="0"/>
              <a:t>If one service takes a lot of processing power, storage capacity, or network traffic, adding more servers and bandwidth is simple.</a:t>
            </a:r>
          </a:p>
          <a:p>
            <a:r>
              <a:rPr lang="en-US" dirty="0"/>
              <a:t> System reliability can benefit from this architecture. Data can be put into multiple locations. </a:t>
            </a:r>
          </a:p>
          <a:p>
            <a:r>
              <a:rPr lang="en-US" dirty="0"/>
              <a:t>For example, user e-mail can be put in three disks which expand to different geographically separate data centers. In such a situation, even if one of the data centers crashes, the user data is still accessible. The scale of the cloud architecture can be easily expanded by adding more servers and enlarging the network connectivity accordingly</a:t>
            </a:r>
            <a:endParaRPr lang="en-US" i="1" u="sng" dirty="0"/>
          </a:p>
          <a:p>
            <a:pPr marL="0" indent="0">
              <a:buNone/>
            </a:pPr>
            <a:endParaRPr lang="en-IN" dirty="0"/>
          </a:p>
        </p:txBody>
      </p:sp>
    </p:spTree>
    <p:extLst>
      <p:ext uri="{BB962C8B-B14F-4D97-AF65-F5344CB8AC3E}">
        <p14:creationId xmlns:p14="http://schemas.microsoft.com/office/powerpoint/2010/main" val="620727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780EA5-01CF-5D6F-DAC6-B725B3ABD404}"/>
              </a:ext>
            </a:extLst>
          </p:cNvPr>
          <p:cNvPicPr>
            <a:picLocks noGrp="1" noChangeAspect="1"/>
          </p:cNvPicPr>
          <p:nvPr>
            <p:ph idx="1"/>
          </p:nvPr>
        </p:nvPicPr>
        <p:blipFill>
          <a:blip r:embed="rId2"/>
          <a:stretch>
            <a:fillRect/>
          </a:stretch>
        </p:blipFill>
        <p:spPr>
          <a:xfrm>
            <a:off x="1055803" y="612742"/>
            <a:ext cx="10378910" cy="5564221"/>
          </a:xfrm>
        </p:spPr>
      </p:pic>
    </p:spTree>
    <p:extLst>
      <p:ext uri="{BB962C8B-B14F-4D97-AF65-F5344CB8AC3E}">
        <p14:creationId xmlns:p14="http://schemas.microsoft.com/office/powerpoint/2010/main" val="2193767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48971-41B3-975F-EACD-957B951CEE0E}"/>
              </a:ext>
            </a:extLst>
          </p:cNvPr>
          <p:cNvSpPr>
            <a:spLocks noGrp="1"/>
          </p:cNvSpPr>
          <p:nvPr>
            <p:ph type="title"/>
          </p:nvPr>
        </p:nvSpPr>
        <p:spPr/>
        <p:txBody>
          <a:bodyPr/>
          <a:lstStyle/>
          <a:p>
            <a:r>
              <a:rPr lang="en-IN" dirty="0"/>
              <a:t>3.3 EMERGING CLOUD SOFTWARE ENVIRONMENTS</a:t>
            </a:r>
          </a:p>
        </p:txBody>
      </p:sp>
      <p:sp>
        <p:nvSpPr>
          <p:cNvPr id="3" name="Content Placeholder 2">
            <a:extLst>
              <a:ext uri="{FF2B5EF4-FFF2-40B4-BE49-F238E27FC236}">
                <a16:creationId xmlns:a16="http://schemas.microsoft.com/office/drawing/2014/main" id="{90E41B27-54DB-7EE8-1631-CE8C13C029F5}"/>
              </a:ext>
            </a:extLst>
          </p:cNvPr>
          <p:cNvSpPr>
            <a:spLocks noGrp="1"/>
          </p:cNvSpPr>
          <p:nvPr>
            <p:ph idx="1"/>
          </p:nvPr>
        </p:nvSpPr>
        <p:spPr/>
        <p:txBody>
          <a:bodyPr/>
          <a:lstStyle/>
          <a:p>
            <a:pPr marL="0" indent="0">
              <a:buNone/>
            </a:pPr>
            <a:r>
              <a:rPr lang="en-US" dirty="0"/>
              <a:t>Popular cloud operating systems and emerging software environments are open source :</a:t>
            </a:r>
          </a:p>
          <a:p>
            <a:r>
              <a:rPr lang="en-US" dirty="0"/>
              <a:t>Eucalyptus </a:t>
            </a:r>
          </a:p>
          <a:p>
            <a:r>
              <a:rPr lang="en-US" dirty="0"/>
              <a:t>Nimbus</a:t>
            </a:r>
          </a:p>
          <a:p>
            <a:r>
              <a:rPr lang="en-US" dirty="0"/>
              <a:t>Open Stack</a:t>
            </a:r>
            <a:endParaRPr lang="en-IN" dirty="0"/>
          </a:p>
        </p:txBody>
      </p:sp>
    </p:spTree>
    <p:extLst>
      <p:ext uri="{BB962C8B-B14F-4D97-AF65-F5344CB8AC3E}">
        <p14:creationId xmlns:p14="http://schemas.microsoft.com/office/powerpoint/2010/main" val="3457880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2DF7-133A-9307-0F2B-5586E906F7DB}"/>
              </a:ext>
            </a:extLst>
          </p:cNvPr>
          <p:cNvSpPr>
            <a:spLocks noGrp="1"/>
          </p:cNvSpPr>
          <p:nvPr>
            <p:ph type="title"/>
          </p:nvPr>
        </p:nvSpPr>
        <p:spPr/>
        <p:txBody>
          <a:bodyPr/>
          <a:lstStyle/>
          <a:p>
            <a:r>
              <a:rPr lang="en-US" dirty="0"/>
              <a:t>3.3.1 Open Source Eucalyptus and Nimbus</a:t>
            </a:r>
            <a:endParaRPr lang="en-IN" dirty="0"/>
          </a:p>
        </p:txBody>
      </p:sp>
      <p:sp>
        <p:nvSpPr>
          <p:cNvPr id="3" name="Content Placeholder 2">
            <a:extLst>
              <a:ext uri="{FF2B5EF4-FFF2-40B4-BE49-F238E27FC236}">
                <a16:creationId xmlns:a16="http://schemas.microsoft.com/office/drawing/2014/main" id="{8D6790BD-A382-5085-B280-409F6BD9E705}"/>
              </a:ext>
            </a:extLst>
          </p:cNvPr>
          <p:cNvSpPr>
            <a:spLocks noGrp="1"/>
          </p:cNvSpPr>
          <p:nvPr>
            <p:ph idx="1"/>
          </p:nvPr>
        </p:nvSpPr>
        <p:spPr/>
        <p:txBody>
          <a:bodyPr>
            <a:normAutofit fontScale="92500" lnSpcReduction="20000"/>
          </a:bodyPr>
          <a:lstStyle/>
          <a:p>
            <a:r>
              <a:rPr lang="en-US" dirty="0"/>
              <a:t>Eucalyptus is a product from Eucalyptus Systems (www.eucalyptus.com) that was developed out of a research project at the University of California, Santa Barbara. </a:t>
            </a:r>
          </a:p>
          <a:p>
            <a:pPr algn="l"/>
            <a:r>
              <a:rPr lang="en-US" dirty="0"/>
              <a:t>Eucalyptus was initially aimed at bringing the cloud computing paradigm to academic supercomputers and clusters. </a:t>
            </a:r>
          </a:p>
          <a:p>
            <a:pPr marL="0" indent="0" algn="l">
              <a:buNone/>
            </a:pPr>
            <a:r>
              <a:rPr lang="en-US" b="1" i="0" dirty="0">
                <a:solidFill>
                  <a:srgbClr val="111111"/>
                </a:solidFill>
                <a:effectLst/>
                <a:highlight>
                  <a:srgbClr val="F3F3F3"/>
                </a:highlight>
                <a:latin typeface="-apple-system"/>
              </a:rPr>
              <a:t>Key Features</a:t>
            </a:r>
          </a:p>
          <a:p>
            <a:pPr algn="l">
              <a:buFont typeface="Arial" panose="020B0604020202020204" pitchFamily="34" charset="0"/>
              <a:buChar char="•"/>
            </a:pPr>
            <a:r>
              <a:rPr lang="en-US" dirty="0"/>
              <a:t>Eucalyptus takes many design queues from Amazon’s EC2, and its image management system is no different. </a:t>
            </a:r>
          </a:p>
          <a:p>
            <a:pPr algn="l">
              <a:buFont typeface="Arial" panose="020B0604020202020204" pitchFamily="34" charset="0"/>
              <a:buChar char="•"/>
            </a:pPr>
            <a:r>
              <a:rPr lang="en-US" dirty="0"/>
              <a:t>Eucalyptus stores images in Walrus, the block storage system that is analogous to the Amazon S3 service.</a:t>
            </a:r>
          </a:p>
          <a:p>
            <a:pPr algn="l">
              <a:buFont typeface="Arial" panose="020B0604020202020204" pitchFamily="34" charset="0"/>
              <a:buChar char="•"/>
            </a:pPr>
            <a:r>
              <a:rPr lang="en-US" b="0" i="0" dirty="0">
                <a:solidFill>
                  <a:srgbClr val="111111"/>
                </a:solidFill>
                <a:effectLst/>
                <a:highlight>
                  <a:srgbClr val="F3F3F3"/>
                </a:highlight>
                <a:latin typeface="-apple-system"/>
              </a:rPr>
              <a:t>Eucalyptus includes a user interface for managing users and images, making it easier to handle cloud resources.</a:t>
            </a:r>
          </a:p>
          <a:p>
            <a:endParaRPr lang="en-US" dirty="0"/>
          </a:p>
        </p:txBody>
      </p:sp>
    </p:spTree>
    <p:extLst>
      <p:ext uri="{BB962C8B-B14F-4D97-AF65-F5344CB8AC3E}">
        <p14:creationId xmlns:p14="http://schemas.microsoft.com/office/powerpoint/2010/main" val="978561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3C81D0-7291-858D-3634-CE3D8DA8B9C7}"/>
              </a:ext>
            </a:extLst>
          </p:cNvPr>
          <p:cNvPicPr>
            <a:picLocks noGrp="1" noChangeAspect="1"/>
          </p:cNvPicPr>
          <p:nvPr>
            <p:ph idx="1"/>
          </p:nvPr>
        </p:nvPicPr>
        <p:blipFill>
          <a:blip r:embed="rId2"/>
          <a:stretch>
            <a:fillRect/>
          </a:stretch>
        </p:blipFill>
        <p:spPr>
          <a:xfrm>
            <a:off x="1" y="0"/>
            <a:ext cx="12726186" cy="6858000"/>
          </a:xfrm>
        </p:spPr>
      </p:pic>
    </p:spTree>
    <p:extLst>
      <p:ext uri="{BB962C8B-B14F-4D97-AF65-F5344CB8AC3E}">
        <p14:creationId xmlns:p14="http://schemas.microsoft.com/office/powerpoint/2010/main" val="1296713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11B033-DBBF-8E22-8016-C9866E4F2782}"/>
              </a:ext>
            </a:extLst>
          </p:cNvPr>
          <p:cNvSpPr>
            <a:spLocks noGrp="1"/>
          </p:cNvSpPr>
          <p:nvPr>
            <p:ph idx="1"/>
          </p:nvPr>
        </p:nvSpPr>
        <p:spPr>
          <a:xfrm>
            <a:off x="838200" y="659876"/>
            <a:ext cx="10515600" cy="5517087"/>
          </a:xfrm>
        </p:spPr>
        <p:txBody>
          <a:bodyPr/>
          <a:lstStyle/>
          <a:p>
            <a:pPr marL="0" indent="0" algn="l">
              <a:buNone/>
            </a:pPr>
            <a:r>
              <a:rPr lang="en-US" b="1" i="0" dirty="0">
                <a:solidFill>
                  <a:srgbClr val="111111"/>
                </a:solidFill>
                <a:effectLst/>
                <a:highlight>
                  <a:srgbClr val="F3F3F3"/>
                </a:highlight>
                <a:latin typeface="-apple-system"/>
              </a:rPr>
              <a:t>Eucalyptus Architecture</a:t>
            </a:r>
          </a:p>
          <a:p>
            <a:pPr algn="l">
              <a:buFont typeface="Arial" panose="020B0604020202020204" pitchFamily="34" charset="0"/>
              <a:buChar char="•"/>
            </a:pPr>
            <a:r>
              <a:rPr lang="en-US" b="1" i="0" dirty="0">
                <a:solidFill>
                  <a:srgbClr val="111111"/>
                </a:solidFill>
                <a:effectLst/>
                <a:highlight>
                  <a:srgbClr val="F3F3F3"/>
                </a:highlight>
                <a:latin typeface="-apple-system"/>
              </a:rPr>
              <a:t>Open Software Environment</a:t>
            </a:r>
            <a:r>
              <a:rPr lang="en-US" b="0" i="0" dirty="0">
                <a:solidFill>
                  <a:srgbClr val="111111"/>
                </a:solidFill>
                <a:effectLst/>
                <a:highlight>
                  <a:srgbClr val="F3F3F3"/>
                </a:highlight>
                <a:latin typeface="-apple-system"/>
              </a:rPr>
              <a:t>: Eucalyptus is an open software environment, meaning it can be freely used and modified.</a:t>
            </a:r>
          </a:p>
          <a:p>
            <a:pPr algn="l">
              <a:buFont typeface="Arial" panose="020B0604020202020204" pitchFamily="34" charset="0"/>
              <a:buChar char="•"/>
            </a:pPr>
            <a:r>
              <a:rPr lang="en-US" b="1" i="0" dirty="0">
                <a:solidFill>
                  <a:srgbClr val="111111"/>
                </a:solidFill>
                <a:effectLst/>
                <a:highlight>
                  <a:srgbClr val="F3F3F3"/>
                </a:highlight>
                <a:latin typeface="-apple-system"/>
              </a:rPr>
              <a:t>Virtual Clustering</a:t>
            </a:r>
            <a:r>
              <a:rPr lang="en-US" b="0" i="0" dirty="0">
                <a:solidFill>
                  <a:srgbClr val="111111"/>
                </a:solidFill>
                <a:effectLst/>
                <a:highlight>
                  <a:srgbClr val="F3F3F3"/>
                </a:highlight>
                <a:latin typeface="-apple-system"/>
              </a:rPr>
              <a:t>: The architecture supports virtual clustering, which helps in managing and deploying virtual machines (VMs).</a:t>
            </a:r>
          </a:p>
          <a:p>
            <a:pPr algn="l">
              <a:buFont typeface="Arial" panose="020B0604020202020204" pitchFamily="34" charset="0"/>
              <a:buChar char="•"/>
            </a:pPr>
            <a:r>
              <a:rPr lang="en-US" b="1" i="0" dirty="0">
                <a:solidFill>
                  <a:srgbClr val="111111"/>
                </a:solidFill>
                <a:effectLst/>
                <a:highlight>
                  <a:srgbClr val="F3F3F3"/>
                </a:highlight>
                <a:latin typeface="-apple-system"/>
              </a:rPr>
              <a:t>VM Image Management</a:t>
            </a:r>
            <a:r>
              <a:rPr lang="en-US" b="0" i="0" dirty="0">
                <a:solidFill>
                  <a:srgbClr val="111111"/>
                </a:solidFill>
                <a:effectLst/>
                <a:highlight>
                  <a:srgbClr val="F3F3F3"/>
                </a:highlight>
                <a:latin typeface="-apple-system"/>
              </a:rPr>
              <a:t>: Eucalyptus’s image management system is similar to Amazon’s EC2. It uses Walrus for storing images, allowing users to bundle, upload, and register their own root file systems. These images can be retrieved from any availability zone, facilitating the creation and deployment of specialized virtual appliances.</a:t>
            </a:r>
          </a:p>
          <a:p>
            <a:endParaRPr lang="en-IN" dirty="0"/>
          </a:p>
        </p:txBody>
      </p:sp>
    </p:spTree>
    <p:extLst>
      <p:ext uri="{BB962C8B-B14F-4D97-AF65-F5344CB8AC3E}">
        <p14:creationId xmlns:p14="http://schemas.microsoft.com/office/powerpoint/2010/main" val="2095207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C350341-AD6A-FB1E-BDFD-54AE635FF214}"/>
              </a:ext>
            </a:extLst>
          </p:cNvPr>
          <p:cNvSpPr>
            <a:spLocks noGrp="1" noChangeArrowheads="1"/>
          </p:cNvSpPr>
          <p:nvPr>
            <p:ph idx="1"/>
          </p:nvPr>
        </p:nvSpPr>
        <p:spPr bwMode="auto">
          <a:xfrm>
            <a:off x="566787" y="369517"/>
            <a:ext cx="10549379" cy="5962658"/>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Nimbus</a:t>
            </a:r>
            <a:r>
              <a:rPr kumimoji="0" lang="en-US" altLang="en-US" sz="1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 is a set of open-source tools designed to provide an Infrastructure as a Service (IaaS) cloud computing solution.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Nimbus Web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Nimbus Web</a:t>
            </a:r>
            <a:r>
              <a:rPr kumimoji="0" lang="en-US" altLang="en-US" sz="1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 This is a web interface designed to provide both administrative and user functions in a user-friendly manner. It is built around a Python Django web application, which can be deployed separately from the Nimbus service.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Cumulus Storage Cloud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Cumulus</a:t>
            </a:r>
            <a:r>
              <a:rPr kumimoji="0" lang="en-US" altLang="en-US" sz="1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 This storage cloud implementation is integrated with Nimbus’s central services but can also function independently.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Client Compatibility</a:t>
            </a:r>
            <a:r>
              <a:rPr kumimoji="0" lang="en-US" altLang="en-US" sz="1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 Tools like boto and s2cmd, which work with the S3 REST API, are compatible with Cumulus.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 </a:t>
            </a:r>
            <a:r>
              <a:rPr lang="en-IN" sz="1800" b="0" i="0" dirty="0">
                <a:solidFill>
                  <a:srgbClr val="111111"/>
                </a:solidFill>
                <a:effectLst/>
                <a:highlight>
                  <a:srgbClr val="F3F3F3"/>
                </a:highlight>
                <a:latin typeface="Times New Roman" panose="02020603050405020304" pitchFamily="18" charset="0"/>
                <a:cs typeface="Times New Roman" panose="02020603050405020304" pitchFamily="18" charset="0"/>
              </a:rPr>
              <a:t>Nimbus supports two main resource management strategies:</a:t>
            </a:r>
          </a:p>
          <a:p>
            <a:pPr algn="l">
              <a:buFont typeface="+mj-lt"/>
              <a:buAutoNum type="arabicPeriod"/>
            </a:pPr>
            <a:r>
              <a:rPr lang="en-IN" sz="1800" b="1" i="0" dirty="0">
                <a:solidFill>
                  <a:srgbClr val="111111"/>
                </a:solidFill>
                <a:effectLst/>
                <a:highlight>
                  <a:srgbClr val="F3F3F3"/>
                </a:highlight>
                <a:latin typeface="Times New Roman" panose="02020603050405020304" pitchFamily="18" charset="0"/>
                <a:cs typeface="Times New Roman" panose="02020603050405020304" pitchFamily="18" charset="0"/>
              </a:rPr>
              <a:t>Resource Pool Mode</a:t>
            </a:r>
            <a:r>
              <a:rPr lang="en-IN" sz="1800" b="0" i="0" dirty="0">
                <a:solidFill>
                  <a:srgbClr val="111111"/>
                </a:solidFill>
                <a:effectLst/>
                <a:highlight>
                  <a:srgbClr val="F3F3F3"/>
                </a:highlight>
                <a:latin typeface="Times New Roman" panose="02020603050405020304" pitchFamily="18" charset="0"/>
                <a:cs typeface="Times New Roman" panose="02020603050405020304" pitchFamily="18" charset="0"/>
              </a:rPr>
              <a:t>: In this default mode, Nimbus controls a pool of VM manager nodes and can start VMs as needed.</a:t>
            </a:r>
          </a:p>
          <a:p>
            <a:pPr algn="l">
              <a:buFont typeface="+mj-lt"/>
              <a:buAutoNum type="arabicPeriod"/>
            </a:pPr>
            <a:r>
              <a:rPr lang="en-IN" sz="1800" b="1" i="0" dirty="0">
                <a:solidFill>
                  <a:srgbClr val="111111"/>
                </a:solidFill>
                <a:effectLst/>
                <a:highlight>
                  <a:srgbClr val="F3F3F3"/>
                </a:highlight>
                <a:latin typeface="Times New Roman" panose="02020603050405020304" pitchFamily="18" charset="0"/>
                <a:cs typeface="Times New Roman" panose="02020603050405020304" pitchFamily="18" charset="0"/>
              </a:rPr>
              <a:t>Pilot Mode</a:t>
            </a:r>
            <a:r>
              <a:rPr lang="en-IN" sz="1800" b="0" i="0" dirty="0">
                <a:solidFill>
                  <a:srgbClr val="111111"/>
                </a:solidFill>
                <a:effectLst/>
                <a:highlight>
                  <a:srgbClr val="F3F3F3"/>
                </a:highlight>
                <a:latin typeface="Times New Roman" panose="02020603050405020304" pitchFamily="18" charset="0"/>
                <a:cs typeface="Times New Roman" panose="02020603050405020304" pitchFamily="18" charset="0"/>
              </a:rPr>
              <a:t>: In this mode, Nimbus requests a VM manager from a cluster’s Local Resource Management System (LRMS) to deploy VMs.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2692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3B82-B04C-BA89-0B84-1C3D4E49C04B}"/>
              </a:ext>
            </a:extLst>
          </p:cNvPr>
          <p:cNvSpPr>
            <a:spLocks noGrp="1"/>
          </p:cNvSpPr>
          <p:nvPr>
            <p:ph type="title"/>
          </p:nvPr>
        </p:nvSpPr>
        <p:spPr/>
        <p:txBody>
          <a:bodyPr/>
          <a:lstStyle/>
          <a:p>
            <a:r>
              <a:rPr lang="en-IN" dirty="0"/>
              <a:t>3.3.2 OpenStack</a:t>
            </a:r>
          </a:p>
        </p:txBody>
      </p:sp>
      <p:sp>
        <p:nvSpPr>
          <p:cNvPr id="3" name="Content Placeholder 2">
            <a:extLst>
              <a:ext uri="{FF2B5EF4-FFF2-40B4-BE49-F238E27FC236}">
                <a16:creationId xmlns:a16="http://schemas.microsoft.com/office/drawing/2014/main" id="{29CF907F-427A-F23D-6ECC-671132943D94}"/>
              </a:ext>
            </a:extLst>
          </p:cNvPr>
          <p:cNvSpPr>
            <a:spLocks noGrp="1"/>
          </p:cNvSpPr>
          <p:nvPr>
            <p:ph idx="1"/>
          </p:nvPr>
        </p:nvSpPr>
        <p:spPr/>
        <p:txBody>
          <a:bodyPr>
            <a:normAutofit fontScale="92500" lnSpcReduction="20000"/>
          </a:bodyPr>
          <a:lstStyle/>
          <a:p>
            <a:r>
              <a:rPr lang="en-US" dirty="0"/>
              <a:t>OpenStack was introduced by Rackspace and NASA in July 2010. The project is building an open source community spanning technologists, developers, researchers, and industry to share resources and technologies with the goal of creating a massively scalable and secure cloud infrastructure.</a:t>
            </a:r>
          </a:p>
          <a:p>
            <a:r>
              <a:rPr lang="en-US" dirty="0"/>
              <a:t>OpenStack focuses on the development of two aspects of cloud computing to address compute and storage aspects with the OpenStack Compute and OpenStack Storage solutions. </a:t>
            </a:r>
          </a:p>
          <a:p>
            <a:r>
              <a:rPr lang="en-US" dirty="0"/>
              <a:t>“OpenStack Compute is the internal fabric of the cloud creating and managing large groups of virtual private servers”</a:t>
            </a:r>
          </a:p>
          <a:p>
            <a:r>
              <a:rPr lang="en-US" dirty="0"/>
              <a:t> “OpenStack Object Storage is software for creating redundant, scalable object storage using clusters of commodity servers to store terabytes or even petabytes of data.”</a:t>
            </a:r>
            <a:endParaRPr lang="en-IN" dirty="0"/>
          </a:p>
        </p:txBody>
      </p:sp>
    </p:spTree>
    <p:extLst>
      <p:ext uri="{BB962C8B-B14F-4D97-AF65-F5344CB8AC3E}">
        <p14:creationId xmlns:p14="http://schemas.microsoft.com/office/powerpoint/2010/main" val="2263062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30DF-7B8F-896C-933C-EB435810569C}"/>
              </a:ext>
            </a:extLst>
          </p:cNvPr>
          <p:cNvSpPr>
            <a:spLocks noGrp="1"/>
          </p:cNvSpPr>
          <p:nvPr>
            <p:ph type="title"/>
          </p:nvPr>
        </p:nvSpPr>
        <p:spPr/>
        <p:txBody>
          <a:bodyPr/>
          <a:lstStyle/>
          <a:p>
            <a:r>
              <a:rPr lang="en-IN" dirty="0"/>
              <a:t>OpenStack Compute</a:t>
            </a:r>
          </a:p>
        </p:txBody>
      </p:sp>
      <p:sp>
        <p:nvSpPr>
          <p:cNvPr id="3" name="Content Placeholder 2">
            <a:extLst>
              <a:ext uri="{FF2B5EF4-FFF2-40B4-BE49-F238E27FC236}">
                <a16:creationId xmlns:a16="http://schemas.microsoft.com/office/drawing/2014/main" id="{7F9DEC18-2611-63E5-94D9-8518CEBAECDA}"/>
              </a:ext>
            </a:extLst>
          </p:cNvPr>
          <p:cNvSpPr>
            <a:spLocks noGrp="1"/>
          </p:cNvSpPr>
          <p:nvPr>
            <p:ph idx="1"/>
          </p:nvPr>
        </p:nvSpPr>
        <p:spPr/>
        <p:txBody>
          <a:bodyPr>
            <a:normAutofit fontScale="92500" lnSpcReduction="20000"/>
          </a:bodyPr>
          <a:lstStyle/>
          <a:p>
            <a:r>
              <a:rPr lang="en-US" dirty="0"/>
              <a:t>As part of its computing support efforts, OpenStack is developing a cloud computing fabric controller, a component of an IaaS system, known as Nova. </a:t>
            </a:r>
          </a:p>
          <a:p>
            <a:r>
              <a:rPr lang="en-US" dirty="0"/>
              <a:t>The architecture for Nova is built on the concepts of shared-nothing and messaging-based information exchange. Hence, most communication in Nova is facilitated by message queues.</a:t>
            </a:r>
          </a:p>
          <a:p>
            <a:r>
              <a:rPr lang="en-US" dirty="0"/>
              <a:t>To achieve the shared-nothing paradigm, the overall system state is kept in a distributed data system. </a:t>
            </a:r>
          </a:p>
          <a:p>
            <a:r>
              <a:rPr lang="en-US" dirty="0"/>
              <a:t>State updates are made consistent through atomic transactions.</a:t>
            </a:r>
          </a:p>
          <a:p>
            <a:r>
              <a:rPr lang="en-US" dirty="0"/>
              <a:t> Nova is implemented in Python while utilizing a number of externally supported libraries and components. This includes boto, an Amazon API provided in Python, and Tornado, a fast HTTP server used to implement the S3 capabilities in OpenStack</a:t>
            </a:r>
            <a:endParaRPr lang="en-IN" dirty="0"/>
          </a:p>
        </p:txBody>
      </p:sp>
    </p:spTree>
    <p:extLst>
      <p:ext uri="{BB962C8B-B14F-4D97-AF65-F5344CB8AC3E}">
        <p14:creationId xmlns:p14="http://schemas.microsoft.com/office/powerpoint/2010/main" val="571677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E748D9-F0FE-1D6C-3F59-CFAD86A4D643}"/>
              </a:ext>
            </a:extLst>
          </p:cNvPr>
          <p:cNvSpPr>
            <a:spLocks noGrp="1"/>
          </p:cNvSpPr>
          <p:nvPr>
            <p:ph idx="1"/>
          </p:nvPr>
        </p:nvSpPr>
        <p:spPr>
          <a:xfrm>
            <a:off x="838200" y="245097"/>
            <a:ext cx="5185528" cy="5931866"/>
          </a:xfrm>
        </p:spPr>
        <p:txBody>
          <a:bodyPr>
            <a:normAutofit fontScale="85000" lnSpcReduction="10000"/>
          </a:bodyPr>
          <a:lstStyle/>
          <a:p>
            <a:r>
              <a:rPr lang="en-US" dirty="0"/>
              <a:t>In this architecture, the API Server receives HTTP requests from boto, converts the commands to and from the API format, and forwards the requests to the cloud controller. </a:t>
            </a:r>
          </a:p>
          <a:p>
            <a:r>
              <a:rPr lang="en-US" dirty="0"/>
              <a:t>The cloud controller maintains the global state of the system, ensures authorization while interacting with the User Manager via Lightweight Directory Access Protocol (LDAP), interacts with the S3 service, and manages nodes, as well as storage workers through a queue. </a:t>
            </a:r>
          </a:p>
          <a:p>
            <a:r>
              <a:rPr lang="en-US" dirty="0"/>
              <a:t>Additionally, Nova integrates networking components to manage private networks, public IP addressing, virtual private network (VPN) connectivity, and firewall rules</a:t>
            </a:r>
            <a:endParaRPr lang="en-IN" dirty="0"/>
          </a:p>
        </p:txBody>
      </p:sp>
      <p:pic>
        <p:nvPicPr>
          <p:cNvPr id="5" name="Picture 4">
            <a:extLst>
              <a:ext uri="{FF2B5EF4-FFF2-40B4-BE49-F238E27FC236}">
                <a16:creationId xmlns:a16="http://schemas.microsoft.com/office/drawing/2014/main" id="{ED32500C-3F0F-1F03-B666-D5EBFDE84D2A}"/>
              </a:ext>
            </a:extLst>
          </p:cNvPr>
          <p:cNvPicPr>
            <a:picLocks noChangeAspect="1"/>
          </p:cNvPicPr>
          <p:nvPr/>
        </p:nvPicPr>
        <p:blipFill>
          <a:blip r:embed="rId2"/>
          <a:stretch>
            <a:fillRect/>
          </a:stretch>
        </p:blipFill>
        <p:spPr>
          <a:xfrm>
            <a:off x="6023728" y="0"/>
            <a:ext cx="5938803" cy="6466787"/>
          </a:xfrm>
          <a:prstGeom prst="rect">
            <a:avLst/>
          </a:prstGeom>
        </p:spPr>
      </p:pic>
    </p:spTree>
    <p:extLst>
      <p:ext uri="{BB962C8B-B14F-4D97-AF65-F5344CB8AC3E}">
        <p14:creationId xmlns:p14="http://schemas.microsoft.com/office/powerpoint/2010/main" val="40335313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918F4F-7092-1522-CC76-665C279A92B3}"/>
              </a:ext>
            </a:extLst>
          </p:cNvPr>
          <p:cNvSpPr>
            <a:spLocks noGrp="1"/>
          </p:cNvSpPr>
          <p:nvPr>
            <p:ph idx="1"/>
          </p:nvPr>
        </p:nvSpPr>
        <p:spPr>
          <a:xfrm>
            <a:off x="838200" y="857839"/>
            <a:ext cx="10515600" cy="5319124"/>
          </a:xfrm>
        </p:spPr>
        <p:txBody>
          <a:bodyPr>
            <a:normAutofit fontScale="92500" lnSpcReduction="20000"/>
          </a:bodyPr>
          <a:lstStyle/>
          <a:p>
            <a:pPr marL="0" indent="0">
              <a:buNone/>
            </a:pPr>
            <a:r>
              <a:rPr lang="en-US" dirty="0"/>
              <a:t>Open Stack Storage</a:t>
            </a:r>
          </a:p>
          <a:p>
            <a:r>
              <a:rPr lang="en-US" dirty="0"/>
              <a:t>The OpenStack storage solution is built around a number of interacting components and concepts, including a proxy server, a ring, an object server, a container server, an account server, replication, updaters, and auditors. </a:t>
            </a:r>
          </a:p>
          <a:p>
            <a:r>
              <a:rPr lang="en-US" dirty="0"/>
              <a:t>The role of the proxy server is to enable lookups to the accounts, containers, or objects in OpenStack storage rings and route the requests.</a:t>
            </a:r>
          </a:p>
          <a:p>
            <a:r>
              <a:rPr lang="en-US" dirty="0"/>
              <a:t>A ring includes the concept of using zones, devices, partitions, and replicas. Hence, it allows the system to deal with failures, and isolation of zones representing a drive, a server, a cabinet, a switch, or even a data center.</a:t>
            </a:r>
          </a:p>
          <a:p>
            <a:r>
              <a:rPr lang="en-US" dirty="0"/>
              <a:t>The Object Server is a very simple blob storage server that can store, retrieve and delete objects stored on local devices.” Objects are stored as binary files with metadata stored in the file’s extended attributes.</a:t>
            </a:r>
          </a:p>
          <a:p>
            <a:r>
              <a:rPr lang="en-US" dirty="0"/>
              <a:t>To list objects, a container server can be utilized. Listing of containers is handled by the account server</a:t>
            </a:r>
            <a:endParaRPr lang="en-IN" dirty="0"/>
          </a:p>
        </p:txBody>
      </p:sp>
    </p:spTree>
    <p:extLst>
      <p:ext uri="{BB962C8B-B14F-4D97-AF65-F5344CB8AC3E}">
        <p14:creationId xmlns:p14="http://schemas.microsoft.com/office/powerpoint/2010/main" val="3721891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BF849F-3CD2-D429-0CEA-8BF0BFCE6E75}"/>
              </a:ext>
            </a:extLst>
          </p:cNvPr>
          <p:cNvSpPr>
            <a:spLocks noGrp="1"/>
          </p:cNvSpPr>
          <p:nvPr>
            <p:ph idx="1"/>
          </p:nvPr>
        </p:nvSpPr>
        <p:spPr>
          <a:xfrm>
            <a:off x="838200" y="273377"/>
            <a:ext cx="10515600" cy="5903586"/>
          </a:xfrm>
        </p:spPr>
        <p:txBody>
          <a:bodyPr>
            <a:normAutofit fontScale="92500" lnSpcReduction="20000"/>
          </a:bodyPr>
          <a:lstStyle/>
          <a:p>
            <a:pPr marL="0" indent="0">
              <a:buNone/>
            </a:pPr>
            <a:r>
              <a:rPr lang="en-IN" i="1" u="sng" dirty="0"/>
              <a:t>Enabling Technologies for Clouds</a:t>
            </a:r>
          </a:p>
          <a:p>
            <a:pPr marL="0" indent="0">
              <a:buNone/>
            </a:pPr>
            <a:endParaRPr lang="en-US" i="1" u="sng" dirty="0"/>
          </a:p>
          <a:p>
            <a:r>
              <a:rPr lang="en-US" sz="2600" dirty="0">
                <a:latin typeface="Times New Roman" panose="02020603050405020304" pitchFamily="18" charset="0"/>
                <a:cs typeface="Times New Roman" panose="02020603050405020304" pitchFamily="18" charset="0"/>
              </a:rPr>
              <a:t>Fast platform deployment: Fast, efficient, and flexible deployment of cloud resources to provide dynamic computing environment to users </a:t>
            </a:r>
          </a:p>
          <a:p>
            <a:r>
              <a:rPr lang="en-US" sz="2600" dirty="0">
                <a:latin typeface="Times New Roman" panose="02020603050405020304" pitchFamily="18" charset="0"/>
                <a:cs typeface="Times New Roman" panose="02020603050405020304" pitchFamily="18" charset="0"/>
              </a:rPr>
              <a:t>Virtual clusters on demand: Virtualized cluster of VMs provisioned to satisfy user demand and virtual cluster reconfigured as workload changes </a:t>
            </a:r>
          </a:p>
          <a:p>
            <a:r>
              <a:rPr lang="en-US" sz="2600" dirty="0">
                <a:latin typeface="Times New Roman" panose="02020603050405020304" pitchFamily="18" charset="0"/>
                <a:cs typeface="Times New Roman" panose="02020603050405020304" pitchFamily="18" charset="0"/>
              </a:rPr>
              <a:t>Multitenant techniques: SaaS for distributing software to a large number of users for their simultaneous use and resource sharing if so desired </a:t>
            </a:r>
          </a:p>
          <a:p>
            <a:r>
              <a:rPr lang="en-US" sz="2600" dirty="0">
                <a:latin typeface="Times New Roman" panose="02020603050405020304" pitchFamily="18" charset="0"/>
                <a:cs typeface="Times New Roman" panose="02020603050405020304" pitchFamily="18" charset="0"/>
              </a:rPr>
              <a:t>Massive data processing: Internet search and web services which often require massive data processing, especially to support personalized services </a:t>
            </a:r>
          </a:p>
          <a:p>
            <a:r>
              <a:rPr lang="en-US" sz="2600" dirty="0">
                <a:latin typeface="Times New Roman" panose="02020603050405020304" pitchFamily="18" charset="0"/>
                <a:cs typeface="Times New Roman" panose="02020603050405020304" pitchFamily="18" charset="0"/>
              </a:rPr>
              <a:t>Web-scale communication :Support for e-commerce, distance education, telemedicine, social networking, digital government, and digital entertainment applications </a:t>
            </a:r>
          </a:p>
          <a:p>
            <a:r>
              <a:rPr lang="en-US" sz="2600" dirty="0">
                <a:latin typeface="Times New Roman" panose="02020603050405020304" pitchFamily="18" charset="0"/>
                <a:cs typeface="Times New Roman" panose="02020603050405020304" pitchFamily="18" charset="0"/>
              </a:rPr>
              <a:t>Distributed storage :Large-scale storage of personal records and public archive information which demands distributed storage over the clouds</a:t>
            </a:r>
          </a:p>
          <a:p>
            <a:r>
              <a:rPr lang="en-US" sz="2600" dirty="0">
                <a:latin typeface="Times New Roman" panose="02020603050405020304" pitchFamily="18" charset="0"/>
                <a:cs typeface="Times New Roman" panose="02020603050405020304" pitchFamily="18" charset="0"/>
              </a:rPr>
              <a:t>Licensing and billing services: License management and billing services which greatly benefit all types of cloud services in utility computing</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925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FF41-9454-FFF4-433F-41465D20BF3D}"/>
              </a:ext>
            </a:extLst>
          </p:cNvPr>
          <p:cNvSpPr>
            <a:spLocks noGrp="1"/>
          </p:cNvSpPr>
          <p:nvPr>
            <p:ph type="title"/>
          </p:nvPr>
        </p:nvSpPr>
        <p:spPr/>
        <p:txBody>
          <a:bodyPr/>
          <a:lstStyle/>
          <a:p>
            <a:r>
              <a:rPr lang="en-IN" dirty="0"/>
              <a:t>3.4 Extended Cloud Computing Services</a:t>
            </a:r>
          </a:p>
        </p:txBody>
      </p:sp>
      <p:pic>
        <p:nvPicPr>
          <p:cNvPr id="5" name="Content Placeholder 4">
            <a:extLst>
              <a:ext uri="{FF2B5EF4-FFF2-40B4-BE49-F238E27FC236}">
                <a16:creationId xmlns:a16="http://schemas.microsoft.com/office/drawing/2014/main" id="{B6915EC9-FC1C-BC13-8A35-10E066CC03B4}"/>
              </a:ext>
            </a:extLst>
          </p:cNvPr>
          <p:cNvPicPr>
            <a:picLocks noGrp="1" noChangeAspect="1"/>
          </p:cNvPicPr>
          <p:nvPr>
            <p:ph idx="1"/>
          </p:nvPr>
        </p:nvPicPr>
        <p:blipFill>
          <a:blip r:embed="rId2"/>
          <a:stretch>
            <a:fillRect/>
          </a:stretch>
        </p:blipFill>
        <p:spPr>
          <a:xfrm>
            <a:off x="999242" y="1310326"/>
            <a:ext cx="9596486" cy="3704734"/>
          </a:xfrm>
        </p:spPr>
      </p:pic>
      <p:sp>
        <p:nvSpPr>
          <p:cNvPr id="7" name="TextBox 6">
            <a:extLst>
              <a:ext uri="{FF2B5EF4-FFF2-40B4-BE49-F238E27FC236}">
                <a16:creationId xmlns:a16="http://schemas.microsoft.com/office/drawing/2014/main" id="{55F9488D-2DB7-5B89-D779-2F160D6C5DC9}"/>
              </a:ext>
            </a:extLst>
          </p:cNvPr>
          <p:cNvSpPr txBox="1"/>
          <p:nvPr/>
        </p:nvSpPr>
        <p:spPr>
          <a:xfrm>
            <a:off x="916757" y="5194417"/>
            <a:ext cx="9810946" cy="646331"/>
          </a:xfrm>
          <a:prstGeom prst="rect">
            <a:avLst/>
          </a:prstGeom>
          <a:noFill/>
        </p:spPr>
        <p:txBody>
          <a:bodyPr wrap="square">
            <a:spAutoFit/>
          </a:bodyPr>
          <a:lstStyle/>
          <a:p>
            <a:r>
              <a:rPr lang="en-US" b="0" i="0" dirty="0">
                <a:solidFill>
                  <a:srgbClr val="111111"/>
                </a:solidFill>
                <a:effectLst/>
                <a:highlight>
                  <a:srgbClr val="F3F3F3"/>
                </a:highlight>
                <a:latin typeface="-apple-system"/>
              </a:rPr>
              <a:t>The six layers of cloud services are divided into two main categories: the top three layers (SaaS, PaaS, and IaaS) and the bottom three layers (</a:t>
            </a:r>
            <a:r>
              <a:rPr lang="en-US" b="0" i="0" dirty="0" err="1">
                <a:solidFill>
                  <a:srgbClr val="111111"/>
                </a:solidFill>
                <a:effectLst/>
                <a:highlight>
                  <a:srgbClr val="F3F3F3"/>
                </a:highlight>
                <a:latin typeface="-apple-system"/>
              </a:rPr>
              <a:t>HaaS</a:t>
            </a:r>
            <a:r>
              <a:rPr lang="en-US" b="0" i="0" dirty="0">
                <a:solidFill>
                  <a:srgbClr val="111111"/>
                </a:solidFill>
                <a:effectLst/>
                <a:highlight>
                  <a:srgbClr val="F3F3F3"/>
                </a:highlight>
                <a:latin typeface="-apple-system"/>
              </a:rPr>
              <a:t>, </a:t>
            </a:r>
            <a:r>
              <a:rPr lang="en-US" b="0" i="0" dirty="0" err="1">
                <a:solidFill>
                  <a:srgbClr val="111111"/>
                </a:solidFill>
                <a:effectLst/>
                <a:highlight>
                  <a:srgbClr val="F3F3F3"/>
                </a:highlight>
                <a:latin typeface="-apple-system"/>
              </a:rPr>
              <a:t>NaaS</a:t>
            </a:r>
            <a:r>
              <a:rPr lang="en-US" b="0" i="0" dirty="0">
                <a:solidFill>
                  <a:srgbClr val="111111"/>
                </a:solidFill>
                <a:effectLst/>
                <a:highlight>
                  <a:srgbClr val="F3F3F3"/>
                </a:highlight>
                <a:latin typeface="-apple-system"/>
              </a:rPr>
              <a:t>, and LaaS).</a:t>
            </a:r>
            <a:endParaRPr lang="en-IN" dirty="0"/>
          </a:p>
        </p:txBody>
      </p:sp>
    </p:spTree>
    <p:extLst>
      <p:ext uri="{BB962C8B-B14F-4D97-AF65-F5344CB8AC3E}">
        <p14:creationId xmlns:p14="http://schemas.microsoft.com/office/powerpoint/2010/main" val="32758026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CAB4DE-5BB7-4E29-43C5-2E8EE2D2E31B}"/>
              </a:ext>
            </a:extLst>
          </p:cNvPr>
          <p:cNvSpPr txBox="1"/>
          <p:nvPr/>
        </p:nvSpPr>
        <p:spPr>
          <a:xfrm>
            <a:off x="920684" y="612844"/>
            <a:ext cx="10350631" cy="5632311"/>
          </a:xfrm>
          <a:prstGeom prst="rect">
            <a:avLst/>
          </a:prstGeom>
          <a:noFill/>
        </p:spPr>
        <p:txBody>
          <a:bodyPr wrap="square">
            <a:spAutoFit/>
          </a:bodyPr>
          <a:lstStyle/>
          <a:p>
            <a:pPr algn="l"/>
            <a:r>
              <a:rPr lang="en-US" sz="2000" b="1" i="0" dirty="0">
                <a:solidFill>
                  <a:srgbClr val="111111"/>
                </a:solidFill>
                <a:effectLst/>
                <a:highlight>
                  <a:srgbClr val="F3F3F3"/>
                </a:highlight>
                <a:latin typeface="-apple-system"/>
              </a:rPr>
              <a:t>Top Three Layers</a:t>
            </a:r>
          </a:p>
          <a:p>
            <a:pPr algn="l"/>
            <a:endParaRPr lang="en-US" sz="2000" b="1" i="0" dirty="0">
              <a:solidFill>
                <a:srgbClr val="111111"/>
              </a:solidFill>
              <a:effectLst/>
              <a:highlight>
                <a:srgbClr val="F3F3F3"/>
              </a:highlight>
              <a:latin typeface="-apple-system"/>
            </a:endParaRPr>
          </a:p>
          <a:p>
            <a:pPr algn="l">
              <a:buFont typeface="+mj-lt"/>
              <a:buAutoNum type="arabicPeriod"/>
            </a:pPr>
            <a:r>
              <a:rPr lang="en-US" sz="2000" b="1" i="0" dirty="0">
                <a:solidFill>
                  <a:srgbClr val="111111"/>
                </a:solidFill>
                <a:effectLst/>
                <a:highlight>
                  <a:srgbClr val="F3F3F3"/>
                </a:highlight>
                <a:latin typeface="-apple-system"/>
              </a:rPr>
              <a:t>Software as a Service (SaaS)</a:t>
            </a:r>
            <a:r>
              <a:rPr lang="en-US" sz="2000" b="0" i="0" dirty="0">
                <a:solidFill>
                  <a:srgbClr val="111111"/>
                </a:solidFill>
                <a:effectLst/>
                <a:highlight>
                  <a:srgbClr val="F3F3F3"/>
                </a:highlight>
                <a:latin typeface="-apple-system"/>
              </a:rPr>
              <a:t>: The topmost layer, providing software applications.</a:t>
            </a:r>
          </a:p>
          <a:p>
            <a:pPr algn="l">
              <a:buFont typeface="+mj-lt"/>
              <a:buAutoNum type="arabicPeriod"/>
            </a:pPr>
            <a:r>
              <a:rPr lang="en-US" sz="2000" b="1" i="0" dirty="0">
                <a:solidFill>
                  <a:srgbClr val="111111"/>
                </a:solidFill>
                <a:effectLst/>
                <a:highlight>
                  <a:srgbClr val="F3F3F3"/>
                </a:highlight>
                <a:latin typeface="-apple-system"/>
              </a:rPr>
              <a:t>Platform as a Service (PaaS)</a:t>
            </a:r>
            <a:r>
              <a:rPr lang="en-US" sz="2000" b="0" i="0" dirty="0">
                <a:solidFill>
                  <a:srgbClr val="111111"/>
                </a:solidFill>
                <a:effectLst/>
                <a:highlight>
                  <a:srgbClr val="F3F3F3"/>
                </a:highlight>
                <a:latin typeface="-apple-system"/>
              </a:rPr>
              <a:t>: Sits on top of IaaS, offering a cloud platform for developing and deploying applications.</a:t>
            </a:r>
          </a:p>
          <a:p>
            <a:pPr algn="l">
              <a:buFont typeface="+mj-lt"/>
              <a:buAutoNum type="arabicPeriod"/>
            </a:pPr>
            <a:r>
              <a:rPr lang="en-US" sz="2000" b="1" i="0" dirty="0">
                <a:solidFill>
                  <a:srgbClr val="111111"/>
                </a:solidFill>
                <a:effectLst/>
                <a:highlight>
                  <a:srgbClr val="F3F3F3"/>
                </a:highlight>
                <a:latin typeface="-apple-system"/>
              </a:rPr>
              <a:t>Infrastructure as a Service (IaaS)</a:t>
            </a:r>
            <a:r>
              <a:rPr lang="en-US" sz="2000" b="0" i="0" dirty="0">
                <a:solidFill>
                  <a:srgbClr val="111111"/>
                </a:solidFill>
                <a:effectLst/>
                <a:highlight>
                  <a:srgbClr val="F3F3F3"/>
                </a:highlight>
                <a:latin typeface="-apple-system"/>
              </a:rPr>
              <a:t>: Provides compute and storage infrastructure.</a:t>
            </a:r>
          </a:p>
          <a:p>
            <a:pPr algn="l"/>
            <a:endParaRPr lang="en-US" sz="2000" b="0" i="0" dirty="0">
              <a:solidFill>
                <a:srgbClr val="111111"/>
              </a:solidFill>
              <a:effectLst/>
              <a:highlight>
                <a:srgbClr val="F3F3F3"/>
              </a:highlight>
              <a:latin typeface="-apple-system"/>
            </a:endParaRPr>
          </a:p>
          <a:p>
            <a:pPr algn="l"/>
            <a:r>
              <a:rPr lang="en-US" sz="2000" b="1" i="0" dirty="0">
                <a:solidFill>
                  <a:srgbClr val="111111"/>
                </a:solidFill>
                <a:effectLst/>
                <a:highlight>
                  <a:srgbClr val="F3F3F3"/>
                </a:highlight>
                <a:latin typeface="-apple-system"/>
              </a:rPr>
              <a:t>Bottom Three Layers</a:t>
            </a:r>
          </a:p>
          <a:p>
            <a:pPr algn="l"/>
            <a:endParaRPr lang="en-US" sz="2000" b="1" i="0" dirty="0">
              <a:solidFill>
                <a:srgbClr val="111111"/>
              </a:solidFill>
              <a:effectLst/>
              <a:highlight>
                <a:srgbClr val="F3F3F3"/>
              </a:highlight>
              <a:latin typeface="-apple-system"/>
            </a:endParaRPr>
          </a:p>
          <a:p>
            <a:pPr algn="l">
              <a:buFont typeface="+mj-lt"/>
              <a:buAutoNum type="arabicPeriod"/>
            </a:pPr>
            <a:r>
              <a:rPr lang="en-US" sz="2000" b="1" i="0" dirty="0">
                <a:solidFill>
                  <a:srgbClr val="111111"/>
                </a:solidFill>
                <a:effectLst/>
                <a:highlight>
                  <a:srgbClr val="F3F3F3"/>
                </a:highlight>
                <a:latin typeface="-apple-system"/>
              </a:rPr>
              <a:t>Hardware as a Service (</a:t>
            </a:r>
            <a:r>
              <a:rPr lang="en-US" sz="2000" b="1" i="0" dirty="0" err="1">
                <a:solidFill>
                  <a:srgbClr val="111111"/>
                </a:solidFill>
                <a:effectLst/>
                <a:highlight>
                  <a:srgbClr val="F3F3F3"/>
                </a:highlight>
                <a:latin typeface="-apple-system"/>
              </a:rPr>
              <a:t>HaaS</a:t>
            </a:r>
            <a:r>
              <a:rPr lang="en-US" sz="2000" b="1" i="0" dirty="0">
                <a:solidFill>
                  <a:srgbClr val="111111"/>
                </a:solidFill>
                <a:effectLst/>
                <a:highlight>
                  <a:srgbClr val="F3F3F3"/>
                </a:highlight>
                <a:latin typeface="-apple-system"/>
              </a:rPr>
              <a:t>)</a:t>
            </a:r>
            <a:r>
              <a:rPr lang="en-US" sz="2000" b="0" i="0" dirty="0">
                <a:solidFill>
                  <a:srgbClr val="111111"/>
                </a:solidFill>
                <a:effectLst/>
                <a:highlight>
                  <a:srgbClr val="F3F3F3"/>
                </a:highlight>
                <a:latin typeface="-apple-system"/>
              </a:rPr>
              <a:t>: The foundational layer, offering physical hardware.</a:t>
            </a:r>
          </a:p>
          <a:p>
            <a:pPr algn="l">
              <a:buFont typeface="+mj-lt"/>
              <a:buAutoNum type="arabicPeriod"/>
            </a:pPr>
            <a:r>
              <a:rPr lang="en-US" sz="2000" b="1" i="0" dirty="0">
                <a:solidFill>
                  <a:srgbClr val="111111"/>
                </a:solidFill>
                <a:effectLst/>
                <a:highlight>
                  <a:srgbClr val="F3F3F3"/>
                </a:highlight>
                <a:latin typeface="-apple-system"/>
              </a:rPr>
              <a:t>Network as a Service (</a:t>
            </a:r>
            <a:r>
              <a:rPr lang="en-US" sz="2000" b="1" i="0" dirty="0" err="1">
                <a:solidFill>
                  <a:srgbClr val="111111"/>
                </a:solidFill>
                <a:effectLst/>
                <a:highlight>
                  <a:srgbClr val="F3F3F3"/>
                </a:highlight>
                <a:latin typeface="-apple-system"/>
              </a:rPr>
              <a:t>NaaS</a:t>
            </a:r>
            <a:r>
              <a:rPr lang="en-US" sz="2000" b="1" i="0" dirty="0">
                <a:solidFill>
                  <a:srgbClr val="111111"/>
                </a:solidFill>
                <a:effectLst/>
                <a:highlight>
                  <a:srgbClr val="F3F3F3"/>
                </a:highlight>
                <a:latin typeface="-apple-system"/>
              </a:rPr>
              <a:t>)</a:t>
            </a:r>
            <a:r>
              <a:rPr lang="en-US" sz="2000" b="0" i="0" dirty="0">
                <a:solidFill>
                  <a:srgbClr val="111111"/>
                </a:solidFill>
                <a:effectLst/>
                <a:highlight>
                  <a:srgbClr val="F3F3F3"/>
                </a:highlight>
                <a:latin typeface="-apple-system"/>
              </a:rPr>
              <a:t>: Interconnects hardware components, including virtual LANs.</a:t>
            </a:r>
          </a:p>
          <a:p>
            <a:pPr algn="l">
              <a:buFont typeface="+mj-lt"/>
              <a:buAutoNum type="arabicPeriod"/>
            </a:pPr>
            <a:r>
              <a:rPr lang="en-US" sz="2000" b="1" i="0" dirty="0">
                <a:solidFill>
                  <a:srgbClr val="111111"/>
                </a:solidFill>
                <a:effectLst/>
                <a:highlight>
                  <a:srgbClr val="F3F3F3"/>
                </a:highlight>
                <a:latin typeface="-apple-system"/>
              </a:rPr>
              <a:t>Location as a Service (LaaS)</a:t>
            </a:r>
            <a:r>
              <a:rPr lang="en-US" sz="2000" b="0" i="0" dirty="0">
                <a:solidFill>
                  <a:srgbClr val="111111"/>
                </a:solidFill>
                <a:effectLst/>
                <a:highlight>
                  <a:srgbClr val="F3F3F3"/>
                </a:highlight>
                <a:latin typeface="-apple-system"/>
              </a:rPr>
              <a:t>: Provides collocation services to house, power, and secure hardware and network resources.</a:t>
            </a:r>
          </a:p>
          <a:p>
            <a:pPr algn="l">
              <a:buFont typeface="+mj-lt"/>
              <a:buAutoNum type="arabicPeriod"/>
            </a:pPr>
            <a:endParaRPr lang="en-US" sz="2000" b="0" i="0" dirty="0">
              <a:solidFill>
                <a:srgbClr val="111111"/>
              </a:solidFill>
              <a:effectLst/>
              <a:highlight>
                <a:srgbClr val="F3F3F3"/>
              </a:highlight>
              <a:latin typeface="-apple-system"/>
            </a:endParaRPr>
          </a:p>
          <a:p>
            <a:pPr algn="l"/>
            <a:r>
              <a:rPr lang="en-US" sz="2000" b="1" i="0" dirty="0">
                <a:solidFill>
                  <a:srgbClr val="111111"/>
                </a:solidFill>
                <a:effectLst/>
                <a:highlight>
                  <a:srgbClr val="F3F3F3"/>
                </a:highlight>
                <a:latin typeface="-apple-system"/>
              </a:rPr>
              <a:t>Additional Services</a:t>
            </a:r>
          </a:p>
          <a:p>
            <a:pPr algn="l"/>
            <a:endParaRPr lang="en-US" sz="2000" b="1" i="0" dirty="0">
              <a:solidFill>
                <a:srgbClr val="111111"/>
              </a:solidFill>
              <a:effectLst/>
              <a:highlight>
                <a:srgbClr val="F3F3F3"/>
              </a:highlight>
              <a:latin typeface="-apple-system"/>
            </a:endParaRPr>
          </a:p>
          <a:p>
            <a:pPr algn="l">
              <a:buFont typeface="Arial" panose="020B0604020202020204" pitchFamily="34" charset="0"/>
              <a:buChar char="•"/>
            </a:pPr>
            <a:r>
              <a:rPr lang="en-US" sz="2000" b="1" i="0" dirty="0">
                <a:solidFill>
                  <a:srgbClr val="111111"/>
                </a:solidFill>
                <a:effectLst/>
                <a:highlight>
                  <a:srgbClr val="F3F3F3"/>
                </a:highlight>
                <a:latin typeface="-apple-system"/>
              </a:rPr>
              <a:t>Data as a Service (DaaS)</a:t>
            </a:r>
            <a:r>
              <a:rPr lang="en-US" sz="2000" b="0" i="0" dirty="0">
                <a:solidFill>
                  <a:srgbClr val="111111"/>
                </a:solidFill>
                <a:effectLst/>
                <a:highlight>
                  <a:srgbClr val="F3F3F3"/>
                </a:highlight>
                <a:latin typeface="-apple-system"/>
              </a:rPr>
              <a:t> and </a:t>
            </a:r>
            <a:r>
              <a:rPr lang="en-US" sz="2000" b="1" i="0" dirty="0">
                <a:solidFill>
                  <a:srgbClr val="111111"/>
                </a:solidFill>
                <a:effectLst/>
                <a:highlight>
                  <a:srgbClr val="F3F3F3"/>
                </a:highlight>
                <a:latin typeface="-apple-system"/>
              </a:rPr>
              <a:t>Communication as a Service (CaaS)</a:t>
            </a:r>
            <a:r>
              <a:rPr lang="en-US" sz="2000" b="0" i="0" dirty="0">
                <a:solidFill>
                  <a:srgbClr val="111111"/>
                </a:solidFill>
                <a:effectLst/>
                <a:highlight>
                  <a:srgbClr val="F3F3F3"/>
                </a:highlight>
                <a:latin typeface="-apple-system"/>
              </a:rPr>
              <a:t> are also part of the cloud infrastructure layer.</a:t>
            </a:r>
          </a:p>
        </p:txBody>
      </p:sp>
    </p:spTree>
    <p:extLst>
      <p:ext uri="{BB962C8B-B14F-4D97-AF65-F5344CB8AC3E}">
        <p14:creationId xmlns:p14="http://schemas.microsoft.com/office/powerpoint/2010/main" val="1226541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DD1537-41A7-C7EF-1D75-D349FBCCA97A}"/>
              </a:ext>
            </a:extLst>
          </p:cNvPr>
          <p:cNvSpPr>
            <a:spLocks noGrp="1"/>
          </p:cNvSpPr>
          <p:nvPr>
            <p:ph idx="1"/>
          </p:nvPr>
        </p:nvSpPr>
        <p:spPr>
          <a:xfrm>
            <a:off x="838200" y="292231"/>
            <a:ext cx="10515600" cy="5884732"/>
          </a:xfrm>
        </p:spPr>
        <p:txBody>
          <a:bodyPr>
            <a:normAutofit lnSpcReduction="10000"/>
          </a:bodyPr>
          <a:lstStyle/>
          <a:p>
            <a:pPr marL="0" indent="0">
              <a:buNone/>
            </a:pPr>
            <a:r>
              <a:rPr lang="en-US" i="1" u="sng" dirty="0"/>
              <a:t>Software Stack for Cloud Computing</a:t>
            </a:r>
          </a:p>
          <a:p>
            <a:r>
              <a:rPr lang="en-US" dirty="0"/>
              <a:t>Developers must consider designing the system to meet critical requirements such as high throughput, HA, and fault tolerance.</a:t>
            </a:r>
          </a:p>
          <a:p>
            <a:r>
              <a:rPr lang="en-US" dirty="0"/>
              <a:t> Even the operating system might be modified to meet the special requirement of cloud data processing. </a:t>
            </a:r>
          </a:p>
          <a:p>
            <a:r>
              <a:rPr lang="en-US" dirty="0"/>
              <a:t>Based on the observations of some typical cloud computing instances, such as Google, Microsoft, and Yahoo!, cloud computing software's overall software stack structure can be viewed as layers. </a:t>
            </a:r>
          </a:p>
          <a:p>
            <a:r>
              <a:rPr lang="en-US" dirty="0"/>
              <a:t>Each layer has its own purpose and provides the interface for the upper layers just as the traditional software stack does. </a:t>
            </a:r>
          </a:p>
          <a:p>
            <a:r>
              <a:rPr lang="en-US" dirty="0"/>
              <a:t>However, the lower layers are not completely transparent to the upper layers. </a:t>
            </a:r>
          </a:p>
          <a:p>
            <a:r>
              <a:rPr lang="en-US" dirty="0"/>
              <a:t>The platform for running cloud computing services can be either physical servers or virtual servers.</a:t>
            </a:r>
            <a:endParaRPr lang="en-IN" dirty="0"/>
          </a:p>
        </p:txBody>
      </p:sp>
    </p:spTree>
    <p:extLst>
      <p:ext uri="{BB962C8B-B14F-4D97-AF65-F5344CB8AC3E}">
        <p14:creationId xmlns:p14="http://schemas.microsoft.com/office/powerpoint/2010/main" val="4070165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1D283F-DBCD-D7B1-1810-75808DF30392}"/>
              </a:ext>
            </a:extLst>
          </p:cNvPr>
          <p:cNvSpPr>
            <a:spLocks noGrp="1"/>
          </p:cNvSpPr>
          <p:nvPr>
            <p:ph idx="1"/>
          </p:nvPr>
        </p:nvSpPr>
        <p:spPr/>
        <p:txBody>
          <a:bodyPr/>
          <a:lstStyle/>
          <a:p>
            <a:pPr marL="0" indent="0">
              <a:buNone/>
            </a:pPr>
            <a:r>
              <a:rPr lang="en-IN" i="1" u="sng" dirty="0"/>
              <a:t>Runtime Support Services</a:t>
            </a:r>
          </a:p>
          <a:p>
            <a:pPr marL="0" indent="0">
              <a:buNone/>
            </a:pPr>
            <a:r>
              <a:rPr lang="en-US" dirty="0"/>
              <a:t>Cluster monitoring is used to collect the runtime status of the entire cluster. </a:t>
            </a:r>
            <a:endParaRPr lang="en-IN" i="1" u="sng" dirty="0"/>
          </a:p>
          <a:p>
            <a:pPr marL="0" indent="0">
              <a:buNone/>
            </a:pPr>
            <a:r>
              <a:rPr lang="en-US" dirty="0"/>
              <a:t>The scheduler queues the tasks submitted to the whole cluster and assigns the tasks to the processing nodes according to node availability</a:t>
            </a:r>
            <a:endParaRPr lang="en-IN" i="1" u="sng" dirty="0"/>
          </a:p>
        </p:txBody>
      </p:sp>
    </p:spTree>
    <p:extLst>
      <p:ext uri="{BB962C8B-B14F-4D97-AF65-F5344CB8AC3E}">
        <p14:creationId xmlns:p14="http://schemas.microsoft.com/office/powerpoint/2010/main" val="10123521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CCF7-87F4-4A98-D54E-2A1621F6A5D6}"/>
              </a:ext>
            </a:extLst>
          </p:cNvPr>
          <p:cNvSpPr>
            <a:spLocks noGrp="1"/>
          </p:cNvSpPr>
          <p:nvPr>
            <p:ph type="title"/>
          </p:nvPr>
        </p:nvSpPr>
        <p:spPr>
          <a:xfrm>
            <a:off x="838200" y="365125"/>
            <a:ext cx="10515600" cy="596409"/>
          </a:xfrm>
        </p:spPr>
        <p:txBody>
          <a:bodyPr>
            <a:normAutofit/>
          </a:bodyPr>
          <a:lstStyle/>
          <a:p>
            <a:r>
              <a:rPr lang="en-US" sz="3200" dirty="0"/>
              <a:t>3.5 Resource Provisioning and Platform Deployment</a:t>
            </a:r>
            <a:endParaRPr lang="en-IN" sz="3200" dirty="0"/>
          </a:p>
        </p:txBody>
      </p:sp>
      <p:sp>
        <p:nvSpPr>
          <p:cNvPr id="3" name="Content Placeholder 2">
            <a:extLst>
              <a:ext uri="{FF2B5EF4-FFF2-40B4-BE49-F238E27FC236}">
                <a16:creationId xmlns:a16="http://schemas.microsoft.com/office/drawing/2014/main" id="{3BD820DC-9036-8DE3-AEAC-56CEE9F52ED0}"/>
              </a:ext>
            </a:extLst>
          </p:cNvPr>
          <p:cNvSpPr>
            <a:spLocks noGrp="1"/>
          </p:cNvSpPr>
          <p:nvPr>
            <p:ph idx="1"/>
          </p:nvPr>
        </p:nvSpPr>
        <p:spPr>
          <a:xfrm>
            <a:off x="838200" y="876693"/>
            <a:ext cx="10515600" cy="5300270"/>
          </a:xfrm>
        </p:spPr>
        <p:txBody>
          <a:bodyPr>
            <a:normAutofit fontScale="77500" lnSpcReduction="20000"/>
          </a:bodyPr>
          <a:lstStyle/>
          <a:p>
            <a:pPr marL="0" indent="0">
              <a:buNone/>
            </a:pPr>
            <a:r>
              <a:rPr lang="en-IN" i="1" u="sng" dirty="0"/>
              <a:t>Provisioning of Compute Resources:</a:t>
            </a:r>
          </a:p>
          <a:p>
            <a:r>
              <a:rPr lang="en-US" dirty="0"/>
              <a:t>Providers supply cloud services by signing SLAs with end users. The SLAs must commit sufficient resources such as CPU, memory, and bandwidth that the user can use for a preset period. </a:t>
            </a:r>
          </a:p>
          <a:p>
            <a:r>
              <a:rPr lang="en-US" dirty="0"/>
              <a:t> </a:t>
            </a:r>
            <a:r>
              <a:rPr lang="en-US" dirty="0" err="1"/>
              <a:t>Underprovisioning</a:t>
            </a:r>
            <a:r>
              <a:rPr lang="en-US" dirty="0"/>
              <a:t> of resources will lead to broken SLAs and penalties. Overprovisioning of resources will lead to resource underutilization, and consequently, a decrease in revenue for the provider. </a:t>
            </a:r>
          </a:p>
          <a:p>
            <a:r>
              <a:rPr lang="en-US" dirty="0"/>
              <a:t>Deploying an autonomous system to efficiently provision resources to users is a challenging problem. </a:t>
            </a:r>
          </a:p>
          <a:p>
            <a:r>
              <a:rPr lang="en-US" dirty="0"/>
              <a:t>The difficulty comes from the unpredictability of consumer demand, software and hardware failures, heterogeneity of services, power management, and conflicts in signed SLAs between consumers and service providers. </a:t>
            </a:r>
          </a:p>
          <a:p>
            <a:r>
              <a:rPr lang="en-US" dirty="0"/>
              <a:t>Efficient VM provisioning depends on the cloud architecture and management of cloud infrastructures. </a:t>
            </a:r>
          </a:p>
          <a:p>
            <a:r>
              <a:rPr lang="en-US" dirty="0"/>
              <a:t>Resource provisioning schemes also demand fast discovery of services and data in cloud computing infrastructures. </a:t>
            </a:r>
          </a:p>
          <a:p>
            <a:r>
              <a:rPr lang="en-US" dirty="0"/>
              <a:t>In a virtualized cluster of servers, this demands efficient installation of VMs, live VM migration, and fast recovery from failures.</a:t>
            </a:r>
            <a:endParaRPr lang="en-IN" i="1" u="sng" dirty="0"/>
          </a:p>
        </p:txBody>
      </p:sp>
    </p:spTree>
    <p:extLst>
      <p:ext uri="{BB962C8B-B14F-4D97-AF65-F5344CB8AC3E}">
        <p14:creationId xmlns:p14="http://schemas.microsoft.com/office/powerpoint/2010/main" val="513016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06C647-0B0F-84D8-6F79-7CD717AFBD9A}"/>
              </a:ext>
            </a:extLst>
          </p:cNvPr>
          <p:cNvSpPr>
            <a:spLocks noGrp="1"/>
          </p:cNvSpPr>
          <p:nvPr>
            <p:ph idx="1"/>
          </p:nvPr>
        </p:nvSpPr>
        <p:spPr/>
        <p:txBody>
          <a:bodyPr/>
          <a:lstStyle/>
          <a:p>
            <a:pPr marL="0" indent="0">
              <a:buNone/>
            </a:pPr>
            <a:r>
              <a:rPr lang="en-US" dirty="0"/>
              <a:t>Three different resource provisioning methods are:</a:t>
            </a:r>
          </a:p>
          <a:p>
            <a:r>
              <a:rPr lang="en-US" dirty="0"/>
              <a:t>The demand-driven method provides static resources and has been used in grid computing for many years. </a:t>
            </a:r>
          </a:p>
          <a:p>
            <a:r>
              <a:rPr lang="en-US" dirty="0"/>
              <a:t>The event-driven method is based on predicted workload by time. </a:t>
            </a:r>
          </a:p>
          <a:p>
            <a:r>
              <a:rPr lang="en-US" dirty="0"/>
              <a:t>The popularity-driven method is based </a:t>
            </a:r>
            <a:r>
              <a:rPr lang="en-IN" dirty="0"/>
              <a:t>on Internet traffic monitored</a:t>
            </a:r>
          </a:p>
        </p:txBody>
      </p:sp>
    </p:spTree>
    <p:extLst>
      <p:ext uri="{BB962C8B-B14F-4D97-AF65-F5344CB8AC3E}">
        <p14:creationId xmlns:p14="http://schemas.microsoft.com/office/powerpoint/2010/main" val="4041315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6BFC6-FE16-108D-5FE5-205A6463F173}"/>
              </a:ext>
            </a:extLst>
          </p:cNvPr>
          <p:cNvSpPr>
            <a:spLocks noGrp="1"/>
          </p:cNvSpPr>
          <p:nvPr>
            <p:ph type="title"/>
          </p:nvPr>
        </p:nvSpPr>
        <p:spPr/>
        <p:txBody>
          <a:bodyPr/>
          <a:lstStyle/>
          <a:p>
            <a:r>
              <a:rPr lang="en-IN" dirty="0"/>
              <a:t>Demand-Driven Resource Provisioning</a:t>
            </a:r>
          </a:p>
        </p:txBody>
      </p:sp>
      <p:sp>
        <p:nvSpPr>
          <p:cNvPr id="3" name="Content Placeholder 2">
            <a:extLst>
              <a:ext uri="{FF2B5EF4-FFF2-40B4-BE49-F238E27FC236}">
                <a16:creationId xmlns:a16="http://schemas.microsoft.com/office/drawing/2014/main" id="{724C6A18-3627-9DD4-AB4F-A73C00EE9E6C}"/>
              </a:ext>
            </a:extLst>
          </p:cNvPr>
          <p:cNvSpPr>
            <a:spLocks noGrp="1"/>
          </p:cNvSpPr>
          <p:nvPr>
            <p:ph idx="1"/>
          </p:nvPr>
        </p:nvSpPr>
        <p:spPr/>
        <p:txBody>
          <a:bodyPr>
            <a:normAutofit lnSpcReduction="10000"/>
          </a:bodyPr>
          <a:lstStyle/>
          <a:p>
            <a:r>
              <a:rPr lang="en-US" dirty="0"/>
              <a:t>This method adds or removes computing instances based on the current utilization level of the allocated resources. </a:t>
            </a:r>
          </a:p>
          <a:p>
            <a:r>
              <a:rPr lang="en-US" dirty="0"/>
              <a:t>The demand-driven method automatically allocates two Xeon processors for the user application, when the user was using one Xeon processor more than 60 percent of the time for an extended period. </a:t>
            </a:r>
          </a:p>
          <a:p>
            <a:r>
              <a:rPr lang="en-US" dirty="0"/>
              <a:t>In general, when a resource has surpassed a threshold for a certain amount of time, the scheme increases that resource based on demand. </a:t>
            </a:r>
          </a:p>
          <a:p>
            <a:r>
              <a:rPr lang="en-US" dirty="0"/>
              <a:t>When a resource is below a threshold for a certain amount of time, that resource could be decreased accordingly</a:t>
            </a:r>
            <a:endParaRPr lang="en-IN" dirty="0"/>
          </a:p>
        </p:txBody>
      </p:sp>
    </p:spTree>
    <p:extLst>
      <p:ext uri="{BB962C8B-B14F-4D97-AF65-F5344CB8AC3E}">
        <p14:creationId xmlns:p14="http://schemas.microsoft.com/office/powerpoint/2010/main" val="20978654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81107-74A2-A691-878C-2484F30E6024}"/>
              </a:ext>
            </a:extLst>
          </p:cNvPr>
          <p:cNvSpPr>
            <a:spLocks noGrp="1"/>
          </p:cNvSpPr>
          <p:nvPr>
            <p:ph type="title"/>
          </p:nvPr>
        </p:nvSpPr>
        <p:spPr/>
        <p:txBody>
          <a:bodyPr/>
          <a:lstStyle/>
          <a:p>
            <a:r>
              <a:rPr lang="en-IN" dirty="0"/>
              <a:t>Event-Driven Resource Provisioning</a:t>
            </a:r>
          </a:p>
        </p:txBody>
      </p:sp>
      <p:sp>
        <p:nvSpPr>
          <p:cNvPr id="3" name="Content Placeholder 2">
            <a:extLst>
              <a:ext uri="{FF2B5EF4-FFF2-40B4-BE49-F238E27FC236}">
                <a16:creationId xmlns:a16="http://schemas.microsoft.com/office/drawing/2014/main" id="{6FCB40FD-F868-D1F1-839E-DAD8B99C5A92}"/>
              </a:ext>
            </a:extLst>
          </p:cNvPr>
          <p:cNvSpPr>
            <a:spLocks noGrp="1"/>
          </p:cNvSpPr>
          <p:nvPr>
            <p:ph idx="1"/>
          </p:nvPr>
        </p:nvSpPr>
        <p:spPr/>
        <p:txBody>
          <a:bodyPr>
            <a:normAutofit fontScale="92500" lnSpcReduction="10000"/>
          </a:bodyPr>
          <a:lstStyle/>
          <a:p>
            <a:r>
              <a:rPr lang="en-US" dirty="0"/>
              <a:t>This scheme adds or removes machine instances based on a specific time event. </a:t>
            </a:r>
          </a:p>
          <a:p>
            <a:r>
              <a:rPr lang="en-US" dirty="0"/>
              <a:t>The scheme works better for seasonal or predicted events such as Christmas time in the West and the Lunar New Year in the East.</a:t>
            </a:r>
          </a:p>
          <a:p>
            <a:r>
              <a:rPr lang="en-US" dirty="0"/>
              <a:t> During these events, the number of users grows before the event period and then decreases during the event period. </a:t>
            </a:r>
          </a:p>
          <a:p>
            <a:r>
              <a:rPr lang="en-US" dirty="0"/>
              <a:t>This scheme anticipates peak traffic before it happens. </a:t>
            </a:r>
          </a:p>
          <a:p>
            <a:r>
              <a:rPr lang="en-US" dirty="0"/>
              <a:t>The method results in a minimal loss of QoS, if the event is predicted correctly. </a:t>
            </a:r>
          </a:p>
          <a:p>
            <a:r>
              <a:rPr lang="en-US" dirty="0"/>
              <a:t>Otherwise, wasted resources are even greater due to events that do not follow a fixed pattern.</a:t>
            </a:r>
            <a:endParaRPr lang="en-IN" dirty="0"/>
          </a:p>
        </p:txBody>
      </p:sp>
    </p:spTree>
    <p:extLst>
      <p:ext uri="{BB962C8B-B14F-4D97-AF65-F5344CB8AC3E}">
        <p14:creationId xmlns:p14="http://schemas.microsoft.com/office/powerpoint/2010/main" val="4055552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A54F-5D73-AC01-A018-2E207DBA2BA9}"/>
              </a:ext>
            </a:extLst>
          </p:cNvPr>
          <p:cNvSpPr>
            <a:spLocks noGrp="1"/>
          </p:cNvSpPr>
          <p:nvPr>
            <p:ph type="title"/>
          </p:nvPr>
        </p:nvSpPr>
        <p:spPr/>
        <p:txBody>
          <a:bodyPr/>
          <a:lstStyle/>
          <a:p>
            <a:r>
              <a:rPr lang="en-IN" dirty="0"/>
              <a:t>Popularity-Driven Resource Provisioning</a:t>
            </a:r>
          </a:p>
        </p:txBody>
      </p:sp>
      <p:sp>
        <p:nvSpPr>
          <p:cNvPr id="3" name="Content Placeholder 2">
            <a:extLst>
              <a:ext uri="{FF2B5EF4-FFF2-40B4-BE49-F238E27FC236}">
                <a16:creationId xmlns:a16="http://schemas.microsoft.com/office/drawing/2014/main" id="{7C980AE6-CBDA-113A-090B-0E77CFB3BFFE}"/>
              </a:ext>
            </a:extLst>
          </p:cNvPr>
          <p:cNvSpPr>
            <a:spLocks noGrp="1"/>
          </p:cNvSpPr>
          <p:nvPr>
            <p:ph idx="1"/>
          </p:nvPr>
        </p:nvSpPr>
        <p:spPr/>
        <p:txBody>
          <a:bodyPr/>
          <a:lstStyle/>
          <a:p>
            <a:r>
              <a:rPr lang="en-US" dirty="0"/>
              <a:t>In this method, the Internet searches for popularity of certain applications and creates the instances by popularity demand. </a:t>
            </a:r>
          </a:p>
          <a:p>
            <a:r>
              <a:rPr lang="en-US" dirty="0"/>
              <a:t>The scheme anticipates increased traffic with popularity. </a:t>
            </a:r>
          </a:p>
          <a:p>
            <a:r>
              <a:rPr lang="en-US" dirty="0"/>
              <a:t>Again, the scheme has a minimal loss of QoS, if the predicted popularity is correct. </a:t>
            </a:r>
          </a:p>
          <a:p>
            <a:r>
              <a:rPr lang="en-US" dirty="0"/>
              <a:t>Resources may be wasted if traffic does not occur as expected.</a:t>
            </a:r>
            <a:endParaRPr lang="en-IN" dirty="0"/>
          </a:p>
        </p:txBody>
      </p:sp>
    </p:spTree>
    <p:extLst>
      <p:ext uri="{BB962C8B-B14F-4D97-AF65-F5344CB8AC3E}">
        <p14:creationId xmlns:p14="http://schemas.microsoft.com/office/powerpoint/2010/main" val="42492014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1394-D42F-9983-1B0F-C69FAF06A961}"/>
              </a:ext>
            </a:extLst>
          </p:cNvPr>
          <p:cNvSpPr>
            <a:spLocks noGrp="1"/>
          </p:cNvSpPr>
          <p:nvPr>
            <p:ph type="title"/>
          </p:nvPr>
        </p:nvSpPr>
        <p:spPr/>
        <p:txBody>
          <a:bodyPr/>
          <a:lstStyle/>
          <a:p>
            <a:r>
              <a:rPr lang="en-US" dirty="0"/>
              <a:t>3.6 Virtual Machine Creation and Management</a:t>
            </a:r>
            <a:endParaRPr lang="en-IN" dirty="0"/>
          </a:p>
        </p:txBody>
      </p:sp>
      <p:sp>
        <p:nvSpPr>
          <p:cNvPr id="3" name="Content Placeholder 2">
            <a:extLst>
              <a:ext uri="{FF2B5EF4-FFF2-40B4-BE49-F238E27FC236}">
                <a16:creationId xmlns:a16="http://schemas.microsoft.com/office/drawing/2014/main" id="{FF4E1CFC-1D97-0229-A3FD-2417369D418C}"/>
              </a:ext>
            </a:extLst>
          </p:cNvPr>
          <p:cNvSpPr>
            <a:spLocks noGrp="1"/>
          </p:cNvSpPr>
          <p:nvPr>
            <p:ph idx="1"/>
          </p:nvPr>
        </p:nvSpPr>
        <p:spPr/>
        <p:txBody>
          <a:bodyPr/>
          <a:lstStyle/>
          <a:p>
            <a:r>
              <a:rPr lang="en-IN" dirty="0"/>
              <a:t>Independent Service Management- </a:t>
            </a:r>
            <a:r>
              <a:rPr lang="en-US" dirty="0"/>
              <a:t>By using independent service providers, the cloud applications can run different services at the same time</a:t>
            </a:r>
          </a:p>
          <a:p>
            <a:r>
              <a:rPr lang="en-IN" dirty="0"/>
              <a:t>Running Third-Party Applications</a:t>
            </a:r>
            <a:r>
              <a:rPr lang="en-US" dirty="0"/>
              <a:t>-Cloud platforms have to provide support for building applications that are constructed by third-party application providers or programmers.</a:t>
            </a:r>
          </a:p>
          <a:p>
            <a:r>
              <a:rPr lang="en-IN" dirty="0"/>
              <a:t>Virtual Machine Manage</a:t>
            </a:r>
            <a:r>
              <a:rPr lang="en-US" dirty="0"/>
              <a:t>r-The VM manager is the link between the gateway and resources. The manager manage VMs deployed on a set of physical resources</a:t>
            </a:r>
            <a:endParaRPr lang="en-IN" dirty="0"/>
          </a:p>
        </p:txBody>
      </p:sp>
    </p:spTree>
    <p:extLst>
      <p:ext uri="{BB962C8B-B14F-4D97-AF65-F5344CB8AC3E}">
        <p14:creationId xmlns:p14="http://schemas.microsoft.com/office/powerpoint/2010/main" val="3508512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04369-1A96-0C4E-D857-53459F66C342}"/>
              </a:ext>
            </a:extLst>
          </p:cNvPr>
          <p:cNvSpPr>
            <a:spLocks noGrp="1"/>
          </p:cNvSpPr>
          <p:nvPr>
            <p:ph idx="1"/>
          </p:nvPr>
        </p:nvSpPr>
        <p:spPr>
          <a:xfrm>
            <a:off x="838200" y="395926"/>
            <a:ext cx="10515600" cy="5781037"/>
          </a:xfrm>
        </p:spPr>
        <p:txBody>
          <a:bodyPr/>
          <a:lstStyle/>
          <a:p>
            <a:pPr marL="0" indent="0">
              <a:buNone/>
            </a:pPr>
            <a:r>
              <a:rPr lang="en-IN" i="1" u="sng" dirty="0"/>
              <a:t>A Generic Cloud Architecture</a:t>
            </a:r>
          </a:p>
        </p:txBody>
      </p:sp>
      <p:pic>
        <p:nvPicPr>
          <p:cNvPr id="5" name="Picture 4">
            <a:extLst>
              <a:ext uri="{FF2B5EF4-FFF2-40B4-BE49-F238E27FC236}">
                <a16:creationId xmlns:a16="http://schemas.microsoft.com/office/drawing/2014/main" id="{95D04E7A-A800-A59D-B013-F44C4701F8C2}"/>
              </a:ext>
            </a:extLst>
          </p:cNvPr>
          <p:cNvPicPr>
            <a:picLocks noChangeAspect="1"/>
          </p:cNvPicPr>
          <p:nvPr/>
        </p:nvPicPr>
        <p:blipFill>
          <a:blip r:embed="rId2"/>
          <a:stretch>
            <a:fillRect/>
          </a:stretch>
        </p:blipFill>
        <p:spPr>
          <a:xfrm>
            <a:off x="1197205" y="1008317"/>
            <a:ext cx="10237508" cy="5029902"/>
          </a:xfrm>
          <a:prstGeom prst="rect">
            <a:avLst/>
          </a:prstGeom>
        </p:spPr>
      </p:pic>
    </p:spTree>
    <p:extLst>
      <p:ext uri="{BB962C8B-B14F-4D97-AF65-F5344CB8AC3E}">
        <p14:creationId xmlns:p14="http://schemas.microsoft.com/office/powerpoint/2010/main" val="41456486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F5B794-D03A-CD50-281B-F43D548E91A8}"/>
              </a:ext>
            </a:extLst>
          </p:cNvPr>
          <p:cNvSpPr>
            <a:spLocks noGrp="1"/>
          </p:cNvSpPr>
          <p:nvPr>
            <p:ph idx="1"/>
          </p:nvPr>
        </p:nvSpPr>
        <p:spPr>
          <a:xfrm>
            <a:off x="630810" y="637848"/>
            <a:ext cx="10515600" cy="4351338"/>
          </a:xfrm>
        </p:spPr>
        <p:txBody>
          <a:bodyPr>
            <a:normAutofit fontScale="92500"/>
          </a:bodyPr>
          <a:lstStyle/>
          <a:p>
            <a:r>
              <a:rPr lang="en-IN" dirty="0"/>
              <a:t>Virtual Machine Templates- </a:t>
            </a:r>
            <a:r>
              <a:rPr lang="en-US" dirty="0"/>
              <a:t>A VM template is analogous to a computer’s configuration and contains a description for a VM with the following static information: </a:t>
            </a:r>
          </a:p>
          <a:p>
            <a:pPr lvl="1"/>
            <a:r>
              <a:rPr lang="en-US" dirty="0"/>
              <a:t> The number of cores or processors to be assigned to the VM </a:t>
            </a:r>
          </a:p>
          <a:p>
            <a:pPr lvl="1"/>
            <a:r>
              <a:rPr lang="en-US" dirty="0"/>
              <a:t> The amount of memory the VM requires </a:t>
            </a:r>
          </a:p>
          <a:p>
            <a:pPr lvl="1"/>
            <a:r>
              <a:rPr lang="en-US" dirty="0"/>
              <a:t> The kernel used to boot the VM’s operating system</a:t>
            </a:r>
          </a:p>
          <a:p>
            <a:pPr lvl="1"/>
            <a:r>
              <a:rPr lang="en-US" dirty="0"/>
              <a:t>The disk image containing the VM’s file system </a:t>
            </a:r>
          </a:p>
          <a:p>
            <a:pPr lvl="1"/>
            <a:r>
              <a:rPr lang="en-US" dirty="0"/>
              <a:t>The price per hour of using a VM</a:t>
            </a:r>
          </a:p>
          <a:p>
            <a:pPr lvl="1"/>
            <a:endParaRPr lang="en-US" dirty="0"/>
          </a:p>
          <a:p>
            <a:pPr lvl="1"/>
            <a:r>
              <a:rPr lang="en-US" dirty="0"/>
              <a:t>Distributed VM manager- A distributed VM manager makes requests for VMs and queries their status. This manager requests VMs from the gateway on behalf of the user application. The manager obtains the list of requested VMs from the gateway</a:t>
            </a:r>
          </a:p>
        </p:txBody>
      </p:sp>
    </p:spTree>
    <p:extLst>
      <p:ext uri="{BB962C8B-B14F-4D97-AF65-F5344CB8AC3E}">
        <p14:creationId xmlns:p14="http://schemas.microsoft.com/office/powerpoint/2010/main" val="2686614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10A6-0233-359C-E419-C006476FEC67}"/>
              </a:ext>
            </a:extLst>
          </p:cNvPr>
          <p:cNvSpPr>
            <a:spLocks noGrp="1"/>
          </p:cNvSpPr>
          <p:nvPr>
            <p:ph type="title"/>
          </p:nvPr>
        </p:nvSpPr>
        <p:spPr/>
        <p:txBody>
          <a:bodyPr/>
          <a:lstStyle/>
          <a:p>
            <a:r>
              <a:rPr lang="en-US" dirty="0"/>
              <a:t>The technologies and components of data </a:t>
            </a:r>
            <a:r>
              <a:rPr lang="en-US" dirty="0" err="1"/>
              <a:t>centres</a:t>
            </a:r>
            <a:endParaRPr lang="en-IN" dirty="0"/>
          </a:p>
        </p:txBody>
      </p:sp>
      <p:sp>
        <p:nvSpPr>
          <p:cNvPr id="3" name="Content Placeholder 2">
            <a:extLst>
              <a:ext uri="{FF2B5EF4-FFF2-40B4-BE49-F238E27FC236}">
                <a16:creationId xmlns:a16="http://schemas.microsoft.com/office/drawing/2014/main" id="{A795146A-EA9E-6F32-98E1-F5C146A4E4EA}"/>
              </a:ext>
            </a:extLst>
          </p:cNvPr>
          <p:cNvSpPr>
            <a:spLocks noGrp="1"/>
          </p:cNvSpPr>
          <p:nvPr>
            <p:ph idx="1"/>
          </p:nvPr>
        </p:nvSpPr>
        <p:spPr/>
        <p:txBody>
          <a:bodyPr/>
          <a:lstStyle/>
          <a:p>
            <a:r>
              <a:rPr lang="en-US" b="0" i="0" dirty="0">
                <a:solidFill>
                  <a:srgbClr val="001D35"/>
                </a:solidFill>
                <a:effectLst/>
                <a:latin typeface="Google Sans"/>
              </a:rPr>
              <a:t>A data center consists of several key technologies and components, including: </a:t>
            </a:r>
            <a:r>
              <a:rPr lang="en-US" dirty="0"/>
              <a:t>servers (computing power), storage systems (data storage), networking equipment (data communication), power supply (UPS and backup generators), cooling systems (temperature control), and security measures (physical and cyber protection)</a:t>
            </a:r>
            <a:r>
              <a:rPr lang="en-US" b="0" i="0" dirty="0">
                <a:solidFill>
                  <a:srgbClr val="001D35"/>
                </a:solidFill>
                <a:effectLst/>
                <a:latin typeface="Google Sans"/>
              </a:rPr>
              <a:t>, all working together to manage and distribute data across multiple devices and locations.</a:t>
            </a:r>
            <a:endParaRPr lang="en-IN" dirty="0"/>
          </a:p>
        </p:txBody>
      </p:sp>
    </p:spTree>
    <p:extLst>
      <p:ext uri="{BB962C8B-B14F-4D97-AF65-F5344CB8AC3E}">
        <p14:creationId xmlns:p14="http://schemas.microsoft.com/office/powerpoint/2010/main" val="16852666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60199-9D82-244C-68AD-6F2DEA23C2A3}"/>
              </a:ext>
            </a:extLst>
          </p:cNvPr>
          <p:cNvSpPr>
            <a:spLocks noGrp="1"/>
          </p:cNvSpPr>
          <p:nvPr>
            <p:ph idx="1"/>
          </p:nvPr>
        </p:nvSpPr>
        <p:spPr>
          <a:xfrm>
            <a:off x="838200" y="377072"/>
            <a:ext cx="10515600" cy="5799891"/>
          </a:xfrm>
        </p:spPr>
        <p:txBody>
          <a:bodyPr>
            <a:normAutofit fontScale="25000" lnSpcReduction="20000"/>
          </a:bodyPr>
          <a:lstStyle/>
          <a:p>
            <a:pPr marL="0" indent="0" algn="l">
              <a:lnSpc>
                <a:spcPct val="120000"/>
              </a:lnSpc>
              <a:buNone/>
            </a:pPr>
            <a:r>
              <a:rPr lang="en-US" sz="6400" b="0" i="0" dirty="0">
                <a:solidFill>
                  <a:srgbClr val="001D35"/>
                </a:solidFill>
                <a:effectLst/>
                <a:latin typeface="Times New Roman" panose="02020603050405020304" pitchFamily="18" charset="0"/>
                <a:cs typeface="Times New Roman" panose="02020603050405020304" pitchFamily="18" charset="0"/>
              </a:rPr>
              <a:t>Servers: The core component of a data center, responsible for processing and managing data, including various types like rack servers and blade servers.  </a:t>
            </a:r>
          </a:p>
          <a:p>
            <a:pPr marL="0" indent="0" algn="l">
              <a:lnSpc>
                <a:spcPct val="120000"/>
              </a:lnSpc>
              <a:buNone/>
            </a:pPr>
            <a:r>
              <a:rPr lang="en-US" sz="6400" b="0" i="0" dirty="0">
                <a:solidFill>
                  <a:srgbClr val="001D35"/>
                </a:solidFill>
                <a:effectLst/>
                <a:latin typeface="Times New Roman" panose="02020603050405020304" pitchFamily="18" charset="0"/>
                <a:cs typeface="Times New Roman" panose="02020603050405020304" pitchFamily="18" charset="0"/>
              </a:rPr>
              <a:t>Storage Systems: Devices that store data, including hard drives, solid-state drives (SSDs), and storage area networks (SANs).  </a:t>
            </a:r>
          </a:p>
          <a:p>
            <a:pPr marL="0" indent="0" algn="l">
              <a:lnSpc>
                <a:spcPct val="120000"/>
              </a:lnSpc>
              <a:buNone/>
            </a:pPr>
            <a:r>
              <a:rPr lang="en-US" sz="6400" b="0" i="0" dirty="0">
                <a:solidFill>
                  <a:srgbClr val="001D35"/>
                </a:solidFill>
                <a:effectLst/>
                <a:latin typeface="Times New Roman" panose="02020603050405020304" pitchFamily="18" charset="0"/>
                <a:cs typeface="Times New Roman" panose="02020603050405020304" pitchFamily="18" charset="0"/>
              </a:rPr>
              <a:t>Networking Equipment:</a:t>
            </a:r>
          </a:p>
          <a:p>
            <a:pPr algn="ctr" fontAlgn="ctr">
              <a:lnSpc>
                <a:spcPct val="120000"/>
              </a:lnSpc>
              <a:buFont typeface="Arial" panose="020B0604020202020204" pitchFamily="34" charset="0"/>
              <a:buChar char="•"/>
            </a:pPr>
            <a:r>
              <a:rPr lang="en-US" sz="6400" b="0" i="0" dirty="0">
                <a:solidFill>
                  <a:srgbClr val="001D35"/>
                </a:solidFill>
                <a:effectLst/>
                <a:latin typeface="Times New Roman" panose="02020603050405020304" pitchFamily="18" charset="0"/>
                <a:cs typeface="Times New Roman" panose="02020603050405020304" pitchFamily="18" charset="0"/>
              </a:rPr>
              <a:t>Devices like routers, switches, and firewalls that facilitate data communication between servers and external networks. </a:t>
            </a:r>
          </a:p>
          <a:p>
            <a:pPr algn="ctr" fontAlgn="ctr">
              <a:lnSpc>
                <a:spcPct val="120000"/>
              </a:lnSpc>
              <a:buFont typeface="Arial" panose="020B0604020202020204" pitchFamily="34" charset="0"/>
              <a:buChar char="•"/>
            </a:pPr>
            <a:r>
              <a:rPr lang="en-US" sz="6400" b="0" i="0" dirty="0">
                <a:solidFill>
                  <a:srgbClr val="001D35"/>
                </a:solidFill>
                <a:effectLst/>
                <a:latin typeface="Times New Roman" panose="02020603050405020304" pitchFamily="18" charset="0"/>
                <a:cs typeface="Times New Roman" panose="02020603050405020304" pitchFamily="18" charset="0"/>
              </a:rPr>
              <a:t>Power Supply: Uninterruptible Power Supply (UPS): Provides continuous power to equipment during power outages. </a:t>
            </a:r>
          </a:p>
          <a:p>
            <a:pPr marL="0" indent="0" algn="l">
              <a:lnSpc>
                <a:spcPct val="120000"/>
              </a:lnSpc>
              <a:buNone/>
            </a:pPr>
            <a:r>
              <a:rPr lang="en-US" sz="6400" b="0" i="0" dirty="0">
                <a:solidFill>
                  <a:srgbClr val="001D35"/>
                </a:solidFill>
                <a:effectLst/>
                <a:latin typeface="Times New Roman" panose="02020603050405020304" pitchFamily="18" charset="0"/>
                <a:cs typeface="Times New Roman" panose="02020603050405020304" pitchFamily="18" charset="0"/>
              </a:rPr>
              <a:t>Backup Generators: Generate power in case of prolonged power failures. </a:t>
            </a:r>
          </a:p>
          <a:p>
            <a:pPr marL="0" indent="0" algn="l">
              <a:lnSpc>
                <a:spcPct val="120000"/>
              </a:lnSpc>
              <a:buNone/>
            </a:pPr>
            <a:r>
              <a:rPr lang="en-US" sz="6400" b="0" i="0" dirty="0">
                <a:solidFill>
                  <a:srgbClr val="001D35"/>
                </a:solidFill>
                <a:effectLst/>
                <a:latin typeface="Times New Roman" panose="02020603050405020304" pitchFamily="18" charset="0"/>
                <a:cs typeface="Times New Roman" panose="02020603050405020304" pitchFamily="18" charset="0"/>
              </a:rPr>
              <a:t>Cooling Systems: </a:t>
            </a:r>
          </a:p>
          <a:p>
            <a:pPr marL="0" indent="0" algn="l">
              <a:lnSpc>
                <a:spcPct val="120000"/>
              </a:lnSpc>
              <a:buNone/>
            </a:pPr>
            <a:r>
              <a:rPr lang="en-US" sz="6400" b="0" i="0" dirty="0">
                <a:solidFill>
                  <a:srgbClr val="001D35"/>
                </a:solidFill>
                <a:effectLst/>
                <a:latin typeface="Times New Roman" panose="02020603050405020304" pitchFamily="18" charset="0"/>
                <a:cs typeface="Times New Roman" panose="02020603050405020304" pitchFamily="18" charset="0"/>
              </a:rPr>
              <a:t>Air Conditioning: Maintains optimal temperature and humidity levels to prevent equipment from overheating. </a:t>
            </a:r>
          </a:p>
          <a:p>
            <a:pPr marL="0" indent="0" algn="l">
              <a:lnSpc>
                <a:spcPct val="120000"/>
              </a:lnSpc>
              <a:buNone/>
            </a:pPr>
            <a:r>
              <a:rPr lang="en-US" sz="6400" b="0" i="0" dirty="0">
                <a:solidFill>
                  <a:srgbClr val="001D35"/>
                </a:solidFill>
                <a:effectLst/>
                <a:latin typeface="Times New Roman" panose="02020603050405020304" pitchFamily="18" charset="0"/>
                <a:cs typeface="Times New Roman" panose="02020603050405020304" pitchFamily="18" charset="0"/>
              </a:rPr>
              <a:t>Liquid Cooling: Advanced cooling systems using liquid to cool high-density computing areas. </a:t>
            </a:r>
          </a:p>
          <a:p>
            <a:pPr marL="0" indent="0" algn="l">
              <a:lnSpc>
                <a:spcPct val="120000"/>
              </a:lnSpc>
              <a:buNone/>
            </a:pPr>
            <a:r>
              <a:rPr lang="en-US" sz="6400" b="0" i="0" dirty="0">
                <a:solidFill>
                  <a:srgbClr val="001D35"/>
                </a:solidFill>
                <a:effectLst/>
                <a:latin typeface="Times New Roman" panose="02020603050405020304" pitchFamily="18" charset="0"/>
                <a:cs typeface="Times New Roman" panose="02020603050405020304" pitchFamily="18" charset="0"/>
              </a:rPr>
              <a:t>Security Measures: </a:t>
            </a:r>
          </a:p>
          <a:p>
            <a:pPr marL="0" indent="0" algn="l">
              <a:lnSpc>
                <a:spcPct val="120000"/>
              </a:lnSpc>
              <a:buNone/>
            </a:pPr>
            <a:r>
              <a:rPr lang="en-US" sz="6400" b="0" i="0" dirty="0">
                <a:solidFill>
                  <a:srgbClr val="001D35"/>
                </a:solidFill>
                <a:effectLst/>
                <a:latin typeface="Times New Roman" panose="02020603050405020304" pitchFamily="18" charset="0"/>
                <a:cs typeface="Times New Roman" panose="02020603050405020304" pitchFamily="18" charset="0"/>
              </a:rPr>
              <a:t>Physical Security: Access controls, surveillance cameras, and perimeter security to protect physical infrastructure. </a:t>
            </a:r>
          </a:p>
          <a:p>
            <a:pPr marL="0" indent="0" algn="l">
              <a:lnSpc>
                <a:spcPct val="120000"/>
              </a:lnSpc>
              <a:buNone/>
            </a:pPr>
            <a:r>
              <a:rPr lang="en-US" sz="6400" b="0" i="0" dirty="0">
                <a:solidFill>
                  <a:srgbClr val="001D35"/>
                </a:solidFill>
                <a:effectLst/>
                <a:latin typeface="Times New Roman" panose="02020603050405020304" pitchFamily="18" charset="0"/>
                <a:cs typeface="Times New Roman" panose="02020603050405020304" pitchFamily="18" charset="0"/>
              </a:rPr>
              <a:t>Cybersecurity: Firewalls, intrusion detection systems, and data encryption to protect against cyber threats. </a:t>
            </a:r>
          </a:p>
          <a:p>
            <a:pPr marL="0" indent="0" algn="l">
              <a:lnSpc>
                <a:spcPct val="120000"/>
              </a:lnSpc>
              <a:buNone/>
            </a:pPr>
            <a:r>
              <a:rPr lang="en-US" sz="6400" b="0" i="0" dirty="0">
                <a:solidFill>
                  <a:srgbClr val="001D35"/>
                </a:solidFill>
                <a:effectLst/>
                <a:latin typeface="Times New Roman" panose="02020603050405020304" pitchFamily="18" charset="0"/>
                <a:cs typeface="Times New Roman" panose="02020603050405020304" pitchFamily="18" charset="0"/>
              </a:rPr>
              <a:t>Virtualization Technology: Enables multiple virtual machines to run on a single physical server, enhancing efficiency and resource utilization.  </a:t>
            </a:r>
          </a:p>
          <a:p>
            <a:pPr marL="0" indent="0" algn="l">
              <a:lnSpc>
                <a:spcPct val="120000"/>
              </a:lnSpc>
              <a:buNone/>
            </a:pPr>
            <a:r>
              <a:rPr lang="en-US" sz="6400" b="0" i="0" dirty="0">
                <a:solidFill>
                  <a:srgbClr val="001D35"/>
                </a:solidFill>
                <a:effectLst/>
                <a:latin typeface="Times New Roman" panose="02020603050405020304" pitchFamily="18" charset="0"/>
                <a:cs typeface="Times New Roman" panose="02020603050405020304" pitchFamily="18" charset="0"/>
              </a:rPr>
              <a:t>Data Center Tier Classification: A system to categorize data centers based on their reliability, uptime, and redundancy levels. </a:t>
            </a:r>
          </a:p>
          <a:p>
            <a:pPr marL="0" indent="0" algn="l">
              <a:lnSpc>
                <a:spcPct val="120000"/>
              </a:lnSpc>
              <a:buNone/>
            </a:pPr>
            <a:r>
              <a:rPr lang="en-US" sz="6400" b="0" i="0" dirty="0">
                <a:solidFill>
                  <a:srgbClr val="001D35"/>
                </a:solidFill>
                <a:effectLst/>
                <a:latin typeface="Times New Roman" panose="02020603050405020304" pitchFamily="18" charset="0"/>
                <a:cs typeface="Times New Roman" panose="02020603050405020304" pitchFamily="18" charset="0"/>
              </a:rPr>
              <a:t>Edge Data Centers: Smaller data centers located closer to end-users to provide low-latency access to data for applications like IoT and streaming. </a:t>
            </a:r>
          </a:p>
          <a:p>
            <a:endParaRPr lang="en-IN" dirty="0"/>
          </a:p>
        </p:txBody>
      </p:sp>
    </p:spTree>
    <p:extLst>
      <p:ext uri="{BB962C8B-B14F-4D97-AF65-F5344CB8AC3E}">
        <p14:creationId xmlns:p14="http://schemas.microsoft.com/office/powerpoint/2010/main" val="143610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549CA-3883-58A3-ECCD-DABFD376F554}"/>
              </a:ext>
            </a:extLst>
          </p:cNvPr>
          <p:cNvSpPr>
            <a:spLocks noGrp="1"/>
          </p:cNvSpPr>
          <p:nvPr>
            <p:ph idx="1"/>
          </p:nvPr>
        </p:nvSpPr>
        <p:spPr>
          <a:xfrm>
            <a:off x="838200" y="584462"/>
            <a:ext cx="10515600" cy="5592501"/>
          </a:xfrm>
        </p:spPr>
        <p:txBody>
          <a:bodyPr>
            <a:normAutofit fontScale="92500" lnSpcReduction="10000"/>
          </a:bodyPr>
          <a:lstStyle/>
          <a:p>
            <a:r>
              <a:rPr lang="en-US" dirty="0"/>
              <a:t>The Internet cloud is envisioned as a massive cluster of servers. </a:t>
            </a:r>
          </a:p>
          <a:p>
            <a:r>
              <a:rPr lang="en-US" dirty="0"/>
              <a:t>These servers are provisioned on demand to perform collective web services or distributed applications using data center resources. </a:t>
            </a:r>
          </a:p>
          <a:p>
            <a:r>
              <a:rPr lang="en-US" dirty="0"/>
              <a:t>The cloud platform is formed dynamically by provisioning or deprovisioning servers, software, and database resources. </a:t>
            </a:r>
          </a:p>
          <a:p>
            <a:r>
              <a:rPr lang="en-US" dirty="0"/>
              <a:t>Servers in the cloud can be physical machines or VMs. </a:t>
            </a:r>
          </a:p>
          <a:p>
            <a:r>
              <a:rPr lang="en-US" dirty="0"/>
              <a:t>User interfaces are applied to request services. </a:t>
            </a:r>
          </a:p>
          <a:p>
            <a:r>
              <a:rPr lang="en-US" dirty="0"/>
              <a:t>The provisioning tool carves out the cloud system to deliver the requested service.</a:t>
            </a:r>
          </a:p>
          <a:p>
            <a:r>
              <a:rPr lang="en-US" dirty="0"/>
              <a:t> In addition to building the server cluster, the cloud platform demands distributed storage and accompanying services.</a:t>
            </a:r>
          </a:p>
          <a:p>
            <a:r>
              <a:rPr lang="en-US" dirty="0"/>
              <a:t> The cloud computing resources are built into the data centers, which are typically owned and operated by a third-party provider. </a:t>
            </a:r>
          </a:p>
          <a:p>
            <a:r>
              <a:rPr lang="en-US" dirty="0"/>
              <a:t>Consumers do not need to know the underlying technologies.</a:t>
            </a:r>
            <a:endParaRPr lang="en-IN" dirty="0"/>
          </a:p>
        </p:txBody>
      </p:sp>
    </p:spTree>
    <p:extLst>
      <p:ext uri="{BB962C8B-B14F-4D97-AF65-F5344CB8AC3E}">
        <p14:creationId xmlns:p14="http://schemas.microsoft.com/office/powerpoint/2010/main" val="2385244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3C5C9-FCD8-74A5-C546-F9C632870742}"/>
              </a:ext>
            </a:extLst>
          </p:cNvPr>
          <p:cNvSpPr>
            <a:spLocks noGrp="1"/>
          </p:cNvSpPr>
          <p:nvPr>
            <p:ph idx="1"/>
          </p:nvPr>
        </p:nvSpPr>
        <p:spPr>
          <a:xfrm>
            <a:off x="838200" y="527901"/>
            <a:ext cx="10515600" cy="5649062"/>
          </a:xfrm>
        </p:spPr>
        <p:txBody>
          <a:bodyPr>
            <a:normAutofit/>
          </a:bodyPr>
          <a:lstStyle/>
          <a:p>
            <a:r>
              <a:rPr lang="en-US" dirty="0"/>
              <a:t>The software infrastructure of a cloud platform must handle all resource management and do most of the maintenance automatically. </a:t>
            </a:r>
          </a:p>
          <a:p>
            <a:r>
              <a:rPr lang="en-US" dirty="0"/>
              <a:t>Software must detect the status of each node server joining and leaving, and perform relevant tasks accordingly. </a:t>
            </a:r>
          </a:p>
          <a:p>
            <a:r>
              <a:rPr lang="en-US" dirty="0"/>
              <a:t>Cloud computing providers, such as Google and Microsoft, have built a large number of data centers all over the world.</a:t>
            </a:r>
          </a:p>
          <a:p>
            <a:r>
              <a:rPr lang="en-US" dirty="0"/>
              <a:t>Each data center may have thousands of servers. The location of the data center is chosen to reduce power and cooling costs. Thus, the data centers are often built around hydroelectric power. </a:t>
            </a:r>
            <a:endParaRPr lang="en-IN" dirty="0"/>
          </a:p>
        </p:txBody>
      </p:sp>
    </p:spTree>
    <p:extLst>
      <p:ext uri="{BB962C8B-B14F-4D97-AF65-F5344CB8AC3E}">
        <p14:creationId xmlns:p14="http://schemas.microsoft.com/office/powerpoint/2010/main" val="238735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594F-55BA-F729-7786-109DDEDE2746}"/>
              </a:ext>
            </a:extLst>
          </p:cNvPr>
          <p:cNvSpPr>
            <a:spLocks noGrp="1"/>
          </p:cNvSpPr>
          <p:nvPr>
            <p:ph type="title"/>
          </p:nvPr>
        </p:nvSpPr>
        <p:spPr>
          <a:xfrm>
            <a:off x="838200" y="365125"/>
            <a:ext cx="10515600" cy="577555"/>
          </a:xfrm>
        </p:spPr>
        <p:txBody>
          <a:bodyPr>
            <a:normAutofit/>
          </a:bodyPr>
          <a:lstStyle/>
          <a:p>
            <a:r>
              <a:rPr lang="en-US" sz="3200" dirty="0"/>
              <a:t>3.1.2 </a:t>
            </a:r>
            <a:r>
              <a:rPr lang="en-IN" sz="3200" dirty="0"/>
              <a:t>Layered Cloud Architectural Development</a:t>
            </a:r>
          </a:p>
        </p:txBody>
      </p:sp>
      <p:sp>
        <p:nvSpPr>
          <p:cNvPr id="3" name="Content Placeholder 2">
            <a:extLst>
              <a:ext uri="{FF2B5EF4-FFF2-40B4-BE49-F238E27FC236}">
                <a16:creationId xmlns:a16="http://schemas.microsoft.com/office/drawing/2014/main" id="{441242EC-F0EE-4789-6EC9-48ACA081174F}"/>
              </a:ext>
            </a:extLst>
          </p:cNvPr>
          <p:cNvSpPr>
            <a:spLocks noGrp="1"/>
          </p:cNvSpPr>
          <p:nvPr>
            <p:ph idx="1"/>
          </p:nvPr>
        </p:nvSpPr>
        <p:spPr>
          <a:xfrm>
            <a:off x="838200" y="1197204"/>
            <a:ext cx="10515600" cy="4979759"/>
          </a:xfrm>
        </p:spPr>
        <p:txBody>
          <a:bodyPr/>
          <a:lstStyle/>
          <a:p>
            <a:r>
              <a:rPr lang="en-US" dirty="0"/>
              <a:t>The architecture of a cloud is developed at three layers: infrastructure, platform, and application.</a:t>
            </a:r>
          </a:p>
          <a:p>
            <a:r>
              <a:rPr lang="en-US" dirty="0"/>
              <a:t>These three development layers are implemented with virtualization and standardization of hardware and software resources provisioned in the cloud.</a:t>
            </a:r>
          </a:p>
          <a:p>
            <a:r>
              <a:rPr lang="en-US" dirty="0"/>
              <a:t>The infrastructure layer is deployed first to support IaaS services. This infrastructure layer serves as the foundation for building the platform layer of the cloud for supporting PaaS services. In turn, the platform layer is a foundation for implementing the application layer for SaaS applications.</a:t>
            </a:r>
            <a:endParaRPr lang="en-IN" dirty="0"/>
          </a:p>
        </p:txBody>
      </p:sp>
    </p:spTree>
    <p:extLst>
      <p:ext uri="{BB962C8B-B14F-4D97-AF65-F5344CB8AC3E}">
        <p14:creationId xmlns:p14="http://schemas.microsoft.com/office/powerpoint/2010/main" val="4053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DBF25B-A54F-694F-63DE-5C438B545F62}"/>
              </a:ext>
            </a:extLst>
          </p:cNvPr>
          <p:cNvPicPr>
            <a:picLocks noGrp="1" noChangeAspect="1"/>
          </p:cNvPicPr>
          <p:nvPr>
            <p:ph idx="1"/>
          </p:nvPr>
        </p:nvPicPr>
        <p:blipFill rotWithShape="1">
          <a:blip r:embed="rId2"/>
          <a:srcRect t="5054"/>
          <a:stretch/>
        </p:blipFill>
        <p:spPr>
          <a:xfrm>
            <a:off x="2092751" y="904972"/>
            <a:ext cx="8220173" cy="4958719"/>
          </a:xfrm>
        </p:spPr>
      </p:pic>
    </p:spTree>
    <p:extLst>
      <p:ext uri="{BB962C8B-B14F-4D97-AF65-F5344CB8AC3E}">
        <p14:creationId xmlns:p14="http://schemas.microsoft.com/office/powerpoint/2010/main" val="1714386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1457</TotalTime>
  <Words>5591</Words>
  <Application>Microsoft Office PowerPoint</Application>
  <PresentationFormat>Widescreen</PresentationFormat>
  <Paragraphs>322</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-apple-system</vt:lpstr>
      <vt:lpstr>Arial</vt:lpstr>
      <vt:lpstr>Calibri</vt:lpstr>
      <vt:lpstr>Calibri Light</vt:lpstr>
      <vt:lpstr>Google Sans</vt:lpstr>
      <vt:lpstr>Times New Roman</vt:lpstr>
      <vt:lpstr>Office Theme</vt:lpstr>
      <vt:lpstr>Cloud Computing</vt:lpstr>
      <vt:lpstr>3.1ARCHITECTURAL DESIGN OF COMPUTE AND STORAGE CLOUDS</vt:lpstr>
      <vt:lpstr>3.1 ARCHITECTURAL DESIGN OF COMPUTE AND STORAGE CLOUDS</vt:lpstr>
      <vt:lpstr>PowerPoint Presentation</vt:lpstr>
      <vt:lpstr>PowerPoint Presentation</vt:lpstr>
      <vt:lpstr>PowerPoint Presentation</vt:lpstr>
      <vt:lpstr>PowerPoint Presentation</vt:lpstr>
      <vt:lpstr>3.1.2 Layered Cloud Architectural Development</vt:lpstr>
      <vt:lpstr>PowerPoint Presentation</vt:lpstr>
      <vt:lpstr>PowerPoint Presentation</vt:lpstr>
      <vt:lpstr>PowerPoint Presentation</vt:lpstr>
      <vt:lpstr>PowerPoint Presentation</vt:lpstr>
      <vt:lpstr>PowerPoint Presentation</vt:lpstr>
      <vt:lpstr>PowerPoint Presentation</vt:lpstr>
      <vt:lpstr>3.1.3 Virtualization Support and Disaster Recovery</vt:lpstr>
      <vt:lpstr>PowerPoint Presentation</vt:lpstr>
      <vt:lpstr>Architectural Design Challenges</vt:lpstr>
      <vt:lpstr> </vt:lpstr>
      <vt:lpstr>PowerPoint Presentation</vt:lpstr>
      <vt:lpstr>PowerPoint Presentation</vt:lpstr>
      <vt:lpstr>3.2 PUBLIC CLOUD PLATFORMS: GAE, AWS, AND AZURE</vt:lpstr>
      <vt:lpstr>PowerPoint Presentation</vt:lpstr>
      <vt:lpstr>PowerPoint Presentation</vt:lpstr>
      <vt:lpstr>PowerPoint Presentation</vt:lpstr>
      <vt:lpstr>PowerPoint Presentation</vt:lpstr>
      <vt:lpstr>3.2.2 Amazon Web Services (AWS)</vt:lpstr>
      <vt:lpstr>Amazon architecture</vt:lpstr>
      <vt:lpstr>3.2.3 Microsoft Windows Azure</vt:lpstr>
      <vt:lpstr>PowerPoint Presentation</vt:lpstr>
      <vt:lpstr>PowerPoint Presentation</vt:lpstr>
      <vt:lpstr>3.3 EMERGING CLOUD SOFTWARE ENVIRONMENTS</vt:lpstr>
      <vt:lpstr>3.3.1 Open Source Eucalyptus and Nimbus</vt:lpstr>
      <vt:lpstr>PowerPoint Presentation</vt:lpstr>
      <vt:lpstr>PowerPoint Presentation</vt:lpstr>
      <vt:lpstr>PowerPoint Presentation</vt:lpstr>
      <vt:lpstr>3.3.2 OpenStack</vt:lpstr>
      <vt:lpstr>OpenStack Compute</vt:lpstr>
      <vt:lpstr>PowerPoint Presentation</vt:lpstr>
      <vt:lpstr>PowerPoint Presentation</vt:lpstr>
      <vt:lpstr>3.4 Extended Cloud Computing Services</vt:lpstr>
      <vt:lpstr>PowerPoint Presentation</vt:lpstr>
      <vt:lpstr>PowerPoint Presentation</vt:lpstr>
      <vt:lpstr>PowerPoint Presentation</vt:lpstr>
      <vt:lpstr>3.5 Resource Provisioning and Platform Deployment</vt:lpstr>
      <vt:lpstr>PowerPoint Presentation</vt:lpstr>
      <vt:lpstr>Demand-Driven Resource Provisioning</vt:lpstr>
      <vt:lpstr>Event-Driven Resource Provisioning</vt:lpstr>
      <vt:lpstr>Popularity-Driven Resource Provisioning</vt:lpstr>
      <vt:lpstr>3.6 Virtual Machine Creation and Management</vt:lpstr>
      <vt:lpstr>PowerPoint Presentation</vt:lpstr>
      <vt:lpstr>The technologies and components of data centres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binujohn86@outlook.com</dc:creator>
  <cp:lastModifiedBy>binujohn86@outlook.com</cp:lastModifiedBy>
  <cp:revision>60</cp:revision>
  <dcterms:created xsi:type="dcterms:W3CDTF">2024-08-12T03:51:36Z</dcterms:created>
  <dcterms:modified xsi:type="dcterms:W3CDTF">2024-09-10T06:14:58Z</dcterms:modified>
</cp:coreProperties>
</file>