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0" r:id="rId1"/>
    <p:sldMasterId id="2147483671" r:id="rId2"/>
  </p:sldMasterIdLst>
  <p:notesMasterIdLst>
    <p:notesMasterId r:id="rId30"/>
  </p:notesMasterIdLst>
  <p:sldIdLst>
    <p:sldId id="256" r:id="rId3"/>
    <p:sldId id="257" r:id="rId4"/>
    <p:sldId id="275" r:id="rId5"/>
    <p:sldId id="299" r:id="rId6"/>
    <p:sldId id="314" r:id="rId7"/>
    <p:sldId id="326" r:id="rId8"/>
    <p:sldId id="327" r:id="rId9"/>
    <p:sldId id="328" r:id="rId10"/>
    <p:sldId id="322" r:id="rId11"/>
    <p:sldId id="316" r:id="rId12"/>
    <p:sldId id="320" r:id="rId13"/>
    <p:sldId id="325" r:id="rId14"/>
    <p:sldId id="318" r:id="rId15"/>
    <p:sldId id="307" r:id="rId16"/>
    <p:sldId id="308" r:id="rId17"/>
    <p:sldId id="333" r:id="rId18"/>
    <p:sldId id="331" r:id="rId19"/>
    <p:sldId id="309" r:id="rId20"/>
    <p:sldId id="310" r:id="rId21"/>
    <p:sldId id="324" r:id="rId22"/>
    <p:sldId id="311" r:id="rId23"/>
    <p:sldId id="312" r:id="rId24"/>
    <p:sldId id="302" r:id="rId25"/>
    <p:sldId id="274" r:id="rId26"/>
    <p:sldId id="329" r:id="rId27"/>
    <p:sldId id="330" r:id="rId28"/>
    <p:sldId id="332"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6E6E"/>
    <a:srgbClr val="2F2F1B"/>
    <a:srgbClr val="8FAADC"/>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9D1EAA-5C24-4308-8F75-68BC6A0D0BC4}">
  <a:tblStyle styleId="{229D1EAA-5C24-4308-8F75-68BC6A0D0BC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b="off" i="off"/>
      <a:tcStyle>
        <a:tcBdr/>
        <a:fill>
          <a:solidFill>
            <a:srgbClr val="E0E0E0"/>
          </a:solidFill>
        </a:fill>
      </a:tcStyle>
    </a:band1H>
    <a:band2H>
      <a:tcTxStyle b="off" i="off"/>
      <a:tcStyle>
        <a:tcBdr/>
      </a:tcStyle>
    </a:band2H>
    <a:band1V>
      <a:tcTxStyle b="off" i="off"/>
      <a:tcStyle>
        <a:tcBdr/>
        <a:fill>
          <a:solidFill>
            <a:srgbClr val="E0E0E0"/>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p:restoredTop sz="94674"/>
  </p:normalViewPr>
  <p:slideViewPr>
    <p:cSldViewPr snapToGrid="0">
      <p:cViewPr>
        <p:scale>
          <a:sx n="145" d="100"/>
          <a:sy n="145" d="100"/>
        </p:scale>
        <p:origin x="808" y="5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6473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137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397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5435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496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282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545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4636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1443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067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35" name="Google Shape;1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8802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1687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330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8775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5399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057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445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0C0C296-94E3-CB2D-47EB-CF21EDC00DFF}"/>
            </a:ext>
          </a:extLst>
        </p:cNvPr>
        <p:cNvGrpSpPr/>
        <p:nvPr/>
      </p:nvGrpSpPr>
      <p:grpSpPr>
        <a:xfrm>
          <a:off x="0" y="0"/>
          <a:ext cx="0" cy="0"/>
          <a:chOff x="0" y="0"/>
          <a:chExt cx="0" cy="0"/>
        </a:xfrm>
      </p:grpSpPr>
      <p:sp>
        <p:nvSpPr>
          <p:cNvPr id="134" name="Google Shape;134;p2:notes">
            <a:extLst>
              <a:ext uri="{FF2B5EF4-FFF2-40B4-BE49-F238E27FC236}">
                <a16:creationId xmlns:a16="http://schemas.microsoft.com/office/drawing/2014/main" id="{E038A9E1-10AF-D38A-1DD1-A155D22A21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2:notes">
            <a:extLst>
              <a:ext uri="{FF2B5EF4-FFF2-40B4-BE49-F238E27FC236}">
                <a16:creationId xmlns:a16="http://schemas.microsoft.com/office/drawing/2014/main" id="{12C33E0E-A5C5-D7F8-22AF-382F2A1C71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1658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0C0C296-94E3-CB2D-47EB-CF21EDC00DFF}"/>
            </a:ext>
          </a:extLst>
        </p:cNvPr>
        <p:cNvGrpSpPr/>
        <p:nvPr/>
      </p:nvGrpSpPr>
      <p:grpSpPr>
        <a:xfrm>
          <a:off x="0" y="0"/>
          <a:ext cx="0" cy="0"/>
          <a:chOff x="0" y="0"/>
          <a:chExt cx="0" cy="0"/>
        </a:xfrm>
      </p:grpSpPr>
      <p:sp>
        <p:nvSpPr>
          <p:cNvPr id="134" name="Google Shape;134;p2:notes">
            <a:extLst>
              <a:ext uri="{FF2B5EF4-FFF2-40B4-BE49-F238E27FC236}">
                <a16:creationId xmlns:a16="http://schemas.microsoft.com/office/drawing/2014/main" id="{E038A9E1-10AF-D38A-1DD1-A155D22A21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2:notes">
            <a:extLst>
              <a:ext uri="{FF2B5EF4-FFF2-40B4-BE49-F238E27FC236}">
                <a16:creationId xmlns:a16="http://schemas.microsoft.com/office/drawing/2014/main" id="{12C33E0E-A5C5-D7F8-22AF-382F2A1C71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805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97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1048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399DD83B-3F4A-DD83-A5CF-DFEF978AAA59}"/>
            </a:ext>
          </a:extLst>
        </p:cNvPr>
        <p:cNvGrpSpPr/>
        <p:nvPr/>
      </p:nvGrpSpPr>
      <p:grpSpPr>
        <a:xfrm>
          <a:off x="0" y="0"/>
          <a:ext cx="0" cy="0"/>
          <a:chOff x="0" y="0"/>
          <a:chExt cx="0" cy="0"/>
        </a:xfrm>
      </p:grpSpPr>
      <p:sp>
        <p:nvSpPr>
          <p:cNvPr id="141" name="Google Shape;141;p3:notes">
            <a:extLst>
              <a:ext uri="{FF2B5EF4-FFF2-40B4-BE49-F238E27FC236}">
                <a16:creationId xmlns:a16="http://schemas.microsoft.com/office/drawing/2014/main" id="{CFB1B2B3-4467-1EE3-15E3-548C592F7E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3:notes">
            <a:extLst>
              <a:ext uri="{FF2B5EF4-FFF2-40B4-BE49-F238E27FC236}">
                <a16:creationId xmlns:a16="http://schemas.microsoft.com/office/drawing/2014/main" id="{9771BAB1-370F-B061-75C4-55CCE7D5A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2612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59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320C9969-C45E-AC4B-90B7-6861685945BD}" type="datetime1">
              <a:rPr lang="en-IN" smtClean="0"/>
              <a:t>03/04/25</a:t>
            </a:fld>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7FDA6CD0-0ED5-8346-894D-90FE9EC670E3}" type="datetime1">
              <a:rPr lang="en-IN" smtClean="0"/>
              <a:t>03/04/25</a:t>
            </a:fld>
            <a:endParaRPr/>
          </a:p>
        </p:txBody>
      </p:sp>
      <p:sp>
        <p:nvSpPr>
          <p:cNvPr id="72" name="Google Shape;72;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73" name="Google Shape;73;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9A49487F-96B8-A546-B478-A9AAB5EE3983}" type="datetime1">
              <a:rPr lang="en-IN" smtClean="0"/>
              <a:t>03/04/25</a:t>
            </a:fld>
            <a:endParaRPr/>
          </a:p>
        </p:txBody>
      </p:sp>
      <p:sp>
        <p:nvSpPr>
          <p:cNvPr id="78" name="Google Shape;78;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79" name="Google Shape;79;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6" name="Google Shape;8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7" name="Google Shape;8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0" name="Google Shape;9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4" name="Google Shape;9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8" name="Google Shape;98;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9" name="Google Shape;9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5" name="Google Shape;10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6" name="Google Shape;10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9" name="Google Shape;10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3" name="Google Shape;11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4" name="Google Shape;11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5" name="Google Shape;11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0A48445C-0439-2C42-A813-C1103D1FBB60}" type="datetime1">
              <a:rPr lang="en-IN" smtClean="0"/>
              <a:t>03/04/25</a:t>
            </a:fld>
            <a:endParaRPr/>
          </a:p>
        </p:txBody>
      </p:sp>
      <p:sp>
        <p:nvSpPr>
          <p:cNvPr id="21" name="Google Shape;21;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22" name="Google Shape;22;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8" name="Google Shape;11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2" name="Google Shape;12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B56820E0-A38B-DC42-AFC2-878BC7EA2168}" type="datetime1">
              <a:rPr lang="en-IN" smtClean="0"/>
              <a:t>03/04/25</a:t>
            </a:fld>
            <a:endParaRPr/>
          </a:p>
        </p:txBody>
      </p:sp>
      <p:sp>
        <p:nvSpPr>
          <p:cNvPr id="27" name="Google Shape;27;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28" name="Google Shape;28;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CDD49A60-0A87-B845-A9BB-2F5E232194BF}" type="datetime1">
              <a:rPr lang="en-IN" smtClean="0"/>
              <a:t>03/04/25</a:t>
            </a:fld>
            <a:endParaRPr/>
          </a:p>
        </p:txBody>
      </p:sp>
      <p:sp>
        <p:nvSpPr>
          <p:cNvPr id="34" name="Google Shape;34;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35" name="Google Shape;35;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119F135A-1AFB-AE46-9C0D-0FBF780B8CB8}" type="datetime1">
              <a:rPr lang="en-IN" smtClean="0"/>
              <a:t>03/04/25</a:t>
            </a:fld>
            <a:endParaRPr/>
          </a:p>
        </p:txBody>
      </p:sp>
      <p:sp>
        <p:nvSpPr>
          <p:cNvPr id="43" name="Google Shape;43;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44" name="Google Shape;44;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B8C18C15-86ED-4640-ABAF-4B1E7A1B9456}" type="datetime1">
              <a:rPr lang="en-IN" smtClean="0"/>
              <a:t>03/04/25</a:t>
            </a:fld>
            <a:endParaRPr/>
          </a:p>
        </p:txBody>
      </p:sp>
      <p:sp>
        <p:nvSpPr>
          <p:cNvPr id="48" name="Google Shape;48;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49" name="Google Shape;49;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89FB8FB6-92CA-AD4B-8357-467D13FE77ED}" type="datetime1">
              <a:rPr lang="en-IN" smtClean="0"/>
              <a:t>03/04/25</a:t>
            </a:fld>
            <a:endParaRPr/>
          </a:p>
        </p:txBody>
      </p:sp>
      <p:sp>
        <p:nvSpPr>
          <p:cNvPr id="52" name="Google Shape;52;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53" name="Google Shape;53;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DA363803-9B1D-DE4A-878B-5EC48268EF81}" type="datetime1">
              <a:rPr lang="en-IN" smtClean="0"/>
              <a:t>03/04/25</a:t>
            </a:fld>
            <a:endParaRPr/>
          </a:p>
        </p:txBody>
      </p:sp>
      <p:sp>
        <p:nvSpPr>
          <p:cNvPr id="59" name="Google Shape;59;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60" name="Google Shape;60;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150" cy="3655219"/>
          </a:xfrm>
          <a:prstGeom prst="rect">
            <a:avLst/>
          </a:prstGeom>
          <a:noFill/>
          <a:ln>
            <a:noFill/>
          </a:ln>
        </p:spPr>
      </p:sp>
      <p:sp>
        <p:nvSpPr>
          <p:cNvPr id="64" name="Google Shape;64;p10"/>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fld id="{5322E586-A593-6E46-B70E-9736B5E95174}" type="datetime1">
              <a:rPr lang="en-IN" smtClean="0"/>
              <a:t>03/04/25</a:t>
            </a:fld>
            <a:endParaRPr/>
          </a:p>
        </p:txBody>
      </p:sp>
      <p:sp>
        <p:nvSpPr>
          <p:cNvPr id="66" name="Google Shape;66;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Intelligent Diabetes Prediction and Management System: A Comprehensive Approach</a:t>
            </a:r>
            <a:endParaRPr/>
          </a:p>
        </p:txBody>
      </p:sp>
      <p:sp>
        <p:nvSpPr>
          <p:cNvPr id="67" name="Google Shape;67;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fld id="{846ABB4B-103E-CB46-9DA8-0A7ADB51BBEF}" type="datetime1">
              <a:rPr lang="en-IN" smtClean="0"/>
              <a:t>03/04/25</a:t>
            </a:fld>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r>
              <a:rPr lang="en-US"/>
              <a:t>Intelligent Diabetes Prediction and Management System: A Comprehensive Approach</a:t>
            </a:r>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2" name="Google Shape;8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3" name="Google Shape;8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2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1" name="Google Shape;131;p25"/>
          <p:cNvSpPr txBox="1"/>
          <p:nvPr/>
        </p:nvSpPr>
        <p:spPr>
          <a:xfrm>
            <a:off x="0" y="855618"/>
            <a:ext cx="914400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t>
            </a:r>
          </a:p>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 COMPREHENSIVE APPROACH</a:t>
            </a:r>
          </a:p>
        </p:txBody>
      </p:sp>
      <p:sp>
        <p:nvSpPr>
          <p:cNvPr id="4" name="TextBox 3">
            <a:extLst>
              <a:ext uri="{FF2B5EF4-FFF2-40B4-BE49-F238E27FC236}">
                <a16:creationId xmlns:a16="http://schemas.microsoft.com/office/drawing/2014/main" id="{29530CCB-F26E-208E-4583-9A83E3A483D2}"/>
              </a:ext>
            </a:extLst>
          </p:cNvPr>
          <p:cNvSpPr txBox="1"/>
          <p:nvPr/>
        </p:nvSpPr>
        <p:spPr>
          <a:xfrm>
            <a:off x="259741" y="3301406"/>
            <a:ext cx="4928417" cy="1569660"/>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Guided by:</a:t>
            </a:r>
          </a:p>
          <a:p>
            <a:r>
              <a:rPr lang="en-US" sz="1600" dirty="0" err="1">
                <a:latin typeface="Times New Roman" panose="02020603050405020304" pitchFamily="18" charset="0"/>
                <a:cs typeface="Times New Roman" panose="02020603050405020304" pitchFamily="18" charset="0"/>
              </a:rPr>
              <a:t>Ms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Binu</a:t>
            </a:r>
            <a:r>
              <a:rPr lang="en-US" sz="1600" dirty="0">
                <a:latin typeface="Times New Roman" panose="02020603050405020304" pitchFamily="18" charset="0"/>
                <a:cs typeface="Times New Roman" panose="02020603050405020304" pitchFamily="18" charset="0"/>
              </a:rPr>
              <a:t> John</a:t>
            </a:r>
          </a:p>
          <a:p>
            <a:r>
              <a:rPr lang="en-US" sz="1600" dirty="0">
                <a:latin typeface="Times New Roman" panose="02020603050405020304" pitchFamily="18" charset="0"/>
                <a:cs typeface="Times New Roman" panose="02020603050405020304" pitchFamily="18" charset="0"/>
              </a:rPr>
              <a:t>Assistant Professor</a:t>
            </a:r>
          </a:p>
          <a:p>
            <a:r>
              <a:rPr lang="en-US" sz="1600" dirty="0">
                <a:latin typeface="Times New Roman" panose="02020603050405020304" pitchFamily="18" charset="0"/>
                <a:cs typeface="Times New Roman" panose="02020603050405020304" pitchFamily="18" charset="0"/>
              </a:rPr>
              <a:t>Department of Artificial Intelligence &amp; Data Science</a:t>
            </a:r>
          </a:p>
          <a:p>
            <a:r>
              <a:rPr lang="en-US" sz="1600" dirty="0">
                <a:latin typeface="Times New Roman" panose="02020603050405020304" pitchFamily="18" charset="0"/>
                <a:cs typeface="Times New Roman" panose="02020603050405020304" pitchFamily="18" charset="0"/>
              </a:rPr>
              <a:t>SCMS School of Engineering &amp; Technology, </a:t>
            </a:r>
            <a:r>
              <a:rPr lang="en-US" sz="1600" dirty="0" err="1">
                <a:latin typeface="Times New Roman" panose="02020603050405020304" pitchFamily="18" charset="0"/>
                <a:cs typeface="Times New Roman" panose="02020603050405020304" pitchFamily="18" charset="0"/>
              </a:rPr>
              <a:t>Karkutty</a:t>
            </a:r>
            <a:r>
              <a:rPr lang="en-US" sz="1600" dirty="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DD273D-80DF-0DA2-AA49-1D8FFDE9766F}"/>
              </a:ext>
            </a:extLst>
          </p:cNvPr>
          <p:cNvSpPr txBox="1"/>
          <p:nvPr/>
        </p:nvSpPr>
        <p:spPr>
          <a:xfrm>
            <a:off x="6236410" y="3301406"/>
            <a:ext cx="2647849" cy="1323439"/>
          </a:xfrm>
          <a:prstGeom prst="rect">
            <a:avLst/>
          </a:prstGeom>
          <a:noFill/>
        </p:spPr>
        <p:txBody>
          <a:bodyPr wrap="square" rtlCol="0">
            <a:spAutoFit/>
          </a:bodyPr>
          <a:lstStyle/>
          <a:p>
            <a:pPr algn="just"/>
            <a:r>
              <a:rPr lang="en-US" sz="1600" b="1" u="sng" dirty="0">
                <a:latin typeface="Times New Roman" panose="02020603050405020304" pitchFamily="18" charset="0"/>
                <a:cs typeface="Times New Roman" panose="02020603050405020304" pitchFamily="18" charset="0"/>
              </a:rPr>
              <a:t>Presented by:</a:t>
            </a:r>
          </a:p>
          <a:p>
            <a:pPr algn="just"/>
            <a:r>
              <a:rPr lang="en-US" sz="1600" dirty="0">
                <a:latin typeface="Times New Roman" panose="02020603050405020304" pitchFamily="18" charset="0"/>
                <a:cs typeface="Times New Roman" panose="02020603050405020304" pitchFamily="18" charset="0"/>
              </a:rPr>
              <a:t>Deva </a:t>
            </a:r>
            <a:r>
              <a:rPr lang="en-US" sz="1600" dirty="0" err="1">
                <a:latin typeface="Times New Roman" panose="02020603050405020304" pitchFamily="18" charset="0"/>
                <a:cs typeface="Times New Roman" panose="02020603050405020304" pitchFamily="18" charset="0"/>
              </a:rPr>
              <a:t>Deleep</a:t>
            </a:r>
            <a:r>
              <a:rPr lang="en-US" sz="1600" dirty="0">
                <a:latin typeface="Times New Roman" panose="02020603050405020304" pitchFamily="18" charset="0"/>
                <a:cs typeface="Times New Roman" panose="02020603050405020304" pitchFamily="18" charset="0"/>
              </a:rPr>
              <a:t> (22)</a:t>
            </a:r>
          </a:p>
          <a:p>
            <a:pPr algn="just"/>
            <a:r>
              <a:rPr lang="en-US" sz="1600" dirty="0" err="1">
                <a:latin typeface="Times New Roman" panose="02020603050405020304" pitchFamily="18" charset="0"/>
                <a:cs typeface="Times New Roman" panose="02020603050405020304" pitchFamily="18" charset="0"/>
              </a:rPr>
              <a:t>Gasteena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Laurienda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Pess</a:t>
            </a:r>
            <a:r>
              <a:rPr lang="en-US" sz="1600" dirty="0">
                <a:latin typeface="Times New Roman" panose="02020603050405020304" pitchFamily="18" charset="0"/>
                <a:cs typeface="Times New Roman" panose="02020603050405020304" pitchFamily="18" charset="0"/>
              </a:rPr>
              <a:t> (26)</a:t>
            </a:r>
          </a:p>
          <a:p>
            <a:pPr algn="just"/>
            <a:r>
              <a:rPr lang="en-US" sz="1600" dirty="0">
                <a:latin typeface="Times New Roman" panose="02020603050405020304" pitchFamily="18" charset="0"/>
                <a:cs typeface="Times New Roman" panose="02020603050405020304" pitchFamily="18" charset="0"/>
              </a:rPr>
              <a:t>Vishnu K V (55)</a:t>
            </a:r>
          </a:p>
          <a:p>
            <a:pPr algn="just"/>
            <a:r>
              <a:rPr lang="en-US" sz="1600" dirty="0" err="1">
                <a:latin typeface="Times New Roman" panose="02020603050405020304" pitchFamily="18" charset="0"/>
                <a:cs typeface="Times New Roman" panose="02020603050405020304" pitchFamily="18" charset="0"/>
              </a:rPr>
              <a:t>Vyshnavi</a:t>
            </a:r>
            <a:r>
              <a:rPr lang="en-US" sz="1600" dirty="0">
                <a:latin typeface="Times New Roman" panose="02020603050405020304" pitchFamily="18" charset="0"/>
                <a:cs typeface="Times New Roman" panose="02020603050405020304" pitchFamily="18" charset="0"/>
              </a:rPr>
              <a:t> Krishnakumar (56)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623B3242-DD95-DE45-9221-5E9D4E4A447E}"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8468" y="4771695"/>
            <a:ext cx="2847064"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D7308D-5EFF-6961-C067-F45E4AD68BF1}"/>
              </a:ext>
            </a:extLst>
          </p:cNvPr>
          <p:cNvSpPr txBox="1"/>
          <p:nvPr/>
        </p:nvSpPr>
        <p:spPr>
          <a:xfrm>
            <a:off x="582753" y="775369"/>
            <a:ext cx="7978491" cy="3931589"/>
          </a:xfrm>
          <a:prstGeom prst="rect">
            <a:avLst/>
          </a:prstGeom>
          <a:noFill/>
        </p:spPr>
        <p:txBody>
          <a:bodyPr wrap="square">
            <a:spAutoFit/>
          </a:bodyPr>
          <a:lstStyle/>
          <a:p>
            <a:pPr marL="171450" lvl="7" indent="-1714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 Features</a:t>
            </a:r>
            <a:r>
              <a:rPr lang="en-IN" dirty="0">
                <a:latin typeface="Times New Roman" panose="02020603050405020304" pitchFamily="18" charset="0"/>
                <a:cs typeface="Times New Roman" panose="02020603050405020304" pitchFamily="18" charset="0"/>
              </a:rPr>
              <a:t>: Timestamp, Blood Glucose Level (BGL), Diastolic and Systolic Blood Pressure, Heart Rate, Body Temperature, SPO2 Levels, Sweating, </a:t>
            </a:r>
            <a:r>
              <a:rPr lang="en-IN" dirty="0" err="1">
                <a:latin typeface="Times New Roman" panose="02020603050405020304" pitchFamily="18" charset="0"/>
                <a:cs typeface="Times New Roman" panose="02020603050405020304" pitchFamily="18" charset="0"/>
              </a:rPr>
              <a:t>Shivering,Age</a:t>
            </a:r>
            <a:r>
              <a:rPr lang="en-IN" dirty="0">
                <a:latin typeface="Times New Roman" panose="02020603050405020304" pitchFamily="18" charset="0"/>
                <a:cs typeface="Times New Roman" panose="02020603050405020304" pitchFamily="18" charset="0"/>
              </a:rPr>
              <a:t>.</a:t>
            </a:r>
          </a:p>
          <a:p>
            <a:pPr lvl="7" algn="just">
              <a:lnSpc>
                <a:spcPct val="150000"/>
              </a:lnSpc>
            </a:pPr>
            <a:endParaRPr lang="en-IN" dirty="0">
              <a:latin typeface="Times New Roman" panose="02020603050405020304" pitchFamily="18" charset="0"/>
              <a:cs typeface="Times New Roman" panose="02020603050405020304" pitchFamily="18" charset="0"/>
            </a:endParaRPr>
          </a:p>
          <a:p>
            <a:pPr marL="171450" lvl="7" indent="-1714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Balancing: </a:t>
            </a:r>
            <a:r>
              <a:rPr lang="en-IN" dirty="0">
                <a:latin typeface="Times New Roman" panose="02020603050405020304" pitchFamily="18" charset="0"/>
                <a:cs typeface="Times New Roman" panose="02020603050405020304" pitchFamily="18" charset="0"/>
              </a:rPr>
              <a:t>Imbalanced dataset addressed using SMOTE to generate synthetic samples for the minority class (diabetic).SMOTE prevents bias, improves accuracy, and enhances classification performance for underrepresented diabetic cases.</a:t>
            </a:r>
          </a:p>
          <a:p>
            <a:pPr lvl="7" algn="just">
              <a:lnSpc>
                <a:spcPct val="150000"/>
              </a:lnSpc>
            </a:pPr>
            <a:endParaRPr lang="en-IN" dirty="0">
              <a:latin typeface="Times New Roman" panose="02020603050405020304" pitchFamily="18" charset="0"/>
              <a:cs typeface="Times New Roman" panose="02020603050405020304" pitchFamily="18" charset="0"/>
            </a:endParaRPr>
          </a:p>
          <a:p>
            <a:pPr marL="171450" lvl="2" indent="-1714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Neural Network Architecture</a:t>
            </a:r>
          </a:p>
          <a:p>
            <a:pPr marL="171450" lvl="8" indent="-171450"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Bidirectional LSTM Layers</a:t>
            </a:r>
          </a:p>
          <a:p>
            <a:pPr marL="171450" lvl="8" indent="-171450"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Dropout Layers</a:t>
            </a:r>
          </a:p>
          <a:p>
            <a:pPr marL="171450" lvl="6" indent="-171450"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Dense Layers</a:t>
            </a:r>
          </a:p>
          <a:p>
            <a:pPr marL="171450" lvl="6" indent="-171450" algn="just">
              <a:lnSpc>
                <a:spcPct val="150000"/>
              </a:lnSpc>
              <a:buFont typeface="Wingdings" pitchFamily="2" charset="2"/>
              <a:buChar char="Ø"/>
            </a:pPr>
            <a:r>
              <a:rPr lang="en-IN" dirty="0">
                <a:latin typeface="Times New Roman" panose="02020603050405020304" pitchFamily="18" charset="0"/>
                <a:cs typeface="Times New Roman" panose="02020603050405020304" pitchFamily="18" charset="0"/>
              </a:rPr>
              <a:t>Activation Function</a:t>
            </a:r>
          </a:p>
        </p:txBody>
      </p:sp>
      <p:sp>
        <p:nvSpPr>
          <p:cNvPr id="7" name="Google Shape;144;p27">
            <a:extLst>
              <a:ext uri="{FF2B5EF4-FFF2-40B4-BE49-F238E27FC236}">
                <a16:creationId xmlns:a16="http://schemas.microsoft.com/office/drawing/2014/main" id="{ED6F35F6-C912-BB0A-3A4D-E81F694F37CB}"/>
              </a:ext>
            </a:extLst>
          </p:cNvPr>
          <p:cNvSpPr txBox="1">
            <a:spLocks noGrp="1"/>
          </p:cNvSpPr>
          <p:nvPr>
            <p:ph type="title"/>
          </p:nvPr>
        </p:nvSpPr>
        <p:spPr>
          <a:xfrm>
            <a:off x="2091259" y="8965"/>
            <a:ext cx="4961481"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[6/8]</a:t>
            </a:r>
            <a:endParaRPr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60903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6A943B79-C50D-664D-B729-009D995763C6}"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71119" y="4776259"/>
            <a:ext cx="2801761"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8" name="Google Shape;144;p27">
            <a:extLst>
              <a:ext uri="{FF2B5EF4-FFF2-40B4-BE49-F238E27FC236}">
                <a16:creationId xmlns:a16="http://schemas.microsoft.com/office/drawing/2014/main" id="{04C9D39C-4362-67D5-D710-0D1F9DCB187C}"/>
              </a:ext>
            </a:extLst>
          </p:cNvPr>
          <p:cNvSpPr txBox="1">
            <a:spLocks/>
          </p:cNvSpPr>
          <p:nvPr/>
        </p:nvSpPr>
        <p:spPr>
          <a:xfrm>
            <a:off x="2191289" y="-100672"/>
            <a:ext cx="4755293" cy="9942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3300"/>
              <a:buFont typeface="Times New Roman"/>
              <a:buNone/>
            </a:pPr>
            <a:r>
              <a:rPr lang="en-US" b="1" dirty="0">
                <a:latin typeface="Times New Roman"/>
                <a:ea typeface="Times New Roman"/>
                <a:cs typeface="Times New Roman"/>
                <a:sym typeface="Times New Roman"/>
              </a:rPr>
              <a:t>SYSTEM DESIGN [7/8]</a:t>
            </a:r>
          </a:p>
        </p:txBody>
      </p:sp>
      <p:grpSp>
        <p:nvGrpSpPr>
          <p:cNvPr id="34" name="Group 33">
            <a:extLst>
              <a:ext uri="{FF2B5EF4-FFF2-40B4-BE49-F238E27FC236}">
                <a16:creationId xmlns:a16="http://schemas.microsoft.com/office/drawing/2014/main" id="{872CEBE2-41AC-EC63-D742-2F99BDED6A76}"/>
              </a:ext>
            </a:extLst>
          </p:cNvPr>
          <p:cNvGrpSpPr/>
          <p:nvPr/>
        </p:nvGrpSpPr>
        <p:grpSpPr>
          <a:xfrm>
            <a:off x="2998408" y="1560307"/>
            <a:ext cx="4097030" cy="1724424"/>
            <a:chOff x="4192364" y="1364345"/>
            <a:chExt cx="3855603" cy="1319064"/>
          </a:xfrm>
        </p:grpSpPr>
        <p:sp>
          <p:nvSpPr>
            <p:cNvPr id="12" name="Rectangle 11">
              <a:extLst>
                <a:ext uri="{FF2B5EF4-FFF2-40B4-BE49-F238E27FC236}">
                  <a16:creationId xmlns:a16="http://schemas.microsoft.com/office/drawing/2014/main" id="{6AD0EB66-ED0F-F12C-9BFB-03593AD3E525}"/>
                </a:ext>
              </a:extLst>
            </p:cNvPr>
            <p:cNvSpPr/>
            <p:nvPr/>
          </p:nvSpPr>
          <p:spPr>
            <a:xfrm>
              <a:off x="4683843" y="1364345"/>
              <a:ext cx="1973006" cy="522620"/>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Apply </a:t>
              </a:r>
              <a:r>
                <a:rPr lang="en-US"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SMOTE</a:t>
              </a:r>
              <a:r>
                <a:rPr lang="en-US" dirty="0">
                  <a:solidFill>
                    <a:schemeClr val="tx1"/>
                  </a:solidFill>
                  <a:latin typeface="Times New Roman" panose="02020603050405020304" pitchFamily="18" charset="0"/>
                  <a:cs typeface="Times New Roman" panose="02020603050405020304" pitchFamily="18" charset="0"/>
                </a:rPr>
                <a:t> for Balancing</a:t>
              </a:r>
            </a:p>
          </p:txBody>
        </p:sp>
        <p:cxnSp>
          <p:nvCxnSpPr>
            <p:cNvPr id="22" name="Straight Arrow Connector 21">
              <a:extLst>
                <a:ext uri="{FF2B5EF4-FFF2-40B4-BE49-F238E27FC236}">
                  <a16:creationId xmlns:a16="http://schemas.microsoft.com/office/drawing/2014/main" id="{0D402758-7F6E-18C0-ACBD-D0CE5A7CDC72}"/>
                </a:ext>
              </a:extLst>
            </p:cNvPr>
            <p:cNvCxnSpPr>
              <a:cxnSpLocks/>
              <a:endCxn id="12" idx="1"/>
            </p:cNvCxnSpPr>
            <p:nvPr/>
          </p:nvCxnSpPr>
          <p:spPr>
            <a:xfrm>
              <a:off x="4192364" y="1621699"/>
              <a:ext cx="491480" cy="3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380F90D-926B-C628-7CFC-6E0CB4AD57DA}"/>
                </a:ext>
              </a:extLst>
            </p:cNvPr>
            <p:cNvCxnSpPr>
              <a:cxnSpLocks/>
              <a:stCxn id="12" idx="3"/>
            </p:cNvCxnSpPr>
            <p:nvPr/>
          </p:nvCxnSpPr>
          <p:spPr>
            <a:xfrm flipV="1">
              <a:off x="6656849" y="1621698"/>
              <a:ext cx="404616" cy="3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350C1F1-1E07-8922-D34A-EC27C6BB78CF}"/>
                </a:ext>
              </a:extLst>
            </p:cNvPr>
            <p:cNvCxnSpPr>
              <a:cxnSpLocks/>
              <a:stCxn id="7" idx="2"/>
              <a:endCxn id="6" idx="0"/>
            </p:cNvCxnSpPr>
            <p:nvPr/>
          </p:nvCxnSpPr>
          <p:spPr>
            <a:xfrm>
              <a:off x="8047967" y="1875095"/>
              <a:ext cx="0" cy="547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7D843BE-74FD-D8ED-0622-A019AA1D995E}"/>
                </a:ext>
              </a:extLst>
            </p:cNvPr>
            <p:cNvCxnSpPr>
              <a:cxnSpLocks/>
              <a:stCxn id="6" idx="1"/>
              <a:endCxn id="5" idx="3"/>
            </p:cNvCxnSpPr>
            <p:nvPr/>
          </p:nvCxnSpPr>
          <p:spPr>
            <a:xfrm flipH="1" flipV="1">
              <a:off x="6656847" y="2682140"/>
              <a:ext cx="404617" cy="12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5" name="TextBox 34">
            <a:extLst>
              <a:ext uri="{FF2B5EF4-FFF2-40B4-BE49-F238E27FC236}">
                <a16:creationId xmlns:a16="http://schemas.microsoft.com/office/drawing/2014/main" id="{AE9547AA-4DAD-3CD6-43C4-8088333808FC}"/>
              </a:ext>
            </a:extLst>
          </p:cNvPr>
          <p:cNvSpPr txBox="1"/>
          <p:nvPr/>
        </p:nvSpPr>
        <p:spPr>
          <a:xfrm>
            <a:off x="3689705" y="873723"/>
            <a:ext cx="1758462"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Training Process</a:t>
            </a:r>
          </a:p>
        </p:txBody>
      </p:sp>
      <p:sp>
        <p:nvSpPr>
          <p:cNvPr id="5" name="Rectangle 4">
            <a:extLst>
              <a:ext uri="{FF2B5EF4-FFF2-40B4-BE49-F238E27FC236}">
                <a16:creationId xmlns:a16="http://schemas.microsoft.com/office/drawing/2014/main" id="{199A87FB-C3B9-A8D3-10F8-43E7EB8D47A2}"/>
              </a:ext>
            </a:extLst>
          </p:cNvPr>
          <p:cNvSpPr/>
          <p:nvPr/>
        </p:nvSpPr>
        <p:spPr>
          <a:xfrm>
            <a:off x="3520660" y="2941459"/>
            <a:ext cx="2096550" cy="6832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Evaluate Model Performance</a:t>
            </a:r>
          </a:p>
        </p:txBody>
      </p:sp>
      <p:sp>
        <p:nvSpPr>
          <p:cNvPr id="6" name="Rectangle 5">
            <a:extLst>
              <a:ext uri="{FF2B5EF4-FFF2-40B4-BE49-F238E27FC236}">
                <a16:creationId xmlns:a16="http://schemas.microsoft.com/office/drawing/2014/main" id="{F9AF287D-665F-11C2-BCAE-AD7EC3D4B30F}"/>
              </a:ext>
            </a:extLst>
          </p:cNvPr>
          <p:cNvSpPr/>
          <p:nvPr/>
        </p:nvSpPr>
        <p:spPr>
          <a:xfrm>
            <a:off x="6047163" y="2943118"/>
            <a:ext cx="2096550" cy="6832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hlinkClick r:id="rId4" action="ppaction://hlinksldjump">
                  <a:extLst>
                    <a:ext uri="{A12FA001-AC4F-418D-AE19-62706E023703}">
                      <ahyp:hlinkClr xmlns:ahyp="http://schemas.microsoft.com/office/drawing/2018/hyperlinkcolor" val="tx"/>
                    </a:ext>
                  </a:extLst>
                </a:hlinkClick>
              </a:rPr>
              <a:t>Fully Connected Neural Network (LSTM)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606CA2B-230F-2EE5-8077-41E3ADD77137}"/>
              </a:ext>
            </a:extLst>
          </p:cNvPr>
          <p:cNvSpPr/>
          <p:nvPr/>
        </p:nvSpPr>
        <p:spPr>
          <a:xfrm>
            <a:off x="6047163" y="1544789"/>
            <a:ext cx="2096550" cy="6832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Normalize Features</a:t>
            </a:r>
          </a:p>
        </p:txBody>
      </p:sp>
      <p:sp>
        <p:nvSpPr>
          <p:cNvPr id="9" name="Rectangle 8">
            <a:extLst>
              <a:ext uri="{FF2B5EF4-FFF2-40B4-BE49-F238E27FC236}">
                <a16:creationId xmlns:a16="http://schemas.microsoft.com/office/drawing/2014/main" id="{AE8972B6-E4A4-FEA8-87A7-0DE4A161D970}"/>
              </a:ext>
            </a:extLst>
          </p:cNvPr>
          <p:cNvSpPr/>
          <p:nvPr/>
        </p:nvSpPr>
        <p:spPr>
          <a:xfrm>
            <a:off x="929317" y="1561438"/>
            <a:ext cx="2096550" cy="6832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Collect Raw Data</a:t>
            </a:r>
          </a:p>
        </p:txBody>
      </p:sp>
    </p:spTree>
    <p:extLst>
      <p:ext uri="{BB962C8B-B14F-4D97-AF65-F5344CB8AC3E}">
        <p14:creationId xmlns:p14="http://schemas.microsoft.com/office/powerpoint/2010/main" val="155316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D8A140FD-2F40-D44B-BE40-D0F361C0FEDC}"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68297" y="4781904"/>
            <a:ext cx="2807406"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9" name="Google Shape;144;p27">
            <a:extLst>
              <a:ext uri="{FF2B5EF4-FFF2-40B4-BE49-F238E27FC236}">
                <a16:creationId xmlns:a16="http://schemas.microsoft.com/office/drawing/2014/main" id="{0DB88875-6E57-637A-FAD4-61D2A6997AAE}"/>
              </a:ext>
            </a:extLst>
          </p:cNvPr>
          <p:cNvSpPr txBox="1">
            <a:spLocks noGrp="1"/>
          </p:cNvSpPr>
          <p:nvPr>
            <p:ph type="title"/>
          </p:nvPr>
        </p:nvSpPr>
        <p:spPr>
          <a:xfrm>
            <a:off x="2068912" y="-188015"/>
            <a:ext cx="4994875"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[8/8]</a:t>
            </a:r>
            <a:endParaRPr b="1" dirty="0">
              <a:latin typeface="Times New Roman"/>
              <a:ea typeface="Times New Roman"/>
              <a:cs typeface="Times New Roman"/>
              <a:sym typeface="Times New Roman"/>
            </a:endParaRPr>
          </a:p>
        </p:txBody>
      </p:sp>
      <p:grpSp>
        <p:nvGrpSpPr>
          <p:cNvPr id="154" name="Group 153">
            <a:extLst>
              <a:ext uri="{FF2B5EF4-FFF2-40B4-BE49-F238E27FC236}">
                <a16:creationId xmlns:a16="http://schemas.microsoft.com/office/drawing/2014/main" id="{8F4F80C9-5A40-6219-99B9-579C17AE77FE}"/>
              </a:ext>
            </a:extLst>
          </p:cNvPr>
          <p:cNvGrpSpPr/>
          <p:nvPr/>
        </p:nvGrpSpPr>
        <p:grpSpPr>
          <a:xfrm>
            <a:off x="554416" y="771498"/>
            <a:ext cx="8139120" cy="3718289"/>
            <a:chOff x="825952" y="798280"/>
            <a:chExt cx="7853537" cy="3381431"/>
          </a:xfrm>
        </p:grpSpPr>
        <p:grpSp>
          <p:nvGrpSpPr>
            <p:cNvPr id="146" name="Group 145">
              <a:extLst>
                <a:ext uri="{FF2B5EF4-FFF2-40B4-BE49-F238E27FC236}">
                  <a16:creationId xmlns:a16="http://schemas.microsoft.com/office/drawing/2014/main" id="{D14AB042-82DA-DB2F-C550-BC319BA2DC1B}"/>
                </a:ext>
              </a:extLst>
            </p:cNvPr>
            <p:cNvGrpSpPr/>
            <p:nvPr/>
          </p:nvGrpSpPr>
          <p:grpSpPr>
            <a:xfrm>
              <a:off x="825952" y="798280"/>
              <a:ext cx="7418470" cy="3381431"/>
              <a:chOff x="1018245" y="524436"/>
              <a:chExt cx="7242491" cy="3713764"/>
            </a:xfrm>
          </p:grpSpPr>
          <p:sp>
            <p:nvSpPr>
              <p:cNvPr id="128" name="Oval 127">
                <a:extLst>
                  <a:ext uri="{FF2B5EF4-FFF2-40B4-BE49-F238E27FC236}">
                    <a16:creationId xmlns:a16="http://schemas.microsoft.com/office/drawing/2014/main" id="{EC1F6F5C-439E-CEF3-6994-F3F7B95622D6}"/>
                  </a:ext>
                </a:extLst>
              </p:cNvPr>
              <p:cNvSpPr/>
              <p:nvPr/>
            </p:nvSpPr>
            <p:spPr>
              <a:xfrm>
                <a:off x="3910363" y="3996237"/>
                <a:ext cx="1554825" cy="241963"/>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Stop</a:t>
                </a: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45" name="Group 144">
                <a:extLst>
                  <a:ext uri="{FF2B5EF4-FFF2-40B4-BE49-F238E27FC236}">
                    <a16:creationId xmlns:a16="http://schemas.microsoft.com/office/drawing/2014/main" id="{22B0A361-0232-33C1-2963-AF7AEC19B57F}"/>
                  </a:ext>
                </a:extLst>
              </p:cNvPr>
              <p:cNvGrpSpPr/>
              <p:nvPr/>
            </p:nvGrpSpPr>
            <p:grpSpPr>
              <a:xfrm>
                <a:off x="1018245" y="524436"/>
                <a:ext cx="7242491" cy="3471801"/>
                <a:chOff x="1018245" y="524436"/>
                <a:chExt cx="7242491" cy="3471801"/>
              </a:xfrm>
            </p:grpSpPr>
            <p:grpSp>
              <p:nvGrpSpPr>
                <p:cNvPr id="139" name="Group 138">
                  <a:extLst>
                    <a:ext uri="{FF2B5EF4-FFF2-40B4-BE49-F238E27FC236}">
                      <a16:creationId xmlns:a16="http://schemas.microsoft.com/office/drawing/2014/main" id="{7D48DA9E-4167-A62C-5DFC-4D6BD4FD2358}"/>
                    </a:ext>
                  </a:extLst>
                </p:cNvPr>
                <p:cNvGrpSpPr/>
                <p:nvPr/>
              </p:nvGrpSpPr>
              <p:grpSpPr>
                <a:xfrm>
                  <a:off x="1018245" y="524436"/>
                  <a:ext cx="7242491" cy="3157587"/>
                  <a:chOff x="988670" y="793820"/>
                  <a:chExt cx="7242491" cy="3157587"/>
                </a:xfrm>
              </p:grpSpPr>
              <p:sp>
                <p:nvSpPr>
                  <p:cNvPr id="11" name="Oval 10">
                    <a:extLst>
                      <a:ext uri="{FF2B5EF4-FFF2-40B4-BE49-F238E27FC236}">
                        <a16:creationId xmlns:a16="http://schemas.microsoft.com/office/drawing/2014/main" id="{96AFF312-DE46-72E8-65D6-08B71A5A3DBC}"/>
                      </a:ext>
                    </a:extLst>
                  </p:cNvPr>
                  <p:cNvSpPr/>
                  <p:nvPr/>
                </p:nvSpPr>
                <p:spPr>
                  <a:xfrm>
                    <a:off x="3790779" y="793820"/>
                    <a:ext cx="1554825" cy="241963"/>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Start</a:t>
                    </a:r>
                  </a:p>
                </p:txBody>
              </p:sp>
              <p:sp>
                <p:nvSpPr>
                  <p:cNvPr id="13" name="Parallelogram 12">
                    <a:extLst>
                      <a:ext uri="{FF2B5EF4-FFF2-40B4-BE49-F238E27FC236}">
                        <a16:creationId xmlns:a16="http://schemas.microsoft.com/office/drawing/2014/main" id="{C0F93F9D-C66C-7F06-336B-45881D31D1FF}"/>
                      </a:ext>
                    </a:extLst>
                  </p:cNvPr>
                  <p:cNvSpPr/>
                  <p:nvPr/>
                </p:nvSpPr>
                <p:spPr>
                  <a:xfrm>
                    <a:off x="2873199" y="1190201"/>
                    <a:ext cx="3389987" cy="199833"/>
                  </a:xfrm>
                  <a:prstGeom prst="parallelogram">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User Inputs Health Data via App</a:t>
                    </a:r>
                  </a:p>
                </p:txBody>
              </p:sp>
              <p:sp>
                <p:nvSpPr>
                  <p:cNvPr id="16" name="Rectangle 15">
                    <a:extLst>
                      <a:ext uri="{FF2B5EF4-FFF2-40B4-BE49-F238E27FC236}">
                        <a16:creationId xmlns:a16="http://schemas.microsoft.com/office/drawing/2014/main" id="{A09BB39A-ECE0-7A2D-553C-D5B851248FC6}"/>
                      </a:ext>
                    </a:extLst>
                  </p:cNvPr>
                  <p:cNvSpPr/>
                  <p:nvPr/>
                </p:nvSpPr>
                <p:spPr>
                  <a:xfrm>
                    <a:off x="2843471" y="1577330"/>
                    <a:ext cx="3449438" cy="190314"/>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Generate Prediction (Diabetic/Non-Diabetic)</a:t>
                    </a:r>
                  </a:p>
                </p:txBody>
              </p:sp>
              <p:cxnSp>
                <p:nvCxnSpPr>
                  <p:cNvPr id="18" name="Straight Arrow Connector 17">
                    <a:extLst>
                      <a:ext uri="{FF2B5EF4-FFF2-40B4-BE49-F238E27FC236}">
                        <a16:creationId xmlns:a16="http://schemas.microsoft.com/office/drawing/2014/main" id="{065608E5-F698-4265-12BC-5F7DBF46888A}"/>
                      </a:ext>
                    </a:extLst>
                  </p:cNvPr>
                  <p:cNvCxnSpPr>
                    <a:cxnSpLocks/>
                    <a:stCxn id="11" idx="4"/>
                    <a:endCxn id="13" idx="0"/>
                  </p:cNvCxnSpPr>
                  <p:nvPr/>
                </p:nvCxnSpPr>
                <p:spPr>
                  <a:xfrm>
                    <a:off x="4568192" y="1035783"/>
                    <a:ext cx="1" cy="15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6415361-8D43-FFCF-7434-37A675CAEE4C}"/>
                      </a:ext>
                    </a:extLst>
                  </p:cNvPr>
                  <p:cNvCxnSpPr>
                    <a:cxnSpLocks/>
                    <a:stCxn id="13" idx="4"/>
                  </p:cNvCxnSpPr>
                  <p:nvPr/>
                </p:nvCxnSpPr>
                <p:spPr>
                  <a:xfrm flipH="1">
                    <a:off x="4568190" y="1390034"/>
                    <a:ext cx="3" cy="167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BFC5BBA-C0F3-34AE-A2DC-86EA464169F8}"/>
                      </a:ext>
                    </a:extLst>
                  </p:cNvPr>
                  <p:cNvCxnSpPr>
                    <a:cxnSpLocks/>
                    <a:stCxn id="16" idx="2"/>
                    <a:endCxn id="25" idx="0"/>
                  </p:cNvCxnSpPr>
                  <p:nvPr/>
                </p:nvCxnSpPr>
                <p:spPr>
                  <a:xfrm>
                    <a:off x="4568190" y="1767645"/>
                    <a:ext cx="636" cy="245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3BBFC4CE-562F-D297-5301-32E2DC5289DF}"/>
                      </a:ext>
                    </a:extLst>
                  </p:cNvPr>
                  <p:cNvSpPr txBox="1"/>
                  <p:nvPr/>
                </p:nvSpPr>
                <p:spPr>
                  <a:xfrm>
                    <a:off x="3808303" y="2293142"/>
                    <a:ext cx="1512149" cy="276662"/>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Diabetic ? </a:t>
                    </a:r>
                  </a:p>
                </p:txBody>
              </p:sp>
              <p:sp>
                <p:nvSpPr>
                  <p:cNvPr id="32" name="Rectangle 31">
                    <a:extLst>
                      <a:ext uri="{FF2B5EF4-FFF2-40B4-BE49-F238E27FC236}">
                        <a16:creationId xmlns:a16="http://schemas.microsoft.com/office/drawing/2014/main" id="{7275E8F8-2131-B74F-FDF1-8E2C135DE0DA}"/>
                      </a:ext>
                    </a:extLst>
                  </p:cNvPr>
                  <p:cNvSpPr/>
                  <p:nvPr/>
                </p:nvSpPr>
                <p:spPr>
                  <a:xfrm>
                    <a:off x="988670" y="3073992"/>
                    <a:ext cx="2326251" cy="44016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Send Automated Emergency Alerts to Registered Phone Number</a:t>
                    </a:r>
                  </a:p>
                </p:txBody>
              </p:sp>
              <p:sp>
                <p:nvSpPr>
                  <p:cNvPr id="33" name="Rectangle 32">
                    <a:extLst>
                      <a:ext uri="{FF2B5EF4-FFF2-40B4-BE49-F238E27FC236}">
                        <a16:creationId xmlns:a16="http://schemas.microsoft.com/office/drawing/2014/main" id="{829A8813-2B33-C597-6AC4-A24B3C7631F0}"/>
                      </a:ext>
                    </a:extLst>
                  </p:cNvPr>
                  <p:cNvSpPr/>
                  <p:nvPr/>
                </p:nvSpPr>
                <p:spPr>
                  <a:xfrm>
                    <a:off x="6285798" y="3034798"/>
                    <a:ext cx="1848241" cy="42704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Send Manual Alert to registered Phone Number</a:t>
                    </a:r>
                  </a:p>
                </p:txBody>
              </p:sp>
              <p:sp>
                <p:nvSpPr>
                  <p:cNvPr id="34" name="Rectangle 33">
                    <a:extLst>
                      <a:ext uri="{FF2B5EF4-FFF2-40B4-BE49-F238E27FC236}">
                        <a16:creationId xmlns:a16="http://schemas.microsoft.com/office/drawing/2014/main" id="{137137CF-0425-6910-1DA4-0D91233DF03E}"/>
                      </a:ext>
                    </a:extLst>
                  </p:cNvPr>
                  <p:cNvSpPr/>
                  <p:nvPr/>
                </p:nvSpPr>
                <p:spPr>
                  <a:xfrm>
                    <a:off x="2933482" y="3761093"/>
                    <a:ext cx="3449438" cy="190314"/>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Display Result in App</a:t>
                    </a:r>
                  </a:p>
                </p:txBody>
              </p:sp>
              <p:grpSp>
                <p:nvGrpSpPr>
                  <p:cNvPr id="40" name="Group 39">
                    <a:extLst>
                      <a:ext uri="{FF2B5EF4-FFF2-40B4-BE49-F238E27FC236}">
                        <a16:creationId xmlns:a16="http://schemas.microsoft.com/office/drawing/2014/main" id="{0E43BF70-F522-C95E-F54E-9E669199BC60}"/>
                      </a:ext>
                    </a:extLst>
                  </p:cNvPr>
                  <p:cNvGrpSpPr/>
                  <p:nvPr/>
                </p:nvGrpSpPr>
                <p:grpSpPr>
                  <a:xfrm>
                    <a:off x="6188679" y="2009992"/>
                    <a:ext cx="2042482" cy="836268"/>
                    <a:chOff x="6362695" y="2013993"/>
                    <a:chExt cx="2042482" cy="836268"/>
                  </a:xfrm>
                </p:grpSpPr>
                <p:sp>
                  <p:nvSpPr>
                    <p:cNvPr id="37" name="Diamond 36">
                      <a:extLst>
                        <a:ext uri="{FF2B5EF4-FFF2-40B4-BE49-F238E27FC236}">
                          <a16:creationId xmlns:a16="http://schemas.microsoft.com/office/drawing/2014/main" id="{0A54C00C-716A-1B97-322C-F511D67D460B}"/>
                        </a:ext>
                      </a:extLst>
                    </p:cNvPr>
                    <p:cNvSpPr/>
                    <p:nvPr/>
                  </p:nvSpPr>
                  <p:spPr>
                    <a:xfrm>
                      <a:off x="6362695" y="2013993"/>
                      <a:ext cx="2042482" cy="836268"/>
                    </a:xfrm>
                    <a:prstGeom prst="diamond">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39" name="TextBox 38">
                      <a:extLst>
                        <a:ext uri="{FF2B5EF4-FFF2-40B4-BE49-F238E27FC236}">
                          <a16:creationId xmlns:a16="http://schemas.microsoft.com/office/drawing/2014/main" id="{163B8340-09C9-4F3B-1A58-A97DC9748B99}"/>
                        </a:ext>
                      </a:extLst>
                    </p:cNvPr>
                    <p:cNvSpPr txBox="1"/>
                    <p:nvPr/>
                  </p:nvSpPr>
                  <p:spPr>
                    <a:xfrm>
                      <a:off x="6815011" y="2220497"/>
                      <a:ext cx="1094232" cy="507038"/>
                    </a:xfrm>
                    <a:prstGeom prst="rect">
                      <a:avLst/>
                    </a:prstGeom>
                    <a:noFill/>
                  </p:spPr>
                  <p:txBody>
                    <a:bodyPr wrap="none" rtlCol="0">
                      <a:spAutoFit/>
                    </a:bodyPr>
                    <a:lstStyle/>
                    <a:p>
                      <a:pPr algn="ctr"/>
                      <a:r>
                        <a:rPr lang="en-US" sz="1200" dirty="0">
                          <a:latin typeface="Times New Roman" panose="02020603050405020304" pitchFamily="18" charset="0"/>
                          <a:cs typeface="Times New Roman" panose="02020603050405020304" pitchFamily="18" charset="0"/>
                        </a:rPr>
                        <a:t>User choses to </a:t>
                      </a:r>
                    </a:p>
                    <a:p>
                      <a:pPr algn="ctr"/>
                      <a:r>
                        <a:rPr lang="en-US" sz="1200" dirty="0">
                          <a:latin typeface="Times New Roman" panose="02020603050405020304" pitchFamily="18" charset="0"/>
                          <a:cs typeface="Times New Roman" panose="02020603050405020304" pitchFamily="18" charset="0"/>
                        </a:rPr>
                        <a:t>send alert?</a:t>
                      </a:r>
                    </a:p>
                  </p:txBody>
                </p:sp>
              </p:grpSp>
              <p:cxnSp>
                <p:nvCxnSpPr>
                  <p:cNvPr id="45" name="Elbow Connector 44">
                    <a:extLst>
                      <a:ext uri="{FF2B5EF4-FFF2-40B4-BE49-F238E27FC236}">
                        <a16:creationId xmlns:a16="http://schemas.microsoft.com/office/drawing/2014/main" id="{FAC9F136-3A5E-1D4A-2819-0190A929ED98}"/>
                      </a:ext>
                    </a:extLst>
                  </p:cNvPr>
                  <p:cNvCxnSpPr>
                    <a:cxnSpLocks/>
                    <a:stCxn id="25" idx="1"/>
                    <a:endCxn id="32" idx="0"/>
                  </p:cNvCxnSpPr>
                  <p:nvPr/>
                </p:nvCxnSpPr>
                <p:spPr>
                  <a:xfrm rot="10800000" flipV="1">
                    <a:off x="2151797" y="2431475"/>
                    <a:ext cx="1395789" cy="6425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939F05B-CE69-E5DA-E2A6-C4495DA1056A}"/>
                      </a:ext>
                    </a:extLst>
                  </p:cNvPr>
                  <p:cNvCxnSpPr>
                    <a:cxnSpLocks/>
                  </p:cNvCxnSpPr>
                  <p:nvPr/>
                </p:nvCxnSpPr>
                <p:spPr>
                  <a:xfrm flipV="1">
                    <a:off x="5587523" y="2431661"/>
                    <a:ext cx="601609" cy="1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9F01A06-89ED-BFEC-727B-9DDF3575E4BD}"/>
                      </a:ext>
                    </a:extLst>
                  </p:cNvPr>
                  <p:cNvCxnSpPr>
                    <a:cxnSpLocks/>
                    <a:stCxn id="37" idx="2"/>
                  </p:cNvCxnSpPr>
                  <p:nvPr/>
                </p:nvCxnSpPr>
                <p:spPr>
                  <a:xfrm>
                    <a:off x="7209919" y="2846260"/>
                    <a:ext cx="0" cy="20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Elbow Connector 52">
                    <a:extLst>
                      <a:ext uri="{FF2B5EF4-FFF2-40B4-BE49-F238E27FC236}">
                        <a16:creationId xmlns:a16="http://schemas.microsoft.com/office/drawing/2014/main" id="{30CFB4F1-43D6-AC47-1A76-AC9BBEDFFF2C}"/>
                      </a:ext>
                    </a:extLst>
                  </p:cNvPr>
                  <p:cNvCxnSpPr>
                    <a:cxnSpLocks/>
                    <a:stCxn id="37" idx="3"/>
                    <a:endCxn id="34" idx="3"/>
                  </p:cNvCxnSpPr>
                  <p:nvPr/>
                </p:nvCxnSpPr>
                <p:spPr>
                  <a:xfrm flipH="1">
                    <a:off x="6382920" y="2428127"/>
                    <a:ext cx="1848241" cy="1428123"/>
                  </a:xfrm>
                  <a:prstGeom prst="bentConnector3">
                    <a:avLst>
                      <a:gd name="adj1" fmla="val -1165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97A3464C-74B4-C5A1-A243-E62EA8780099}"/>
                      </a:ext>
                    </a:extLst>
                  </p:cNvPr>
                  <p:cNvCxnSpPr>
                    <a:cxnSpLocks/>
                    <a:stCxn id="33" idx="2"/>
                  </p:cNvCxnSpPr>
                  <p:nvPr/>
                </p:nvCxnSpPr>
                <p:spPr>
                  <a:xfrm>
                    <a:off x="7209919" y="3461844"/>
                    <a:ext cx="0" cy="394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Elbow Connector 60">
                    <a:extLst>
                      <a:ext uri="{FF2B5EF4-FFF2-40B4-BE49-F238E27FC236}">
                        <a16:creationId xmlns:a16="http://schemas.microsoft.com/office/drawing/2014/main" id="{282C8F1A-36F2-047A-7C8C-E27840FEE191}"/>
                      </a:ext>
                    </a:extLst>
                  </p:cNvPr>
                  <p:cNvCxnSpPr>
                    <a:cxnSpLocks/>
                    <a:stCxn id="32" idx="2"/>
                    <a:endCxn id="34" idx="1"/>
                  </p:cNvCxnSpPr>
                  <p:nvPr/>
                </p:nvCxnSpPr>
                <p:spPr>
                  <a:xfrm rot="16200000" flipH="1">
                    <a:off x="2371594" y="3294361"/>
                    <a:ext cx="342090" cy="7816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cxnSp>
              <p:nvCxnSpPr>
                <p:cNvPr id="143" name="Straight Arrow Connector 142">
                  <a:extLst>
                    <a:ext uri="{FF2B5EF4-FFF2-40B4-BE49-F238E27FC236}">
                      <a16:creationId xmlns:a16="http://schemas.microsoft.com/office/drawing/2014/main" id="{ED1EAD1F-6634-FFAA-7C0E-B334252D29DD}"/>
                    </a:ext>
                  </a:extLst>
                </p:cNvPr>
                <p:cNvCxnSpPr>
                  <a:cxnSpLocks/>
                  <a:stCxn id="34" idx="2"/>
                  <a:endCxn id="128" idx="0"/>
                </p:cNvCxnSpPr>
                <p:nvPr/>
              </p:nvCxnSpPr>
              <p:spPr>
                <a:xfrm flipH="1">
                  <a:off x="4687776" y="3682023"/>
                  <a:ext cx="1" cy="314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49" name="TextBox 148">
              <a:extLst>
                <a:ext uri="{FF2B5EF4-FFF2-40B4-BE49-F238E27FC236}">
                  <a16:creationId xmlns:a16="http://schemas.microsoft.com/office/drawing/2014/main" id="{46F9063E-90CB-869B-F5F1-A7846216ECD9}"/>
                </a:ext>
              </a:extLst>
            </p:cNvPr>
            <p:cNvSpPr txBox="1"/>
            <p:nvPr/>
          </p:nvSpPr>
          <p:spPr>
            <a:xfrm>
              <a:off x="2444024" y="2033575"/>
              <a:ext cx="4605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150" name="TextBox 149">
              <a:extLst>
                <a:ext uri="{FF2B5EF4-FFF2-40B4-BE49-F238E27FC236}">
                  <a16:creationId xmlns:a16="http://schemas.microsoft.com/office/drawing/2014/main" id="{712BBEB0-80AF-6B00-F6D2-D0EACD3A3CEC}"/>
                </a:ext>
              </a:extLst>
            </p:cNvPr>
            <p:cNvSpPr txBox="1"/>
            <p:nvPr/>
          </p:nvSpPr>
          <p:spPr>
            <a:xfrm>
              <a:off x="5662842" y="2047479"/>
              <a:ext cx="4605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sp>
          <p:nvSpPr>
            <p:cNvPr id="151" name="TextBox 150">
              <a:extLst>
                <a:ext uri="{FF2B5EF4-FFF2-40B4-BE49-F238E27FC236}">
                  <a16:creationId xmlns:a16="http://schemas.microsoft.com/office/drawing/2014/main" id="{5CA71E03-FC03-61C2-0F1A-F765F98E813B}"/>
                </a:ext>
              </a:extLst>
            </p:cNvPr>
            <p:cNvSpPr txBox="1"/>
            <p:nvPr/>
          </p:nvSpPr>
          <p:spPr>
            <a:xfrm>
              <a:off x="7230023" y="2584426"/>
              <a:ext cx="4605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Yes</a:t>
              </a:r>
            </a:p>
          </p:txBody>
        </p:sp>
        <p:sp>
          <p:nvSpPr>
            <p:cNvPr id="153" name="TextBox 152">
              <a:extLst>
                <a:ext uri="{FF2B5EF4-FFF2-40B4-BE49-F238E27FC236}">
                  <a16:creationId xmlns:a16="http://schemas.microsoft.com/office/drawing/2014/main" id="{092528F7-E08F-33BF-DD15-1DE21C447776}"/>
                </a:ext>
              </a:extLst>
            </p:cNvPr>
            <p:cNvSpPr txBox="1"/>
            <p:nvPr/>
          </p:nvSpPr>
          <p:spPr>
            <a:xfrm>
              <a:off x="8218929" y="2019670"/>
              <a:ext cx="460560"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No</a:t>
              </a:r>
            </a:p>
          </p:txBody>
        </p:sp>
      </p:grpSp>
      <p:sp>
        <p:nvSpPr>
          <p:cNvPr id="25" name="Diamond 24">
            <a:extLst>
              <a:ext uri="{FF2B5EF4-FFF2-40B4-BE49-F238E27FC236}">
                <a16:creationId xmlns:a16="http://schemas.microsoft.com/office/drawing/2014/main" id="{1931B26B-6138-63EC-88C8-3AC56720AFE9}"/>
              </a:ext>
            </a:extLst>
          </p:cNvPr>
          <p:cNvSpPr/>
          <p:nvPr/>
        </p:nvSpPr>
        <p:spPr>
          <a:xfrm>
            <a:off x="3270820" y="1992504"/>
            <a:ext cx="2168188" cy="837287"/>
          </a:xfrm>
          <a:prstGeom prst="diamond">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extLst>
      <p:ext uri="{BB962C8B-B14F-4D97-AF65-F5344CB8AC3E}">
        <p14:creationId xmlns:p14="http://schemas.microsoft.com/office/powerpoint/2010/main" val="122210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2026766" y="-13374"/>
            <a:ext cx="5200193" cy="628257"/>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DATASET [1/2]</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28DF69A6-AE96-7740-B7A7-1AB4466153C4}"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028950" y="4767263"/>
            <a:ext cx="2826709"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AC41B0-9787-4BA3-A66F-2E3B45C8A11B}"/>
              </a:ext>
            </a:extLst>
          </p:cNvPr>
          <p:cNvSpPr txBox="1"/>
          <p:nvPr/>
        </p:nvSpPr>
        <p:spPr>
          <a:xfrm>
            <a:off x="3288339" y="507212"/>
            <a:ext cx="2567320" cy="336182"/>
          </a:xfrm>
          <a:prstGeom prst="rect">
            <a:avLst/>
          </a:prstGeom>
          <a:noFill/>
        </p:spPr>
        <p:txBody>
          <a:bodyPr wrap="square">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PREPROCESSED TRAINING DATA </a:t>
            </a:r>
          </a:p>
        </p:txBody>
      </p:sp>
      <p:sp>
        <p:nvSpPr>
          <p:cNvPr id="5" name="TextBox 4">
            <a:extLst>
              <a:ext uri="{FF2B5EF4-FFF2-40B4-BE49-F238E27FC236}">
                <a16:creationId xmlns:a16="http://schemas.microsoft.com/office/drawing/2014/main" id="{C56D1598-2D5A-34FF-3909-FDC2A8CFA957}"/>
              </a:ext>
            </a:extLst>
          </p:cNvPr>
          <p:cNvSpPr txBox="1"/>
          <p:nvPr/>
        </p:nvSpPr>
        <p:spPr>
          <a:xfrm>
            <a:off x="7341669" y="4386079"/>
            <a:ext cx="1641107" cy="261610"/>
          </a:xfrm>
          <a:prstGeom prst="rect">
            <a:avLst/>
          </a:prstGeom>
          <a:noFill/>
        </p:spPr>
        <p:txBody>
          <a:bodyPr wrap="square">
            <a:spAutoFit/>
          </a:bodyPr>
          <a:lstStyle/>
          <a:p>
            <a:r>
              <a:rPr lang="en-US" sz="1050" i="1" dirty="0" err="1">
                <a:latin typeface="Times New Roman" panose="02020603050405020304" pitchFamily="18" charset="0"/>
                <a:cs typeface="Times New Roman" panose="02020603050405020304" pitchFamily="18" charset="0"/>
              </a:rPr>
              <a:t>kaggle.com</a:t>
            </a:r>
            <a:endParaRPr lang="en-US" sz="1050" i="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BF1EF533-C959-F53C-1EC9-29E9CA193492}"/>
              </a:ext>
            </a:extLst>
          </p:cNvPr>
          <p:cNvPicPr>
            <a:picLocks noChangeAspect="1"/>
          </p:cNvPicPr>
          <p:nvPr/>
        </p:nvPicPr>
        <p:blipFill rotWithShape="1">
          <a:blip r:embed="rId3"/>
          <a:srcRect t="6451"/>
          <a:stretch/>
        </p:blipFill>
        <p:spPr>
          <a:xfrm>
            <a:off x="217984" y="843393"/>
            <a:ext cx="8708032" cy="3313739"/>
          </a:xfrm>
          <a:prstGeom prst="rect">
            <a:avLst/>
          </a:prstGeom>
        </p:spPr>
      </p:pic>
    </p:spTree>
    <p:extLst>
      <p:ext uri="{BB962C8B-B14F-4D97-AF65-F5344CB8AC3E}">
        <p14:creationId xmlns:p14="http://schemas.microsoft.com/office/powerpoint/2010/main" val="298245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2029052" y="-102549"/>
            <a:ext cx="5200193" cy="824777"/>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DATASET [2/2]</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15FDA1F9-D878-D94F-90CC-0B801A8E96C8}"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222623" y="4767263"/>
            <a:ext cx="2813050"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D7308D-5EFF-6961-C067-F45E4AD68BF1}"/>
              </a:ext>
            </a:extLst>
          </p:cNvPr>
          <p:cNvSpPr txBox="1"/>
          <p:nvPr/>
        </p:nvSpPr>
        <p:spPr>
          <a:xfrm>
            <a:off x="3345197" y="500348"/>
            <a:ext cx="2567905" cy="336182"/>
          </a:xfrm>
          <a:prstGeom prst="rect">
            <a:avLst/>
          </a:prstGeom>
          <a:noFill/>
        </p:spPr>
        <p:txBody>
          <a:bodyPr wrap="square">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PREPROCESSED TESTING DATA </a:t>
            </a:r>
          </a:p>
        </p:txBody>
      </p:sp>
      <p:pic>
        <p:nvPicPr>
          <p:cNvPr id="18" name="Picture 17">
            <a:extLst>
              <a:ext uri="{FF2B5EF4-FFF2-40B4-BE49-F238E27FC236}">
                <a16:creationId xmlns:a16="http://schemas.microsoft.com/office/drawing/2014/main" id="{E45633D8-F527-1E55-A104-627F93FA9510}"/>
              </a:ext>
            </a:extLst>
          </p:cNvPr>
          <p:cNvPicPr>
            <a:picLocks noChangeAspect="1"/>
          </p:cNvPicPr>
          <p:nvPr/>
        </p:nvPicPr>
        <p:blipFill rotWithShape="1">
          <a:blip r:embed="rId3"/>
          <a:srcRect t="5491"/>
          <a:stretch/>
        </p:blipFill>
        <p:spPr>
          <a:xfrm>
            <a:off x="272674" y="870848"/>
            <a:ext cx="8598651" cy="3401803"/>
          </a:xfrm>
          <a:prstGeom prst="rect">
            <a:avLst/>
          </a:prstGeom>
        </p:spPr>
      </p:pic>
    </p:spTree>
    <p:extLst>
      <p:ext uri="{BB962C8B-B14F-4D97-AF65-F5344CB8AC3E}">
        <p14:creationId xmlns:p14="http://schemas.microsoft.com/office/powerpoint/2010/main" val="1470008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3"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[1/8]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FA188D37-5BC4-6E46-9C89-D0CEB72F2ACB}"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82408" y="4767263"/>
            <a:ext cx="2779183"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0DFF42-B7F8-1684-C308-3ECFBCD528A4}"/>
              </a:ext>
            </a:extLst>
          </p:cNvPr>
          <p:cNvSpPr txBox="1"/>
          <p:nvPr/>
        </p:nvSpPr>
        <p:spPr>
          <a:xfrm>
            <a:off x="2603702" y="4147721"/>
            <a:ext cx="3936592"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Comparison of Actual Vs Predicted Blood Glucose Level</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34DB7D9-A4A6-E1D2-9E61-676CF0EF5E1C}"/>
              </a:ext>
            </a:extLst>
          </p:cNvPr>
          <p:cNvPicPr>
            <a:picLocks noChangeAspect="1"/>
          </p:cNvPicPr>
          <p:nvPr/>
        </p:nvPicPr>
        <p:blipFill>
          <a:blip r:embed="rId3"/>
          <a:stretch>
            <a:fillRect/>
          </a:stretch>
        </p:blipFill>
        <p:spPr>
          <a:xfrm>
            <a:off x="1856462" y="788082"/>
            <a:ext cx="5431072" cy="3359639"/>
          </a:xfrm>
          <a:prstGeom prst="rect">
            <a:avLst/>
          </a:prstGeom>
        </p:spPr>
      </p:pic>
    </p:spTree>
    <p:extLst>
      <p:ext uri="{BB962C8B-B14F-4D97-AF65-F5344CB8AC3E}">
        <p14:creationId xmlns:p14="http://schemas.microsoft.com/office/powerpoint/2010/main" val="195794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3"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[2/8]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FA188D37-5BC4-6E46-9C89-D0CEB72F2ACB}"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82408" y="4767263"/>
            <a:ext cx="2779183"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70DFF42-B7F8-1684-C308-3ECFBCD528A4}"/>
              </a:ext>
            </a:extLst>
          </p:cNvPr>
          <p:cNvSpPr txBox="1"/>
          <p:nvPr/>
        </p:nvSpPr>
        <p:spPr>
          <a:xfrm>
            <a:off x="610740" y="4008660"/>
            <a:ext cx="3936592"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Hardware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DA358F6-99B4-9492-FB85-956AFED7E8A7}"/>
              </a:ext>
            </a:extLst>
          </p:cNvPr>
          <p:cNvPicPr>
            <a:picLocks noChangeAspect="1"/>
          </p:cNvPicPr>
          <p:nvPr/>
        </p:nvPicPr>
        <p:blipFill>
          <a:blip r:embed="rId3"/>
          <a:stretch>
            <a:fillRect/>
          </a:stretch>
        </p:blipFill>
        <p:spPr>
          <a:xfrm>
            <a:off x="6291432" y="497100"/>
            <a:ext cx="1761328" cy="3915346"/>
          </a:xfrm>
          <a:prstGeom prst="rect">
            <a:avLst/>
          </a:prstGeom>
        </p:spPr>
      </p:pic>
      <p:pic>
        <p:nvPicPr>
          <p:cNvPr id="9" name="Picture 8">
            <a:extLst>
              <a:ext uri="{FF2B5EF4-FFF2-40B4-BE49-F238E27FC236}">
                <a16:creationId xmlns:a16="http://schemas.microsoft.com/office/drawing/2014/main" id="{BE2819AC-BA55-A660-AEC6-4B20AA68C7E3}"/>
              </a:ext>
            </a:extLst>
          </p:cNvPr>
          <p:cNvPicPr>
            <a:picLocks noChangeAspect="1"/>
          </p:cNvPicPr>
          <p:nvPr/>
        </p:nvPicPr>
        <p:blipFill>
          <a:blip r:embed="rId4"/>
          <a:stretch>
            <a:fillRect/>
          </a:stretch>
        </p:blipFill>
        <p:spPr>
          <a:xfrm rot="16200000">
            <a:off x="1200578" y="591121"/>
            <a:ext cx="2970943" cy="3961257"/>
          </a:xfrm>
          <a:prstGeom prst="rect">
            <a:avLst/>
          </a:prstGeom>
        </p:spPr>
      </p:pic>
      <p:sp>
        <p:nvSpPr>
          <p:cNvPr id="11" name="TextBox 10">
            <a:extLst>
              <a:ext uri="{FF2B5EF4-FFF2-40B4-BE49-F238E27FC236}">
                <a16:creationId xmlns:a16="http://schemas.microsoft.com/office/drawing/2014/main" id="{2C00C5B4-B2AC-A1D3-E232-CEBA76A6A492}"/>
              </a:ext>
            </a:extLst>
          </p:cNvPr>
          <p:cNvSpPr txBox="1"/>
          <p:nvPr/>
        </p:nvSpPr>
        <p:spPr>
          <a:xfrm>
            <a:off x="5033558" y="4327530"/>
            <a:ext cx="3936592"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Values from the sensor on the app</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226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3"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[3/8]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FA188D37-5BC4-6E46-9C89-D0CEB72F2ACB}"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82408" y="4767263"/>
            <a:ext cx="2779183"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B1432C-7A14-26D1-3531-225A7DBCC7F0}"/>
              </a:ext>
            </a:extLst>
          </p:cNvPr>
          <p:cNvPicPr>
            <a:picLocks noChangeAspect="1"/>
          </p:cNvPicPr>
          <p:nvPr/>
        </p:nvPicPr>
        <p:blipFill>
          <a:blip r:embed="rId3"/>
          <a:stretch>
            <a:fillRect/>
          </a:stretch>
        </p:blipFill>
        <p:spPr>
          <a:xfrm>
            <a:off x="5252633" y="853536"/>
            <a:ext cx="3253423" cy="3436428"/>
          </a:xfrm>
          <a:prstGeom prst="rect">
            <a:avLst/>
          </a:prstGeom>
        </p:spPr>
      </p:pic>
      <p:pic>
        <p:nvPicPr>
          <p:cNvPr id="8" name="Picture 7">
            <a:extLst>
              <a:ext uri="{FF2B5EF4-FFF2-40B4-BE49-F238E27FC236}">
                <a16:creationId xmlns:a16="http://schemas.microsoft.com/office/drawing/2014/main" id="{4C345AEA-A39D-2373-DBF7-02543DE44883}"/>
              </a:ext>
            </a:extLst>
          </p:cNvPr>
          <p:cNvPicPr>
            <a:picLocks noChangeAspect="1"/>
          </p:cNvPicPr>
          <p:nvPr/>
        </p:nvPicPr>
        <p:blipFill>
          <a:blip r:embed="rId4"/>
          <a:stretch>
            <a:fillRect/>
          </a:stretch>
        </p:blipFill>
        <p:spPr>
          <a:xfrm>
            <a:off x="673559" y="853536"/>
            <a:ext cx="3217808" cy="3436428"/>
          </a:xfrm>
          <a:prstGeom prst="rect">
            <a:avLst/>
          </a:prstGeom>
        </p:spPr>
      </p:pic>
      <p:sp>
        <p:nvSpPr>
          <p:cNvPr id="10" name="TextBox 9">
            <a:extLst>
              <a:ext uri="{FF2B5EF4-FFF2-40B4-BE49-F238E27FC236}">
                <a16:creationId xmlns:a16="http://schemas.microsoft.com/office/drawing/2014/main" id="{FFAB49A2-664C-FB70-C364-2A6E9D5860E4}"/>
              </a:ext>
            </a:extLst>
          </p:cNvPr>
          <p:cNvSpPr txBox="1"/>
          <p:nvPr/>
        </p:nvSpPr>
        <p:spPr>
          <a:xfrm>
            <a:off x="5151262" y="4289964"/>
            <a:ext cx="3456163" cy="319062"/>
          </a:xfrm>
          <a:prstGeom prst="rect">
            <a:avLst/>
          </a:prstGeom>
          <a:noFill/>
        </p:spPr>
        <p:txBody>
          <a:bodyPr wrap="square">
            <a:spAutoFit/>
          </a:bodyPr>
          <a:lstStyle/>
          <a:p>
            <a:pPr marL="228600" algn="ctr">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Sign Up page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4C25F94-057D-3C42-8274-2579DB93217F}"/>
              </a:ext>
            </a:extLst>
          </p:cNvPr>
          <p:cNvSpPr txBox="1"/>
          <p:nvPr/>
        </p:nvSpPr>
        <p:spPr>
          <a:xfrm>
            <a:off x="554381" y="4271382"/>
            <a:ext cx="3456163" cy="319062"/>
          </a:xfrm>
          <a:prstGeom prst="rect">
            <a:avLst/>
          </a:prstGeom>
          <a:noFill/>
        </p:spPr>
        <p:txBody>
          <a:bodyPr wrap="square">
            <a:spAutoFit/>
          </a:bodyPr>
          <a:lstStyle/>
          <a:p>
            <a:pPr marL="228600" algn="ctr">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Sign In page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692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2"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[4/8]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3120A157-869B-1443-A72B-1359444A62E2}"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62651" y="4767263"/>
            <a:ext cx="2818694"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73D987C-3631-4BE9-A611-06703B22E8CB}"/>
              </a:ext>
            </a:extLst>
          </p:cNvPr>
          <p:cNvPicPr>
            <a:picLocks noChangeAspect="1"/>
          </p:cNvPicPr>
          <p:nvPr/>
        </p:nvPicPr>
        <p:blipFill>
          <a:blip r:embed="rId3"/>
          <a:stretch>
            <a:fillRect/>
          </a:stretch>
        </p:blipFill>
        <p:spPr>
          <a:xfrm>
            <a:off x="5189072" y="927954"/>
            <a:ext cx="3243482" cy="3426691"/>
          </a:xfrm>
          <a:prstGeom prst="rect">
            <a:avLst/>
          </a:prstGeom>
        </p:spPr>
      </p:pic>
      <p:pic>
        <p:nvPicPr>
          <p:cNvPr id="5" name="Picture 4">
            <a:extLst>
              <a:ext uri="{FF2B5EF4-FFF2-40B4-BE49-F238E27FC236}">
                <a16:creationId xmlns:a16="http://schemas.microsoft.com/office/drawing/2014/main" id="{39EB9D26-C07D-4C2E-BB8B-7DD377EEDEB2}"/>
              </a:ext>
            </a:extLst>
          </p:cNvPr>
          <p:cNvPicPr>
            <a:picLocks noChangeAspect="1"/>
          </p:cNvPicPr>
          <p:nvPr/>
        </p:nvPicPr>
        <p:blipFill>
          <a:blip r:embed="rId4"/>
          <a:stretch>
            <a:fillRect/>
          </a:stretch>
        </p:blipFill>
        <p:spPr>
          <a:xfrm>
            <a:off x="737758" y="948625"/>
            <a:ext cx="3217171" cy="3406020"/>
          </a:xfrm>
          <a:prstGeom prst="rect">
            <a:avLst/>
          </a:prstGeom>
        </p:spPr>
      </p:pic>
      <p:sp>
        <p:nvSpPr>
          <p:cNvPr id="6" name="TextBox 5">
            <a:extLst>
              <a:ext uri="{FF2B5EF4-FFF2-40B4-BE49-F238E27FC236}">
                <a16:creationId xmlns:a16="http://schemas.microsoft.com/office/drawing/2014/main" id="{43212809-E69A-D355-76A0-F0D8077D79BB}"/>
              </a:ext>
            </a:extLst>
          </p:cNvPr>
          <p:cNvSpPr txBox="1"/>
          <p:nvPr/>
        </p:nvSpPr>
        <p:spPr>
          <a:xfrm>
            <a:off x="5151262" y="4289964"/>
            <a:ext cx="3456163"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Appointment Scheduling for Diabetes Management</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5CE07E-A7E1-DECB-3D2A-FFD33AF2E7DD}"/>
              </a:ext>
            </a:extLst>
          </p:cNvPr>
          <p:cNvSpPr txBox="1"/>
          <p:nvPr/>
        </p:nvSpPr>
        <p:spPr>
          <a:xfrm>
            <a:off x="554381" y="4271382"/>
            <a:ext cx="3456163" cy="319062"/>
          </a:xfrm>
          <a:prstGeom prst="rect">
            <a:avLst/>
          </a:prstGeom>
          <a:noFill/>
        </p:spPr>
        <p:txBody>
          <a:bodyPr wrap="square">
            <a:spAutoFit/>
          </a:bodyPr>
          <a:lstStyle/>
          <a:p>
            <a:pPr marL="228600" algn="ctr">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User Dashboard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604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2"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[5/8]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E4B77E12-903E-714F-B771-D08C1503AA0E}"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9598" y="4767263"/>
            <a:ext cx="2844800"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19</a:t>
            </a:fld>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ACA57C-62A0-2DB1-B69F-CCBE7FC8A6FD}"/>
              </a:ext>
            </a:extLst>
          </p:cNvPr>
          <p:cNvPicPr>
            <a:picLocks noChangeAspect="1"/>
          </p:cNvPicPr>
          <p:nvPr/>
        </p:nvPicPr>
        <p:blipFill>
          <a:blip r:embed="rId3"/>
          <a:stretch>
            <a:fillRect/>
          </a:stretch>
        </p:blipFill>
        <p:spPr>
          <a:xfrm>
            <a:off x="582457" y="848818"/>
            <a:ext cx="3372476" cy="3584138"/>
          </a:xfrm>
          <a:prstGeom prst="rect">
            <a:avLst/>
          </a:prstGeom>
        </p:spPr>
      </p:pic>
      <p:pic>
        <p:nvPicPr>
          <p:cNvPr id="11" name="Picture 10">
            <a:extLst>
              <a:ext uri="{FF2B5EF4-FFF2-40B4-BE49-F238E27FC236}">
                <a16:creationId xmlns:a16="http://schemas.microsoft.com/office/drawing/2014/main" id="{44B155A1-AB72-B3EE-19BF-F41241F1CAEA}"/>
              </a:ext>
            </a:extLst>
          </p:cNvPr>
          <p:cNvPicPr>
            <a:picLocks noChangeAspect="1"/>
          </p:cNvPicPr>
          <p:nvPr/>
        </p:nvPicPr>
        <p:blipFill>
          <a:blip r:embed="rId4"/>
          <a:stretch>
            <a:fillRect/>
          </a:stretch>
        </p:blipFill>
        <p:spPr>
          <a:xfrm>
            <a:off x="5189069" y="848818"/>
            <a:ext cx="3365421" cy="3584138"/>
          </a:xfrm>
          <a:prstGeom prst="rect">
            <a:avLst/>
          </a:prstGeom>
        </p:spPr>
      </p:pic>
      <p:sp>
        <p:nvSpPr>
          <p:cNvPr id="5" name="TextBox 4">
            <a:extLst>
              <a:ext uri="{FF2B5EF4-FFF2-40B4-BE49-F238E27FC236}">
                <a16:creationId xmlns:a16="http://schemas.microsoft.com/office/drawing/2014/main" id="{8A18143D-3DEB-2BF8-DDB7-04B5CB12CDFA}"/>
              </a:ext>
            </a:extLst>
          </p:cNvPr>
          <p:cNvSpPr txBox="1"/>
          <p:nvPr/>
        </p:nvSpPr>
        <p:spPr>
          <a:xfrm>
            <a:off x="5151262" y="4375203"/>
            <a:ext cx="3456163"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Based on User Health Parameters Showing Diabetes</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E7E2B1-4984-4B9E-4DBE-A015430DD53A}"/>
              </a:ext>
            </a:extLst>
          </p:cNvPr>
          <p:cNvSpPr txBox="1"/>
          <p:nvPr/>
        </p:nvSpPr>
        <p:spPr>
          <a:xfrm>
            <a:off x="-36908" y="4375203"/>
            <a:ext cx="4017619" cy="319062"/>
          </a:xfrm>
          <a:prstGeom prst="rect">
            <a:avLst/>
          </a:prstGeom>
          <a:noFill/>
        </p:spPr>
        <p:txBody>
          <a:bodyPr wrap="square">
            <a:spAutoFit/>
          </a:bodyPr>
          <a:lstStyle/>
          <a:p>
            <a:pPr marL="457200" algn="ctr">
              <a:lnSpc>
                <a:spcPct val="150000"/>
              </a:lnSpc>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Based on User Health Parameters Showing Non-Diabetes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527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2789320" y="8389"/>
            <a:ext cx="3565357"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0B9247D-E5C3-C436-59F5-1F1F9A0E2E2E}"/>
              </a:ext>
            </a:extLst>
          </p:cNvPr>
          <p:cNvSpPr>
            <a:spLocks noGrp="1" noChangeArrowheads="1"/>
          </p:cNvSpPr>
          <p:nvPr>
            <p:ph type="body" idx="1"/>
          </p:nvPr>
        </p:nvSpPr>
        <p:spPr bwMode="auto">
          <a:xfrm>
            <a:off x="747169" y="888469"/>
            <a:ext cx="7649657" cy="319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Intelligent Diabetes Prediction and Management System combines real-time health monitoring with advanced machine learning techniques to predict diabetes risk. </a:t>
            </a:r>
          </a:p>
          <a:p>
            <a:pPr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system integrates real-time health data collection with advanced machine learning for diabetes prediction.</a:t>
            </a:r>
          </a:p>
          <a:p>
            <a:pPr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Hardware components capture vital health metrics like blood glucose, heart rate, and oxygen levels.</a:t>
            </a:r>
          </a:p>
          <a:p>
            <a:pPr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mobile app processes the collected data to predict the likelihood of diabetes.</a:t>
            </a:r>
          </a:p>
          <a:p>
            <a:pPr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 system aims to provide a seamless healthcare experience for individuals managing diabetes.</a:t>
            </a:r>
          </a:p>
        </p:txBody>
      </p:sp>
      <p:sp>
        <p:nvSpPr>
          <p:cNvPr id="4" name="Date Placeholder 3">
            <a:extLst>
              <a:ext uri="{FF2B5EF4-FFF2-40B4-BE49-F238E27FC236}">
                <a16:creationId xmlns:a16="http://schemas.microsoft.com/office/drawing/2014/main" id="{17531E9E-0036-4258-3B9E-47E688DBDEF9}"/>
              </a:ext>
            </a:extLst>
          </p:cNvPr>
          <p:cNvSpPr>
            <a:spLocks noGrp="1"/>
          </p:cNvSpPr>
          <p:nvPr>
            <p:ph type="dt" idx="10"/>
          </p:nvPr>
        </p:nvSpPr>
        <p:spPr/>
        <p:txBody>
          <a:bodyPr/>
          <a:lstStyle/>
          <a:p>
            <a:fld id="{4A66804E-6FB5-894D-AAE6-53CF502A0FAF}"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A3BF762-20AA-C534-A995-493C2E01C7DB}"/>
              </a:ext>
            </a:extLst>
          </p:cNvPr>
          <p:cNvSpPr>
            <a:spLocks noGrp="1"/>
          </p:cNvSpPr>
          <p:nvPr>
            <p:ph type="ftr" idx="11"/>
          </p:nvPr>
        </p:nvSpPr>
        <p:spPr>
          <a:xfrm>
            <a:off x="3161241" y="4767793"/>
            <a:ext cx="2821517"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6" name="Slide Number Placeholder 5">
            <a:extLst>
              <a:ext uri="{FF2B5EF4-FFF2-40B4-BE49-F238E27FC236}">
                <a16:creationId xmlns:a16="http://schemas.microsoft.com/office/drawing/2014/main" id="{BD5B2F90-6EEF-9847-692A-FEE13E578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2"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[6/8]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5E9FE798-DFAB-314E-B5D8-5D8DED01576C}"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8627" y="4767263"/>
            <a:ext cx="2846745"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20</a:t>
            </a:fld>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425F9DE-C940-C9BB-2B84-7D695973DDD4}"/>
              </a:ext>
            </a:extLst>
          </p:cNvPr>
          <p:cNvPicPr>
            <a:picLocks noChangeAspect="1"/>
          </p:cNvPicPr>
          <p:nvPr/>
        </p:nvPicPr>
        <p:blipFill>
          <a:blip r:embed="rId3"/>
          <a:stretch>
            <a:fillRect/>
          </a:stretch>
        </p:blipFill>
        <p:spPr>
          <a:xfrm>
            <a:off x="628650" y="994200"/>
            <a:ext cx="3371786" cy="3380814"/>
          </a:xfrm>
          <a:prstGeom prst="rect">
            <a:avLst/>
          </a:prstGeom>
        </p:spPr>
      </p:pic>
      <p:pic>
        <p:nvPicPr>
          <p:cNvPr id="10" name="Picture 9">
            <a:extLst>
              <a:ext uri="{FF2B5EF4-FFF2-40B4-BE49-F238E27FC236}">
                <a16:creationId xmlns:a16="http://schemas.microsoft.com/office/drawing/2014/main" id="{DC8BC9C3-9EDF-D551-1AAE-C7D1F238EB21}"/>
              </a:ext>
            </a:extLst>
          </p:cNvPr>
          <p:cNvPicPr>
            <a:picLocks noChangeAspect="1"/>
          </p:cNvPicPr>
          <p:nvPr/>
        </p:nvPicPr>
        <p:blipFill>
          <a:blip r:embed="rId4"/>
          <a:stretch>
            <a:fillRect/>
          </a:stretch>
        </p:blipFill>
        <p:spPr>
          <a:xfrm>
            <a:off x="5161548" y="812191"/>
            <a:ext cx="2094508" cy="3562823"/>
          </a:xfrm>
          <a:prstGeom prst="rect">
            <a:avLst/>
          </a:prstGeom>
        </p:spPr>
      </p:pic>
      <p:sp>
        <p:nvSpPr>
          <p:cNvPr id="8" name="TextBox 7">
            <a:extLst>
              <a:ext uri="{FF2B5EF4-FFF2-40B4-BE49-F238E27FC236}">
                <a16:creationId xmlns:a16="http://schemas.microsoft.com/office/drawing/2014/main" id="{B01E6E13-F2F7-8C74-EB0C-9EDB8753D9AC}"/>
              </a:ext>
            </a:extLst>
          </p:cNvPr>
          <p:cNvSpPr txBox="1"/>
          <p:nvPr/>
        </p:nvSpPr>
        <p:spPr>
          <a:xfrm>
            <a:off x="327812" y="4375014"/>
            <a:ext cx="3973462" cy="319062"/>
          </a:xfrm>
          <a:prstGeom prst="rect">
            <a:avLst/>
          </a:prstGeom>
          <a:noFill/>
        </p:spPr>
        <p:txBody>
          <a:bodyPr wrap="square">
            <a:spAutoFit/>
          </a:bodyPr>
          <a:lstStyle/>
          <a:p>
            <a:pPr marL="228600" algn="ctr">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Emergency </a:t>
            </a:r>
            <a:r>
              <a:rPr lang="en-US" sz="11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lert Notification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453B2BB-9870-E8F9-F6F1-825497D5F09E}"/>
              </a:ext>
            </a:extLst>
          </p:cNvPr>
          <p:cNvSpPr txBox="1"/>
          <p:nvPr/>
        </p:nvSpPr>
        <p:spPr>
          <a:xfrm>
            <a:off x="4222071" y="4375014"/>
            <a:ext cx="3973462"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Automated Diabetes Alert System via Twilio</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02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2"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[7/8]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FD10DB7C-143B-9A4D-9DBE-92433737863F}"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55950" y="4767263"/>
            <a:ext cx="2832100" cy="273844"/>
          </a:xfrm>
        </p:spPr>
        <p:txBody>
          <a:bodyPr/>
          <a:lstStyle/>
          <a:p>
            <a:pPr marL="0" marR="0" lvl="0" indent="0" algn="ctr" rtl="0">
              <a:lnSpc>
                <a:spcPct val="100000"/>
              </a:lnSpc>
              <a:spcBef>
                <a:spcPts val="0"/>
              </a:spcBef>
              <a:spcAft>
                <a:spcPts val="0"/>
              </a:spcAft>
              <a:buNone/>
            </a:pPr>
            <a:r>
              <a:rPr lang="en-US" sz="900" i="0" u="none" strike="noStrike" cap="none">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endPar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21</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55AE44E-87B9-1EE5-9E3E-BF31E4D1B1C2}"/>
              </a:ext>
            </a:extLst>
          </p:cNvPr>
          <p:cNvPicPr>
            <a:picLocks noChangeAspect="1"/>
          </p:cNvPicPr>
          <p:nvPr/>
        </p:nvPicPr>
        <p:blipFill>
          <a:blip r:embed="rId3"/>
          <a:stretch>
            <a:fillRect/>
          </a:stretch>
        </p:blipFill>
        <p:spPr>
          <a:xfrm>
            <a:off x="725018" y="927953"/>
            <a:ext cx="3229911" cy="3432202"/>
          </a:xfrm>
          <a:prstGeom prst="rect">
            <a:avLst/>
          </a:prstGeom>
        </p:spPr>
      </p:pic>
      <p:pic>
        <p:nvPicPr>
          <p:cNvPr id="5" name="Picture 4">
            <a:extLst>
              <a:ext uri="{FF2B5EF4-FFF2-40B4-BE49-F238E27FC236}">
                <a16:creationId xmlns:a16="http://schemas.microsoft.com/office/drawing/2014/main" id="{473371AD-23D7-7D8B-932D-400628AB3ED9}"/>
              </a:ext>
            </a:extLst>
          </p:cNvPr>
          <p:cNvPicPr>
            <a:picLocks noChangeAspect="1"/>
          </p:cNvPicPr>
          <p:nvPr/>
        </p:nvPicPr>
        <p:blipFill>
          <a:blip r:embed="rId4"/>
          <a:stretch>
            <a:fillRect/>
          </a:stretch>
        </p:blipFill>
        <p:spPr>
          <a:xfrm>
            <a:off x="5189067" y="927953"/>
            <a:ext cx="3229912" cy="3425052"/>
          </a:xfrm>
          <a:prstGeom prst="rect">
            <a:avLst/>
          </a:prstGeom>
        </p:spPr>
      </p:pic>
      <p:sp>
        <p:nvSpPr>
          <p:cNvPr id="7" name="TextBox 6">
            <a:extLst>
              <a:ext uri="{FF2B5EF4-FFF2-40B4-BE49-F238E27FC236}">
                <a16:creationId xmlns:a16="http://schemas.microsoft.com/office/drawing/2014/main" id="{4A330310-0E52-63B4-9253-C816AB299E53}"/>
              </a:ext>
            </a:extLst>
          </p:cNvPr>
          <p:cNvSpPr txBox="1"/>
          <p:nvPr/>
        </p:nvSpPr>
        <p:spPr>
          <a:xfrm>
            <a:off x="5151262" y="4375203"/>
            <a:ext cx="3456163"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Recommended Meal Options</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83A1338-2279-E904-8B00-DDDE2F37F7E0}"/>
              </a:ext>
            </a:extLst>
          </p:cNvPr>
          <p:cNvSpPr txBox="1"/>
          <p:nvPr/>
        </p:nvSpPr>
        <p:spPr>
          <a:xfrm>
            <a:off x="554381" y="4356621"/>
            <a:ext cx="3456163" cy="319062"/>
          </a:xfrm>
          <a:prstGeom prst="rect">
            <a:avLst/>
          </a:prstGeom>
          <a:noFill/>
        </p:spPr>
        <p:txBody>
          <a:bodyPr wrap="square">
            <a:spAutoFit/>
          </a:bodyPr>
          <a:lstStyle/>
          <a:p>
            <a:pPr marL="228600" algn="ctr">
              <a:lnSpc>
                <a:spcPct val="150000"/>
              </a:lnSpc>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Personalized Meal Plan Categories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758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1971902" y="0"/>
            <a:ext cx="5200193"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RESULTS [8/8]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702E472D-F411-9E41-A974-7C98BC67B034}"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9598" y="4767263"/>
            <a:ext cx="2844800" cy="273844"/>
          </a:xfrm>
        </p:spPr>
        <p:txBody>
          <a:bodyPr/>
          <a:lstStyle/>
          <a:p>
            <a:pPr marL="0" marR="0" lvl="0" indent="0" algn="ctr" rtl="0">
              <a:lnSpc>
                <a:spcPct val="100000"/>
              </a:lnSpc>
              <a:spcBef>
                <a:spcPts val="0"/>
              </a:spcBef>
              <a:spcAft>
                <a:spcPts val="0"/>
              </a:spcAft>
              <a:buNone/>
            </a:pPr>
            <a:r>
              <a:rPr lang="en-US" sz="900" i="0" u="none" strike="noStrike" cap="none">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endPar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22</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86904A1-CEFF-12D6-EDC5-686AB366B792}"/>
              </a:ext>
            </a:extLst>
          </p:cNvPr>
          <p:cNvPicPr>
            <a:picLocks noChangeAspect="1"/>
          </p:cNvPicPr>
          <p:nvPr/>
        </p:nvPicPr>
        <p:blipFill>
          <a:blip r:embed="rId3"/>
          <a:stretch>
            <a:fillRect/>
          </a:stretch>
        </p:blipFill>
        <p:spPr>
          <a:xfrm>
            <a:off x="2810107" y="802667"/>
            <a:ext cx="3523782" cy="3538166"/>
          </a:xfrm>
          <a:prstGeom prst="rect">
            <a:avLst/>
          </a:prstGeom>
        </p:spPr>
      </p:pic>
      <p:sp>
        <p:nvSpPr>
          <p:cNvPr id="5" name="TextBox 4">
            <a:extLst>
              <a:ext uri="{FF2B5EF4-FFF2-40B4-BE49-F238E27FC236}">
                <a16:creationId xmlns:a16="http://schemas.microsoft.com/office/drawing/2014/main" id="{09FAC079-0C6D-3A33-022F-4FA6F7723C83}"/>
              </a:ext>
            </a:extLst>
          </p:cNvPr>
          <p:cNvSpPr txBox="1"/>
          <p:nvPr/>
        </p:nvSpPr>
        <p:spPr>
          <a:xfrm>
            <a:off x="2603702" y="4340833"/>
            <a:ext cx="3936592" cy="318870"/>
          </a:xfrm>
          <a:prstGeom prst="rect">
            <a:avLst/>
          </a:prstGeom>
          <a:noFill/>
        </p:spPr>
        <p:txBody>
          <a:bodyPr wrap="square">
            <a:spAutoFit/>
          </a:bodyPr>
          <a:lstStyle/>
          <a:p>
            <a:pPr marL="228600" algn="ctr">
              <a:lnSpc>
                <a:spcPct val="150000"/>
              </a:lnSpc>
            </a:pPr>
            <a:r>
              <a:rPr lang="en-US" sz="1100" kern="0" dirty="0">
                <a:effectLst/>
                <a:latin typeface="Times New Roman" panose="02020603050405020304" pitchFamily="18" charset="0"/>
                <a:ea typeface="Times New Roman" panose="02020603050405020304" pitchFamily="18" charset="0"/>
              </a:rPr>
              <a:t>UBD Confirmation Prompt for Insulin Dosage</a:t>
            </a:r>
            <a:r>
              <a:rPr lang="en-IN" sz="11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61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3075649" y="0"/>
            <a:ext cx="2992702"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CONCLUSION</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DF8D33AF-DF07-B944-91EA-1378752E9718}"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62296" y="4767263"/>
            <a:ext cx="2819400" cy="273844"/>
          </a:xfrm>
        </p:spPr>
        <p:txBody>
          <a:bodyPr/>
          <a:lstStyle/>
          <a:p>
            <a:pPr marL="0" marR="0" lvl="0" indent="0" algn="ctr" rtl="0">
              <a:lnSpc>
                <a:spcPct val="100000"/>
              </a:lnSpc>
              <a:spcBef>
                <a:spcPts val="0"/>
              </a:spcBef>
              <a:spcAft>
                <a:spcPts val="0"/>
              </a:spcAft>
              <a:buNone/>
            </a:pPr>
            <a:r>
              <a:rPr lang="en-US" sz="900" i="0" u="none" strike="noStrike" cap="none">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endPar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23</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D7308D-5EFF-6961-C067-F45E4AD68BF1}"/>
              </a:ext>
            </a:extLst>
          </p:cNvPr>
          <p:cNvSpPr txBox="1"/>
          <p:nvPr/>
        </p:nvSpPr>
        <p:spPr>
          <a:xfrm>
            <a:off x="819652" y="803005"/>
            <a:ext cx="7504696" cy="1992597"/>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Developed a system for predicting diabetic conditions based on health data inputs.</a:t>
            </a:r>
          </a:p>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Achieved </a:t>
            </a:r>
            <a:r>
              <a:rPr lang="en-IN" b="1" dirty="0">
                <a:latin typeface="Times New Roman" panose="02020603050405020304" pitchFamily="18" charset="0"/>
                <a:cs typeface="Times New Roman" panose="02020603050405020304" pitchFamily="18" charset="0"/>
              </a:rPr>
              <a:t>94.62% model accuracy</a:t>
            </a:r>
            <a:r>
              <a:rPr lang="en-IN" dirty="0">
                <a:latin typeface="Times New Roman" panose="02020603050405020304" pitchFamily="18" charset="0"/>
                <a:cs typeface="Times New Roman" panose="02020603050405020304" pitchFamily="18" charset="0"/>
              </a:rPr>
              <a:t> using LSTM in comparison with [1] </a:t>
            </a:r>
            <a:r>
              <a:rPr lang="en-IN" dirty="0" err="1">
                <a:latin typeface="Times New Roman" panose="02020603050405020304" pitchFamily="18" charset="0"/>
                <a:cs typeface="Times New Roman" panose="02020603050405020304" pitchFamily="18" charset="0"/>
              </a:rPr>
              <a:t>Medibuddy</a:t>
            </a:r>
            <a:r>
              <a:rPr lang="en-IN" dirty="0">
                <a:latin typeface="Times New Roman" panose="02020603050405020304" pitchFamily="18" charset="0"/>
                <a:cs typeface="Times New Roman" panose="02020603050405020304" pitchFamily="18" charset="0"/>
              </a:rPr>
              <a:t> Smart Disease </a:t>
            </a:r>
            <a:r>
              <a:rPr lang="en-IN" dirty="0" err="1">
                <a:latin typeface="Times New Roman" panose="02020603050405020304" pitchFamily="18" charset="0"/>
                <a:cs typeface="Times New Roman" panose="02020603050405020304" pitchFamily="18" charset="0"/>
              </a:rPr>
              <a:t>Predicton</a:t>
            </a:r>
            <a:r>
              <a:rPr lang="en-IN" dirty="0">
                <a:latin typeface="Times New Roman" panose="02020603050405020304" pitchFamily="18" charset="0"/>
                <a:cs typeface="Times New Roman" panose="02020603050405020304" pitchFamily="18" charset="0"/>
              </a:rPr>
              <a:t>: Decision Tree Models: Attained an accuracy of 91.87% in predicting diabetes and prediabetes and [2] Advisor Pro by Dreamed Diabetes accuracy in predicting in diabetes: Artificial Neural Networks (ANNs): Achieved an accuracy of 80% in predicting diabetes progression</a:t>
            </a:r>
          </a:p>
          <a:p>
            <a:pPr marL="171450" indent="-1714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Hardware</a:t>
            </a:r>
            <a:r>
              <a:rPr lang="en-IN" dirty="0">
                <a:latin typeface="Times New Roman" panose="02020603050405020304" pitchFamily="18" charset="0"/>
                <a:cs typeface="Times New Roman" panose="02020603050405020304" pitchFamily="18" charset="0"/>
              </a:rPr>
              <a:t> : </a:t>
            </a:r>
          </a:p>
        </p:txBody>
      </p:sp>
      <p:pic>
        <p:nvPicPr>
          <p:cNvPr id="6" name="Picture 5">
            <a:extLst>
              <a:ext uri="{FF2B5EF4-FFF2-40B4-BE49-F238E27FC236}">
                <a16:creationId xmlns:a16="http://schemas.microsoft.com/office/drawing/2014/main" id="{6C345652-370E-DFE0-2793-86BFA86EC182}"/>
              </a:ext>
            </a:extLst>
          </p:cNvPr>
          <p:cNvPicPr>
            <a:picLocks noChangeAspect="1"/>
          </p:cNvPicPr>
          <p:nvPr/>
        </p:nvPicPr>
        <p:blipFill rotWithShape="1">
          <a:blip r:embed="rId3"/>
          <a:srcRect t="15972"/>
          <a:stretch/>
        </p:blipFill>
        <p:spPr>
          <a:xfrm>
            <a:off x="2095891" y="2977373"/>
            <a:ext cx="4952215" cy="1445665"/>
          </a:xfrm>
          <a:prstGeom prst="rect">
            <a:avLst/>
          </a:prstGeom>
        </p:spPr>
      </p:pic>
      <p:sp>
        <p:nvSpPr>
          <p:cNvPr id="5" name="TextBox 4">
            <a:extLst>
              <a:ext uri="{FF2B5EF4-FFF2-40B4-BE49-F238E27FC236}">
                <a16:creationId xmlns:a16="http://schemas.microsoft.com/office/drawing/2014/main" id="{B4230C6E-4D8D-3013-BC69-115C2101E4E6}"/>
              </a:ext>
            </a:extLst>
          </p:cNvPr>
          <p:cNvSpPr txBox="1"/>
          <p:nvPr/>
        </p:nvSpPr>
        <p:spPr>
          <a:xfrm>
            <a:off x="1848048" y="4421632"/>
            <a:ext cx="5447899" cy="253916"/>
          </a:xfrm>
          <a:prstGeom prst="rect">
            <a:avLst/>
          </a:prstGeom>
          <a:noFill/>
        </p:spPr>
        <p:txBody>
          <a:bodyPr wrap="square" rtlCol="0">
            <a:spAutoFit/>
          </a:bodyPr>
          <a:lstStyle/>
          <a:p>
            <a:r>
              <a:rPr lang="en-US" sz="1050" i="1" dirty="0">
                <a:latin typeface="Times New Roman" panose="02020603050405020304" pitchFamily="18" charset="0"/>
                <a:cs typeface="Times New Roman" panose="02020603050405020304" pitchFamily="18" charset="0"/>
              </a:rPr>
              <a:t>Implementation of blood Glucose and cholesterol monitoring device using non-invasive technique </a:t>
            </a:r>
          </a:p>
        </p:txBody>
      </p:sp>
      <p:sp>
        <p:nvSpPr>
          <p:cNvPr id="9" name="TextBox 8">
            <a:extLst>
              <a:ext uri="{FF2B5EF4-FFF2-40B4-BE49-F238E27FC236}">
                <a16:creationId xmlns:a16="http://schemas.microsoft.com/office/drawing/2014/main" id="{598E16D7-7E58-9754-1AA3-890B2F690795}"/>
              </a:ext>
            </a:extLst>
          </p:cNvPr>
          <p:cNvSpPr txBox="1"/>
          <p:nvPr/>
        </p:nvSpPr>
        <p:spPr>
          <a:xfrm>
            <a:off x="2419811" y="2627796"/>
            <a:ext cx="4304371" cy="319379"/>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Comparison of blood glucose measurement </a:t>
            </a:r>
          </a:p>
        </p:txBody>
      </p:sp>
    </p:spTree>
    <p:extLst>
      <p:ext uri="{BB962C8B-B14F-4D97-AF65-F5344CB8AC3E}">
        <p14:creationId xmlns:p14="http://schemas.microsoft.com/office/powerpoint/2010/main" val="3812411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xfrm>
            <a:off x="3028950" y="1577550"/>
            <a:ext cx="30861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400"/>
              <a:buNone/>
            </a:pPr>
            <a:r>
              <a:rPr lang="en-US" sz="3600" b="1" dirty="0">
                <a:latin typeface="Times New Roman"/>
                <a:ea typeface="Times New Roman"/>
                <a:cs typeface="Times New Roman"/>
                <a:sym typeface="Times New Roman"/>
              </a:rPr>
              <a:t>THANK  YOU</a:t>
            </a:r>
            <a:endParaRPr sz="3600"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D7D70DF4-80FB-3338-4E35-33593FA38DA6}"/>
              </a:ext>
            </a:extLst>
          </p:cNvPr>
          <p:cNvSpPr>
            <a:spLocks noGrp="1"/>
          </p:cNvSpPr>
          <p:nvPr>
            <p:ph type="dt" idx="10"/>
          </p:nvPr>
        </p:nvSpPr>
        <p:spPr/>
        <p:txBody>
          <a:bodyPr/>
          <a:lstStyle/>
          <a:p>
            <a:fld id="{9456AB75-5606-CD49-AA4D-03D6C864A4DA}"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441339A-0EC1-0CDD-451E-2FAD2778CCB1}"/>
              </a:ext>
            </a:extLst>
          </p:cNvPr>
          <p:cNvSpPr>
            <a:spLocks noGrp="1"/>
          </p:cNvSpPr>
          <p:nvPr>
            <p:ph type="ftr" idx="11"/>
          </p:nvPr>
        </p:nvSpPr>
        <p:spPr>
          <a:xfrm>
            <a:off x="3162300" y="4778376"/>
            <a:ext cx="2819400" cy="273844"/>
          </a:xfrm>
        </p:spPr>
        <p:txBody>
          <a:bodyPr/>
          <a:lstStyle/>
          <a:p>
            <a:r>
              <a:rPr lang="en-US" dirty="0">
                <a:latin typeface="Times New Roman" panose="02020603050405020304" pitchFamily="18" charset="0"/>
                <a:cs typeface="Times New Roman" panose="02020603050405020304" pitchFamily="18" charset="0"/>
              </a:rPr>
              <a:t>Intelligent Diabetes Prediction and Management System: A Comprehensive Approach</a:t>
            </a:r>
          </a:p>
        </p:txBody>
      </p:sp>
      <p:sp>
        <p:nvSpPr>
          <p:cNvPr id="4" name="Slide Number Placeholder 3">
            <a:extLst>
              <a:ext uri="{FF2B5EF4-FFF2-40B4-BE49-F238E27FC236}">
                <a16:creationId xmlns:a16="http://schemas.microsoft.com/office/drawing/2014/main" id="{C86EADD9-ECA0-56D0-5575-B4A107CE24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5CC065B1-CD7E-AF4B-A8BA-68A46EDA86FA}"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4422" y="4767263"/>
            <a:ext cx="2855155"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25</a:t>
            </a:fld>
            <a:endParaRPr lang="en-US"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144781B8-67DB-2EC1-AF03-DD404507E4EC}"/>
              </a:ext>
            </a:extLst>
          </p:cNvPr>
          <p:cNvPicPr>
            <a:picLocks noChangeAspect="1"/>
          </p:cNvPicPr>
          <p:nvPr/>
        </p:nvPicPr>
        <p:blipFill>
          <a:blip r:embed="rId3"/>
          <a:stretch>
            <a:fillRect/>
          </a:stretch>
        </p:blipFill>
        <p:spPr>
          <a:xfrm>
            <a:off x="831850" y="514350"/>
            <a:ext cx="7480300" cy="4114800"/>
          </a:xfrm>
          <a:prstGeom prst="rect">
            <a:avLst/>
          </a:prstGeom>
        </p:spPr>
      </p:pic>
      <p:sp>
        <p:nvSpPr>
          <p:cNvPr id="24" name="Left Arrow 23">
            <a:hlinkClick r:id="rId4" action="ppaction://hlinksldjump"/>
            <a:extLst>
              <a:ext uri="{FF2B5EF4-FFF2-40B4-BE49-F238E27FC236}">
                <a16:creationId xmlns:a16="http://schemas.microsoft.com/office/drawing/2014/main" id="{DF888513-B9D4-5108-C98B-F2F47E9B8BAD}"/>
              </a:ext>
            </a:extLst>
          </p:cNvPr>
          <p:cNvSpPr/>
          <p:nvPr/>
        </p:nvSpPr>
        <p:spPr>
          <a:xfrm>
            <a:off x="8162223" y="336884"/>
            <a:ext cx="548640" cy="42351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822739-CC1A-739F-2340-88E917386A5F}"/>
              </a:ext>
            </a:extLst>
          </p:cNvPr>
          <p:cNvSpPr txBox="1"/>
          <p:nvPr/>
        </p:nvSpPr>
        <p:spPr>
          <a:xfrm>
            <a:off x="4436533" y="2039526"/>
            <a:ext cx="613363"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Yes </a:t>
            </a:r>
          </a:p>
        </p:txBody>
      </p:sp>
      <p:sp>
        <p:nvSpPr>
          <p:cNvPr id="6" name="TextBox 5">
            <a:extLst>
              <a:ext uri="{FF2B5EF4-FFF2-40B4-BE49-F238E27FC236}">
                <a16:creationId xmlns:a16="http://schemas.microsoft.com/office/drawing/2014/main" id="{6DCD077A-C23A-CE88-6ABA-E5752ECCFAA7}"/>
              </a:ext>
            </a:extLst>
          </p:cNvPr>
          <p:cNvSpPr txBox="1"/>
          <p:nvPr/>
        </p:nvSpPr>
        <p:spPr>
          <a:xfrm>
            <a:off x="5472062" y="1707557"/>
            <a:ext cx="412043"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No </a:t>
            </a:r>
          </a:p>
        </p:txBody>
      </p:sp>
      <p:sp>
        <p:nvSpPr>
          <p:cNvPr id="9" name="TextBox 8">
            <a:extLst>
              <a:ext uri="{FF2B5EF4-FFF2-40B4-BE49-F238E27FC236}">
                <a16:creationId xmlns:a16="http://schemas.microsoft.com/office/drawing/2014/main" id="{D66B2F1D-1EE7-A8D5-D58F-25D6351064FF}"/>
              </a:ext>
            </a:extLst>
          </p:cNvPr>
          <p:cNvSpPr txBox="1"/>
          <p:nvPr/>
        </p:nvSpPr>
        <p:spPr>
          <a:xfrm>
            <a:off x="4207816" y="1830667"/>
            <a:ext cx="210726" cy="276999"/>
          </a:xfrm>
          <a:prstGeom prst="rect">
            <a:avLst/>
          </a:prstGeom>
          <a:noFill/>
        </p:spPr>
        <p:txBody>
          <a:bodyPr wrap="square" rtlCol="0">
            <a:spAutoFit/>
          </a:bodyPr>
          <a:lstStyle/>
          <a:p>
            <a:r>
              <a:rPr lang="en-US" sz="1200" dirty="0"/>
              <a:t>,</a:t>
            </a:r>
            <a:endParaRPr lang="en-US" dirty="0"/>
          </a:p>
        </p:txBody>
      </p:sp>
      <p:sp>
        <p:nvSpPr>
          <p:cNvPr id="10" name="Rectangle 9">
            <a:extLst>
              <a:ext uri="{FF2B5EF4-FFF2-40B4-BE49-F238E27FC236}">
                <a16:creationId xmlns:a16="http://schemas.microsoft.com/office/drawing/2014/main" id="{44B5F7AE-0D89-50C2-4FB9-21E00B7E7011}"/>
              </a:ext>
            </a:extLst>
          </p:cNvPr>
          <p:cNvSpPr/>
          <p:nvPr/>
        </p:nvSpPr>
        <p:spPr>
          <a:xfrm>
            <a:off x="3450120" y="2322554"/>
            <a:ext cx="1936843" cy="1560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Gets BPM &amp; SO2 values</a:t>
            </a:r>
          </a:p>
        </p:txBody>
      </p:sp>
    </p:spTree>
    <p:extLst>
      <p:ext uri="{BB962C8B-B14F-4D97-AF65-F5344CB8AC3E}">
        <p14:creationId xmlns:p14="http://schemas.microsoft.com/office/powerpoint/2010/main" val="2109759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90A46FB6-4623-6E48-B0B7-DFDA2D281741}"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081888" y="4772026"/>
            <a:ext cx="2813050"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26</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F2B50F-5E44-10B5-11E4-FE3D8667CA58}"/>
              </a:ext>
            </a:extLst>
          </p:cNvPr>
          <p:cNvPicPr>
            <a:picLocks noChangeAspect="1"/>
          </p:cNvPicPr>
          <p:nvPr/>
        </p:nvPicPr>
        <p:blipFill>
          <a:blip r:embed="rId3"/>
          <a:stretch>
            <a:fillRect/>
          </a:stretch>
        </p:blipFill>
        <p:spPr>
          <a:xfrm>
            <a:off x="265964" y="495810"/>
            <a:ext cx="8444899" cy="4151879"/>
          </a:xfrm>
          <a:prstGeom prst="rect">
            <a:avLst/>
          </a:prstGeom>
        </p:spPr>
      </p:pic>
      <p:sp>
        <p:nvSpPr>
          <p:cNvPr id="24" name="Left Arrow 23">
            <a:hlinkClick r:id="rId4" action="ppaction://hlinksldjump"/>
            <a:extLst>
              <a:ext uri="{FF2B5EF4-FFF2-40B4-BE49-F238E27FC236}">
                <a16:creationId xmlns:a16="http://schemas.microsoft.com/office/drawing/2014/main" id="{DF888513-B9D4-5108-C98B-F2F47E9B8BAD}"/>
              </a:ext>
            </a:extLst>
          </p:cNvPr>
          <p:cNvSpPr/>
          <p:nvPr/>
        </p:nvSpPr>
        <p:spPr>
          <a:xfrm>
            <a:off x="8162223" y="336884"/>
            <a:ext cx="548640" cy="42351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57314A-5CD9-A99D-1AF6-A5D042F9B9F8}"/>
              </a:ext>
            </a:extLst>
          </p:cNvPr>
          <p:cNvSpPr txBox="1"/>
          <p:nvPr/>
        </p:nvSpPr>
        <p:spPr>
          <a:xfrm>
            <a:off x="7341669" y="4386079"/>
            <a:ext cx="1641107" cy="261610"/>
          </a:xfrm>
          <a:prstGeom prst="rect">
            <a:avLst/>
          </a:prstGeom>
          <a:noFill/>
        </p:spPr>
        <p:txBody>
          <a:bodyPr wrap="square">
            <a:spAutoFit/>
          </a:bodyPr>
          <a:lstStyle/>
          <a:p>
            <a:r>
              <a:rPr lang="en-US" sz="1050" i="1" dirty="0" err="1">
                <a:latin typeface="Times New Roman" panose="02020603050405020304" pitchFamily="18" charset="0"/>
                <a:cs typeface="Times New Roman" panose="02020603050405020304" pitchFamily="18" charset="0"/>
              </a:rPr>
              <a:t>sciencedirect.com</a:t>
            </a:r>
            <a:endParaRPr lang="en-US" sz="105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888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90A46FB6-4623-6E48-B0B7-DFDA2D281741}"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081888" y="4772026"/>
            <a:ext cx="2813050"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27</a:t>
            </a:fld>
            <a:endParaRPr lang="en-US" dirty="0">
              <a:latin typeface="Times New Roman" panose="02020603050405020304" pitchFamily="18" charset="0"/>
              <a:cs typeface="Times New Roman" panose="02020603050405020304" pitchFamily="18" charset="0"/>
            </a:endParaRPr>
          </a:p>
        </p:txBody>
      </p:sp>
      <p:sp>
        <p:nvSpPr>
          <p:cNvPr id="24" name="Left Arrow 23">
            <a:hlinkClick r:id="rId3" action="ppaction://hlinksldjump"/>
            <a:extLst>
              <a:ext uri="{FF2B5EF4-FFF2-40B4-BE49-F238E27FC236}">
                <a16:creationId xmlns:a16="http://schemas.microsoft.com/office/drawing/2014/main" id="{DF888513-B9D4-5108-C98B-F2F47E9B8BAD}"/>
              </a:ext>
            </a:extLst>
          </p:cNvPr>
          <p:cNvSpPr/>
          <p:nvPr/>
        </p:nvSpPr>
        <p:spPr>
          <a:xfrm>
            <a:off x="8162223" y="336884"/>
            <a:ext cx="548640" cy="42351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57314A-5CD9-A99D-1AF6-A5D042F9B9F8}"/>
              </a:ext>
            </a:extLst>
          </p:cNvPr>
          <p:cNvSpPr txBox="1"/>
          <p:nvPr/>
        </p:nvSpPr>
        <p:spPr>
          <a:xfrm>
            <a:off x="7341669" y="4386079"/>
            <a:ext cx="1641107" cy="261610"/>
          </a:xfrm>
          <a:prstGeom prst="rect">
            <a:avLst/>
          </a:prstGeom>
          <a:noFill/>
        </p:spPr>
        <p:txBody>
          <a:bodyPr wrap="square">
            <a:spAutoFit/>
          </a:bodyPr>
          <a:lstStyle/>
          <a:p>
            <a:r>
              <a:rPr lang="en-US" sz="1050" i="1" dirty="0" err="1">
                <a:latin typeface="Times New Roman" panose="02020603050405020304" pitchFamily="18" charset="0"/>
                <a:cs typeface="Times New Roman" panose="02020603050405020304" pitchFamily="18" charset="0"/>
              </a:rPr>
              <a:t>www.researchgate.net</a:t>
            </a:r>
            <a:endParaRPr lang="en-US" sz="1050" i="1" dirty="0">
              <a:latin typeface="Times New Roman" panose="02020603050405020304" pitchFamily="18" charset="0"/>
              <a:cs typeface="Times New Roman" panose="02020603050405020304" pitchFamily="18" charset="0"/>
            </a:endParaRPr>
          </a:p>
        </p:txBody>
      </p:sp>
      <p:pic>
        <p:nvPicPr>
          <p:cNvPr id="1026" name="Picture 2" descr="The flow chart of the MeanRadius-SMOTE algorithm. The flow chart of the...  | Download Scientific Diagram">
            <a:extLst>
              <a:ext uri="{FF2B5EF4-FFF2-40B4-BE49-F238E27FC236}">
                <a16:creationId xmlns:a16="http://schemas.microsoft.com/office/drawing/2014/main" id="{0F5D0EAC-FC6F-FA73-6B8F-50331663F2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4547" y="261610"/>
            <a:ext cx="3779609" cy="438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3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CDC9EA9-BB3D-5143-8CCF-F4AEAB2666E3}"/>
            </a:ext>
          </a:extLst>
        </p:cNvPr>
        <p:cNvGrpSpPr/>
        <p:nvPr/>
      </p:nvGrpSpPr>
      <p:grpSpPr>
        <a:xfrm>
          <a:off x="0" y="0"/>
          <a:ext cx="0" cy="0"/>
          <a:chOff x="0" y="0"/>
          <a:chExt cx="0" cy="0"/>
        </a:xfrm>
      </p:grpSpPr>
      <p:sp>
        <p:nvSpPr>
          <p:cNvPr id="137" name="Google Shape;137;p26">
            <a:extLst>
              <a:ext uri="{FF2B5EF4-FFF2-40B4-BE49-F238E27FC236}">
                <a16:creationId xmlns:a16="http://schemas.microsoft.com/office/drawing/2014/main" id="{1E4C8D4F-CF8C-0E98-6FB3-3B7472A4C39D}"/>
              </a:ext>
            </a:extLst>
          </p:cNvPr>
          <p:cNvSpPr txBox="1">
            <a:spLocks noGrp="1"/>
          </p:cNvSpPr>
          <p:nvPr>
            <p:ph type="title"/>
          </p:nvPr>
        </p:nvSpPr>
        <p:spPr>
          <a:xfrm>
            <a:off x="3274231" y="-8546"/>
            <a:ext cx="2595538"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IN" b="1" dirty="0">
                <a:latin typeface="Times New Roman"/>
                <a:ea typeface="Times New Roman"/>
                <a:cs typeface="Times New Roman"/>
                <a:sym typeface="Times New Roman"/>
              </a:rPr>
              <a:t>OBJECTIVE</a:t>
            </a:r>
            <a:endParaRPr b="1"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A5C69297-1FF3-8D2B-8558-93DB3D9980F9}"/>
              </a:ext>
            </a:extLst>
          </p:cNvPr>
          <p:cNvSpPr>
            <a:spLocks noGrp="1" noChangeArrowheads="1"/>
          </p:cNvSpPr>
          <p:nvPr>
            <p:ph type="body" idx="1"/>
          </p:nvPr>
        </p:nvSpPr>
        <p:spPr bwMode="auto">
          <a:xfrm>
            <a:off x="781150" y="1350901"/>
            <a:ext cx="7581699" cy="2441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Predict the likelihood of diabetes using real-time physiological data, like Blood Glucose Level, Heart Rate, Blood Pressure, etc.</a:t>
            </a:r>
          </a:p>
          <a:p>
            <a:pPr algn="just">
              <a:lnSpc>
                <a:spcPct val="150000"/>
              </a:lnSpc>
            </a:pPr>
            <a:r>
              <a:rPr lang="en-IN" sz="1400" dirty="0">
                <a:latin typeface="Times New Roman" panose="02020603050405020304" pitchFamily="18" charset="0"/>
                <a:cs typeface="Times New Roman" panose="02020603050405020304" pitchFamily="18" charset="0"/>
              </a:rPr>
              <a:t>Implement a technique to </a:t>
            </a:r>
            <a:r>
              <a:rPr lang="en-IN" sz="1400" dirty="0" err="1">
                <a:latin typeface="Times New Roman" panose="02020603050405020304" pitchFamily="18" charset="0"/>
                <a:cs typeface="Times New Roman" panose="02020603050405020304" pitchFamily="18" charset="0"/>
              </a:rPr>
              <a:t>analyze</a:t>
            </a:r>
            <a:r>
              <a:rPr lang="en-IN" sz="1400" dirty="0">
                <a:latin typeface="Times New Roman" panose="02020603050405020304" pitchFamily="18" charset="0"/>
                <a:cs typeface="Times New Roman" panose="02020603050405020304" pitchFamily="18" charset="0"/>
              </a:rPr>
              <a:t> sequential health data for accurate predictions.</a:t>
            </a:r>
          </a:p>
          <a:p>
            <a:pPr algn="just">
              <a:lnSpc>
                <a:spcPct val="150000"/>
              </a:lnSpc>
            </a:pPr>
            <a:r>
              <a:rPr lang="en-IN" sz="1400" dirty="0">
                <a:latin typeface="Times New Roman" panose="02020603050405020304" pitchFamily="18" charset="0"/>
                <a:cs typeface="Times New Roman" panose="02020603050405020304" pitchFamily="18" charset="0"/>
              </a:rPr>
              <a:t>Provide users with personalized health insights, such as meal recommendations and insulin dosage based on their health data and offer real-time alerts and doctor appointment booking.</a:t>
            </a:r>
          </a:p>
          <a:p>
            <a:pPr algn="just">
              <a:lnSpc>
                <a:spcPct val="150000"/>
              </a:lnSpc>
            </a:pPr>
            <a:r>
              <a:rPr lang="en-IN" sz="1400" dirty="0">
                <a:latin typeface="Times New Roman" panose="02020603050405020304" pitchFamily="18" charset="0"/>
                <a:cs typeface="Times New Roman" panose="02020603050405020304" pitchFamily="18" charset="0"/>
              </a:rPr>
              <a:t>Sends real-time emergency alerts to registered phone number.</a:t>
            </a:r>
          </a:p>
        </p:txBody>
      </p:sp>
      <p:sp>
        <p:nvSpPr>
          <p:cNvPr id="2" name="Date Placeholder 1">
            <a:extLst>
              <a:ext uri="{FF2B5EF4-FFF2-40B4-BE49-F238E27FC236}">
                <a16:creationId xmlns:a16="http://schemas.microsoft.com/office/drawing/2014/main" id="{19767984-1700-6F98-EC32-F2C2922E4EAA}"/>
              </a:ext>
            </a:extLst>
          </p:cNvPr>
          <p:cNvSpPr>
            <a:spLocks noGrp="1"/>
          </p:cNvSpPr>
          <p:nvPr>
            <p:ph type="dt" idx="10"/>
          </p:nvPr>
        </p:nvSpPr>
        <p:spPr/>
        <p:txBody>
          <a:bodyPr/>
          <a:lstStyle/>
          <a:p>
            <a:fld id="{76C2CDB5-373F-C64B-BD24-FB5584B27DB8}"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66F1231-C1A5-AC8A-DEDB-8B0417467BA2}"/>
              </a:ext>
            </a:extLst>
          </p:cNvPr>
          <p:cNvSpPr>
            <a:spLocks noGrp="1"/>
          </p:cNvSpPr>
          <p:nvPr>
            <p:ph type="ftr" idx="11"/>
          </p:nvPr>
        </p:nvSpPr>
        <p:spPr>
          <a:xfrm>
            <a:off x="3151589" y="4767263"/>
            <a:ext cx="2840819"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5" name="Slide Number Placeholder 4">
            <a:extLst>
              <a:ext uri="{FF2B5EF4-FFF2-40B4-BE49-F238E27FC236}">
                <a16:creationId xmlns:a16="http://schemas.microsoft.com/office/drawing/2014/main" id="{80C4FA9B-F3EB-A1E5-3EFA-4099F24971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6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CDC9EA9-BB3D-5143-8CCF-F4AEAB2666E3}"/>
            </a:ext>
          </a:extLst>
        </p:cNvPr>
        <p:cNvGrpSpPr/>
        <p:nvPr/>
      </p:nvGrpSpPr>
      <p:grpSpPr>
        <a:xfrm>
          <a:off x="0" y="0"/>
          <a:ext cx="0" cy="0"/>
          <a:chOff x="0" y="0"/>
          <a:chExt cx="0" cy="0"/>
        </a:xfrm>
      </p:grpSpPr>
      <p:sp>
        <p:nvSpPr>
          <p:cNvPr id="137" name="Google Shape;137;p26">
            <a:extLst>
              <a:ext uri="{FF2B5EF4-FFF2-40B4-BE49-F238E27FC236}">
                <a16:creationId xmlns:a16="http://schemas.microsoft.com/office/drawing/2014/main" id="{1E4C8D4F-CF8C-0E98-6FB3-3B7472A4C39D}"/>
              </a:ext>
            </a:extLst>
          </p:cNvPr>
          <p:cNvSpPr txBox="1">
            <a:spLocks noGrp="1"/>
          </p:cNvSpPr>
          <p:nvPr>
            <p:ph type="title"/>
          </p:nvPr>
        </p:nvSpPr>
        <p:spPr>
          <a:xfrm>
            <a:off x="2055031" y="0"/>
            <a:ext cx="5033938"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IN" b="1" dirty="0">
                <a:latin typeface="Times New Roman"/>
                <a:ea typeface="Times New Roman"/>
                <a:cs typeface="Times New Roman"/>
                <a:sym typeface="Times New Roman"/>
              </a:rPr>
              <a:t>PROBLEM STATEMENT </a:t>
            </a:r>
            <a:endParaRPr b="1" dirty="0">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A5C69297-1FF3-8D2B-8558-93DB3D9980F9}"/>
              </a:ext>
            </a:extLst>
          </p:cNvPr>
          <p:cNvSpPr>
            <a:spLocks noGrp="1" noChangeArrowheads="1"/>
          </p:cNvSpPr>
          <p:nvPr>
            <p:ph type="body" idx="1"/>
          </p:nvPr>
        </p:nvSpPr>
        <p:spPr bwMode="auto">
          <a:xfrm>
            <a:off x="814838" y="1793254"/>
            <a:ext cx="7514323" cy="1087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8250" indent="0" algn="just" eaLnBrk="0" fontAlgn="base" hangingPunct="0">
              <a:lnSpc>
                <a:spcPct val="150000"/>
              </a:lnSpc>
              <a:spcBef>
                <a:spcPts val="130"/>
              </a:spcBef>
              <a:spcAft>
                <a:spcPts val="130"/>
              </a:spcAft>
              <a:buClrTx/>
              <a:buSzTx/>
              <a:buNone/>
            </a:pPr>
            <a:r>
              <a:rPr lang="en-IN" sz="1400" b="1" dirty="0">
                <a:latin typeface="Times New Roman" panose="02020603050405020304" pitchFamily="18" charset="0"/>
                <a:cs typeface="Times New Roman" panose="02020603050405020304" pitchFamily="18" charset="0"/>
              </a:rPr>
              <a:t>To develop an IoMT-enabled real-time glucose monitoring system that leverages Bi-Directional LSTM, Edge Computing, and Polynomial Regression with the MAX30100 pulse oximetry sensor for accurate blood glucose prediction and proactive diabetes management.</a:t>
            </a: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19767984-1700-6F98-EC32-F2C2922E4EAA}"/>
              </a:ext>
            </a:extLst>
          </p:cNvPr>
          <p:cNvSpPr>
            <a:spLocks noGrp="1"/>
          </p:cNvSpPr>
          <p:nvPr>
            <p:ph type="dt" idx="10"/>
          </p:nvPr>
        </p:nvSpPr>
        <p:spPr/>
        <p:txBody>
          <a:bodyPr/>
          <a:lstStyle/>
          <a:p>
            <a:fld id="{4219E9FC-607D-DA43-848A-FCB5571C7F55}" type="datetime1">
              <a:rPr lang="en-IN" smtClean="0"/>
              <a:t>03/04/25</a:t>
            </a:fld>
            <a:endParaRPr lang="en-US"/>
          </a:p>
        </p:txBody>
      </p:sp>
      <p:sp>
        <p:nvSpPr>
          <p:cNvPr id="4" name="Footer Placeholder 3">
            <a:extLst>
              <a:ext uri="{FF2B5EF4-FFF2-40B4-BE49-F238E27FC236}">
                <a16:creationId xmlns:a16="http://schemas.microsoft.com/office/drawing/2014/main" id="{466F1231-C1A5-AC8A-DEDB-8B0417467BA2}"/>
              </a:ext>
            </a:extLst>
          </p:cNvPr>
          <p:cNvSpPr>
            <a:spLocks noGrp="1"/>
          </p:cNvSpPr>
          <p:nvPr>
            <p:ph type="ftr" idx="11"/>
          </p:nvPr>
        </p:nvSpPr>
        <p:spPr/>
        <p:txBody>
          <a:bodyPr/>
          <a:lstStyle/>
          <a:p>
            <a:pPr marL="0" marR="0" lvl="0" indent="0" algn="ctr" rtl="0">
              <a:lnSpc>
                <a:spcPct val="100000"/>
              </a:lnSpc>
              <a:spcBef>
                <a:spcPts val="0"/>
              </a:spcBef>
              <a:spcAft>
                <a:spcPts val="0"/>
              </a:spcAft>
              <a:buNone/>
            </a:pPr>
            <a:r>
              <a:rPr lang="en-US" sz="900" i="0" u="none" strike="noStrike" cap="none">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endPar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5" name="Slide Number Placeholder 4">
            <a:extLst>
              <a:ext uri="{FF2B5EF4-FFF2-40B4-BE49-F238E27FC236}">
                <a16:creationId xmlns:a16="http://schemas.microsoft.com/office/drawing/2014/main" id="{80C4FA9B-F3EB-A1E5-3EFA-4099F24971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050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2385858" y="0"/>
            <a:ext cx="475312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[1/8]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398C46C8-4FFF-824B-93C2-B06BECC95987}"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52442" y="4771695"/>
            <a:ext cx="2839113"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D7308D-5EFF-6961-C067-F45E4AD68BF1}"/>
              </a:ext>
            </a:extLst>
          </p:cNvPr>
          <p:cNvSpPr txBox="1"/>
          <p:nvPr/>
        </p:nvSpPr>
        <p:spPr>
          <a:xfrm>
            <a:off x="601527" y="1225484"/>
            <a:ext cx="7940945" cy="1992597"/>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Predicts whether an individual is diabetic or non-diabetic based on physiological data.</a:t>
            </a:r>
          </a:p>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system operates independently, where the hardware component provides the readings and software components require users to manually input health data into the software.</a:t>
            </a:r>
          </a:p>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Leverages Bidirectional LSTM for analysing sequential data and SMOTE for addressing dataset imbalance.</a:t>
            </a:r>
          </a:p>
          <a:p>
            <a:pPr marL="171450" indent="-1714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Connectivity using HC05 Bluetooth module. </a:t>
            </a:r>
          </a:p>
        </p:txBody>
      </p:sp>
    </p:spTree>
    <p:extLst>
      <p:ext uri="{BB962C8B-B14F-4D97-AF65-F5344CB8AC3E}">
        <p14:creationId xmlns:p14="http://schemas.microsoft.com/office/powerpoint/2010/main" val="150865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2385858" y="0"/>
            <a:ext cx="475312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[2/8]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870C5158-7F92-FD49-9DBF-BEC7B8DDD6E8}"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44492" y="4767263"/>
            <a:ext cx="2855015"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0F681D-DA6A-4374-A40E-CC78F5E9AFB5}"/>
              </a:ext>
            </a:extLst>
          </p:cNvPr>
          <p:cNvSpPr txBox="1"/>
          <p:nvPr/>
        </p:nvSpPr>
        <p:spPr>
          <a:xfrm>
            <a:off x="440835" y="1004872"/>
            <a:ext cx="4131165" cy="3285258"/>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Hardware Components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Arduino Uno: Processes sensor data.</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MAX30100 Sensor: Measures heart rate and oxygen saturation.</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OLED Display: Shows real-time health metrics and alerts.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Power Supply: Provides power to all components.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Breadboard &amp; Connectors: Facilitate connections and prototyping.</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HC05 Bluetooth module.</a:t>
            </a:r>
          </a:p>
        </p:txBody>
      </p:sp>
      <p:sp>
        <p:nvSpPr>
          <p:cNvPr id="6" name="TextBox 5">
            <a:extLst>
              <a:ext uri="{FF2B5EF4-FFF2-40B4-BE49-F238E27FC236}">
                <a16:creationId xmlns:a16="http://schemas.microsoft.com/office/drawing/2014/main" id="{77215C43-05B4-FE68-1C17-BE28952577D3}"/>
              </a:ext>
            </a:extLst>
          </p:cNvPr>
          <p:cNvSpPr txBox="1"/>
          <p:nvPr/>
        </p:nvSpPr>
        <p:spPr>
          <a:xfrm>
            <a:off x="5012680" y="1004872"/>
            <a:ext cx="3863740" cy="3285258"/>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Software - Mobile Application</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Users manually enter values displayed on the hardware.</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Predictive algorithms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data for diabetes risk.</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Features include: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Doctor follow-up bookings.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Meal plans with filters.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Insulin dosage.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Emergency alerts </a:t>
            </a:r>
          </a:p>
        </p:txBody>
      </p:sp>
    </p:spTree>
    <p:extLst>
      <p:ext uri="{BB962C8B-B14F-4D97-AF65-F5344CB8AC3E}">
        <p14:creationId xmlns:p14="http://schemas.microsoft.com/office/powerpoint/2010/main" val="260485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144" name="Google Shape;144;p27">
            <a:extLst>
              <a:ext uri="{FF2B5EF4-FFF2-40B4-BE49-F238E27FC236}">
                <a16:creationId xmlns:a16="http://schemas.microsoft.com/office/drawing/2014/main" id="{903F4C08-C942-BB7F-F0CE-F00223C2E5DD}"/>
              </a:ext>
            </a:extLst>
          </p:cNvPr>
          <p:cNvSpPr txBox="1">
            <a:spLocks noGrp="1"/>
          </p:cNvSpPr>
          <p:nvPr>
            <p:ph type="title"/>
          </p:nvPr>
        </p:nvSpPr>
        <p:spPr>
          <a:xfrm>
            <a:off x="2366454" y="-26141"/>
            <a:ext cx="4753129"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[3/8]</a:t>
            </a:r>
            <a:endParaRPr b="1"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D3E4F9DE-CE0A-D14F-9C97-9B0384EAFBB1}"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186567" y="4767263"/>
            <a:ext cx="2770866"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9BC597FA-7B13-5003-2ED8-ABD1CFBE4B42}"/>
              </a:ext>
            </a:extLst>
          </p:cNvPr>
          <p:cNvGrpSpPr/>
          <p:nvPr/>
        </p:nvGrpSpPr>
        <p:grpSpPr>
          <a:xfrm>
            <a:off x="769764" y="1562024"/>
            <a:ext cx="7949878" cy="2541033"/>
            <a:chOff x="866017" y="1159660"/>
            <a:chExt cx="7949878" cy="2541033"/>
          </a:xfrm>
        </p:grpSpPr>
        <p:sp>
          <p:nvSpPr>
            <p:cNvPr id="194" name="Rounded Rectangle 193">
              <a:extLst>
                <a:ext uri="{FF2B5EF4-FFF2-40B4-BE49-F238E27FC236}">
                  <a16:creationId xmlns:a16="http://schemas.microsoft.com/office/drawing/2014/main" id="{33B63DB5-E219-52EF-255B-324414E2266A}"/>
                </a:ext>
              </a:extLst>
            </p:cNvPr>
            <p:cNvSpPr/>
            <p:nvPr/>
          </p:nvSpPr>
          <p:spPr>
            <a:xfrm>
              <a:off x="1842840" y="1159660"/>
              <a:ext cx="4685971" cy="2541033"/>
            </a:xfrm>
            <a:prstGeom prst="roundRect">
              <a:avLst/>
            </a:prstGeom>
            <a:solidFill>
              <a:schemeClr val="accent4">
                <a:lumMod val="20000"/>
                <a:lumOff val="80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718D968A-39D4-BBB4-7C42-074CDA4B835E}"/>
                </a:ext>
              </a:extLst>
            </p:cNvPr>
            <p:cNvGrpSpPr/>
            <p:nvPr/>
          </p:nvGrpSpPr>
          <p:grpSpPr>
            <a:xfrm>
              <a:off x="866017" y="1419087"/>
              <a:ext cx="7949878" cy="2211222"/>
              <a:chOff x="866017" y="1419087"/>
              <a:chExt cx="7949878" cy="2211222"/>
            </a:xfrm>
          </p:grpSpPr>
          <p:grpSp>
            <p:nvGrpSpPr>
              <p:cNvPr id="191" name="Group 190">
                <a:extLst>
                  <a:ext uri="{FF2B5EF4-FFF2-40B4-BE49-F238E27FC236}">
                    <a16:creationId xmlns:a16="http://schemas.microsoft.com/office/drawing/2014/main" id="{262A97FE-1923-2A2C-C2EB-99CA97601471}"/>
                  </a:ext>
                </a:extLst>
              </p:cNvPr>
              <p:cNvGrpSpPr/>
              <p:nvPr/>
            </p:nvGrpSpPr>
            <p:grpSpPr>
              <a:xfrm>
                <a:off x="866017" y="1419087"/>
                <a:ext cx="7949878" cy="2211222"/>
                <a:chOff x="386945" y="919734"/>
                <a:chExt cx="9047253" cy="2330437"/>
              </a:xfrm>
            </p:grpSpPr>
            <p:grpSp>
              <p:nvGrpSpPr>
                <p:cNvPr id="23" name="Group 22">
                  <a:extLst>
                    <a:ext uri="{FF2B5EF4-FFF2-40B4-BE49-F238E27FC236}">
                      <a16:creationId xmlns:a16="http://schemas.microsoft.com/office/drawing/2014/main" id="{880BBFDF-35C6-0FF3-D6D3-06EBD69FD429}"/>
                    </a:ext>
                  </a:extLst>
                </p:cNvPr>
                <p:cNvGrpSpPr/>
                <p:nvPr/>
              </p:nvGrpSpPr>
              <p:grpSpPr>
                <a:xfrm>
                  <a:off x="386945" y="1075197"/>
                  <a:ext cx="221112" cy="622109"/>
                  <a:chOff x="6457950" y="3412273"/>
                  <a:chExt cx="221112" cy="622109"/>
                </a:xfrm>
              </p:grpSpPr>
              <p:sp>
                <p:nvSpPr>
                  <p:cNvPr id="14" name="Oval 13">
                    <a:extLst>
                      <a:ext uri="{FF2B5EF4-FFF2-40B4-BE49-F238E27FC236}">
                        <a16:creationId xmlns:a16="http://schemas.microsoft.com/office/drawing/2014/main" id="{ACDFBC7B-A40B-7F47-AE22-65401A526DF1}"/>
                      </a:ext>
                    </a:extLst>
                  </p:cNvPr>
                  <p:cNvSpPr/>
                  <p:nvPr/>
                </p:nvSpPr>
                <p:spPr>
                  <a:xfrm>
                    <a:off x="6457950" y="3412273"/>
                    <a:ext cx="199328" cy="17842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632625A-319E-C855-ABF3-BAE13D358825}"/>
                      </a:ext>
                    </a:extLst>
                  </p:cNvPr>
                  <p:cNvCxnSpPr>
                    <a:cxnSpLocks/>
                    <a:stCxn id="14" idx="4"/>
                  </p:cNvCxnSpPr>
                  <p:nvPr/>
                </p:nvCxnSpPr>
                <p:spPr>
                  <a:xfrm>
                    <a:off x="6557614" y="3590693"/>
                    <a:ext cx="2842" cy="265269"/>
                  </a:xfrm>
                  <a:prstGeom prst="line">
                    <a:avLst/>
                  </a:prstGeom>
                  <a:ln w="158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CA9BC7D-8FC2-89E5-28B2-BA59A2BE7DAD}"/>
                      </a:ext>
                    </a:extLst>
                  </p:cNvPr>
                  <p:cNvCxnSpPr>
                    <a:cxnSpLocks/>
                  </p:cNvCxnSpPr>
                  <p:nvPr/>
                </p:nvCxnSpPr>
                <p:spPr>
                  <a:xfrm flipH="1">
                    <a:off x="6457950" y="3848839"/>
                    <a:ext cx="99664" cy="185543"/>
                  </a:xfrm>
                  <a:prstGeom prst="line">
                    <a:avLst/>
                  </a:prstGeom>
                  <a:ln w="158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3D6E76E-359C-9EFE-34CC-AEE485699D9C}"/>
                      </a:ext>
                    </a:extLst>
                  </p:cNvPr>
                  <p:cNvCxnSpPr>
                    <a:cxnSpLocks/>
                  </p:cNvCxnSpPr>
                  <p:nvPr/>
                </p:nvCxnSpPr>
                <p:spPr>
                  <a:xfrm flipH="1" flipV="1">
                    <a:off x="6557614" y="3855962"/>
                    <a:ext cx="121448" cy="178419"/>
                  </a:xfrm>
                  <a:prstGeom prst="line">
                    <a:avLst/>
                  </a:prstGeom>
                  <a:ln w="158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FE67B1C-F777-3082-7952-5C996A6EE50A}"/>
                      </a:ext>
                    </a:extLst>
                  </p:cNvPr>
                  <p:cNvCxnSpPr>
                    <a:cxnSpLocks/>
                  </p:cNvCxnSpPr>
                  <p:nvPr/>
                </p:nvCxnSpPr>
                <p:spPr>
                  <a:xfrm flipH="1">
                    <a:off x="6457950" y="3630556"/>
                    <a:ext cx="99664" cy="185543"/>
                  </a:xfrm>
                  <a:prstGeom prst="line">
                    <a:avLst/>
                  </a:prstGeom>
                  <a:ln w="158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C82921F-9A64-92B7-989E-4CAC07DB4D23}"/>
                      </a:ext>
                    </a:extLst>
                  </p:cNvPr>
                  <p:cNvCxnSpPr>
                    <a:cxnSpLocks/>
                  </p:cNvCxnSpPr>
                  <p:nvPr/>
                </p:nvCxnSpPr>
                <p:spPr>
                  <a:xfrm flipH="1" flipV="1">
                    <a:off x="6557611" y="3632474"/>
                    <a:ext cx="112110" cy="170673"/>
                  </a:xfrm>
                  <a:prstGeom prst="line">
                    <a:avLst/>
                  </a:prstGeom>
                  <a:ln w="15875"/>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68CCB5B8-DE4F-1118-23AC-84F3D7CC68A5}"/>
                    </a:ext>
                  </a:extLst>
                </p:cNvPr>
                <p:cNvSpPr txBox="1"/>
                <p:nvPr/>
              </p:nvSpPr>
              <p:spPr>
                <a:xfrm>
                  <a:off x="3640200" y="1243975"/>
                  <a:ext cx="782587" cy="307778"/>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Arduino</a:t>
                  </a:r>
                </a:p>
              </p:txBody>
            </p:sp>
            <p:grpSp>
              <p:nvGrpSpPr>
                <p:cNvPr id="134" name="Group 133">
                  <a:extLst>
                    <a:ext uri="{FF2B5EF4-FFF2-40B4-BE49-F238E27FC236}">
                      <a16:creationId xmlns:a16="http://schemas.microsoft.com/office/drawing/2014/main" id="{5284A2E9-973C-1F9F-5F01-6C31EE2E02C9}"/>
                    </a:ext>
                  </a:extLst>
                </p:cNvPr>
                <p:cNvGrpSpPr/>
                <p:nvPr/>
              </p:nvGrpSpPr>
              <p:grpSpPr>
                <a:xfrm>
                  <a:off x="1817130" y="1082681"/>
                  <a:ext cx="1346446" cy="680782"/>
                  <a:chOff x="3038783" y="2986818"/>
                  <a:chExt cx="1351840" cy="680782"/>
                </a:xfrm>
              </p:grpSpPr>
              <p:sp>
                <p:nvSpPr>
                  <p:cNvPr id="12" name="Rectangle 11">
                    <a:extLst>
                      <a:ext uri="{FF2B5EF4-FFF2-40B4-BE49-F238E27FC236}">
                        <a16:creationId xmlns:a16="http://schemas.microsoft.com/office/drawing/2014/main" id="{0D044C93-25BA-DFDC-0EC0-C1322228DB03}"/>
                      </a:ext>
                    </a:extLst>
                  </p:cNvPr>
                  <p:cNvSpPr/>
                  <p:nvPr/>
                </p:nvSpPr>
                <p:spPr>
                  <a:xfrm>
                    <a:off x="3064721" y="2986818"/>
                    <a:ext cx="1270483" cy="680782"/>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46CAD5B-FD1B-CFCB-9A33-359DA240A468}"/>
                      </a:ext>
                    </a:extLst>
                  </p:cNvPr>
                  <p:cNvSpPr txBox="1"/>
                  <p:nvPr/>
                </p:nvSpPr>
                <p:spPr>
                  <a:xfrm>
                    <a:off x="3038783" y="3086209"/>
                    <a:ext cx="1351840" cy="5514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Measurement </a:t>
                    </a:r>
                  </a:p>
                  <a:p>
                    <a:pPr algn="ctr"/>
                    <a:r>
                      <a:rPr lang="en-US" dirty="0">
                        <a:latin typeface="Times New Roman" panose="02020603050405020304" pitchFamily="18" charset="0"/>
                        <a:cs typeface="Times New Roman" panose="02020603050405020304" pitchFamily="18" charset="0"/>
                      </a:rPr>
                      <a:t>site</a:t>
                    </a:r>
                  </a:p>
                </p:txBody>
              </p:sp>
            </p:grpSp>
            <p:sp>
              <p:nvSpPr>
                <p:cNvPr id="28" name="TextBox 27">
                  <a:extLst>
                    <a:ext uri="{FF2B5EF4-FFF2-40B4-BE49-F238E27FC236}">
                      <a16:creationId xmlns:a16="http://schemas.microsoft.com/office/drawing/2014/main" id="{53D6C9DA-9FF5-BDE6-B050-3709720282A9}"/>
                    </a:ext>
                  </a:extLst>
                </p:cNvPr>
                <p:cNvSpPr txBox="1"/>
                <p:nvPr/>
              </p:nvSpPr>
              <p:spPr>
                <a:xfrm>
                  <a:off x="5502220" y="919734"/>
                  <a:ext cx="801223" cy="551429"/>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OLED</a:t>
                  </a:r>
                </a:p>
                <a:p>
                  <a:pPr algn="ctr"/>
                  <a:r>
                    <a:rPr lang="en-US" dirty="0">
                      <a:latin typeface="Times New Roman" panose="02020603050405020304" pitchFamily="18" charset="0"/>
                      <a:cs typeface="Times New Roman" panose="02020603050405020304" pitchFamily="18" charset="0"/>
                    </a:rPr>
                    <a:t>display</a:t>
                  </a:r>
                </a:p>
              </p:txBody>
            </p:sp>
            <p:sp>
              <p:nvSpPr>
                <p:cNvPr id="29" name="TextBox 28">
                  <a:extLst>
                    <a:ext uri="{FF2B5EF4-FFF2-40B4-BE49-F238E27FC236}">
                      <a16:creationId xmlns:a16="http://schemas.microsoft.com/office/drawing/2014/main" id="{3A57B6F7-3C1D-7E18-36E3-780F898E664D}"/>
                    </a:ext>
                  </a:extLst>
                </p:cNvPr>
                <p:cNvSpPr txBox="1"/>
                <p:nvPr/>
              </p:nvSpPr>
              <p:spPr>
                <a:xfrm>
                  <a:off x="5574941" y="1838204"/>
                  <a:ext cx="812168" cy="32437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HC-O5</a:t>
                  </a:r>
                </a:p>
              </p:txBody>
            </p:sp>
            <p:sp>
              <p:nvSpPr>
                <p:cNvPr id="30" name="TextBox 29">
                  <a:extLst>
                    <a:ext uri="{FF2B5EF4-FFF2-40B4-BE49-F238E27FC236}">
                      <a16:creationId xmlns:a16="http://schemas.microsoft.com/office/drawing/2014/main" id="{C48E2D61-7CE6-E785-87A0-BD1B2A023F7B}"/>
                    </a:ext>
                  </a:extLst>
                </p:cNvPr>
                <p:cNvSpPr txBox="1"/>
                <p:nvPr/>
              </p:nvSpPr>
              <p:spPr>
                <a:xfrm>
                  <a:off x="5607665" y="2642883"/>
                  <a:ext cx="50366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App</a:t>
                  </a:r>
                </a:p>
              </p:txBody>
            </p:sp>
            <p:cxnSp>
              <p:nvCxnSpPr>
                <p:cNvPr id="33" name="Straight Arrow Connector 32">
                  <a:extLst>
                    <a:ext uri="{FF2B5EF4-FFF2-40B4-BE49-F238E27FC236}">
                      <a16:creationId xmlns:a16="http://schemas.microsoft.com/office/drawing/2014/main" id="{A9F44B2F-5CD7-74E8-79CA-56438797255C}"/>
                    </a:ext>
                  </a:extLst>
                </p:cNvPr>
                <p:cNvCxnSpPr>
                  <a:cxnSpLocks/>
                  <a:endCxn id="34" idx="1"/>
                </p:cNvCxnSpPr>
                <p:nvPr/>
              </p:nvCxnSpPr>
              <p:spPr>
                <a:xfrm flipV="1">
                  <a:off x="4689270" y="1185885"/>
                  <a:ext cx="577836" cy="261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8681FC7-28B1-9A3B-6BC1-31DE03BCB68E}"/>
                    </a:ext>
                  </a:extLst>
                </p:cNvPr>
                <p:cNvCxnSpPr>
                  <a:cxnSpLocks/>
                </p:cNvCxnSpPr>
                <p:nvPr/>
              </p:nvCxnSpPr>
              <p:spPr>
                <a:xfrm>
                  <a:off x="4683639" y="1458709"/>
                  <a:ext cx="588070" cy="378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61843A4-5D2A-302F-098B-3A6CD0ACE6FA}"/>
                    </a:ext>
                  </a:extLst>
                </p:cNvPr>
                <p:cNvCxnSpPr>
                  <a:cxnSpLocks/>
                  <a:endCxn id="38" idx="0"/>
                </p:cNvCxnSpPr>
                <p:nvPr/>
              </p:nvCxnSpPr>
              <p:spPr>
                <a:xfrm>
                  <a:off x="5893541" y="2326273"/>
                  <a:ext cx="6272" cy="172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225A3D0-40D0-592E-6FBD-E578A48678E9}"/>
                    </a:ext>
                  </a:extLst>
                </p:cNvPr>
                <p:cNvSpPr txBox="1"/>
                <p:nvPr/>
              </p:nvSpPr>
              <p:spPr>
                <a:xfrm>
                  <a:off x="8092142" y="1684682"/>
                  <a:ext cx="1342056"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User manually enters value</a:t>
                  </a:r>
                </a:p>
              </p:txBody>
            </p:sp>
            <p:sp>
              <p:nvSpPr>
                <p:cNvPr id="49" name="TextBox 48">
                  <a:extLst>
                    <a:ext uri="{FF2B5EF4-FFF2-40B4-BE49-F238E27FC236}">
                      <a16:creationId xmlns:a16="http://schemas.microsoft.com/office/drawing/2014/main" id="{08DC9C33-40E2-D5F7-B162-290B444882B5}"/>
                    </a:ext>
                  </a:extLst>
                </p:cNvPr>
                <p:cNvSpPr txBox="1"/>
                <p:nvPr/>
              </p:nvSpPr>
              <p:spPr>
                <a:xfrm>
                  <a:off x="2114139" y="2925801"/>
                  <a:ext cx="1049437" cy="32437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Hardware</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a:extLst>
                    <a:ext uri="{FF2B5EF4-FFF2-40B4-BE49-F238E27FC236}">
                      <a16:creationId xmlns:a16="http://schemas.microsoft.com/office/drawing/2014/main" id="{45673E77-3E93-AF6A-2F08-E2CA9B05FA1D}"/>
                    </a:ext>
                  </a:extLst>
                </p:cNvPr>
                <p:cNvCxnSpPr>
                  <a:cxnSpLocks/>
                  <a:stCxn id="12" idx="3"/>
                </p:cNvCxnSpPr>
                <p:nvPr/>
              </p:nvCxnSpPr>
              <p:spPr>
                <a:xfrm>
                  <a:off x="3108378" y="1423071"/>
                  <a:ext cx="323964" cy="10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6E80D40A-A41E-282B-3DFE-1A69E8933D3B}"/>
                    </a:ext>
                  </a:extLst>
                </p:cNvPr>
                <p:cNvCxnSpPr>
                  <a:cxnSpLocks/>
                  <a:endCxn id="27" idx="1"/>
                </p:cNvCxnSpPr>
                <p:nvPr/>
              </p:nvCxnSpPr>
              <p:spPr>
                <a:xfrm>
                  <a:off x="747829" y="1457786"/>
                  <a:ext cx="10693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C81D0389-D9C9-AE5D-39C3-0C136973318D}"/>
                    </a:ext>
                  </a:extLst>
                </p:cNvPr>
                <p:cNvCxnSpPr>
                  <a:cxnSpLocks/>
                  <a:stCxn id="34" idx="3"/>
                </p:cNvCxnSpPr>
                <p:nvPr/>
              </p:nvCxnSpPr>
              <p:spPr>
                <a:xfrm flipV="1">
                  <a:off x="6532518" y="1175616"/>
                  <a:ext cx="1049708" cy="61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92184E9D-7D9E-5D3B-F597-8FC8341A3D84}"/>
                    </a:ext>
                  </a:extLst>
                </p:cNvPr>
                <p:cNvCxnSpPr>
                  <a:cxnSpLocks/>
                  <a:stCxn id="38" idx="3"/>
                </p:cNvCxnSpPr>
                <p:nvPr/>
              </p:nvCxnSpPr>
              <p:spPr>
                <a:xfrm flipV="1">
                  <a:off x="6532518" y="1489845"/>
                  <a:ext cx="1135157" cy="1345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5D54FD55-44EA-8C5A-4384-3573A19176F5}"/>
                    </a:ext>
                  </a:extLst>
                </p:cNvPr>
                <p:cNvCxnSpPr>
                  <a:cxnSpLocks/>
                  <a:endCxn id="231" idx="0"/>
                </p:cNvCxnSpPr>
                <p:nvPr/>
              </p:nvCxnSpPr>
              <p:spPr>
                <a:xfrm>
                  <a:off x="8149805" y="1695918"/>
                  <a:ext cx="0" cy="51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0" name="TextBox 189">
                  <a:extLst>
                    <a:ext uri="{FF2B5EF4-FFF2-40B4-BE49-F238E27FC236}">
                      <a16:creationId xmlns:a16="http://schemas.microsoft.com/office/drawing/2014/main" id="{9241CE5A-D8A9-FD61-33A0-DDA3F729D0DF}"/>
                    </a:ext>
                  </a:extLst>
                </p:cNvPr>
                <p:cNvSpPr txBox="1"/>
                <p:nvPr/>
              </p:nvSpPr>
              <p:spPr>
                <a:xfrm>
                  <a:off x="7702532" y="2374044"/>
                  <a:ext cx="83227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Software</a:t>
                  </a:r>
                </a:p>
              </p:txBody>
            </p:sp>
          </p:grpSp>
          <p:sp>
            <p:nvSpPr>
              <p:cNvPr id="231" name="Rounded Rectangle 230">
                <a:extLst>
                  <a:ext uri="{FF2B5EF4-FFF2-40B4-BE49-F238E27FC236}">
                    <a16:creationId xmlns:a16="http://schemas.microsoft.com/office/drawing/2014/main" id="{F96A4C6A-A293-C785-61A1-5BA12B8C4475}"/>
                  </a:ext>
                </a:extLst>
              </p:cNvPr>
              <p:cNvSpPr/>
              <p:nvPr/>
            </p:nvSpPr>
            <p:spPr>
              <a:xfrm>
                <a:off x="7188558" y="2640390"/>
                <a:ext cx="997470" cy="609254"/>
              </a:xfrm>
              <a:prstGeom prst="roundRect">
                <a:avLst/>
              </a:prstGeom>
              <a:solidFill>
                <a:schemeClr val="accent4">
                  <a:lumMod val="20000"/>
                  <a:lumOff val="80000"/>
                  <a:alpha val="3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 name="TextBox 4">
            <a:extLst>
              <a:ext uri="{FF2B5EF4-FFF2-40B4-BE49-F238E27FC236}">
                <a16:creationId xmlns:a16="http://schemas.microsoft.com/office/drawing/2014/main" id="{53D9F61A-B335-A52E-E5DE-284595E49FAA}"/>
              </a:ext>
            </a:extLst>
          </p:cNvPr>
          <p:cNvSpPr txBox="1"/>
          <p:nvPr/>
        </p:nvSpPr>
        <p:spPr>
          <a:xfrm>
            <a:off x="3189409" y="775477"/>
            <a:ext cx="2765181"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Overall Architecture</a:t>
            </a:r>
          </a:p>
        </p:txBody>
      </p:sp>
      <p:grpSp>
        <p:nvGrpSpPr>
          <p:cNvPr id="31" name="Group 30">
            <a:extLst>
              <a:ext uri="{FF2B5EF4-FFF2-40B4-BE49-F238E27FC236}">
                <a16:creationId xmlns:a16="http://schemas.microsoft.com/office/drawing/2014/main" id="{2AF41711-4B08-C877-3644-E74D5AE4F7EF}"/>
              </a:ext>
            </a:extLst>
          </p:cNvPr>
          <p:cNvGrpSpPr/>
          <p:nvPr/>
        </p:nvGrpSpPr>
        <p:grpSpPr>
          <a:xfrm>
            <a:off x="7484536" y="1860889"/>
            <a:ext cx="194293" cy="590284"/>
            <a:chOff x="885153" y="1033468"/>
            <a:chExt cx="194293" cy="590284"/>
          </a:xfrm>
        </p:grpSpPr>
        <p:sp>
          <p:nvSpPr>
            <p:cNvPr id="13" name="Oval 12">
              <a:extLst>
                <a:ext uri="{FF2B5EF4-FFF2-40B4-BE49-F238E27FC236}">
                  <a16:creationId xmlns:a16="http://schemas.microsoft.com/office/drawing/2014/main" id="{8B8F00AA-E408-EFF9-3474-893DDF327DC9}"/>
                </a:ext>
              </a:extLst>
            </p:cNvPr>
            <p:cNvSpPr/>
            <p:nvPr/>
          </p:nvSpPr>
          <p:spPr>
            <a:xfrm>
              <a:off x="885153" y="1033468"/>
              <a:ext cx="175151" cy="16929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18C9D4C-FF88-5074-BFFE-5305D1D14886}"/>
                </a:ext>
              </a:extLst>
            </p:cNvPr>
            <p:cNvCxnSpPr>
              <a:cxnSpLocks/>
              <a:stCxn id="13" idx="4"/>
            </p:cNvCxnSpPr>
            <p:nvPr/>
          </p:nvCxnSpPr>
          <p:spPr>
            <a:xfrm>
              <a:off x="972729" y="1202761"/>
              <a:ext cx="2497" cy="251699"/>
            </a:xfrm>
            <a:prstGeom prst="line">
              <a:avLst/>
            </a:prstGeom>
            <a:ln w="158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A1ACE28-E7F1-FAC8-89DC-945CA1266BCF}"/>
                </a:ext>
              </a:extLst>
            </p:cNvPr>
            <p:cNvCxnSpPr>
              <a:cxnSpLocks/>
            </p:cNvCxnSpPr>
            <p:nvPr/>
          </p:nvCxnSpPr>
          <p:spPr>
            <a:xfrm flipH="1">
              <a:off x="885153" y="1447701"/>
              <a:ext cx="87576" cy="176051"/>
            </a:xfrm>
            <a:prstGeom prst="line">
              <a:avLst/>
            </a:prstGeom>
            <a:ln w="158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4FC0E0E5-C79F-A80D-F650-1B61D999088D}"/>
                </a:ext>
              </a:extLst>
            </p:cNvPr>
            <p:cNvCxnSpPr>
              <a:cxnSpLocks/>
            </p:cNvCxnSpPr>
            <p:nvPr/>
          </p:nvCxnSpPr>
          <p:spPr>
            <a:xfrm flipH="1" flipV="1">
              <a:off x="972729" y="1454459"/>
              <a:ext cx="106717" cy="169292"/>
            </a:xfrm>
            <a:prstGeom prst="line">
              <a:avLst/>
            </a:prstGeom>
            <a:ln w="158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1F74581-8E2E-BC35-3F04-2180F0B550E7}"/>
                </a:ext>
              </a:extLst>
            </p:cNvPr>
            <p:cNvCxnSpPr>
              <a:cxnSpLocks/>
            </p:cNvCxnSpPr>
            <p:nvPr/>
          </p:nvCxnSpPr>
          <p:spPr>
            <a:xfrm flipH="1">
              <a:off x="885153" y="1240584"/>
              <a:ext cx="87576" cy="176051"/>
            </a:xfrm>
            <a:prstGeom prst="line">
              <a:avLst/>
            </a:prstGeom>
            <a:ln w="158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7E804B5-5F1F-4653-4183-CCAC2EDF590E}"/>
                </a:ext>
              </a:extLst>
            </p:cNvPr>
            <p:cNvCxnSpPr>
              <a:cxnSpLocks/>
            </p:cNvCxnSpPr>
            <p:nvPr/>
          </p:nvCxnSpPr>
          <p:spPr>
            <a:xfrm flipH="1" flipV="1">
              <a:off x="972726" y="1242404"/>
              <a:ext cx="98512" cy="161942"/>
            </a:xfrm>
            <a:prstGeom prst="line">
              <a:avLst/>
            </a:prstGeom>
            <a:ln w="15875"/>
          </p:spPr>
          <p:style>
            <a:lnRef idx="1">
              <a:schemeClr val="dk1"/>
            </a:lnRef>
            <a:fillRef idx="0">
              <a:schemeClr val="dk1"/>
            </a:fillRef>
            <a:effectRef idx="0">
              <a:schemeClr val="dk1"/>
            </a:effectRef>
            <a:fontRef idx="minor">
              <a:schemeClr val="tx1"/>
            </a:fontRef>
          </p:style>
        </p:cxnSp>
      </p:grpSp>
      <p:sp>
        <p:nvSpPr>
          <p:cNvPr id="32" name="Rectangle 31">
            <a:extLst>
              <a:ext uri="{FF2B5EF4-FFF2-40B4-BE49-F238E27FC236}">
                <a16:creationId xmlns:a16="http://schemas.microsoft.com/office/drawing/2014/main" id="{FA885388-F134-EDC4-0152-167FBDCB65E4}"/>
              </a:ext>
            </a:extLst>
          </p:cNvPr>
          <p:cNvSpPr/>
          <p:nvPr/>
        </p:nvSpPr>
        <p:spPr>
          <a:xfrm>
            <a:off x="3436921" y="1977083"/>
            <a:ext cx="1111927" cy="64595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05DD9CC-8E98-838D-75A1-DD7528D1805E}"/>
              </a:ext>
            </a:extLst>
          </p:cNvPr>
          <p:cNvSpPr/>
          <p:nvPr/>
        </p:nvSpPr>
        <p:spPr>
          <a:xfrm>
            <a:off x="5057993" y="1751009"/>
            <a:ext cx="1111927" cy="64595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7E9A782-7795-0DF3-9EC2-EB9EAD10D4EB}"/>
              </a:ext>
            </a:extLst>
          </p:cNvPr>
          <p:cNvSpPr/>
          <p:nvPr/>
        </p:nvSpPr>
        <p:spPr>
          <a:xfrm>
            <a:off x="5057993" y="2513951"/>
            <a:ext cx="1111927" cy="64595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902BE00-551B-0213-EA83-DCD66ED0E376}"/>
              </a:ext>
            </a:extLst>
          </p:cNvPr>
          <p:cNvSpPr/>
          <p:nvPr/>
        </p:nvSpPr>
        <p:spPr>
          <a:xfrm>
            <a:off x="5057993" y="3319718"/>
            <a:ext cx="1111927" cy="64595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951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86F7D50-9DAC-4697-3D71-B590E9D7176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82244E-00A6-EBA2-C941-60FCEC469C1D}"/>
              </a:ext>
            </a:extLst>
          </p:cNvPr>
          <p:cNvSpPr>
            <a:spLocks noGrp="1"/>
          </p:cNvSpPr>
          <p:nvPr>
            <p:ph type="dt" idx="10"/>
          </p:nvPr>
        </p:nvSpPr>
        <p:spPr/>
        <p:txBody>
          <a:bodyPr/>
          <a:lstStyle/>
          <a:p>
            <a:fld id="{748F1736-FC90-F743-8D56-FE82A4FA3F1C}"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8625556-D41E-83A2-459A-EA24F5A4BD68}"/>
              </a:ext>
            </a:extLst>
          </p:cNvPr>
          <p:cNvSpPr>
            <a:spLocks noGrp="1"/>
          </p:cNvSpPr>
          <p:nvPr>
            <p:ph type="ftr" idx="11"/>
          </p:nvPr>
        </p:nvSpPr>
        <p:spPr>
          <a:xfrm>
            <a:off x="3028950" y="4767263"/>
            <a:ext cx="2759600"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BA1EF3E2-230D-4D30-0EF0-4680F162D4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CB6759B-F829-2648-14D0-2B8CEA080DD9}"/>
              </a:ext>
            </a:extLst>
          </p:cNvPr>
          <p:cNvPicPr>
            <a:picLocks noChangeAspect="1"/>
          </p:cNvPicPr>
          <p:nvPr/>
        </p:nvPicPr>
        <p:blipFill>
          <a:blip r:embed="rId3"/>
          <a:stretch>
            <a:fillRect/>
          </a:stretch>
        </p:blipFill>
        <p:spPr>
          <a:xfrm>
            <a:off x="154439" y="940127"/>
            <a:ext cx="4684468" cy="3161891"/>
          </a:xfrm>
          <a:prstGeom prst="rect">
            <a:avLst/>
          </a:prstGeom>
        </p:spPr>
      </p:pic>
      <p:sp>
        <p:nvSpPr>
          <p:cNvPr id="11" name="Google Shape;144;p27">
            <a:extLst>
              <a:ext uri="{FF2B5EF4-FFF2-40B4-BE49-F238E27FC236}">
                <a16:creationId xmlns:a16="http://schemas.microsoft.com/office/drawing/2014/main" id="{44C845D1-9B33-805D-70A2-B3E417A99946}"/>
              </a:ext>
            </a:extLst>
          </p:cNvPr>
          <p:cNvSpPr txBox="1">
            <a:spLocks noGrp="1"/>
          </p:cNvSpPr>
          <p:nvPr>
            <p:ph type="title"/>
          </p:nvPr>
        </p:nvSpPr>
        <p:spPr>
          <a:xfrm>
            <a:off x="2185388" y="-178253"/>
            <a:ext cx="4773223"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1" dirty="0">
                <a:latin typeface="Times New Roman"/>
                <a:ea typeface="Times New Roman"/>
                <a:cs typeface="Times New Roman"/>
                <a:sym typeface="Times New Roman"/>
              </a:rPr>
              <a:t>SYSTEM DESIGN [4/8]</a:t>
            </a:r>
            <a:endParaRPr b="1" dirty="0">
              <a:latin typeface="Times New Roman"/>
              <a:ea typeface="Times New Roman"/>
              <a:cs typeface="Times New Roman"/>
              <a:sym typeface="Times New Roman"/>
            </a:endParaRPr>
          </a:p>
        </p:txBody>
      </p:sp>
      <p:sp>
        <p:nvSpPr>
          <p:cNvPr id="14" name="TextBox 13">
            <a:extLst>
              <a:ext uri="{FF2B5EF4-FFF2-40B4-BE49-F238E27FC236}">
                <a16:creationId xmlns:a16="http://schemas.microsoft.com/office/drawing/2014/main" id="{522AB299-8901-AC9A-B5DE-2DF63921CE16}"/>
              </a:ext>
            </a:extLst>
          </p:cNvPr>
          <p:cNvSpPr txBox="1"/>
          <p:nvPr/>
        </p:nvSpPr>
        <p:spPr>
          <a:xfrm>
            <a:off x="2185388" y="4331223"/>
            <a:ext cx="1383631" cy="261610"/>
          </a:xfrm>
          <a:prstGeom prst="rect">
            <a:avLst/>
          </a:prstGeom>
          <a:noFill/>
        </p:spPr>
        <p:txBody>
          <a:bodyPr wrap="square">
            <a:spAutoFit/>
          </a:bodyPr>
          <a:lstStyle/>
          <a:p>
            <a:r>
              <a:rPr lang="en-US" sz="1050" i="1" dirty="0">
                <a:latin typeface="Times New Roman" panose="02020603050405020304" pitchFamily="18" charset="0"/>
                <a:cs typeface="Times New Roman" panose="02020603050405020304" pitchFamily="18" charset="0"/>
              </a:rPr>
              <a:t>how2electronics.com</a:t>
            </a:r>
          </a:p>
        </p:txBody>
      </p:sp>
      <p:sp>
        <p:nvSpPr>
          <p:cNvPr id="5" name="TextBox 4">
            <a:extLst>
              <a:ext uri="{FF2B5EF4-FFF2-40B4-BE49-F238E27FC236}">
                <a16:creationId xmlns:a16="http://schemas.microsoft.com/office/drawing/2014/main" id="{7601ED41-DB33-3736-FEA1-C8CC86C56638}"/>
              </a:ext>
            </a:extLst>
          </p:cNvPr>
          <p:cNvSpPr txBox="1"/>
          <p:nvPr/>
        </p:nvSpPr>
        <p:spPr>
          <a:xfrm>
            <a:off x="7126471" y="712739"/>
            <a:ext cx="1696371"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MAX30100 Pulse Oximeter</a:t>
            </a:r>
          </a:p>
        </p:txBody>
      </p:sp>
      <p:grpSp>
        <p:nvGrpSpPr>
          <p:cNvPr id="24" name="Group 23">
            <a:extLst>
              <a:ext uri="{FF2B5EF4-FFF2-40B4-BE49-F238E27FC236}">
                <a16:creationId xmlns:a16="http://schemas.microsoft.com/office/drawing/2014/main" id="{AF88FA3B-F3CF-7D1C-C9DD-854B2A2C107B}"/>
              </a:ext>
            </a:extLst>
          </p:cNvPr>
          <p:cNvGrpSpPr/>
          <p:nvPr/>
        </p:nvGrpSpPr>
        <p:grpSpPr>
          <a:xfrm>
            <a:off x="5445810" y="671566"/>
            <a:ext cx="3494939" cy="3697882"/>
            <a:chOff x="5293877" y="558312"/>
            <a:chExt cx="3813979" cy="3981650"/>
          </a:xfrm>
        </p:grpSpPr>
        <p:grpSp>
          <p:nvGrpSpPr>
            <p:cNvPr id="21" name="Group 20">
              <a:extLst>
                <a:ext uri="{FF2B5EF4-FFF2-40B4-BE49-F238E27FC236}">
                  <a16:creationId xmlns:a16="http://schemas.microsoft.com/office/drawing/2014/main" id="{FD0A5B61-A5AF-9E96-1003-138C9BC5030D}"/>
                </a:ext>
              </a:extLst>
            </p:cNvPr>
            <p:cNvGrpSpPr/>
            <p:nvPr/>
          </p:nvGrpSpPr>
          <p:grpSpPr>
            <a:xfrm>
              <a:off x="5481419" y="761776"/>
              <a:ext cx="3398031" cy="3778186"/>
              <a:chOff x="5883638" y="1551481"/>
              <a:chExt cx="3398031" cy="3778186"/>
            </a:xfrm>
          </p:grpSpPr>
          <p:sp>
            <p:nvSpPr>
              <p:cNvPr id="6" name="Rectangle 5">
                <a:extLst>
                  <a:ext uri="{FF2B5EF4-FFF2-40B4-BE49-F238E27FC236}">
                    <a16:creationId xmlns:a16="http://schemas.microsoft.com/office/drawing/2014/main" id="{C14A918A-3FA8-88EB-87B8-14C3180E13DF}"/>
                  </a:ext>
                </a:extLst>
              </p:cNvPr>
              <p:cNvSpPr/>
              <p:nvPr/>
            </p:nvSpPr>
            <p:spPr>
              <a:xfrm>
                <a:off x="5883638" y="1551481"/>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NIR Emitter</a:t>
                </a:r>
              </a:p>
            </p:txBody>
          </p:sp>
          <p:sp>
            <p:nvSpPr>
              <p:cNvPr id="8" name="Rectangle 7">
                <a:extLst>
                  <a:ext uri="{FF2B5EF4-FFF2-40B4-BE49-F238E27FC236}">
                    <a16:creationId xmlns:a16="http://schemas.microsoft.com/office/drawing/2014/main" id="{AEA8B45B-ACA4-78BB-C5B5-97C6878C8864}"/>
                  </a:ext>
                </a:extLst>
              </p:cNvPr>
              <p:cNvSpPr/>
              <p:nvPr/>
            </p:nvSpPr>
            <p:spPr>
              <a:xfrm>
                <a:off x="5883638" y="2255600"/>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NIR Receiver</a:t>
                </a:r>
              </a:p>
            </p:txBody>
          </p:sp>
          <p:sp>
            <p:nvSpPr>
              <p:cNvPr id="15" name="Rectangle 14">
                <a:extLst>
                  <a:ext uri="{FF2B5EF4-FFF2-40B4-BE49-F238E27FC236}">
                    <a16:creationId xmlns:a16="http://schemas.microsoft.com/office/drawing/2014/main" id="{1631EFE7-1835-1201-60A2-581C5EC6C286}"/>
                  </a:ext>
                </a:extLst>
              </p:cNvPr>
              <p:cNvSpPr/>
              <p:nvPr/>
            </p:nvSpPr>
            <p:spPr>
              <a:xfrm>
                <a:off x="5883638" y="3014899"/>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Signal Conditioning</a:t>
                </a:r>
              </a:p>
            </p:txBody>
          </p:sp>
          <p:sp>
            <p:nvSpPr>
              <p:cNvPr id="16" name="Rectangle 15">
                <a:extLst>
                  <a:ext uri="{FF2B5EF4-FFF2-40B4-BE49-F238E27FC236}">
                    <a16:creationId xmlns:a16="http://schemas.microsoft.com/office/drawing/2014/main" id="{B42123B8-6A85-6E5E-F35A-2D3023C9001D}"/>
                  </a:ext>
                </a:extLst>
              </p:cNvPr>
              <p:cNvSpPr/>
              <p:nvPr/>
            </p:nvSpPr>
            <p:spPr>
              <a:xfrm>
                <a:off x="5883638" y="3905095"/>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Microcontroller</a:t>
                </a:r>
              </a:p>
            </p:txBody>
          </p:sp>
          <p:sp>
            <p:nvSpPr>
              <p:cNvPr id="17" name="Rectangle 16">
                <a:extLst>
                  <a:ext uri="{FF2B5EF4-FFF2-40B4-BE49-F238E27FC236}">
                    <a16:creationId xmlns:a16="http://schemas.microsoft.com/office/drawing/2014/main" id="{23F541C2-C5ED-1F06-6724-8C27693B5D66}"/>
                  </a:ext>
                </a:extLst>
              </p:cNvPr>
              <p:cNvSpPr/>
              <p:nvPr/>
            </p:nvSpPr>
            <p:spPr>
              <a:xfrm>
                <a:off x="5883638" y="4752546"/>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LCD Display</a:t>
                </a:r>
              </a:p>
            </p:txBody>
          </p:sp>
          <p:sp>
            <p:nvSpPr>
              <p:cNvPr id="18" name="Rectangle 17">
                <a:extLst>
                  <a:ext uri="{FF2B5EF4-FFF2-40B4-BE49-F238E27FC236}">
                    <a16:creationId xmlns:a16="http://schemas.microsoft.com/office/drawing/2014/main" id="{7977CD3E-D740-B664-3E58-0FAA2EB717F7}"/>
                  </a:ext>
                </a:extLst>
              </p:cNvPr>
              <p:cNvSpPr/>
              <p:nvPr/>
            </p:nvSpPr>
            <p:spPr>
              <a:xfrm>
                <a:off x="7797641" y="1784233"/>
                <a:ext cx="1484028" cy="1048488"/>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Measurement</a:t>
                </a:r>
              </a:p>
              <a:p>
                <a:pPr algn="ctr"/>
                <a:r>
                  <a:rPr lang="en-US" dirty="0">
                    <a:solidFill>
                      <a:schemeClr val="tx1"/>
                    </a:solidFill>
                    <a:latin typeface="Times New Roman" panose="02020603050405020304" pitchFamily="18" charset="0"/>
                    <a:cs typeface="Times New Roman" panose="02020603050405020304" pitchFamily="18" charset="0"/>
                  </a:rPr>
                  <a:t>site</a:t>
                </a:r>
              </a:p>
            </p:txBody>
          </p:sp>
          <p:sp>
            <p:nvSpPr>
              <p:cNvPr id="19" name="Rectangle 18">
                <a:extLst>
                  <a:ext uri="{FF2B5EF4-FFF2-40B4-BE49-F238E27FC236}">
                    <a16:creationId xmlns:a16="http://schemas.microsoft.com/office/drawing/2014/main" id="{456302E0-8A42-8887-9CDF-2EDE8B16C4AE}"/>
                  </a:ext>
                </a:extLst>
              </p:cNvPr>
              <p:cNvSpPr/>
              <p:nvPr/>
            </p:nvSpPr>
            <p:spPr>
              <a:xfrm>
                <a:off x="7797641" y="3901073"/>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Bluetooth </a:t>
                </a:r>
              </a:p>
              <a:p>
                <a:pPr algn="ctr"/>
                <a:r>
                  <a:rPr lang="en-US" dirty="0">
                    <a:solidFill>
                      <a:schemeClr val="tx1"/>
                    </a:solidFill>
                    <a:latin typeface="Times New Roman" panose="02020603050405020304" pitchFamily="18" charset="0"/>
                    <a:cs typeface="Times New Roman" panose="02020603050405020304" pitchFamily="18" charset="0"/>
                  </a:rPr>
                  <a:t>HC-05 module</a:t>
                </a:r>
              </a:p>
            </p:txBody>
          </p:sp>
          <p:sp>
            <p:nvSpPr>
              <p:cNvPr id="20" name="Rectangle 19">
                <a:extLst>
                  <a:ext uri="{FF2B5EF4-FFF2-40B4-BE49-F238E27FC236}">
                    <a16:creationId xmlns:a16="http://schemas.microsoft.com/office/drawing/2014/main" id="{A89E40F3-4C6D-302F-86AF-E8249C13D559}"/>
                  </a:ext>
                </a:extLst>
              </p:cNvPr>
              <p:cNvSpPr/>
              <p:nvPr/>
            </p:nvSpPr>
            <p:spPr>
              <a:xfrm>
                <a:off x="7797641" y="4752545"/>
                <a:ext cx="1484028" cy="577121"/>
              </a:xfrm>
              <a:prstGeom prst="rect">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Mobile Application</a:t>
                </a:r>
              </a:p>
            </p:txBody>
          </p:sp>
        </p:grpSp>
        <p:sp>
          <p:nvSpPr>
            <p:cNvPr id="22" name="Rounded Rectangle 21">
              <a:extLst>
                <a:ext uri="{FF2B5EF4-FFF2-40B4-BE49-F238E27FC236}">
                  <a16:creationId xmlns:a16="http://schemas.microsoft.com/office/drawing/2014/main" id="{33AF0A7B-9928-2710-E8D9-0F117213AE76}"/>
                </a:ext>
              </a:extLst>
            </p:cNvPr>
            <p:cNvSpPr/>
            <p:nvPr/>
          </p:nvSpPr>
          <p:spPr>
            <a:xfrm>
              <a:off x="5293877" y="558312"/>
              <a:ext cx="3813979" cy="2439405"/>
            </a:xfrm>
            <a:prstGeom prst="roundRect">
              <a:avLst/>
            </a:prstGeom>
            <a:solidFill>
              <a:schemeClr val="accent4">
                <a:lumMod val="40000"/>
                <a:lumOff val="60000"/>
                <a:alpha val="21531"/>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6" name="Straight Arrow Connector 25">
            <a:extLst>
              <a:ext uri="{FF2B5EF4-FFF2-40B4-BE49-F238E27FC236}">
                <a16:creationId xmlns:a16="http://schemas.microsoft.com/office/drawing/2014/main" id="{64150532-A2BE-BDE7-56B4-851A040CD67A}"/>
              </a:ext>
            </a:extLst>
          </p:cNvPr>
          <p:cNvCxnSpPr>
            <a:cxnSpLocks/>
          </p:cNvCxnSpPr>
          <p:nvPr/>
        </p:nvCxnSpPr>
        <p:spPr>
          <a:xfrm>
            <a:off x="6971772" y="1262495"/>
            <a:ext cx="4062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8D9FADC-5B56-046E-5FD5-EFEFED194590}"/>
              </a:ext>
            </a:extLst>
          </p:cNvPr>
          <p:cNvCxnSpPr>
            <a:cxnSpLocks/>
          </p:cNvCxnSpPr>
          <p:nvPr/>
        </p:nvCxnSpPr>
        <p:spPr>
          <a:xfrm flipH="1">
            <a:off x="6971772" y="1626598"/>
            <a:ext cx="399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BA283F7-5B51-9741-F346-0C2FC6A6664F}"/>
              </a:ext>
            </a:extLst>
          </p:cNvPr>
          <p:cNvCxnSpPr/>
          <p:nvPr/>
        </p:nvCxnSpPr>
        <p:spPr>
          <a:xfrm>
            <a:off x="6297608" y="2050456"/>
            <a:ext cx="0" cy="169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04C2543-2156-BE78-AF04-BD9ED318EF26}"/>
              </a:ext>
            </a:extLst>
          </p:cNvPr>
          <p:cNvCxnSpPr>
            <a:endCxn id="16" idx="0"/>
          </p:cNvCxnSpPr>
          <p:nvPr/>
        </p:nvCxnSpPr>
        <p:spPr>
          <a:xfrm>
            <a:off x="6297608" y="2755641"/>
            <a:ext cx="1" cy="290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5AAFA8E-5CF8-22BE-3D61-5D49FE85219C}"/>
              </a:ext>
            </a:extLst>
          </p:cNvPr>
          <p:cNvCxnSpPr>
            <a:stCxn id="16" idx="2"/>
            <a:endCxn id="17" idx="0"/>
          </p:cNvCxnSpPr>
          <p:nvPr/>
        </p:nvCxnSpPr>
        <p:spPr>
          <a:xfrm>
            <a:off x="6297609" y="3582394"/>
            <a:ext cx="0" cy="251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368A3D5-3BB6-1438-DD1C-D4F704E248CC}"/>
              </a:ext>
            </a:extLst>
          </p:cNvPr>
          <p:cNvCxnSpPr>
            <a:stCxn id="16" idx="3"/>
            <a:endCxn id="19" idx="1"/>
          </p:cNvCxnSpPr>
          <p:nvPr/>
        </p:nvCxnSpPr>
        <p:spPr>
          <a:xfrm flipV="1">
            <a:off x="6977553" y="3310663"/>
            <a:ext cx="394007" cy="3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F32F21D-F8CC-8C0D-E65D-E7A0524E9A92}"/>
              </a:ext>
            </a:extLst>
          </p:cNvPr>
          <p:cNvCxnSpPr>
            <a:stCxn id="19" idx="2"/>
            <a:endCxn id="20" idx="0"/>
          </p:cNvCxnSpPr>
          <p:nvPr/>
        </p:nvCxnSpPr>
        <p:spPr>
          <a:xfrm>
            <a:off x="8051505" y="3578658"/>
            <a:ext cx="0" cy="2547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7A6246F-62A3-1776-1613-9BB8545F727D}"/>
              </a:ext>
            </a:extLst>
          </p:cNvPr>
          <p:cNvCxnSpPr/>
          <p:nvPr/>
        </p:nvCxnSpPr>
        <p:spPr>
          <a:xfrm>
            <a:off x="5057300" y="671566"/>
            <a:ext cx="0" cy="381821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165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2" name="Date Placeholder 1">
            <a:extLst>
              <a:ext uri="{FF2B5EF4-FFF2-40B4-BE49-F238E27FC236}">
                <a16:creationId xmlns:a16="http://schemas.microsoft.com/office/drawing/2014/main" id="{E694EBEC-D4F1-E6D0-3BAD-BBAF94CA19E0}"/>
              </a:ext>
            </a:extLst>
          </p:cNvPr>
          <p:cNvSpPr>
            <a:spLocks noGrp="1"/>
          </p:cNvSpPr>
          <p:nvPr>
            <p:ph type="dt" idx="10"/>
          </p:nvPr>
        </p:nvSpPr>
        <p:spPr/>
        <p:txBody>
          <a:bodyPr/>
          <a:lstStyle/>
          <a:p>
            <a:fld id="{AB2CF621-C2E8-E74F-BA87-7A8BBC221BD0}" type="datetime1">
              <a:rPr lang="en-IN" smtClean="0">
                <a:latin typeface="Times New Roman" panose="02020603050405020304" pitchFamily="18" charset="0"/>
                <a:cs typeface="Times New Roman" panose="02020603050405020304" pitchFamily="18" charset="0"/>
              </a:rPr>
              <a:t>03/04/25</a:t>
            </a:fld>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C5BF1545-1661-9383-2ADB-CEB908437591}"/>
              </a:ext>
            </a:extLst>
          </p:cNvPr>
          <p:cNvSpPr>
            <a:spLocks noGrp="1"/>
          </p:cNvSpPr>
          <p:nvPr>
            <p:ph type="ftr" idx="11"/>
          </p:nvPr>
        </p:nvSpPr>
        <p:spPr>
          <a:xfrm>
            <a:off x="3168341" y="4767263"/>
            <a:ext cx="2807307" cy="273844"/>
          </a:xfrm>
        </p:spPr>
        <p:txBody>
          <a:bodyPr/>
          <a:lstStyle/>
          <a:p>
            <a:pPr marL="0" marR="0" lvl="0" indent="0" algn="ctr" rtl="0">
              <a:lnSpc>
                <a:spcPct val="100000"/>
              </a:lnSpc>
              <a:spcBef>
                <a:spcPts val="0"/>
              </a:spcBef>
              <a:spcAft>
                <a:spcPts val="0"/>
              </a:spcAft>
              <a:buNone/>
            </a:pPr>
            <a:r>
              <a:rPr lang="en-US" sz="900" i="0" u="none" strike="noStrike" cap="none" dirty="0">
                <a:solidFill>
                  <a:schemeClr val="tx1">
                    <a:lumMod val="50000"/>
                    <a:lumOff val="50000"/>
                  </a:schemeClr>
                </a:solidFill>
                <a:latin typeface="Times New Roman" panose="02020603050405020304" pitchFamily="18" charset="0"/>
                <a:ea typeface="Times New Roman"/>
                <a:cs typeface="Times New Roman" panose="02020603050405020304" pitchFamily="18" charset="0"/>
                <a:sym typeface="Times New Roman"/>
              </a:rPr>
              <a:t>Intelligent Diabetes Prediction and Management System: A Comprehensive Approach</a:t>
            </a:r>
          </a:p>
        </p:txBody>
      </p:sp>
      <p:sp>
        <p:nvSpPr>
          <p:cNvPr id="4" name="Slide Number Placeholder 3">
            <a:extLst>
              <a:ext uri="{FF2B5EF4-FFF2-40B4-BE49-F238E27FC236}">
                <a16:creationId xmlns:a16="http://schemas.microsoft.com/office/drawing/2014/main" id="{F5231FB1-6498-DA2E-0C79-6FDC4CBA16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9" name="Google Shape;144;p27">
            <a:extLst>
              <a:ext uri="{FF2B5EF4-FFF2-40B4-BE49-F238E27FC236}">
                <a16:creationId xmlns:a16="http://schemas.microsoft.com/office/drawing/2014/main" id="{313CC1A8-3839-C5C1-9210-899EB194E94D}"/>
              </a:ext>
            </a:extLst>
          </p:cNvPr>
          <p:cNvSpPr txBox="1">
            <a:spLocks/>
          </p:cNvSpPr>
          <p:nvPr/>
        </p:nvSpPr>
        <p:spPr>
          <a:xfrm>
            <a:off x="2198834" y="-120863"/>
            <a:ext cx="4746331" cy="994200"/>
          </a:xfrm>
          <a:prstGeom prst="rect">
            <a:avLst/>
          </a:prstGeom>
          <a:noFill/>
          <a:ln>
            <a:noFill/>
          </a:ln>
        </p:spPr>
        <p:txBody>
          <a:bodyPr spcFirstLastPara="1" wrap="square" lIns="68575" tIns="34275" rIns="68575" bIns="34275"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buSzPts val="3300"/>
              <a:buFont typeface="Times New Roman"/>
              <a:buNone/>
            </a:pPr>
            <a:r>
              <a:rPr lang="en-US" b="1" dirty="0">
                <a:latin typeface="Times New Roman"/>
                <a:ea typeface="Times New Roman"/>
                <a:cs typeface="Times New Roman"/>
                <a:sym typeface="Times New Roman"/>
              </a:rPr>
              <a:t>SYSTEM DESIGN [5/8]</a:t>
            </a:r>
          </a:p>
        </p:txBody>
      </p:sp>
      <p:pic>
        <p:nvPicPr>
          <p:cNvPr id="11" name="Picture 10">
            <a:extLst>
              <a:ext uri="{FF2B5EF4-FFF2-40B4-BE49-F238E27FC236}">
                <a16:creationId xmlns:a16="http://schemas.microsoft.com/office/drawing/2014/main" id="{8545F59C-2EC3-F8A4-B207-6F000B6AC051}"/>
              </a:ext>
            </a:extLst>
          </p:cNvPr>
          <p:cNvPicPr>
            <a:picLocks noChangeAspect="1"/>
          </p:cNvPicPr>
          <p:nvPr/>
        </p:nvPicPr>
        <p:blipFill>
          <a:blip r:embed="rId3"/>
          <a:stretch>
            <a:fillRect/>
          </a:stretch>
        </p:blipFill>
        <p:spPr>
          <a:xfrm>
            <a:off x="1250318" y="683878"/>
            <a:ext cx="6643357" cy="1419604"/>
          </a:xfrm>
          <a:prstGeom prst="rect">
            <a:avLst/>
          </a:prstGeom>
        </p:spPr>
      </p:pic>
      <p:sp>
        <p:nvSpPr>
          <p:cNvPr id="15" name="TextBox 14">
            <a:extLst>
              <a:ext uri="{FF2B5EF4-FFF2-40B4-BE49-F238E27FC236}">
                <a16:creationId xmlns:a16="http://schemas.microsoft.com/office/drawing/2014/main" id="{A5DC66D1-722C-0305-ECB7-2B894A0E8E4D}"/>
              </a:ext>
            </a:extLst>
          </p:cNvPr>
          <p:cNvSpPr txBox="1"/>
          <p:nvPr/>
        </p:nvSpPr>
        <p:spPr>
          <a:xfrm>
            <a:off x="684597" y="2480695"/>
            <a:ext cx="7777213" cy="208493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equation used for glucose prediction is a trained second-degree polynomial regression model:</a:t>
            </a:r>
          </a:p>
          <a:p>
            <a:pPr algn="just">
              <a:lnSpc>
                <a:spcPct val="150000"/>
              </a:lnSpc>
            </a:pPr>
            <a:r>
              <a:rPr lang="en-IN" sz="1800" b="1" i="0" dirty="0" err="1">
                <a:solidFill>
                  <a:srgbClr val="222222"/>
                </a:solidFill>
                <a:effectLst/>
                <a:latin typeface="Times New Roman" panose="02020603050405020304" pitchFamily="18" charset="0"/>
                <a:cs typeface="Times New Roman" panose="02020603050405020304" pitchFamily="18" charset="0"/>
              </a:rPr>
              <a:t>glucose_level</a:t>
            </a:r>
            <a:r>
              <a:rPr lang="en-IN" sz="1800" b="1" i="0" dirty="0">
                <a:solidFill>
                  <a:srgbClr val="222222"/>
                </a:solidFill>
                <a:effectLst/>
                <a:latin typeface="Times New Roman" panose="02020603050405020304" pitchFamily="18" charset="0"/>
                <a:cs typeface="Times New Roman" panose="02020603050405020304" pitchFamily="18" charset="0"/>
              </a:rPr>
              <a:t> = 16714.61 + 0.47 * bpm - 351.045 * spo2 + 1.85 * (spo2 * spo2)</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This equation is derived statistically by minimizing the mean squared error (MSE). It takes BPM and SPO2 (independent variables) values from the sensor, generates polynomial features, and predicts glucose level (dependent variable).</a:t>
            </a:r>
          </a:p>
        </p:txBody>
      </p:sp>
      <p:sp>
        <p:nvSpPr>
          <p:cNvPr id="5" name="TextBox 4">
            <a:extLst>
              <a:ext uri="{FF2B5EF4-FFF2-40B4-BE49-F238E27FC236}">
                <a16:creationId xmlns:a16="http://schemas.microsoft.com/office/drawing/2014/main" id="{0A764BD9-068B-93B9-45B1-6B760F089C41}"/>
              </a:ext>
            </a:extLst>
          </p:cNvPr>
          <p:cNvSpPr txBox="1"/>
          <p:nvPr/>
        </p:nvSpPr>
        <p:spPr>
          <a:xfrm>
            <a:off x="1848046" y="2027781"/>
            <a:ext cx="5447899" cy="253916"/>
          </a:xfrm>
          <a:prstGeom prst="rect">
            <a:avLst/>
          </a:prstGeom>
          <a:noFill/>
        </p:spPr>
        <p:txBody>
          <a:bodyPr wrap="square" rtlCol="0">
            <a:spAutoFit/>
          </a:bodyPr>
          <a:lstStyle/>
          <a:p>
            <a:r>
              <a:rPr lang="en-US" sz="1050" i="1" dirty="0">
                <a:latin typeface="Times New Roman" panose="02020603050405020304" pitchFamily="18" charset="0"/>
                <a:cs typeface="Times New Roman" panose="02020603050405020304" pitchFamily="18" charset="0"/>
              </a:rPr>
              <a:t>Implementation of blood Glucose and cholesterol monitoring device using non-invasive technique </a:t>
            </a:r>
          </a:p>
        </p:txBody>
      </p:sp>
    </p:spTree>
    <p:extLst>
      <p:ext uri="{BB962C8B-B14F-4D97-AF65-F5344CB8AC3E}">
        <p14:creationId xmlns:p14="http://schemas.microsoft.com/office/powerpoint/2010/main" val="7957058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65288</TotalTime>
  <Words>1249</Words>
  <Application>Microsoft Macintosh PowerPoint</Application>
  <PresentationFormat>On-screen Show (16:9)</PresentationFormat>
  <Paragraphs>227</Paragraphs>
  <Slides>27</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Times New Roman</vt:lpstr>
      <vt:lpstr>Wingdings</vt:lpstr>
      <vt:lpstr>Office Theme</vt:lpstr>
      <vt:lpstr>Simple Light</vt:lpstr>
      <vt:lpstr>PowerPoint Presentation</vt:lpstr>
      <vt:lpstr>INTRODUCTION</vt:lpstr>
      <vt:lpstr>OBJECTIVE</vt:lpstr>
      <vt:lpstr>PROBLEM STATEMENT </vt:lpstr>
      <vt:lpstr>SYSTEM DESIGN [1/8]</vt:lpstr>
      <vt:lpstr>SYSTEM DESIGN [2/8]</vt:lpstr>
      <vt:lpstr>SYSTEM DESIGN [3/8]</vt:lpstr>
      <vt:lpstr>SYSTEM DESIGN [4/8]</vt:lpstr>
      <vt:lpstr>PowerPoint Presentation</vt:lpstr>
      <vt:lpstr>SYSTEM DESIGN [6/8]</vt:lpstr>
      <vt:lpstr>PowerPoint Presentation</vt:lpstr>
      <vt:lpstr>SYSTEM DESIGN [8/8]</vt:lpstr>
      <vt:lpstr>DATASET [1/2]</vt:lpstr>
      <vt:lpstr>DATASET [2/2]</vt:lpstr>
      <vt:lpstr>RESULTS [1/8]</vt:lpstr>
      <vt:lpstr>RESULTS [2/8]</vt:lpstr>
      <vt:lpstr>RESULTS [3/8]</vt:lpstr>
      <vt:lpstr>RESULTS [4/8]</vt:lpstr>
      <vt:lpstr>RESULTS [5/8]</vt:lpstr>
      <vt:lpstr>RESULTS [6/8]</vt:lpstr>
      <vt:lpstr>RESULTS [7/8]</vt:lpstr>
      <vt:lpstr>RESULTS [8/8]</vt:lpstr>
      <vt:lpstr>CONCLUSION</vt:lpstr>
      <vt:lpstr>THANK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Vyshnavi Krishnakumar</dc:creator>
  <cp:lastModifiedBy>Gasteena Laurienda Pess</cp:lastModifiedBy>
  <cp:revision>87</cp:revision>
  <cp:lastPrinted>2025-01-27T20:47:22Z</cp:lastPrinted>
  <dcterms:modified xsi:type="dcterms:W3CDTF">2025-04-06T19:02:32Z</dcterms:modified>
</cp:coreProperties>
</file>