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1" Type="http://schemas.openxmlformats.org/officeDocument/2006/relationships/font" Target="fonts/Robo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c803cd6e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c803cd6e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c803cd6e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c803cd6e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cd61b215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cd61b215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cd61b21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cd61b21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cd61b21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cd61b21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cd61b215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cd61b215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cd61b215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cd61b215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cd61b215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cd61b215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cd61b215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cd61b215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cd61b215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cd61b215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c803cd6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c803cd6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cd61b215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cd61b215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5c4eb0a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5c4eb0a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5c4eb0a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5c4eb0a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5c4eb0a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5c4eb0a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5c4eb0a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5c4eb0a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5c4eb0aa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5c4eb0aa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5c4eb0aa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5c4eb0aa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5c4eb0aa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5c4eb0aa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5c4eb0aa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5c4eb0aa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5c4eb0aa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65c4eb0aa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c803cd6e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c803cd6e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5c4eb0aa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5c4eb0aa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5c4eb0aa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5c4eb0aa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5c4eb0aa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5c4eb0aa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c803cd6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c803cd6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c803cd6e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c803cd6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c803cd6e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c803cd6e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c803cd6e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c803cd6e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c803cd6e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c803cd6e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c803cd6e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c803cd6e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javatpoint.com/artificial-intelligence-tutorial"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Clr>
                <a:schemeClr val="dk1"/>
              </a:buClr>
              <a:buSzPts val="605"/>
              <a:buFont typeface="Arial"/>
              <a:buNone/>
            </a:pPr>
            <a:r>
              <a:rPr b="1" lang="en" sz="2240"/>
              <a:t>Introduction to Soft Computing Artificial</a:t>
            </a:r>
            <a:endParaRPr b="1" sz="2240"/>
          </a:p>
          <a:p>
            <a:pPr indent="0" lvl="0" marL="0" rtl="0" algn="ctr">
              <a:lnSpc>
                <a:spcPct val="80000"/>
              </a:lnSpc>
              <a:spcBef>
                <a:spcPts val="0"/>
              </a:spcBef>
              <a:spcAft>
                <a:spcPts val="0"/>
              </a:spcAft>
              <a:buClr>
                <a:schemeClr val="dk1"/>
              </a:buClr>
              <a:buSzPts val="605"/>
              <a:buFont typeface="Arial"/>
              <a:buNone/>
            </a:pPr>
            <a:r>
              <a:rPr b="1" lang="en" sz="2240"/>
              <a:t>neural networks</a:t>
            </a:r>
            <a:endParaRPr b="1" sz="2240"/>
          </a:p>
          <a:p>
            <a:pPr indent="0" lvl="0" marL="0" rtl="0" algn="ctr">
              <a:lnSpc>
                <a:spcPct val="80000"/>
              </a:lnSpc>
              <a:spcBef>
                <a:spcPts val="0"/>
              </a:spcBef>
              <a:spcAft>
                <a:spcPts val="0"/>
              </a:spcAft>
              <a:buSzPts val="605"/>
              <a:buNone/>
            </a:pPr>
            <a:r>
              <a:t/>
            </a:r>
            <a:endParaRPr b="1" sz="22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2"/>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Basic models of artificial neural networks</a:t>
            </a:r>
            <a:endParaRPr>
              <a:solidFill>
                <a:srgbClr val="980000"/>
              </a:solidFill>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The models of ANN are specified by the three basic entities namely:</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1. The model's synaptic interconnections;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2. The training or learning rules adopted for updating and adjusting the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connection weights;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3. Their activation functions.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58450" y="6287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225">
                <a:solidFill>
                  <a:schemeClr val="dk1"/>
                </a:solidFill>
                <a:latin typeface="Times New Roman"/>
                <a:ea typeface="Times New Roman"/>
                <a:cs typeface="Times New Roman"/>
                <a:sym typeface="Times New Roman"/>
              </a:rPr>
              <a:t>The arrangement of neurons to form layers and the connection pattern formed within and between layers is led the network architecture.</a:t>
            </a:r>
            <a:endParaRPr sz="12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There exist five basic types of neuron connection architectures.</a:t>
            </a:r>
            <a:endParaRPr sz="12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They are:</a:t>
            </a:r>
            <a:endParaRPr sz="12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1. single-layer feed-forward network</a:t>
            </a:r>
            <a:endParaRPr sz="12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2. Multilayer feed-forward network</a:t>
            </a:r>
            <a:endParaRPr sz="12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3. Single node with its own feedback</a:t>
            </a:r>
            <a:endParaRPr sz="12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4. single-layer recurrent network</a:t>
            </a:r>
            <a:endParaRPr sz="12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5. Multilayer recurrent network</a:t>
            </a:r>
            <a:endParaRPr sz="12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88"/>
              <a:buNone/>
            </a:pPr>
            <a:r>
              <a:rPr lang="en" sz="1225">
                <a:solidFill>
                  <a:schemeClr val="dk1"/>
                </a:solidFill>
                <a:latin typeface="Times New Roman"/>
                <a:ea typeface="Times New Roman"/>
                <a:cs typeface="Times New Roman"/>
                <a:sym typeface="Times New Roman"/>
              </a:rPr>
              <a:t>Basically, neural nets are classified into single-layer or multilayer neural nets. A layer is formed by taking a processing element and</a:t>
            </a:r>
            <a:endParaRPr sz="122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688"/>
              <a:buNone/>
            </a:pPr>
            <a:r>
              <a:rPr lang="en" sz="1225">
                <a:solidFill>
                  <a:schemeClr val="dk1"/>
                </a:solidFill>
                <a:latin typeface="Times New Roman"/>
                <a:ea typeface="Times New Roman"/>
                <a:cs typeface="Times New Roman"/>
                <a:sym typeface="Times New Roman"/>
              </a:rPr>
              <a:t>combining it with other processing elements.</a:t>
            </a:r>
            <a:endParaRPr sz="1225">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chemeClr val="dk2"/>
                </a:solidFill>
              </a:rPr>
              <a:t>1. single-layer feed-forward network</a:t>
            </a:r>
            <a:endParaRPr b="1"/>
          </a:p>
          <a:p>
            <a:pPr indent="0" lvl="0" marL="0" rtl="0" algn="l">
              <a:spcBef>
                <a:spcPts val="1200"/>
              </a:spcBef>
              <a:spcAft>
                <a:spcPts val="0"/>
              </a:spcAft>
              <a:buNone/>
            </a:pPr>
            <a:r>
              <a:t/>
            </a:r>
            <a:endParaRPr b="1"/>
          </a:p>
        </p:txBody>
      </p:sp>
      <p:sp>
        <p:nvSpPr>
          <p:cNvPr id="133" name="Google Shape;133;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Clr>
                <a:schemeClr val="dk1"/>
              </a:buClr>
              <a:buSzPct val="61111"/>
              <a:buFont typeface="Arial"/>
              <a:buNone/>
            </a:pPr>
            <a:r>
              <a:t/>
            </a:r>
            <a:endParaRPr sz="1800">
              <a:solidFill>
                <a:schemeClr val="dk1"/>
              </a:solidFill>
            </a:endParaRPr>
          </a:p>
          <a:p>
            <a:pPr indent="0" lvl="0" marL="0" rtl="0" algn="just">
              <a:spcBef>
                <a:spcPts val="1200"/>
              </a:spcBef>
              <a:spcAft>
                <a:spcPts val="0"/>
              </a:spcAft>
              <a:buClr>
                <a:schemeClr val="dk1"/>
              </a:buClr>
              <a:buSzPct val="61111"/>
              <a:buFont typeface="Arial"/>
              <a:buNone/>
            </a:pPr>
            <a:r>
              <a:rPr lang="en" sz="1800">
                <a:solidFill>
                  <a:schemeClr val="dk1"/>
                </a:solidFill>
              </a:rPr>
              <a:t>A layer implies a stage, going stage by stage, i.e., the input stage and the output stage are linked with each other. These linked interconnections lead to the formation of various network architectures.</a:t>
            </a:r>
            <a:endParaRPr sz="1800">
              <a:solidFill>
                <a:schemeClr val="dk1"/>
              </a:solidFill>
            </a:endParaRPr>
          </a:p>
          <a:p>
            <a:pPr indent="0" lvl="0" marL="0" rtl="0" algn="just">
              <a:spcBef>
                <a:spcPts val="1200"/>
              </a:spcBef>
              <a:spcAft>
                <a:spcPts val="0"/>
              </a:spcAft>
              <a:buClr>
                <a:schemeClr val="dk1"/>
              </a:buClr>
              <a:buSzPct val="61111"/>
              <a:buFont typeface="Arial"/>
              <a:buNone/>
            </a:pPr>
            <a:r>
              <a:rPr lang="en" sz="1800">
                <a:solidFill>
                  <a:schemeClr val="dk1"/>
                </a:solidFill>
              </a:rPr>
              <a:t>When a layer of the processing nodes is formed, the inputs can be connected to these nodes with various weights, resulting in a series of outputs, one per node. Thus, a single-layer feed-forward network is formed.</a:t>
            </a:r>
            <a:endParaRPr sz="1800">
              <a:solidFill>
                <a:schemeClr val="dk1"/>
              </a:solidFill>
            </a:endParaRPr>
          </a:p>
          <a:p>
            <a:pPr indent="0" lvl="0" marL="0" rtl="0" algn="just">
              <a:spcBef>
                <a:spcPts val="1200"/>
              </a:spcBef>
              <a:spcAft>
                <a:spcPts val="0"/>
              </a:spcAft>
              <a:buClr>
                <a:schemeClr val="dk1"/>
              </a:buClr>
              <a:buSzPct val="61111"/>
              <a:buFont typeface="Arial"/>
              <a:buNone/>
            </a:pPr>
            <a:r>
              <a:t/>
            </a:r>
            <a:endParaRPr sz="1800">
              <a:solidFill>
                <a:schemeClr val="dk1"/>
              </a:solidFill>
            </a:endParaRPr>
          </a:p>
          <a:p>
            <a:pPr indent="0" lvl="0" marL="0" rtl="0" algn="just">
              <a:spcBef>
                <a:spcPts val="1200"/>
              </a:spcBef>
              <a:spcAft>
                <a:spcPts val="1200"/>
              </a:spcAft>
              <a:buNone/>
            </a:pPr>
            <a:r>
              <a:t/>
            </a:r>
            <a:endParaRPr>
              <a:solidFill>
                <a:schemeClr val="dk1"/>
              </a:solidFill>
            </a:endParaRPr>
          </a:p>
        </p:txBody>
      </p:sp>
      <p:sp>
        <p:nvSpPr>
          <p:cNvPr id="134" name="Google Shape;134;p2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4927350" y="1293800"/>
            <a:ext cx="3810000" cy="3133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2. Multilayer feed-forward network</a:t>
            </a:r>
            <a:endParaRPr sz="1800"/>
          </a:p>
        </p:txBody>
      </p:sp>
      <p:sp>
        <p:nvSpPr>
          <p:cNvPr id="141" name="Google Shape;141;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10000"/>
          </a:bodyPr>
          <a:lstStyle/>
          <a:p>
            <a:pPr indent="0" lvl="0" marL="0" rtl="0" algn="just">
              <a:spcBef>
                <a:spcPts val="0"/>
              </a:spcBef>
              <a:spcAft>
                <a:spcPts val="0"/>
              </a:spcAft>
              <a:buClr>
                <a:schemeClr val="dk1"/>
              </a:buClr>
              <a:buSzPct val="78571"/>
              <a:buFont typeface="Arial"/>
              <a:buNone/>
            </a:pPr>
            <a:r>
              <a:rPr lang="en">
                <a:solidFill>
                  <a:schemeClr val="dk1"/>
                </a:solidFill>
              </a:rPr>
              <a:t>A multilayer feed-forward network is formed by the interconnection of several layers. The input layer is that which receives the input and this layer has no function except buffering the input signal.</a:t>
            </a:r>
            <a:endParaRPr>
              <a:solidFill>
                <a:schemeClr val="dk1"/>
              </a:solidFill>
            </a:endParaRPr>
          </a:p>
          <a:p>
            <a:pPr indent="0" lvl="0" marL="0" rtl="0" algn="just">
              <a:spcBef>
                <a:spcPts val="1200"/>
              </a:spcBef>
              <a:spcAft>
                <a:spcPts val="0"/>
              </a:spcAft>
              <a:buClr>
                <a:schemeClr val="dk1"/>
              </a:buClr>
              <a:buSzPct val="78571"/>
              <a:buFont typeface="Arial"/>
              <a:buNone/>
            </a:pPr>
            <a:r>
              <a:rPr lang="en">
                <a:solidFill>
                  <a:schemeClr val="dk1"/>
                </a:solidFill>
              </a:rPr>
              <a:t>The output layer generates the output of the network.</a:t>
            </a:r>
            <a:endParaRPr>
              <a:solidFill>
                <a:schemeClr val="dk1"/>
              </a:solidFill>
            </a:endParaRPr>
          </a:p>
          <a:p>
            <a:pPr indent="0" lvl="0" marL="0" rtl="0" algn="just">
              <a:spcBef>
                <a:spcPts val="1200"/>
              </a:spcBef>
              <a:spcAft>
                <a:spcPts val="0"/>
              </a:spcAft>
              <a:buClr>
                <a:schemeClr val="dk1"/>
              </a:buClr>
              <a:buSzPct val="78571"/>
              <a:buFont typeface="Arial"/>
              <a:buNone/>
            </a:pPr>
            <a:r>
              <a:rPr lang="en">
                <a:solidFill>
                  <a:schemeClr val="dk1"/>
                </a:solidFill>
              </a:rPr>
              <a:t>Any layer that is formed between e input and output layers is called hidden layer. This hidden layer is internal to the network and has no direct contact with the external environment. There may be zero to several hidden layers in an ANN.</a:t>
            </a:r>
            <a:endParaRPr>
              <a:solidFill>
                <a:schemeClr val="dk1"/>
              </a:solidFill>
            </a:endParaRPr>
          </a:p>
          <a:p>
            <a:pPr indent="0" lvl="0" marL="0" rtl="0" algn="just">
              <a:spcBef>
                <a:spcPts val="1200"/>
              </a:spcBef>
              <a:spcAft>
                <a:spcPts val="0"/>
              </a:spcAft>
              <a:buClr>
                <a:schemeClr val="dk1"/>
              </a:buClr>
              <a:buSzPct val="78571"/>
              <a:buFont typeface="Arial"/>
              <a:buNone/>
            </a:pPr>
            <a:r>
              <a:rPr lang="en">
                <a:solidFill>
                  <a:schemeClr val="dk1"/>
                </a:solidFill>
              </a:rPr>
              <a:t>More the number of the hidden layers, more is the complexity of the network.</a:t>
            </a:r>
            <a:endParaRPr>
              <a:solidFill>
                <a:schemeClr val="dk1"/>
              </a:solidFill>
            </a:endParaRPr>
          </a:p>
          <a:p>
            <a:pPr indent="0" lvl="0" marL="0" rtl="0" algn="just">
              <a:spcBef>
                <a:spcPts val="1200"/>
              </a:spcBef>
              <a:spcAft>
                <a:spcPts val="1200"/>
              </a:spcAft>
              <a:buNone/>
            </a:pPr>
            <a:r>
              <a:t/>
            </a:r>
            <a:endParaRPr>
              <a:solidFill>
                <a:schemeClr val="dk1"/>
              </a:solidFill>
            </a:endParaRPr>
          </a:p>
        </p:txBody>
      </p:sp>
      <p:sp>
        <p:nvSpPr>
          <p:cNvPr id="142" name="Google Shape;142;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4571998" y="959275"/>
            <a:ext cx="4316475" cy="352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3. Single node with its own feedback</a:t>
            </a:r>
            <a:endParaRPr sz="1820"/>
          </a:p>
        </p:txBody>
      </p:sp>
      <p:sp>
        <p:nvSpPr>
          <p:cNvPr id="149" name="Google Shape;149;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Clr>
                <a:schemeClr val="dk1"/>
              </a:buClr>
              <a:buSzPct val="78571"/>
              <a:buFont typeface="Arial"/>
              <a:buNone/>
            </a:pPr>
            <a:r>
              <a:rPr lang="en">
                <a:solidFill>
                  <a:srgbClr val="000000"/>
                </a:solidFill>
              </a:rPr>
              <a:t>A network is said to be a feed forward network if no neuron in the output layer is an input to a node in the same layer or in the preceding layer.</a:t>
            </a:r>
            <a:endParaRPr>
              <a:solidFill>
                <a:srgbClr val="000000"/>
              </a:solidFill>
            </a:endParaRPr>
          </a:p>
          <a:p>
            <a:pPr indent="0" lvl="0" marL="0" rtl="0" algn="just">
              <a:spcBef>
                <a:spcPts val="1200"/>
              </a:spcBef>
              <a:spcAft>
                <a:spcPts val="0"/>
              </a:spcAft>
              <a:buClr>
                <a:schemeClr val="dk1"/>
              </a:buClr>
              <a:buSzPct val="78571"/>
              <a:buFont typeface="Arial"/>
              <a:buNone/>
            </a:pPr>
            <a:r>
              <a:rPr lang="en">
                <a:solidFill>
                  <a:srgbClr val="000000"/>
                </a:solidFill>
              </a:rPr>
              <a:t>When outputs can be directed back as inputs to same or preceding layer nodes then it results in the formation of feedback networks.</a:t>
            </a:r>
            <a:endParaRPr>
              <a:solidFill>
                <a:srgbClr val="000000"/>
              </a:solidFill>
            </a:endParaRPr>
          </a:p>
          <a:p>
            <a:pPr indent="0" lvl="0" marL="0" rtl="0" algn="just">
              <a:spcBef>
                <a:spcPts val="1200"/>
              </a:spcBef>
              <a:spcAft>
                <a:spcPts val="0"/>
              </a:spcAft>
              <a:buClr>
                <a:schemeClr val="dk1"/>
              </a:buClr>
              <a:buSzPct val="78571"/>
              <a:buFont typeface="Arial"/>
              <a:buNone/>
            </a:pPr>
            <a:r>
              <a:rPr lang="en">
                <a:solidFill>
                  <a:srgbClr val="000000"/>
                </a:solidFill>
              </a:rPr>
              <a:t>If the feedback of the output of the processing elements is directed back as input to the processing elements in the same layer then it is called lateral feedback. Recurrent networks are feedback networks with closed loop.</a:t>
            </a:r>
            <a:endParaRPr>
              <a:solidFill>
                <a:srgbClr val="000000"/>
              </a:solidFill>
            </a:endParaRPr>
          </a:p>
          <a:p>
            <a:pPr indent="0" lvl="0" marL="0" rtl="0" algn="just">
              <a:spcBef>
                <a:spcPts val="1200"/>
              </a:spcBef>
              <a:spcAft>
                <a:spcPts val="0"/>
              </a:spcAft>
              <a:buClr>
                <a:schemeClr val="dk1"/>
              </a:buClr>
              <a:buSzPct val="78571"/>
              <a:buFont typeface="Arial"/>
              <a:buNone/>
            </a:pPr>
            <a:r>
              <a:rPr lang="en">
                <a:solidFill>
                  <a:srgbClr val="000000"/>
                </a:solidFill>
              </a:rPr>
              <a:t>The Figure below shows a simple recurrent neural network having a single neuron with feedback to itself.</a:t>
            </a:r>
            <a:endParaRPr>
              <a:solidFill>
                <a:srgbClr val="000000"/>
              </a:solidFill>
            </a:endParaRPr>
          </a:p>
          <a:p>
            <a:pPr indent="0" lvl="0" marL="0" rtl="0" algn="just">
              <a:spcBef>
                <a:spcPts val="1200"/>
              </a:spcBef>
              <a:spcAft>
                <a:spcPts val="1200"/>
              </a:spcAft>
              <a:buNone/>
            </a:pPr>
            <a:r>
              <a:t/>
            </a:r>
            <a:endParaRPr>
              <a:solidFill>
                <a:srgbClr val="000000"/>
              </a:solidFill>
            </a:endParaRPr>
          </a:p>
        </p:txBody>
      </p:sp>
      <p:sp>
        <p:nvSpPr>
          <p:cNvPr id="150" name="Google Shape;150;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5155538" y="1698663"/>
            <a:ext cx="3190875" cy="191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4. single-layer recurrent network</a:t>
            </a:r>
            <a:endParaRPr sz="1820"/>
          </a:p>
        </p:txBody>
      </p:sp>
      <p:sp>
        <p:nvSpPr>
          <p:cNvPr id="157" name="Google Shape;157;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a:solidFill>
                  <a:schemeClr val="dk1"/>
                </a:solidFill>
              </a:rPr>
              <a:t>The Figure below shows a single layer network with a feedback connection in which a processing element's output can be directed back to the processing element itself or to the other processing element or to both.</a:t>
            </a:r>
            <a:endParaRPr>
              <a:solidFill>
                <a:schemeClr val="dk1"/>
              </a:solidFill>
            </a:endParaRPr>
          </a:p>
          <a:p>
            <a:pPr indent="0" lvl="0" marL="0" rtl="0" algn="just">
              <a:spcBef>
                <a:spcPts val="1200"/>
              </a:spcBef>
              <a:spcAft>
                <a:spcPts val="1200"/>
              </a:spcAft>
              <a:buNone/>
            </a:pPr>
            <a:r>
              <a:t/>
            </a:r>
            <a:endParaRPr>
              <a:solidFill>
                <a:schemeClr val="dk1"/>
              </a:solidFill>
            </a:endParaRPr>
          </a:p>
        </p:txBody>
      </p:sp>
      <p:sp>
        <p:nvSpPr>
          <p:cNvPr id="158" name="Google Shape;158;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4889250" y="1076325"/>
            <a:ext cx="3886200" cy="299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idx="1" type="body"/>
          </p:nvPr>
        </p:nvSpPr>
        <p:spPr>
          <a:xfrm>
            <a:off x="302350" y="6287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The architecture of a competitive layer is shown in Figure below, the competitive interconnections having fixed weights of -e. This net is called Maxnet.</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
        <p:nvSpPr>
          <p:cNvPr id="165" name="Google Shape;165;p29"/>
          <p:cNvSpPr txBox="1"/>
          <p:nvPr>
            <p:ph idx="2" type="body"/>
          </p:nvPr>
        </p:nvSpPr>
        <p:spPr>
          <a:xfrm>
            <a:off x="4869825" y="732700"/>
            <a:ext cx="39999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200">
                <a:solidFill>
                  <a:schemeClr val="dk1"/>
                </a:solidFill>
              </a:rPr>
              <a:t>Lateral inhibition structure:In this structure, each processing neuron receives two different classes of inputs- "excitatory" input from nearby processing elements and "inhibitory" inputs from more distantly located processing elements. This type of interconnection is shown in Figure below:</a:t>
            </a:r>
            <a:endParaRPr sz="1200">
              <a:solidFill>
                <a:schemeClr val="dk1"/>
              </a:solidFill>
            </a:endParaRPr>
          </a:p>
          <a:p>
            <a:pPr indent="0" lvl="0" marL="0" rtl="0" algn="just">
              <a:spcBef>
                <a:spcPts val="1200"/>
              </a:spcBef>
              <a:spcAft>
                <a:spcPts val="0"/>
              </a:spcAft>
              <a:buNone/>
            </a:pPr>
            <a:r>
              <a:t/>
            </a:r>
            <a:endParaRPr sz="1200">
              <a:solidFill>
                <a:schemeClr val="dk1"/>
              </a:solidFill>
            </a:endParaRPr>
          </a:p>
          <a:p>
            <a:pPr indent="0" lvl="0" marL="0" rtl="0" algn="just">
              <a:spcBef>
                <a:spcPts val="1200"/>
              </a:spcBef>
              <a:spcAft>
                <a:spcPts val="1200"/>
              </a:spcAft>
              <a:buNone/>
            </a:pPr>
            <a:r>
              <a:t/>
            </a:r>
            <a:endParaRPr sz="1200">
              <a:solidFill>
                <a:schemeClr val="dk1"/>
              </a:solidFill>
            </a:endParaRPr>
          </a:p>
        </p:txBody>
      </p:sp>
      <p:pic>
        <p:nvPicPr>
          <p:cNvPr id="166" name="Google Shape;166;p29"/>
          <p:cNvPicPr preferRelativeResize="0"/>
          <p:nvPr/>
        </p:nvPicPr>
        <p:blipFill>
          <a:blip r:embed="rId3">
            <a:alphaModFix/>
          </a:blip>
          <a:stretch>
            <a:fillRect/>
          </a:stretch>
        </p:blipFill>
        <p:spPr>
          <a:xfrm>
            <a:off x="826353" y="2402153"/>
            <a:ext cx="2161475" cy="1746950"/>
          </a:xfrm>
          <a:prstGeom prst="rect">
            <a:avLst/>
          </a:prstGeom>
          <a:noFill/>
          <a:ln>
            <a:noFill/>
          </a:ln>
        </p:spPr>
      </p:pic>
      <p:pic>
        <p:nvPicPr>
          <p:cNvPr id="167" name="Google Shape;167;p29"/>
          <p:cNvPicPr preferRelativeResize="0"/>
          <p:nvPr/>
        </p:nvPicPr>
        <p:blipFill>
          <a:blip r:embed="rId4">
            <a:alphaModFix/>
          </a:blip>
          <a:stretch>
            <a:fillRect/>
          </a:stretch>
        </p:blipFill>
        <p:spPr>
          <a:xfrm>
            <a:off x="3840525" y="2825563"/>
            <a:ext cx="5029200" cy="140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Multilayer recurrent network</a:t>
            </a:r>
            <a:endParaRPr/>
          </a:p>
        </p:txBody>
      </p:sp>
      <p:sp>
        <p:nvSpPr>
          <p:cNvPr id="173" name="Google Shape;173;p30"/>
          <p:cNvSpPr txBox="1"/>
          <p:nvPr>
            <p:ph idx="1" type="body"/>
          </p:nvPr>
        </p:nvSpPr>
        <p:spPr>
          <a:xfrm>
            <a:off x="311700" y="1152475"/>
            <a:ext cx="33978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 processing element output can be directed back to the nodes in a preceding layer, forming a multilayer recurrent network. In these networks, a processing element output can be directed back to the processing element itself and to other processing elements in the same layer.</a:t>
            </a:r>
            <a:endParaRPr sz="12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174" name="Google Shape;174;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0"/>
          <p:cNvPicPr preferRelativeResize="0"/>
          <p:nvPr/>
        </p:nvPicPr>
        <p:blipFill>
          <a:blip r:embed="rId3">
            <a:alphaModFix/>
          </a:blip>
          <a:stretch>
            <a:fillRect/>
          </a:stretch>
        </p:blipFill>
        <p:spPr>
          <a:xfrm>
            <a:off x="4064925" y="1204750"/>
            <a:ext cx="4905775" cy="305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Learning</a:t>
            </a:r>
            <a:endParaRPr>
              <a:solidFill>
                <a:srgbClr val="980000"/>
              </a:solidFill>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There are two kinds of learning in ANNs:</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1. Parameter learning: It updates the connecting weights in a neural</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net.</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2. Structure learning: It focuses on the change in network structure</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Apart from these two categories of learning, the learning in an ANN can be generally classified into three categories as:</a:t>
            </a:r>
            <a:endParaRPr>
              <a:solidFill>
                <a:schemeClr val="dk1"/>
              </a:solidFill>
            </a:endParaRPr>
          </a:p>
          <a:p>
            <a:pPr indent="0" lvl="0" marL="0" rtl="0" algn="l">
              <a:spcBef>
                <a:spcPts val="1200"/>
              </a:spcBef>
              <a:spcAft>
                <a:spcPts val="0"/>
              </a:spcAft>
              <a:buClr>
                <a:schemeClr val="dk1"/>
              </a:buClr>
              <a:buSzPct val="56617"/>
              <a:buFont typeface="Arial"/>
              <a:buNone/>
            </a:pPr>
            <a:r>
              <a:rPr b="1" lang="en" sz="1942">
                <a:solidFill>
                  <a:schemeClr val="dk1"/>
                </a:solidFill>
              </a:rPr>
              <a:t>Supervised learning</a:t>
            </a:r>
            <a:endParaRPr b="1" sz="1942">
              <a:solidFill>
                <a:schemeClr val="dk1"/>
              </a:solidFill>
            </a:endParaRPr>
          </a:p>
          <a:p>
            <a:pPr indent="0" lvl="0" marL="0" rtl="0" algn="l">
              <a:spcBef>
                <a:spcPts val="1200"/>
              </a:spcBef>
              <a:spcAft>
                <a:spcPts val="0"/>
              </a:spcAft>
              <a:buClr>
                <a:schemeClr val="dk1"/>
              </a:buClr>
              <a:buSzPct val="56617"/>
              <a:buFont typeface="Arial"/>
              <a:buNone/>
            </a:pPr>
            <a:r>
              <a:rPr b="1" lang="en" sz="1942">
                <a:solidFill>
                  <a:schemeClr val="dk1"/>
                </a:solidFill>
              </a:rPr>
              <a:t>Unsupervised learning</a:t>
            </a:r>
            <a:endParaRPr b="1" sz="1942">
              <a:solidFill>
                <a:schemeClr val="dk1"/>
              </a:solidFill>
            </a:endParaRPr>
          </a:p>
          <a:p>
            <a:pPr indent="0" lvl="0" marL="0" rtl="0" algn="l">
              <a:spcBef>
                <a:spcPts val="1200"/>
              </a:spcBef>
              <a:spcAft>
                <a:spcPts val="0"/>
              </a:spcAft>
              <a:buClr>
                <a:schemeClr val="dk1"/>
              </a:buClr>
              <a:buSzPct val="56617"/>
              <a:buFont typeface="Arial"/>
              <a:buNone/>
            </a:pPr>
            <a:r>
              <a:rPr b="1" lang="en" sz="1942">
                <a:solidFill>
                  <a:schemeClr val="dk1"/>
                </a:solidFill>
              </a:rPr>
              <a:t>Reinforcement learning</a:t>
            </a:r>
            <a:endParaRPr b="1" sz="1942">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74275" y="8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980000"/>
                </a:solidFill>
              </a:rPr>
              <a:t>I</a:t>
            </a:r>
            <a:r>
              <a:rPr lang="en">
                <a:solidFill>
                  <a:srgbClr val="980000"/>
                </a:solidFill>
              </a:rPr>
              <a:t>ntroduction to soft computing</a:t>
            </a:r>
            <a:endParaRPr>
              <a:solidFill>
                <a:srgbClr val="980000"/>
              </a:solidFill>
            </a:endParaRPr>
          </a:p>
        </p:txBody>
      </p:sp>
      <p:sp>
        <p:nvSpPr>
          <p:cNvPr id="61" name="Google Shape;61;p14"/>
          <p:cNvSpPr txBox="1"/>
          <p:nvPr>
            <p:ph idx="1" type="body"/>
          </p:nvPr>
        </p:nvSpPr>
        <p:spPr>
          <a:xfrm>
            <a:off x="274275" y="525925"/>
            <a:ext cx="8520600" cy="34164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Soft Computing is </a:t>
            </a:r>
            <a:r>
              <a:rPr lang="en" sz="1200">
                <a:solidFill>
                  <a:schemeClr val="dk1"/>
                </a:solidFill>
                <a:latin typeface="Times New Roman"/>
                <a:ea typeface="Times New Roman"/>
                <a:cs typeface="Times New Roman"/>
                <a:sym typeface="Times New Roman"/>
              </a:rPr>
              <a:t>the fusion of methodologies designed to model and enable solutions to real world problems, which are not modeled or too difficult to model mathematically</a:t>
            </a:r>
            <a:r>
              <a:rPr lang="en" sz="1200">
                <a:solidFill>
                  <a:schemeClr val="dk1"/>
                </a:solidFill>
                <a:highlight>
                  <a:srgbClr val="FFFFFF"/>
                </a:highlight>
                <a:latin typeface="Times New Roman"/>
                <a:ea typeface="Times New Roman"/>
                <a:cs typeface="Times New Roman"/>
                <a:sym typeface="Times New Roman"/>
              </a:rPr>
              <a:t>. the remarkable ability of the human mind to reason and learn in a environment of uncertainty and imprecision”.</a:t>
            </a:r>
            <a:endParaRPr sz="12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Soft computing is the reverse of hard (conventional) computing. It refers to a group of computational techniques that are based on </a:t>
            </a:r>
            <a:r>
              <a:rPr lang="en" sz="12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artificial intelligence (AI)</a:t>
            </a:r>
            <a:r>
              <a:rPr lang="en" sz="1200">
                <a:solidFill>
                  <a:schemeClr val="dk1"/>
                </a:solidFill>
                <a:highlight>
                  <a:srgbClr val="FFFFFF"/>
                </a:highlight>
                <a:latin typeface="Times New Roman"/>
                <a:ea typeface="Times New Roman"/>
                <a:cs typeface="Times New Roman"/>
                <a:sym typeface="Times New Roman"/>
              </a:rPr>
              <a:t> and natural selection. It provides cost-effective solutions to the complex real-life problems for which hard computing solution does not exist.</a:t>
            </a:r>
            <a:endParaRPr sz="12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b="1" lang="en" sz="1200">
                <a:solidFill>
                  <a:schemeClr val="dk1"/>
                </a:solidFill>
                <a:highlight>
                  <a:srgbClr val="FFFFFF"/>
                </a:highlight>
                <a:latin typeface="Times New Roman"/>
                <a:ea typeface="Times New Roman"/>
                <a:cs typeface="Times New Roman"/>
                <a:sym typeface="Times New Roman"/>
              </a:rPr>
              <a:t>Zadeh</a:t>
            </a:r>
            <a:r>
              <a:rPr lang="en" sz="1200">
                <a:solidFill>
                  <a:schemeClr val="dk1"/>
                </a:solidFill>
                <a:highlight>
                  <a:srgbClr val="FFFFFF"/>
                </a:highlight>
                <a:latin typeface="Times New Roman"/>
                <a:ea typeface="Times New Roman"/>
                <a:cs typeface="Times New Roman"/>
                <a:sym typeface="Times New Roman"/>
              </a:rPr>
              <a:t> coined the term of soft computing in 1992. The objective of soft computing is to provide precise approximation and quick solutions for complex real-life problems.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chemeClr val="dk1"/>
              </a:solidFill>
              <a:highlight>
                <a:srgbClr val="FFFFFF"/>
              </a:highlight>
              <a:latin typeface="Times New Roman"/>
              <a:ea typeface="Times New Roman"/>
              <a:cs typeface="Times New Roman"/>
              <a:sym typeface="Times New Roman"/>
            </a:endParaRPr>
          </a:p>
        </p:txBody>
      </p:sp>
      <p:pic>
        <p:nvPicPr>
          <p:cNvPr id="62" name="Google Shape;62;p14"/>
          <p:cNvPicPr preferRelativeResize="0"/>
          <p:nvPr/>
        </p:nvPicPr>
        <p:blipFill>
          <a:blip r:embed="rId4">
            <a:alphaModFix/>
          </a:blip>
          <a:stretch>
            <a:fillRect/>
          </a:stretch>
        </p:blipFill>
        <p:spPr>
          <a:xfrm>
            <a:off x="2064850" y="2785800"/>
            <a:ext cx="5238750" cy="2171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246250" y="2112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400"/>
              <a:t>1) Supervised Learning</a:t>
            </a:r>
            <a:endParaRPr b="1" sz="1400"/>
          </a:p>
        </p:txBody>
      </p:sp>
      <p:sp>
        <p:nvSpPr>
          <p:cNvPr id="187" name="Google Shape;187;p32"/>
          <p:cNvSpPr txBox="1"/>
          <p:nvPr>
            <p:ph idx="1" type="body"/>
          </p:nvPr>
        </p:nvSpPr>
        <p:spPr>
          <a:xfrm>
            <a:off x="311700" y="660850"/>
            <a:ext cx="8520600" cy="3908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317500" lvl="0" marL="457200" rtl="0" algn="just">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each input vector requires a corresponding target vector, which represents the desired output.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input vector along with the target vector is called training pair.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network here is informed precisely about what should be emitted as output.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block diagram below depicts the working of a  supervised learning network.</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During training, the input vector is presented to the network, which results in an output vector. This output vector is the actual output vector.</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Then the actual output vector is compared with the desired (target) output vector.</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 If there exists a difference between the two output vectors then an error signal is generated by the network.</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 This error signal is used for adjustment of weights until the actual output matches the desired output.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 this type of training, a supervisor is required for error minimization.</a:t>
            </a:r>
            <a:endParaRPr sz="1400">
              <a:solidFill>
                <a:schemeClr val="dk1"/>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4" name="Google Shape;194;p33"/>
          <p:cNvPicPr preferRelativeResize="0"/>
          <p:nvPr/>
        </p:nvPicPr>
        <p:blipFill>
          <a:blip r:embed="rId3">
            <a:alphaModFix/>
          </a:blip>
          <a:stretch>
            <a:fillRect/>
          </a:stretch>
        </p:blipFill>
        <p:spPr>
          <a:xfrm>
            <a:off x="1175900" y="1152475"/>
            <a:ext cx="7356775" cy="3202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Unsupervised Learning</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The input vectors of similar type are grouped without the use of training data to specify how a member of each group looks or to which group a number belongs.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In the training process, the network receives the input patterns and organizes these patterns to form clusters.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When a new input pattern is applied, the neural network gives an output response indicating the class to which the input pattern belongs.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If for an input, a pattern class cannot be found then a new class is generated.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there is no feedback from the environment to inform what the outputs should be or whether the outputs are correct.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In this case, the network must itself discover patterns, regularities,features or categories from the input data and relations for the input data over the output.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 While discovering all these features, the network undergoes change in its parameters. This process is called self organizing in which exact clusters will be formed by discovering similarities and dissimilarities among the objects.</a:t>
            </a:r>
            <a:endParaRPr sz="1400">
              <a:solidFill>
                <a:srgbClr val="000000"/>
              </a:solidFill>
            </a:endParaRPr>
          </a:p>
          <a:p>
            <a:pPr indent="0" lvl="0" marL="0" rtl="0" algn="l">
              <a:spcBef>
                <a:spcPts val="1200"/>
              </a:spcBef>
              <a:spcAft>
                <a:spcPts val="1200"/>
              </a:spcAft>
              <a:buNone/>
            </a:pPr>
            <a:r>
              <a:t/>
            </a:r>
            <a:endParaRPr sz="1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35"/>
          <p:cNvPicPr preferRelativeResize="0"/>
          <p:nvPr/>
        </p:nvPicPr>
        <p:blipFill>
          <a:blip r:embed="rId3">
            <a:alphaModFix/>
          </a:blip>
          <a:stretch>
            <a:fillRect/>
          </a:stretch>
        </p:blipFill>
        <p:spPr>
          <a:xfrm>
            <a:off x="938650" y="1763913"/>
            <a:ext cx="6215000" cy="2193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Reinforcement Learning</a:t>
            </a:r>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4" name="Google Shape;214;p36"/>
          <p:cNvPicPr preferRelativeResize="0"/>
          <p:nvPr/>
        </p:nvPicPr>
        <p:blipFill>
          <a:blip r:embed="rId3">
            <a:alphaModFix/>
          </a:blip>
          <a:stretch>
            <a:fillRect/>
          </a:stretch>
        </p:blipFill>
        <p:spPr>
          <a:xfrm>
            <a:off x="1478730" y="1232817"/>
            <a:ext cx="6027675" cy="3255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This learning process is similar to supervised learning.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the case of supervised learning, the correct target output values are known for each input pattern.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But, in some cases, less information might be available.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reinforcement learning is a form of supervised learning because the network receives some feedback from its environment.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reinforcement learning is also called learning with a critic as opposed to learning with a teacher, which indicates supervised learning.</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6" name="Google Shape;22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8"/>
          <p:cNvPicPr preferRelativeResize="0"/>
          <p:nvPr/>
        </p:nvPicPr>
        <p:blipFill>
          <a:blip r:embed="rId3">
            <a:alphaModFix/>
          </a:blip>
          <a:stretch>
            <a:fillRect/>
          </a:stretch>
        </p:blipFill>
        <p:spPr>
          <a:xfrm>
            <a:off x="311699" y="299725"/>
            <a:ext cx="8520600" cy="4722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4" name="Google Shape;234;p39"/>
          <p:cNvPicPr preferRelativeResize="0"/>
          <p:nvPr/>
        </p:nvPicPr>
        <p:blipFill>
          <a:blip r:embed="rId3">
            <a:alphaModFix/>
          </a:blip>
          <a:stretch>
            <a:fillRect/>
          </a:stretch>
        </p:blipFill>
        <p:spPr>
          <a:xfrm>
            <a:off x="311700" y="149275"/>
            <a:ext cx="8447825" cy="4757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0" name="Google Shape;24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40"/>
          <p:cNvPicPr preferRelativeResize="0"/>
          <p:nvPr/>
        </p:nvPicPr>
        <p:blipFill>
          <a:blip r:embed="rId3">
            <a:alphaModFix/>
          </a:blip>
          <a:stretch>
            <a:fillRect/>
          </a:stretch>
        </p:blipFill>
        <p:spPr>
          <a:xfrm>
            <a:off x="311706" y="317906"/>
            <a:ext cx="7680975" cy="2340175"/>
          </a:xfrm>
          <a:prstGeom prst="rect">
            <a:avLst/>
          </a:prstGeom>
          <a:noFill/>
          <a:ln>
            <a:noFill/>
          </a:ln>
        </p:spPr>
      </p:pic>
      <p:pic>
        <p:nvPicPr>
          <p:cNvPr id="242" name="Google Shape;242;p40"/>
          <p:cNvPicPr preferRelativeResize="0"/>
          <p:nvPr/>
        </p:nvPicPr>
        <p:blipFill>
          <a:blip r:embed="rId4">
            <a:alphaModFix/>
          </a:blip>
          <a:stretch>
            <a:fillRect/>
          </a:stretch>
        </p:blipFill>
        <p:spPr>
          <a:xfrm>
            <a:off x="2257425" y="2329403"/>
            <a:ext cx="3655792" cy="2239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t>4. Sigmoidal functions:</a:t>
            </a:r>
            <a:endParaRPr b="1" sz="1800"/>
          </a:p>
        </p:txBody>
      </p:sp>
      <p:sp>
        <p:nvSpPr>
          <p:cNvPr id="248" name="Google Shape;24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sigmoidal functions are widely used in back-propagation nets because of the relationship between the value of the functions at a point and the value of the derivative at that point which reduces the computational burden during training.</a:t>
            </a:r>
            <a:endParaRPr>
              <a:solidFill>
                <a:schemeClr val="dk1"/>
              </a:solidFill>
            </a:endParaRPr>
          </a:p>
          <a:p>
            <a:pPr indent="0" lvl="0" marL="0" rtl="0" algn="l">
              <a:spcBef>
                <a:spcPts val="1200"/>
              </a:spcBef>
              <a:spcAft>
                <a:spcPts val="0"/>
              </a:spcAft>
              <a:buNone/>
            </a:pPr>
            <a:r>
              <a:rPr lang="en">
                <a:solidFill>
                  <a:schemeClr val="dk1"/>
                </a:solidFill>
              </a:rPr>
              <a:t>Sigmoidal functions are of two types: -</a:t>
            </a:r>
            <a:endParaRPr>
              <a:solidFill>
                <a:schemeClr val="dk1"/>
              </a:solidFill>
            </a:endParaRPr>
          </a:p>
          <a:p>
            <a:pPr indent="0" lvl="0" marL="0" rtl="0" algn="l">
              <a:spcBef>
                <a:spcPts val="1200"/>
              </a:spcBef>
              <a:spcAft>
                <a:spcPts val="0"/>
              </a:spcAft>
              <a:buNone/>
            </a:pPr>
            <a:r>
              <a:rPr lang="en">
                <a:solidFill>
                  <a:schemeClr val="dk1"/>
                </a:solidFill>
              </a:rPr>
              <a:t>	Binary sigmoid function</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Bipolar sigmoid function:</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980000"/>
                </a:solidFill>
                <a:highlight>
                  <a:srgbClr val="FFFFFF"/>
                </a:highlight>
                <a:latin typeface="Times New Roman"/>
                <a:ea typeface="Times New Roman"/>
                <a:cs typeface="Times New Roman"/>
                <a:sym typeface="Times New Roman"/>
              </a:rPr>
              <a:t>Some characteristics of Soft computing</a:t>
            </a:r>
            <a:endParaRPr sz="1800">
              <a:solidFill>
                <a:srgbClr val="980000"/>
              </a:solidFill>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marR="25400" rtl="0" algn="l">
              <a:lnSpc>
                <a:spcPct val="156250"/>
              </a:lnSpc>
              <a:spcBef>
                <a:spcPts val="150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Soft computing provides an approximate but precise solution for real-life problems.</a:t>
            </a:r>
            <a:endParaRPr sz="1200">
              <a:solidFill>
                <a:schemeClr val="dk1"/>
              </a:solidFill>
              <a:highlight>
                <a:srgbClr val="FFFFFF"/>
              </a:highlight>
              <a:latin typeface="Times New Roman"/>
              <a:ea typeface="Times New Roman"/>
              <a:cs typeface="Times New Roman"/>
              <a:sym typeface="Times New Roman"/>
            </a:endParaRPr>
          </a:p>
          <a:p>
            <a:pPr indent="-304800" lvl="0" marL="457200" marR="25400" rtl="0" algn="l">
              <a:lnSpc>
                <a:spcPct val="15625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The algorithms of soft computing are adaptive, so the current process is not affected by any kind of change in the environment.</a:t>
            </a:r>
            <a:endParaRPr sz="1200">
              <a:solidFill>
                <a:schemeClr val="dk1"/>
              </a:solidFill>
              <a:highlight>
                <a:srgbClr val="FFFFFF"/>
              </a:highlight>
              <a:latin typeface="Times New Roman"/>
              <a:ea typeface="Times New Roman"/>
              <a:cs typeface="Times New Roman"/>
              <a:sym typeface="Times New Roman"/>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Times New Roman"/>
                <a:ea typeface="Times New Roman"/>
                <a:cs typeface="Times New Roman"/>
                <a:sym typeface="Times New Roman"/>
              </a:rPr>
              <a:t>The concept of soft computing is based on </a:t>
            </a:r>
            <a:r>
              <a:rPr b="1" lang="en" sz="1200">
                <a:solidFill>
                  <a:schemeClr val="dk1"/>
                </a:solidFill>
                <a:highlight>
                  <a:srgbClr val="FFFFFF"/>
                </a:highlight>
                <a:latin typeface="Times New Roman"/>
                <a:ea typeface="Times New Roman"/>
                <a:cs typeface="Times New Roman"/>
                <a:sym typeface="Times New Roman"/>
              </a:rPr>
              <a:t>learning from experimental data</a:t>
            </a:r>
            <a:r>
              <a:rPr lang="en" sz="1200">
                <a:solidFill>
                  <a:schemeClr val="dk1"/>
                </a:solidFill>
                <a:highlight>
                  <a:srgbClr val="FFFFFF"/>
                </a:highlight>
                <a:latin typeface="Times New Roman"/>
                <a:ea typeface="Times New Roman"/>
                <a:cs typeface="Times New Roman"/>
                <a:sym typeface="Times New Roman"/>
              </a:rPr>
              <a:t>. It means that soft computing does not require any mathematical model to solve the problem.</a:t>
            </a:r>
            <a:endParaRPr sz="1200">
              <a:solidFill>
                <a:schemeClr val="dk1"/>
              </a:solidFill>
              <a:highlight>
                <a:srgbClr val="FFFFFF"/>
              </a:highlight>
              <a:latin typeface="Times New Roman"/>
              <a:ea typeface="Times New Roman"/>
              <a:cs typeface="Times New Roman"/>
              <a:sym typeface="Times New Roman"/>
            </a:endParaRPr>
          </a:p>
          <a:p>
            <a:pPr indent="-304800" lvl="0" marL="457200" marR="25400" rtl="0" algn="l">
              <a:lnSpc>
                <a:spcPct val="15625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Soft computing helps users to solve real-world problems by providing approximate results that conventional and analytical models cannot solve.</a:t>
            </a:r>
            <a:endParaRPr sz="1200">
              <a:solidFill>
                <a:schemeClr val="dk1"/>
              </a:solidFill>
              <a:highlight>
                <a:srgbClr val="FFFFFF"/>
              </a:highlight>
              <a:latin typeface="Times New Roman"/>
              <a:ea typeface="Times New Roman"/>
              <a:cs typeface="Times New Roman"/>
              <a:sym typeface="Times New Roman"/>
            </a:endParaRPr>
          </a:p>
          <a:p>
            <a:pPr indent="-304800" lvl="0" marL="457200" marR="25400" rtl="0" algn="l">
              <a:lnSpc>
                <a:spcPct val="15625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It is based on Fuzzy logic, genetic algorithms, machine learning, ANN, and expert systems.</a:t>
            </a:r>
            <a:endParaRPr sz="1200">
              <a:solidFill>
                <a:schemeClr val="dk1"/>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4" name="Google Shape;25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42"/>
          <p:cNvPicPr preferRelativeResize="0"/>
          <p:nvPr/>
        </p:nvPicPr>
        <p:blipFill>
          <a:blip r:embed="rId3">
            <a:alphaModFix/>
          </a:blip>
          <a:stretch>
            <a:fillRect/>
          </a:stretch>
        </p:blipFill>
        <p:spPr>
          <a:xfrm>
            <a:off x="389650" y="361000"/>
            <a:ext cx="8276376" cy="4561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246250" y="8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1" name="Google Shape;26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3"/>
          <p:cNvPicPr preferRelativeResize="0"/>
          <p:nvPr/>
        </p:nvPicPr>
        <p:blipFill>
          <a:blip r:embed="rId3">
            <a:alphaModFix/>
          </a:blip>
          <a:stretch>
            <a:fillRect/>
          </a:stretch>
        </p:blipFill>
        <p:spPr>
          <a:xfrm>
            <a:off x="746225" y="80300"/>
            <a:ext cx="6563775" cy="885825"/>
          </a:xfrm>
          <a:prstGeom prst="rect">
            <a:avLst/>
          </a:prstGeom>
          <a:noFill/>
          <a:ln>
            <a:noFill/>
          </a:ln>
        </p:spPr>
      </p:pic>
      <p:pic>
        <p:nvPicPr>
          <p:cNvPr id="263" name="Google Shape;263;p43"/>
          <p:cNvPicPr preferRelativeResize="0"/>
          <p:nvPr/>
        </p:nvPicPr>
        <p:blipFill>
          <a:blip r:embed="rId4">
            <a:alphaModFix/>
          </a:blip>
          <a:stretch>
            <a:fillRect/>
          </a:stretch>
        </p:blipFill>
        <p:spPr>
          <a:xfrm>
            <a:off x="690100" y="1060175"/>
            <a:ext cx="7751475" cy="3774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44"/>
          <p:cNvPicPr preferRelativeResize="0"/>
          <p:nvPr/>
        </p:nvPicPr>
        <p:blipFill>
          <a:blip r:embed="rId3">
            <a:alphaModFix/>
          </a:blip>
          <a:stretch>
            <a:fillRect/>
          </a:stretch>
        </p:blipFill>
        <p:spPr>
          <a:xfrm>
            <a:off x="311709" y="390175"/>
            <a:ext cx="7718400" cy="410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Applications of soft computing</a:t>
            </a:r>
            <a:endParaRPr sz="1900">
              <a:solidFill>
                <a:srgbClr val="610B38"/>
              </a:solidFill>
              <a:highlight>
                <a:srgbClr val="FFFFFF"/>
              </a:highlight>
            </a:endParaRPr>
          </a:p>
          <a:p>
            <a:pPr indent="0" lvl="0" marL="0" rtl="0" algn="l">
              <a:spcBef>
                <a:spcPts val="40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Times New Roman"/>
                <a:ea typeface="Times New Roman"/>
                <a:cs typeface="Times New Roman"/>
                <a:sym typeface="Times New Roman"/>
              </a:rPr>
              <a:t>It is widely used in </a:t>
            </a:r>
            <a:r>
              <a:rPr b="1" lang="en" sz="1200">
                <a:solidFill>
                  <a:schemeClr val="dk1"/>
                </a:solidFill>
                <a:highlight>
                  <a:srgbClr val="FFFFFF"/>
                </a:highlight>
                <a:latin typeface="Times New Roman"/>
                <a:ea typeface="Times New Roman"/>
                <a:cs typeface="Times New Roman"/>
                <a:sym typeface="Times New Roman"/>
              </a:rPr>
              <a:t>gaming products like Poker and Checker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Times New Roman"/>
                <a:ea typeface="Times New Roman"/>
                <a:cs typeface="Times New Roman"/>
                <a:sym typeface="Times New Roman"/>
              </a:rPr>
              <a:t>In kitchen appliances, such as </a:t>
            </a:r>
            <a:r>
              <a:rPr b="1" lang="en" sz="1200">
                <a:solidFill>
                  <a:schemeClr val="dk1"/>
                </a:solidFill>
                <a:highlight>
                  <a:srgbClr val="FFFFFF"/>
                </a:highlight>
                <a:latin typeface="Times New Roman"/>
                <a:ea typeface="Times New Roman"/>
                <a:cs typeface="Times New Roman"/>
                <a:sym typeface="Times New Roman"/>
              </a:rPr>
              <a:t>Microwave and Rice cooker</a:t>
            </a:r>
            <a:r>
              <a:rPr lang="en" sz="1200">
                <a:solidFill>
                  <a:schemeClr val="dk1"/>
                </a:solidFill>
                <a:highlight>
                  <a:srgbClr val="FFFFFF"/>
                </a:highlight>
                <a:latin typeface="Times New Roman"/>
                <a:ea typeface="Times New Roman"/>
                <a:cs typeface="Times New Roman"/>
                <a:sym typeface="Times New Roman"/>
              </a:rPr>
              <a:t>.</a:t>
            </a:r>
            <a:endParaRPr sz="1200">
              <a:solidFill>
                <a:schemeClr val="dk1"/>
              </a:solidFill>
              <a:highlight>
                <a:srgbClr val="FFFFFF"/>
              </a:highlight>
              <a:latin typeface="Times New Roman"/>
              <a:ea typeface="Times New Roman"/>
              <a:cs typeface="Times New Roman"/>
              <a:sym typeface="Times New Roman"/>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Times New Roman"/>
                <a:ea typeface="Times New Roman"/>
                <a:cs typeface="Times New Roman"/>
                <a:sym typeface="Times New Roman"/>
              </a:rPr>
              <a:t>In most used home appliances - </a:t>
            </a:r>
            <a:r>
              <a:rPr b="1" lang="en" sz="1200">
                <a:solidFill>
                  <a:schemeClr val="dk1"/>
                </a:solidFill>
                <a:highlight>
                  <a:srgbClr val="FFFFFF"/>
                </a:highlight>
                <a:latin typeface="Times New Roman"/>
                <a:ea typeface="Times New Roman"/>
                <a:cs typeface="Times New Roman"/>
                <a:sym typeface="Times New Roman"/>
              </a:rPr>
              <a:t>Washing Machine, Heater, Refrigerator, and AC</a:t>
            </a:r>
            <a:r>
              <a:rPr lang="en" sz="1200">
                <a:solidFill>
                  <a:schemeClr val="dk1"/>
                </a:solidFill>
                <a:highlight>
                  <a:srgbClr val="FFFFFF"/>
                </a:highlight>
                <a:latin typeface="Times New Roman"/>
                <a:ea typeface="Times New Roman"/>
                <a:cs typeface="Times New Roman"/>
                <a:sym typeface="Times New Roman"/>
              </a:rPr>
              <a:t> as well.</a:t>
            </a:r>
            <a:endParaRPr sz="1200">
              <a:solidFill>
                <a:schemeClr val="dk1"/>
              </a:solidFill>
              <a:highlight>
                <a:srgbClr val="FFFFFF"/>
              </a:highlight>
              <a:latin typeface="Times New Roman"/>
              <a:ea typeface="Times New Roman"/>
              <a:cs typeface="Times New Roman"/>
              <a:sym typeface="Times New Roman"/>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Times New Roman"/>
                <a:ea typeface="Times New Roman"/>
                <a:cs typeface="Times New Roman"/>
                <a:sym typeface="Times New Roman"/>
              </a:rPr>
              <a:t>Apart from all these usages, it is also used in </a:t>
            </a:r>
            <a:r>
              <a:rPr b="1" lang="en" sz="1200">
                <a:solidFill>
                  <a:schemeClr val="dk1"/>
                </a:solidFill>
                <a:highlight>
                  <a:srgbClr val="FFFFFF"/>
                </a:highlight>
                <a:latin typeface="Times New Roman"/>
                <a:ea typeface="Times New Roman"/>
                <a:cs typeface="Times New Roman"/>
                <a:sym typeface="Times New Roman"/>
              </a:rPr>
              <a:t>Robotics work</a:t>
            </a:r>
            <a:r>
              <a:rPr lang="en" sz="1200">
                <a:solidFill>
                  <a:schemeClr val="dk1"/>
                </a:solidFill>
                <a:highlight>
                  <a:srgbClr val="FFFFFF"/>
                </a:highlight>
                <a:latin typeface="Times New Roman"/>
                <a:ea typeface="Times New Roman"/>
                <a:cs typeface="Times New Roman"/>
                <a:sym typeface="Times New Roman"/>
              </a:rPr>
              <a:t> (Emotional per Robot form).</a:t>
            </a:r>
            <a:endParaRPr sz="1200">
              <a:solidFill>
                <a:schemeClr val="dk1"/>
              </a:solidFill>
              <a:highlight>
                <a:srgbClr val="FFFFFF"/>
              </a:highlight>
              <a:latin typeface="Times New Roman"/>
              <a:ea typeface="Times New Roman"/>
              <a:cs typeface="Times New Roman"/>
              <a:sym typeface="Times New Roman"/>
            </a:endParaRPr>
          </a:p>
          <a:p>
            <a:pPr indent="-304800" lvl="0" marL="457200" marR="25400" rtl="0" algn="l">
              <a:lnSpc>
                <a:spcPct val="156250"/>
              </a:lnSpc>
              <a:spcBef>
                <a:spcPts val="0"/>
              </a:spcBef>
              <a:spcAft>
                <a:spcPts val="0"/>
              </a:spcAft>
              <a:buClr>
                <a:schemeClr val="dk1"/>
              </a:buClr>
              <a:buSzPts val="1200"/>
              <a:buFont typeface="Roboto"/>
              <a:buChar char="○"/>
            </a:pPr>
            <a:r>
              <a:rPr b="1" lang="en" sz="1200">
                <a:solidFill>
                  <a:schemeClr val="dk1"/>
                </a:solidFill>
                <a:highlight>
                  <a:srgbClr val="FFFFFF"/>
                </a:highlight>
                <a:latin typeface="Times New Roman"/>
                <a:ea typeface="Times New Roman"/>
                <a:cs typeface="Times New Roman"/>
                <a:sym typeface="Times New Roman"/>
              </a:rPr>
              <a:t>Image processing and Data compression</a:t>
            </a:r>
            <a:r>
              <a:rPr lang="en" sz="1200">
                <a:solidFill>
                  <a:schemeClr val="dk1"/>
                </a:solidFill>
                <a:highlight>
                  <a:srgbClr val="FFFFFF"/>
                </a:highlight>
                <a:latin typeface="Times New Roman"/>
                <a:ea typeface="Times New Roman"/>
                <a:cs typeface="Times New Roman"/>
                <a:sym typeface="Times New Roman"/>
              </a:rPr>
              <a:t> are also popular applications of soft computing.</a:t>
            </a:r>
            <a:endParaRPr sz="1200">
              <a:solidFill>
                <a:schemeClr val="dk1"/>
              </a:solidFill>
              <a:highlight>
                <a:srgbClr val="FFFFFF"/>
              </a:highlight>
              <a:latin typeface="Times New Roman"/>
              <a:ea typeface="Times New Roman"/>
              <a:cs typeface="Times New Roman"/>
              <a:sym typeface="Times New Roman"/>
            </a:endParaRPr>
          </a:p>
          <a:p>
            <a:pPr indent="-304800" lvl="0" marL="457200" marR="25400" rtl="0" algn="l">
              <a:lnSpc>
                <a:spcPct val="156250"/>
              </a:lnSpc>
              <a:spcBef>
                <a:spcPts val="0"/>
              </a:spcBef>
              <a:spcAft>
                <a:spcPts val="0"/>
              </a:spcAft>
              <a:buClr>
                <a:schemeClr val="dk1"/>
              </a:buClr>
              <a:buSzPts val="1200"/>
              <a:buFont typeface="Times New Roman"/>
              <a:buChar char="○"/>
            </a:pPr>
            <a:r>
              <a:rPr lang="en" sz="1200">
                <a:solidFill>
                  <a:schemeClr val="dk1"/>
                </a:solidFill>
                <a:highlight>
                  <a:srgbClr val="FFFFFF"/>
                </a:highlight>
                <a:latin typeface="Times New Roman"/>
                <a:ea typeface="Times New Roman"/>
                <a:cs typeface="Times New Roman"/>
                <a:sym typeface="Times New Roman"/>
              </a:rPr>
              <a:t>Used for handwriting recognition.</a:t>
            </a:r>
            <a:endParaRPr sz="12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Times New Roman"/>
                <a:ea typeface="Times New Roman"/>
                <a:cs typeface="Times New Roman"/>
                <a:sym typeface="Times New Roman"/>
              </a:rPr>
              <a:t>As we already said that, soft computing provides the solution to real-time problems and here you can see that. Besides these applications, there are many other applications of soft computing.</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Need of soft computing</a:t>
            </a:r>
            <a:endParaRPr sz="1900">
              <a:solidFill>
                <a:srgbClr val="610B38"/>
              </a:solidFill>
              <a:highlight>
                <a:srgbClr val="FFFFFF"/>
              </a:highlight>
            </a:endParaRPr>
          </a:p>
          <a:p>
            <a:pPr indent="0" lvl="0" marL="0" rtl="0" algn="l">
              <a:spcBef>
                <a:spcPts val="40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1200"/>
              </a:spcBef>
              <a:spcAft>
                <a:spcPts val="0"/>
              </a:spcAft>
              <a:buClr>
                <a:schemeClr val="dk1"/>
              </a:buClr>
              <a:buSzPct val="91666"/>
              <a:buFont typeface="Arial"/>
              <a:buNone/>
            </a:pPr>
            <a:r>
              <a:rPr lang="en" sz="1200">
                <a:solidFill>
                  <a:srgbClr val="333333"/>
                </a:solidFill>
                <a:highlight>
                  <a:srgbClr val="FFFFFF"/>
                </a:highlight>
                <a:latin typeface="Roboto"/>
                <a:ea typeface="Roboto"/>
                <a:cs typeface="Roboto"/>
                <a:sym typeface="Roboto"/>
              </a:rPr>
              <a:t>Sometimes, conventional computing or analytical models does not provide a solution to some real-world problems. In that case, we require other technique like soft computing to obtain an approximate solution.</a:t>
            </a:r>
            <a:endParaRPr sz="1200">
              <a:solidFill>
                <a:srgbClr val="333333"/>
              </a:solidFill>
              <a:highlight>
                <a:srgbClr val="FFFFFF"/>
              </a:highlight>
              <a:latin typeface="Roboto"/>
              <a:ea typeface="Roboto"/>
              <a:cs typeface="Roboto"/>
              <a:sym typeface="Roboto"/>
            </a:endParaRPr>
          </a:p>
          <a:p>
            <a:pPr indent="-299085" lvl="0" marL="457200" marR="25400" rtl="0" algn="l">
              <a:lnSpc>
                <a:spcPct val="156250"/>
              </a:lnSpc>
              <a:spcBef>
                <a:spcPts val="150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Hard computing is used for solving mathematical problems that need a precise answer. It fails to provide solutions for some real-life problems. Thereby for real-life problems whose precise solution does not exist, soft computing helps.</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When conventional mathematical and analytical models fail, soft computing helps, e.g., You can map even the human mind using soft computing.</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Analytical models can be used for solving mathematical problems and valid for ideal cases. But the real-world problems do not have an ideal case; these exist in a non-ideal environment.</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Soft computing is not only limited to theory; it also gives insights into real-life problems.</a:t>
            </a:r>
            <a:endParaRPr sz="1200">
              <a:solidFill>
                <a:schemeClr val="dk1"/>
              </a:solidFill>
              <a:highlight>
                <a:srgbClr val="FFFFFF"/>
              </a:highlight>
              <a:latin typeface="Roboto"/>
              <a:ea typeface="Roboto"/>
              <a:cs typeface="Roboto"/>
              <a:sym typeface="Roboto"/>
            </a:endParaRPr>
          </a:p>
          <a:p>
            <a:pPr indent="-299085" lvl="0" marL="457200" marR="25400" rtl="0" algn="l">
              <a:lnSpc>
                <a:spcPct val="156250"/>
              </a:lnSpc>
              <a:spcBef>
                <a:spcPts val="0"/>
              </a:spcBef>
              <a:spcAft>
                <a:spcPts val="0"/>
              </a:spcAft>
              <a:buClr>
                <a:schemeClr val="dk1"/>
              </a:buClr>
              <a:buSzPct val="100000"/>
              <a:buFont typeface="Roboto"/>
              <a:buChar char="○"/>
            </a:pPr>
            <a:r>
              <a:rPr lang="en" sz="1200">
                <a:solidFill>
                  <a:schemeClr val="dk1"/>
                </a:solidFill>
                <a:highlight>
                  <a:srgbClr val="FFFFFF"/>
                </a:highlight>
                <a:latin typeface="Roboto"/>
                <a:ea typeface="Roboto"/>
                <a:cs typeface="Roboto"/>
                <a:sym typeface="Roboto"/>
              </a:rPr>
              <a:t>Like all the above reasons, Soft computing helps to map the human mind, which cannot be possible with conventional mathematical and analytical models.</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86525" y="27667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0"/>
              </a:spcAft>
              <a:buClr>
                <a:schemeClr val="dk1"/>
              </a:buClr>
              <a:buSzPct val="57894"/>
              <a:buFont typeface="Arial"/>
              <a:buNone/>
            </a:pPr>
            <a:r>
              <a:rPr lang="en" sz="1900">
                <a:solidFill>
                  <a:srgbClr val="610B38"/>
                </a:solidFill>
                <a:highlight>
                  <a:srgbClr val="FFFFFF"/>
                </a:highlight>
              </a:rPr>
              <a:t>Elements of soft computing</a:t>
            </a:r>
            <a:endParaRPr sz="1900">
              <a:solidFill>
                <a:srgbClr val="610B38"/>
              </a:solidFill>
              <a:highlight>
                <a:srgbClr val="FFFFFF"/>
              </a:highlight>
            </a:endParaRPr>
          </a:p>
          <a:p>
            <a:pPr indent="0" lvl="0" marL="0" rtl="0" algn="l">
              <a:spcBef>
                <a:spcPts val="400"/>
              </a:spcBef>
              <a:spcAft>
                <a:spcPts val="0"/>
              </a:spcAft>
              <a:buNone/>
            </a:pPr>
            <a:r>
              <a:t/>
            </a:r>
            <a:endParaRPr/>
          </a:p>
        </p:txBody>
      </p:sp>
      <p:sp>
        <p:nvSpPr>
          <p:cNvPr id="86" name="Google Shape;86;p18"/>
          <p:cNvSpPr txBox="1"/>
          <p:nvPr>
            <p:ph idx="1" type="body"/>
          </p:nvPr>
        </p:nvSpPr>
        <p:spPr>
          <a:xfrm>
            <a:off x="5570575" y="1592950"/>
            <a:ext cx="2504100" cy="26082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Any problems can be resolved effectively using these components. Following are three types of techniques used by soft computing:</a:t>
            </a:r>
            <a:endParaRPr sz="1200">
              <a:solidFill>
                <a:srgbClr val="333333"/>
              </a:solidFill>
              <a:highlight>
                <a:srgbClr val="FFFFFF"/>
              </a:highlight>
              <a:latin typeface="Roboto"/>
              <a:ea typeface="Roboto"/>
              <a:cs typeface="Roboto"/>
              <a:sym typeface="Roboto"/>
            </a:endParaRPr>
          </a:p>
          <a:p>
            <a:pPr indent="-304800" lvl="0" marL="457200" marR="25400" rtl="0" algn="l">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Fuzzy Logic</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Artificial Neural Network (ANN)</a:t>
            </a:r>
            <a:endParaRPr sz="1200">
              <a:solidFill>
                <a:schemeClr val="dk1"/>
              </a:solidFill>
              <a:highlight>
                <a:srgbClr val="FFFFFF"/>
              </a:highlight>
              <a:latin typeface="Roboto"/>
              <a:ea typeface="Roboto"/>
              <a:cs typeface="Roboto"/>
              <a:sym typeface="Roboto"/>
            </a:endParaRPr>
          </a:p>
          <a:p>
            <a:pPr indent="-304800" lvl="0" marL="457200" marR="25400" rtl="0" algn="l">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Genetic Algorithms</a:t>
            </a:r>
            <a:endParaRPr sz="1200">
              <a:solidFill>
                <a:schemeClr val="dk1"/>
              </a:solidFill>
              <a:highlight>
                <a:srgbClr val="FFFFFF"/>
              </a:highlight>
              <a:latin typeface="Roboto"/>
              <a:ea typeface="Roboto"/>
              <a:cs typeface="Roboto"/>
              <a:sym typeface="Roboto"/>
            </a:endParaRPr>
          </a:p>
        </p:txBody>
      </p:sp>
      <p:pic>
        <p:nvPicPr>
          <p:cNvPr id="87" name="Google Shape;87;p18"/>
          <p:cNvPicPr preferRelativeResize="0"/>
          <p:nvPr/>
        </p:nvPicPr>
        <p:blipFill>
          <a:blip r:embed="rId3">
            <a:alphaModFix/>
          </a:blip>
          <a:stretch>
            <a:fillRect/>
          </a:stretch>
        </p:blipFill>
        <p:spPr>
          <a:xfrm>
            <a:off x="236825" y="2260022"/>
            <a:ext cx="3848900" cy="2820200"/>
          </a:xfrm>
          <a:prstGeom prst="rect">
            <a:avLst/>
          </a:prstGeom>
          <a:noFill/>
          <a:ln>
            <a:noFill/>
          </a:ln>
        </p:spPr>
      </p:pic>
      <p:sp>
        <p:nvSpPr>
          <p:cNvPr id="88" name="Google Shape;88;p18"/>
          <p:cNvSpPr txBox="1"/>
          <p:nvPr/>
        </p:nvSpPr>
        <p:spPr>
          <a:xfrm>
            <a:off x="3503825" y="228125"/>
            <a:ext cx="5403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333333"/>
                </a:solidFill>
                <a:highlight>
                  <a:srgbClr val="FFFFFF"/>
                </a:highlight>
                <a:latin typeface="Roboto"/>
                <a:ea typeface="Roboto"/>
                <a:cs typeface="Roboto"/>
                <a:sym typeface="Roboto"/>
              </a:rPr>
              <a:t>Soft computing is viewed as a foundation component for an emerging field of conceptual intelligence. Fuzzy Logic (FL), Machine Learning (ML), Neural Network (NN), Probabilistic Reasoning (PR), and Evolutionary Computation (EC) are the supplements of soft computing. Also, these are techniques used by soft computing to resolve any complex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124650" y="108350"/>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30000"/>
              </a:lnSpc>
              <a:spcBef>
                <a:spcPts val="1800"/>
              </a:spcBef>
              <a:spcAft>
                <a:spcPts val="400"/>
              </a:spcAft>
              <a:buClr>
                <a:schemeClr val="dk1"/>
              </a:buClr>
              <a:buSzPct val="57894"/>
              <a:buFont typeface="Arial"/>
              <a:buNone/>
            </a:pPr>
            <a:r>
              <a:rPr lang="en" sz="1900">
                <a:solidFill>
                  <a:srgbClr val="610B38"/>
                </a:solidFill>
                <a:highlight>
                  <a:srgbClr val="FFFFFF"/>
                </a:highlight>
              </a:rPr>
              <a:t>Soft computing vs hard computing</a:t>
            </a:r>
            <a:endParaRPr/>
          </a:p>
        </p:txBody>
      </p:sp>
      <p:sp>
        <p:nvSpPr>
          <p:cNvPr id="94" name="Google Shape;94;p19"/>
          <p:cNvSpPr txBox="1"/>
          <p:nvPr>
            <p:ph idx="1" type="body"/>
          </p:nvPr>
        </p:nvSpPr>
        <p:spPr>
          <a:xfrm>
            <a:off x="199475" y="5726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Hard computing uses existing mathematical algorithms to solve certain problems. It provides a precise and exact solution of the problem. Any numerical problem is an example of hard computing.</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333333"/>
                </a:solidFill>
                <a:highlight>
                  <a:srgbClr val="FFFFFF"/>
                </a:highlight>
                <a:latin typeface="Roboto"/>
                <a:ea typeface="Roboto"/>
                <a:cs typeface="Roboto"/>
                <a:sym typeface="Roboto"/>
              </a:rPr>
              <a:t>On the other hand, soft computing is a different approach than hard computing. In soft computing, we compute solutions to the existing complex problems. The result calculated or provided by soft computing are also not precise. They are imprecise and fuzzy in nature.</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333333"/>
              </a:solidFill>
              <a:highlight>
                <a:srgbClr val="FFFFFF"/>
              </a:highlight>
              <a:latin typeface="Roboto"/>
              <a:ea typeface="Roboto"/>
              <a:cs typeface="Roboto"/>
              <a:sym typeface="Roboto"/>
            </a:endParaRPr>
          </a:p>
        </p:txBody>
      </p:sp>
      <p:pic>
        <p:nvPicPr>
          <p:cNvPr id="95" name="Google Shape;95;p19"/>
          <p:cNvPicPr preferRelativeResize="0"/>
          <p:nvPr/>
        </p:nvPicPr>
        <p:blipFill>
          <a:blip r:embed="rId3">
            <a:alphaModFix/>
          </a:blip>
          <a:stretch>
            <a:fillRect/>
          </a:stretch>
        </p:blipFill>
        <p:spPr>
          <a:xfrm>
            <a:off x="2476325" y="1682100"/>
            <a:ext cx="4213052"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451600" y="1263799"/>
            <a:ext cx="8256625" cy="36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36875" y="1402350"/>
            <a:ext cx="3234000" cy="23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rtificial neurons vs </a:t>
            </a:r>
            <a:endParaRPr/>
          </a:p>
          <a:p>
            <a:pPr indent="0" lvl="0" marL="0" rtl="0" algn="l">
              <a:spcBef>
                <a:spcPts val="0"/>
              </a:spcBef>
              <a:spcAft>
                <a:spcPts val="0"/>
              </a:spcAft>
              <a:buNone/>
            </a:pPr>
            <a:r>
              <a:rPr lang="en"/>
              <a:t>biological neurons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3545826" y="312888"/>
            <a:ext cx="4830276" cy="451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