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3" r:id="rId3"/>
    <p:sldId id="271" r:id="rId4"/>
    <p:sldId id="264" r:id="rId5"/>
    <p:sldId id="260" r:id="rId6"/>
    <p:sldId id="261" r:id="rId7"/>
    <p:sldId id="262" r:id="rId8"/>
    <p:sldId id="269" r:id="rId9"/>
    <p:sldId id="265" r:id="rId10"/>
    <p:sldId id="266" r:id="rId11"/>
    <p:sldId id="268" r:id="rId12"/>
    <p:sldId id="270" r:id="rId13"/>
    <p:sldId id="273" r:id="rId14"/>
    <p:sldId id="275" r:id="rId15"/>
    <p:sldId id="276"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2687"/>
    <a:srgbClr val="EE516C"/>
    <a:srgbClr val="F2843B"/>
    <a:srgbClr val="FF9F0A"/>
    <a:srgbClr val="48A89C"/>
    <a:srgbClr val="F49E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62" autoAdjust="0"/>
    <p:restoredTop sz="94660"/>
  </p:normalViewPr>
  <p:slideViewPr>
    <p:cSldViewPr snapToGrid="0">
      <p:cViewPr varScale="1">
        <p:scale>
          <a:sx n="85" d="100"/>
          <a:sy n="85" d="100"/>
        </p:scale>
        <p:origin x="1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AF16DE-4235-4301-BFBC-25B75DDE1CD9}" type="datetimeFigureOut">
              <a:rPr lang="en-CA" smtClean="0"/>
              <a:t>2024-02-28</a:t>
            </a:fld>
            <a:endParaRPr lang="en-CA"/>
          </a:p>
        </p:txBody>
      </p:sp>
      <p:sp>
        <p:nvSpPr>
          <p:cNvPr id="5" name="Footer Placeholder 4"/>
          <p:cNvSpPr>
            <a:spLocks noGrp="1"/>
          </p:cNvSpPr>
          <p:nvPr>
            <p:ph type="ftr" sz="quarter" idx="11"/>
          </p:nvPr>
        </p:nvSpPr>
        <p:spPr>
          <a:xfrm>
            <a:off x="5332412" y="5883275"/>
            <a:ext cx="4324044" cy="365125"/>
          </a:xfrm>
        </p:spPr>
        <p:txBody>
          <a:bodyPr/>
          <a:lstStyle/>
          <a:p>
            <a:endParaRPr lang="en-CA"/>
          </a:p>
        </p:txBody>
      </p:sp>
      <p:sp>
        <p:nvSpPr>
          <p:cNvPr id="6" name="Slide Number Placeholder 5"/>
          <p:cNvSpPr>
            <a:spLocks noGrp="1"/>
          </p:cNvSpPr>
          <p:nvPr>
            <p:ph type="sldNum" sz="quarter" idx="12"/>
          </p:nvPr>
        </p:nvSpPr>
        <p:spPr/>
        <p:txBody>
          <a:bodyPr/>
          <a:lstStyle/>
          <a:p>
            <a:fld id="{1F07122D-571E-4E68-9501-ACAD145D6685}" type="slidenum">
              <a:rPr lang="en-CA" smtClean="0"/>
              <a:t>‹#›</a:t>
            </a:fld>
            <a:endParaRPr lang="en-CA"/>
          </a:p>
        </p:txBody>
      </p:sp>
    </p:spTree>
    <p:extLst>
      <p:ext uri="{BB962C8B-B14F-4D97-AF65-F5344CB8AC3E}">
        <p14:creationId xmlns:p14="http://schemas.microsoft.com/office/powerpoint/2010/main" val="47606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AF16DE-4235-4301-BFBC-25B75DDE1CD9}" type="datetimeFigureOut">
              <a:rPr lang="en-CA" smtClean="0"/>
              <a:t>2024-02-28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07122D-571E-4E68-9501-ACAD145D6685}" type="slidenum">
              <a:rPr lang="en-CA" smtClean="0"/>
              <a:t>‹#›</a:t>
            </a:fld>
            <a:endParaRPr lang="en-CA"/>
          </a:p>
        </p:txBody>
      </p:sp>
    </p:spTree>
    <p:extLst>
      <p:ext uri="{BB962C8B-B14F-4D97-AF65-F5344CB8AC3E}">
        <p14:creationId xmlns:p14="http://schemas.microsoft.com/office/powerpoint/2010/main" val="376457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F16DE-4235-4301-BFBC-25B75DDE1CD9}" type="datetimeFigureOut">
              <a:rPr lang="en-CA" smtClean="0"/>
              <a:t>2024-02-28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07122D-571E-4E68-9501-ACAD145D6685}" type="slidenum">
              <a:rPr lang="en-CA" smtClean="0"/>
              <a:t>‹#›</a:t>
            </a:fld>
            <a:endParaRPr lang="en-CA"/>
          </a:p>
        </p:txBody>
      </p:sp>
    </p:spTree>
    <p:extLst>
      <p:ext uri="{BB962C8B-B14F-4D97-AF65-F5344CB8AC3E}">
        <p14:creationId xmlns:p14="http://schemas.microsoft.com/office/powerpoint/2010/main" val="2024012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F16DE-4235-4301-BFBC-25B75DDE1CD9}" type="datetimeFigureOut">
              <a:rPr lang="en-CA" smtClean="0"/>
              <a:t>2024-02-28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07122D-571E-4E68-9501-ACAD145D6685}" type="slidenum">
              <a:rPr lang="en-CA" smtClean="0"/>
              <a:t>‹#›</a:t>
            </a:fld>
            <a:endParaRPr lang="en-CA"/>
          </a:p>
        </p:txBody>
      </p:sp>
    </p:spTree>
    <p:extLst>
      <p:ext uri="{BB962C8B-B14F-4D97-AF65-F5344CB8AC3E}">
        <p14:creationId xmlns:p14="http://schemas.microsoft.com/office/powerpoint/2010/main" val="854824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F16DE-4235-4301-BFBC-25B75DDE1CD9}" type="datetimeFigureOut">
              <a:rPr lang="en-CA" smtClean="0"/>
              <a:t>2024-02-28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07122D-571E-4E68-9501-ACAD145D6685}" type="slidenum">
              <a:rPr lang="en-CA" smtClean="0"/>
              <a:t>‹#›</a:t>
            </a:fld>
            <a:endParaRPr lang="en-CA"/>
          </a:p>
        </p:txBody>
      </p:sp>
    </p:spTree>
    <p:extLst>
      <p:ext uri="{BB962C8B-B14F-4D97-AF65-F5344CB8AC3E}">
        <p14:creationId xmlns:p14="http://schemas.microsoft.com/office/powerpoint/2010/main" val="24612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F16DE-4235-4301-BFBC-25B75DDE1CD9}" type="datetimeFigureOut">
              <a:rPr lang="en-CA" smtClean="0"/>
              <a:t>2024-02-28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07122D-571E-4E68-9501-ACAD145D6685}" type="slidenum">
              <a:rPr lang="en-CA" smtClean="0"/>
              <a:t>‹#›</a:t>
            </a:fld>
            <a:endParaRPr lang="en-CA"/>
          </a:p>
        </p:txBody>
      </p:sp>
    </p:spTree>
    <p:extLst>
      <p:ext uri="{BB962C8B-B14F-4D97-AF65-F5344CB8AC3E}">
        <p14:creationId xmlns:p14="http://schemas.microsoft.com/office/powerpoint/2010/main" val="3214414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F16DE-4235-4301-BFBC-25B75DDE1CD9}" type="datetimeFigureOut">
              <a:rPr lang="en-CA" smtClean="0"/>
              <a:t>2024-02-28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07122D-571E-4E68-9501-ACAD145D6685}" type="slidenum">
              <a:rPr lang="en-CA" smtClean="0"/>
              <a:t>‹#›</a:t>
            </a:fld>
            <a:endParaRPr lang="en-CA"/>
          </a:p>
        </p:txBody>
      </p:sp>
    </p:spTree>
    <p:extLst>
      <p:ext uri="{BB962C8B-B14F-4D97-AF65-F5344CB8AC3E}">
        <p14:creationId xmlns:p14="http://schemas.microsoft.com/office/powerpoint/2010/main" val="1816208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F16DE-4235-4301-BFBC-25B75DDE1CD9}" type="datetimeFigureOut">
              <a:rPr lang="en-CA" smtClean="0"/>
              <a:t>2024-02-28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07122D-571E-4E68-9501-ACAD145D6685}" type="slidenum">
              <a:rPr lang="en-CA" smtClean="0"/>
              <a:t>‹#›</a:t>
            </a:fld>
            <a:endParaRPr lang="en-CA"/>
          </a:p>
        </p:txBody>
      </p:sp>
    </p:spTree>
    <p:extLst>
      <p:ext uri="{BB962C8B-B14F-4D97-AF65-F5344CB8AC3E}">
        <p14:creationId xmlns:p14="http://schemas.microsoft.com/office/powerpoint/2010/main" val="2438007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F16DE-4235-4301-BFBC-25B75DDE1CD9}" type="datetimeFigureOut">
              <a:rPr lang="en-CA" smtClean="0"/>
              <a:t>2024-02-28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07122D-571E-4E68-9501-ACAD145D6685}" type="slidenum">
              <a:rPr lang="en-CA" smtClean="0"/>
              <a:t>‹#›</a:t>
            </a:fld>
            <a:endParaRPr lang="en-CA"/>
          </a:p>
        </p:txBody>
      </p:sp>
    </p:spTree>
    <p:extLst>
      <p:ext uri="{BB962C8B-B14F-4D97-AF65-F5344CB8AC3E}">
        <p14:creationId xmlns:p14="http://schemas.microsoft.com/office/powerpoint/2010/main" val="3158836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F16DE-4235-4301-BFBC-25B75DDE1CD9}" type="datetimeFigureOut">
              <a:rPr lang="en-CA" smtClean="0"/>
              <a:t>2024-02-28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951856" y="5867131"/>
            <a:ext cx="551167" cy="365125"/>
          </a:xfrm>
        </p:spPr>
        <p:txBody>
          <a:bodyPr/>
          <a:lstStyle/>
          <a:p>
            <a:fld id="{1F07122D-571E-4E68-9501-ACAD145D6685}" type="slidenum">
              <a:rPr lang="en-CA" smtClean="0"/>
              <a:t>‹#›</a:t>
            </a:fld>
            <a:endParaRPr lang="en-CA"/>
          </a:p>
        </p:txBody>
      </p:sp>
    </p:spTree>
    <p:extLst>
      <p:ext uri="{BB962C8B-B14F-4D97-AF65-F5344CB8AC3E}">
        <p14:creationId xmlns:p14="http://schemas.microsoft.com/office/powerpoint/2010/main" val="302767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F16DE-4235-4301-BFBC-25B75DDE1CD9}" type="datetimeFigureOut">
              <a:rPr lang="en-CA" smtClean="0"/>
              <a:t>2024-02-28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07122D-571E-4E68-9501-ACAD145D6685}" type="slidenum">
              <a:rPr lang="en-CA" smtClean="0"/>
              <a:t>‹#›</a:t>
            </a:fld>
            <a:endParaRPr lang="en-CA"/>
          </a:p>
        </p:txBody>
      </p:sp>
    </p:spTree>
    <p:extLst>
      <p:ext uri="{BB962C8B-B14F-4D97-AF65-F5344CB8AC3E}">
        <p14:creationId xmlns:p14="http://schemas.microsoft.com/office/powerpoint/2010/main" val="1035187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AF16DE-4235-4301-BFBC-25B75DDE1CD9}" type="datetimeFigureOut">
              <a:rPr lang="en-CA" smtClean="0"/>
              <a:t>2024-02-28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07122D-571E-4E68-9501-ACAD145D6685}" type="slidenum">
              <a:rPr lang="en-CA" smtClean="0"/>
              <a:t>‹#›</a:t>
            </a:fld>
            <a:endParaRPr lang="en-CA"/>
          </a:p>
        </p:txBody>
      </p:sp>
    </p:spTree>
    <p:extLst>
      <p:ext uri="{BB962C8B-B14F-4D97-AF65-F5344CB8AC3E}">
        <p14:creationId xmlns:p14="http://schemas.microsoft.com/office/powerpoint/2010/main" val="199178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AF16DE-4235-4301-BFBC-25B75DDE1CD9}" type="datetimeFigureOut">
              <a:rPr lang="en-CA" smtClean="0"/>
              <a:t>2024-02-28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F07122D-571E-4E68-9501-ACAD145D6685}" type="slidenum">
              <a:rPr lang="en-CA" smtClean="0"/>
              <a:t>‹#›</a:t>
            </a:fld>
            <a:endParaRPr lang="en-CA"/>
          </a:p>
        </p:txBody>
      </p:sp>
    </p:spTree>
    <p:extLst>
      <p:ext uri="{BB962C8B-B14F-4D97-AF65-F5344CB8AC3E}">
        <p14:creationId xmlns:p14="http://schemas.microsoft.com/office/powerpoint/2010/main" val="54449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AF16DE-4235-4301-BFBC-25B75DDE1CD9}" type="datetimeFigureOut">
              <a:rPr lang="en-CA" smtClean="0"/>
              <a:t>2024-02-28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F07122D-571E-4E68-9501-ACAD145D6685}" type="slidenum">
              <a:rPr lang="en-CA" smtClean="0"/>
              <a:t>‹#›</a:t>
            </a:fld>
            <a:endParaRPr lang="en-CA"/>
          </a:p>
        </p:txBody>
      </p:sp>
    </p:spTree>
    <p:extLst>
      <p:ext uri="{BB962C8B-B14F-4D97-AF65-F5344CB8AC3E}">
        <p14:creationId xmlns:p14="http://schemas.microsoft.com/office/powerpoint/2010/main" val="158376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AF16DE-4235-4301-BFBC-25B75DDE1CD9}" type="datetimeFigureOut">
              <a:rPr lang="en-CA" smtClean="0"/>
              <a:t>2024-02-28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F07122D-571E-4E68-9501-ACAD145D6685}" type="slidenum">
              <a:rPr lang="en-CA" smtClean="0"/>
              <a:t>‹#›</a:t>
            </a:fld>
            <a:endParaRPr lang="en-CA"/>
          </a:p>
        </p:txBody>
      </p:sp>
    </p:spTree>
    <p:extLst>
      <p:ext uri="{BB962C8B-B14F-4D97-AF65-F5344CB8AC3E}">
        <p14:creationId xmlns:p14="http://schemas.microsoft.com/office/powerpoint/2010/main" val="379149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AF16DE-4235-4301-BFBC-25B75DDE1CD9}" type="datetimeFigureOut">
              <a:rPr lang="en-CA" smtClean="0"/>
              <a:t>2024-02-28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07122D-571E-4E68-9501-ACAD145D6685}" type="slidenum">
              <a:rPr lang="en-CA" smtClean="0"/>
              <a:t>‹#›</a:t>
            </a:fld>
            <a:endParaRPr lang="en-CA"/>
          </a:p>
        </p:txBody>
      </p:sp>
    </p:spTree>
    <p:extLst>
      <p:ext uri="{BB962C8B-B14F-4D97-AF65-F5344CB8AC3E}">
        <p14:creationId xmlns:p14="http://schemas.microsoft.com/office/powerpoint/2010/main" val="428935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AF16DE-4235-4301-BFBC-25B75DDE1CD9}" type="datetimeFigureOut">
              <a:rPr lang="en-CA" smtClean="0"/>
              <a:t>2024-02-28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07122D-571E-4E68-9501-ACAD145D6685}" type="slidenum">
              <a:rPr lang="en-CA" smtClean="0"/>
              <a:t>‹#›</a:t>
            </a:fld>
            <a:endParaRPr lang="en-CA"/>
          </a:p>
        </p:txBody>
      </p:sp>
    </p:spTree>
    <p:extLst>
      <p:ext uri="{BB962C8B-B14F-4D97-AF65-F5344CB8AC3E}">
        <p14:creationId xmlns:p14="http://schemas.microsoft.com/office/powerpoint/2010/main" val="49342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AF16DE-4235-4301-BFBC-25B75DDE1CD9}" type="datetimeFigureOut">
              <a:rPr lang="en-CA" smtClean="0"/>
              <a:t>2024-02-28</a:t>
            </a:fld>
            <a:endParaRPr lang="en-C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07122D-571E-4E68-9501-ACAD145D6685}" type="slidenum">
              <a:rPr lang="en-CA" smtClean="0"/>
              <a:t>‹#›</a:t>
            </a:fld>
            <a:endParaRPr lang="en-CA"/>
          </a:p>
        </p:txBody>
      </p:sp>
    </p:spTree>
    <p:extLst>
      <p:ext uri="{BB962C8B-B14F-4D97-AF65-F5344CB8AC3E}">
        <p14:creationId xmlns:p14="http://schemas.microsoft.com/office/powerpoint/2010/main" val="3178563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swaptr/layoffs-202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1052-D520-FCD3-6D9E-BB69D25E987C}"/>
              </a:ext>
            </a:extLst>
          </p:cNvPr>
          <p:cNvSpPr>
            <a:spLocks noGrp="1"/>
          </p:cNvSpPr>
          <p:nvPr>
            <p:ph type="title"/>
          </p:nvPr>
        </p:nvSpPr>
        <p:spPr>
          <a:xfrm>
            <a:off x="1484312" y="213359"/>
            <a:ext cx="9706202" cy="1226557"/>
          </a:xfrm>
        </p:spPr>
        <p:txBody>
          <a:bodyPr>
            <a:normAutofit/>
          </a:bodyPr>
          <a:lstStyle/>
          <a:p>
            <a:r>
              <a:rPr lang="en-CA" sz="2800" b="1" dirty="0"/>
              <a:t>ANALYSIS OF LAYOFF IN THE TECH INDUSTRIES FROM COVID 2020 - 2022</a:t>
            </a:r>
          </a:p>
        </p:txBody>
      </p:sp>
      <p:pic>
        <p:nvPicPr>
          <p:cNvPr id="12" name="Content Placeholder 11">
            <a:extLst>
              <a:ext uri="{FF2B5EF4-FFF2-40B4-BE49-F238E27FC236}">
                <a16:creationId xmlns:a16="http://schemas.microsoft.com/office/drawing/2014/main" id="{304269C7-3D9D-AACC-8E29-2E7B373C40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6236" y="2147802"/>
            <a:ext cx="6240462" cy="4159267"/>
          </a:xfrm>
        </p:spPr>
      </p:pic>
      <p:sp>
        <p:nvSpPr>
          <p:cNvPr id="13" name="TextBox 12">
            <a:extLst>
              <a:ext uri="{FF2B5EF4-FFF2-40B4-BE49-F238E27FC236}">
                <a16:creationId xmlns:a16="http://schemas.microsoft.com/office/drawing/2014/main" id="{542337FA-25C7-DBBC-151E-6E1618DB19D5}"/>
              </a:ext>
            </a:extLst>
          </p:cNvPr>
          <p:cNvSpPr txBox="1"/>
          <p:nvPr/>
        </p:nvSpPr>
        <p:spPr>
          <a:xfrm>
            <a:off x="2834486" y="1439916"/>
            <a:ext cx="8834493" cy="1015663"/>
          </a:xfrm>
          <a:prstGeom prst="rect">
            <a:avLst/>
          </a:prstGeom>
          <a:noFill/>
        </p:spPr>
        <p:txBody>
          <a:bodyPr wrap="square" rtlCol="0">
            <a:spAutoFit/>
          </a:bodyPr>
          <a:lstStyle/>
          <a:p>
            <a:r>
              <a:rPr lang="en-CA" sz="2000" b="1" dirty="0"/>
              <a:t>“A presentation to the technological and financial companies”</a:t>
            </a:r>
          </a:p>
          <a:p>
            <a:r>
              <a:rPr lang="en-CA" sz="2000" b="1" dirty="0"/>
              <a:t>							</a:t>
            </a:r>
          </a:p>
          <a:p>
            <a:endParaRPr lang="en-US" sz="2000" dirty="0"/>
          </a:p>
        </p:txBody>
      </p:sp>
      <p:sp>
        <p:nvSpPr>
          <p:cNvPr id="5" name="Text Placeholder 4">
            <a:extLst>
              <a:ext uri="{FF2B5EF4-FFF2-40B4-BE49-F238E27FC236}">
                <a16:creationId xmlns:a16="http://schemas.microsoft.com/office/drawing/2014/main" id="{1C0ECAC6-B184-B9EF-99C0-A54F38D424DC}"/>
              </a:ext>
            </a:extLst>
          </p:cNvPr>
          <p:cNvSpPr>
            <a:spLocks noGrp="1"/>
          </p:cNvSpPr>
          <p:nvPr>
            <p:ph type="body" sz="half" idx="2"/>
          </p:nvPr>
        </p:nvSpPr>
        <p:spPr/>
        <p:txBody>
          <a:bodyPr/>
          <a:lstStyle/>
          <a:p>
            <a:r>
              <a:rPr lang="en-CA" b="1" dirty="0"/>
              <a:t>Project Done By</a:t>
            </a:r>
          </a:p>
          <a:p>
            <a:br>
              <a:rPr lang="en-CA" b="1" dirty="0"/>
            </a:br>
            <a:r>
              <a:rPr lang="en-CA" b="1" dirty="0"/>
              <a:t>Vishnu Priya Ashok Kumar</a:t>
            </a:r>
          </a:p>
        </p:txBody>
      </p:sp>
    </p:spTree>
    <p:extLst>
      <p:ext uri="{BB962C8B-B14F-4D97-AF65-F5344CB8AC3E}">
        <p14:creationId xmlns:p14="http://schemas.microsoft.com/office/powerpoint/2010/main" val="3148012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7B5B6-4E4A-CF10-DB86-EE945FC7C9DD}"/>
              </a:ext>
            </a:extLst>
          </p:cNvPr>
          <p:cNvSpPr>
            <a:spLocks noGrp="1"/>
          </p:cNvSpPr>
          <p:nvPr>
            <p:ph type="title"/>
          </p:nvPr>
        </p:nvSpPr>
        <p:spPr>
          <a:xfrm>
            <a:off x="1484311" y="194211"/>
            <a:ext cx="10018713" cy="636814"/>
          </a:xfrm>
        </p:spPr>
        <p:txBody>
          <a:bodyPr>
            <a:normAutofit fontScale="90000"/>
          </a:bodyPr>
          <a:lstStyle/>
          <a:p>
            <a:r>
              <a:rPr lang="en-CA" dirty="0"/>
              <a:t>Appendix 1 - Dashboard </a:t>
            </a:r>
          </a:p>
        </p:txBody>
      </p:sp>
      <p:pic>
        <p:nvPicPr>
          <p:cNvPr id="7" name="Picture 6">
            <a:extLst>
              <a:ext uri="{FF2B5EF4-FFF2-40B4-BE49-F238E27FC236}">
                <a16:creationId xmlns:a16="http://schemas.microsoft.com/office/drawing/2014/main" id="{98995A96-E7B9-7858-CB79-D142FA6AF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188" y="1136073"/>
            <a:ext cx="9703835" cy="5209310"/>
          </a:xfrm>
          <a:prstGeom prst="rect">
            <a:avLst/>
          </a:prstGeom>
        </p:spPr>
      </p:pic>
    </p:spTree>
    <p:extLst>
      <p:ext uri="{BB962C8B-B14F-4D97-AF65-F5344CB8AC3E}">
        <p14:creationId xmlns:p14="http://schemas.microsoft.com/office/powerpoint/2010/main" val="31733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6AA1-78F5-EB65-F5D0-D555049CA533}"/>
              </a:ext>
            </a:extLst>
          </p:cNvPr>
          <p:cNvSpPr>
            <a:spLocks noGrp="1"/>
          </p:cNvSpPr>
          <p:nvPr>
            <p:ph type="title"/>
          </p:nvPr>
        </p:nvSpPr>
        <p:spPr>
          <a:xfrm>
            <a:off x="1634731" y="-36046"/>
            <a:ext cx="10018713" cy="1116281"/>
          </a:xfrm>
        </p:spPr>
        <p:txBody>
          <a:bodyPr/>
          <a:lstStyle/>
          <a:p>
            <a:r>
              <a:rPr lang="en-CA" dirty="0"/>
              <a:t>Appendix 2 - Data Cleaning </a:t>
            </a:r>
          </a:p>
        </p:txBody>
      </p:sp>
      <p:pic>
        <p:nvPicPr>
          <p:cNvPr id="7" name="Picture 6">
            <a:extLst>
              <a:ext uri="{FF2B5EF4-FFF2-40B4-BE49-F238E27FC236}">
                <a16:creationId xmlns:a16="http://schemas.microsoft.com/office/drawing/2014/main" id="{CA1ADA5C-7981-DF8F-B680-2D2C11CF06AE}"/>
              </a:ext>
            </a:extLst>
          </p:cNvPr>
          <p:cNvPicPr>
            <a:picLocks noChangeAspect="1"/>
          </p:cNvPicPr>
          <p:nvPr/>
        </p:nvPicPr>
        <p:blipFill rotWithShape="1">
          <a:blip r:embed="rId2">
            <a:extLst>
              <a:ext uri="{28A0092B-C50C-407E-A947-70E740481C1C}">
                <a14:useLocalDpi xmlns:a14="http://schemas.microsoft.com/office/drawing/2010/main" val="0"/>
              </a:ext>
            </a:extLst>
          </a:blip>
          <a:srcRect l="8824"/>
          <a:stretch/>
        </p:blipFill>
        <p:spPr>
          <a:xfrm>
            <a:off x="1801091" y="1080235"/>
            <a:ext cx="9282545" cy="4336892"/>
          </a:xfrm>
          <a:prstGeom prst="rect">
            <a:avLst/>
          </a:prstGeom>
        </p:spPr>
      </p:pic>
      <p:sp>
        <p:nvSpPr>
          <p:cNvPr id="9" name="TextBox 8">
            <a:extLst>
              <a:ext uri="{FF2B5EF4-FFF2-40B4-BE49-F238E27FC236}">
                <a16:creationId xmlns:a16="http://schemas.microsoft.com/office/drawing/2014/main" id="{C0A0ABAD-0CA3-5E0A-B57D-4A6EC754D67A}"/>
              </a:ext>
            </a:extLst>
          </p:cNvPr>
          <p:cNvSpPr txBox="1"/>
          <p:nvPr/>
        </p:nvSpPr>
        <p:spPr>
          <a:xfrm>
            <a:off x="1953491" y="5680364"/>
            <a:ext cx="9145452" cy="369332"/>
          </a:xfrm>
          <a:prstGeom prst="rect">
            <a:avLst/>
          </a:prstGeom>
          <a:noFill/>
        </p:spPr>
        <p:txBody>
          <a:bodyPr wrap="none" rtlCol="0">
            <a:spAutoFit/>
          </a:bodyPr>
          <a:lstStyle/>
          <a:p>
            <a:r>
              <a:rPr lang="en-US" dirty="0"/>
              <a:t>Raw dataset is cleaned by replacing </a:t>
            </a:r>
            <a:r>
              <a:rPr lang="en-US" dirty="0" err="1"/>
              <a:t>NaN</a:t>
            </a:r>
            <a:r>
              <a:rPr lang="en-US" dirty="0"/>
              <a:t> values in each column and cleaned dataset is exported</a:t>
            </a:r>
          </a:p>
        </p:txBody>
      </p:sp>
    </p:spTree>
    <p:extLst>
      <p:ext uri="{BB962C8B-B14F-4D97-AF65-F5344CB8AC3E}">
        <p14:creationId xmlns:p14="http://schemas.microsoft.com/office/powerpoint/2010/main" val="2628489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AEEB-EA9B-4C5B-B59E-9E40A0CDDD83}"/>
              </a:ext>
            </a:extLst>
          </p:cNvPr>
          <p:cNvSpPr>
            <a:spLocks noGrp="1"/>
          </p:cNvSpPr>
          <p:nvPr>
            <p:ph type="title"/>
          </p:nvPr>
        </p:nvSpPr>
        <p:spPr>
          <a:xfrm>
            <a:off x="1364568" y="158283"/>
            <a:ext cx="10018713" cy="1110343"/>
          </a:xfrm>
        </p:spPr>
        <p:txBody>
          <a:bodyPr/>
          <a:lstStyle/>
          <a:p>
            <a:r>
              <a:rPr lang="en-CA" dirty="0"/>
              <a:t>Appendix 3.1 - Data Manipulation</a:t>
            </a:r>
          </a:p>
        </p:txBody>
      </p:sp>
      <p:sp>
        <p:nvSpPr>
          <p:cNvPr id="7" name="TextBox 6">
            <a:extLst>
              <a:ext uri="{FF2B5EF4-FFF2-40B4-BE49-F238E27FC236}">
                <a16:creationId xmlns:a16="http://schemas.microsoft.com/office/drawing/2014/main" id="{EC42C3A8-E517-26BD-80B3-9B820A33990D}"/>
              </a:ext>
            </a:extLst>
          </p:cNvPr>
          <p:cNvSpPr txBox="1"/>
          <p:nvPr/>
        </p:nvSpPr>
        <p:spPr>
          <a:xfrm>
            <a:off x="1482436" y="5481656"/>
            <a:ext cx="4620699" cy="338554"/>
          </a:xfrm>
          <a:prstGeom prst="rect">
            <a:avLst/>
          </a:prstGeom>
          <a:noFill/>
        </p:spPr>
        <p:txBody>
          <a:bodyPr wrap="square" rtlCol="0">
            <a:spAutoFit/>
          </a:bodyPr>
          <a:lstStyle/>
          <a:p>
            <a:r>
              <a:rPr lang="en-CA" sz="1600" dirty="0"/>
              <a:t>Total number of employees laid off in each country</a:t>
            </a:r>
          </a:p>
        </p:txBody>
      </p:sp>
      <p:sp>
        <p:nvSpPr>
          <p:cNvPr id="9" name="TextBox 8">
            <a:extLst>
              <a:ext uri="{FF2B5EF4-FFF2-40B4-BE49-F238E27FC236}">
                <a16:creationId xmlns:a16="http://schemas.microsoft.com/office/drawing/2014/main" id="{01890608-C9A0-1334-A22D-CC1ACC5CCB4E}"/>
              </a:ext>
            </a:extLst>
          </p:cNvPr>
          <p:cNvSpPr txBox="1"/>
          <p:nvPr/>
        </p:nvSpPr>
        <p:spPr>
          <a:xfrm>
            <a:off x="6560377" y="4142048"/>
            <a:ext cx="5042527" cy="584775"/>
          </a:xfrm>
          <a:prstGeom prst="rect">
            <a:avLst/>
          </a:prstGeom>
          <a:noFill/>
        </p:spPr>
        <p:txBody>
          <a:bodyPr wrap="square" rtlCol="0">
            <a:spAutoFit/>
          </a:bodyPr>
          <a:lstStyle/>
          <a:p>
            <a:r>
              <a:rPr lang="en-CA" sz="1600" dirty="0"/>
              <a:t>Determining the total number of employees laid off in the year  2020, 2021 and 2022 </a:t>
            </a:r>
          </a:p>
        </p:txBody>
      </p:sp>
      <p:pic>
        <p:nvPicPr>
          <p:cNvPr id="3" name="Picture 2">
            <a:extLst>
              <a:ext uri="{FF2B5EF4-FFF2-40B4-BE49-F238E27FC236}">
                <a16:creationId xmlns:a16="http://schemas.microsoft.com/office/drawing/2014/main" id="{1C8188C0-926C-8761-F063-CF0340049E93}"/>
              </a:ext>
            </a:extLst>
          </p:cNvPr>
          <p:cNvPicPr>
            <a:picLocks noChangeAspect="1"/>
          </p:cNvPicPr>
          <p:nvPr/>
        </p:nvPicPr>
        <p:blipFill rotWithShape="1">
          <a:blip r:embed="rId2">
            <a:extLst>
              <a:ext uri="{28A0092B-C50C-407E-A947-70E740481C1C}">
                <a14:useLocalDpi xmlns:a14="http://schemas.microsoft.com/office/drawing/2010/main" val="0"/>
              </a:ext>
            </a:extLst>
          </a:blip>
          <a:srcRect l="13955" t="3828" r="13728"/>
          <a:stretch/>
        </p:blipFill>
        <p:spPr>
          <a:xfrm>
            <a:off x="1482436" y="1552353"/>
            <a:ext cx="4886466" cy="3728355"/>
          </a:xfrm>
          <a:prstGeom prst="rect">
            <a:avLst/>
          </a:prstGeom>
        </p:spPr>
      </p:pic>
      <p:pic>
        <p:nvPicPr>
          <p:cNvPr id="10" name="Picture 9">
            <a:extLst>
              <a:ext uri="{FF2B5EF4-FFF2-40B4-BE49-F238E27FC236}">
                <a16:creationId xmlns:a16="http://schemas.microsoft.com/office/drawing/2014/main" id="{49579EF2-D755-0C3A-C79E-367F82D4D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377" y="1552353"/>
            <a:ext cx="5281103" cy="2305968"/>
          </a:xfrm>
          <a:prstGeom prst="rect">
            <a:avLst/>
          </a:prstGeom>
        </p:spPr>
      </p:pic>
    </p:spTree>
    <p:extLst>
      <p:ext uri="{BB962C8B-B14F-4D97-AF65-F5344CB8AC3E}">
        <p14:creationId xmlns:p14="http://schemas.microsoft.com/office/powerpoint/2010/main" val="3328104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AEEB-EA9B-4C5B-B59E-9E40A0CDDD83}"/>
              </a:ext>
            </a:extLst>
          </p:cNvPr>
          <p:cNvSpPr>
            <a:spLocks noGrp="1"/>
          </p:cNvSpPr>
          <p:nvPr>
            <p:ph type="title"/>
          </p:nvPr>
        </p:nvSpPr>
        <p:spPr>
          <a:xfrm>
            <a:off x="1364568" y="158284"/>
            <a:ext cx="10018713" cy="733430"/>
          </a:xfrm>
        </p:spPr>
        <p:txBody>
          <a:bodyPr/>
          <a:lstStyle/>
          <a:p>
            <a:r>
              <a:rPr lang="en-CA" dirty="0"/>
              <a:t>Appendix 3.2 - Data Manipulation Cont.</a:t>
            </a:r>
          </a:p>
        </p:txBody>
      </p:sp>
      <p:pic>
        <p:nvPicPr>
          <p:cNvPr id="16" name="Picture 15">
            <a:extLst>
              <a:ext uri="{FF2B5EF4-FFF2-40B4-BE49-F238E27FC236}">
                <a16:creationId xmlns:a16="http://schemas.microsoft.com/office/drawing/2014/main" id="{8B8AA15E-3CB3-C303-B781-E431335E80EF}"/>
              </a:ext>
            </a:extLst>
          </p:cNvPr>
          <p:cNvPicPr>
            <a:picLocks noChangeAspect="1"/>
          </p:cNvPicPr>
          <p:nvPr/>
        </p:nvPicPr>
        <p:blipFill rotWithShape="1">
          <a:blip r:embed="rId2">
            <a:extLst>
              <a:ext uri="{28A0092B-C50C-407E-A947-70E740481C1C}">
                <a14:useLocalDpi xmlns:a14="http://schemas.microsoft.com/office/drawing/2010/main" val="0"/>
              </a:ext>
            </a:extLst>
          </a:blip>
          <a:srcRect r="947" b="82453"/>
          <a:stretch/>
        </p:blipFill>
        <p:spPr>
          <a:xfrm>
            <a:off x="6672090" y="1268625"/>
            <a:ext cx="5304320" cy="733430"/>
          </a:xfrm>
          <a:prstGeom prst="rect">
            <a:avLst/>
          </a:prstGeom>
        </p:spPr>
      </p:pic>
      <p:pic>
        <p:nvPicPr>
          <p:cNvPr id="18" name="Picture 17">
            <a:extLst>
              <a:ext uri="{FF2B5EF4-FFF2-40B4-BE49-F238E27FC236}">
                <a16:creationId xmlns:a16="http://schemas.microsoft.com/office/drawing/2014/main" id="{5AD896AC-3335-15A5-E87E-DB8BBA228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090" y="2002055"/>
            <a:ext cx="5304321" cy="3562575"/>
          </a:xfrm>
          <a:prstGeom prst="rect">
            <a:avLst/>
          </a:prstGeom>
        </p:spPr>
      </p:pic>
      <p:pic>
        <p:nvPicPr>
          <p:cNvPr id="22" name="Picture 21">
            <a:extLst>
              <a:ext uri="{FF2B5EF4-FFF2-40B4-BE49-F238E27FC236}">
                <a16:creationId xmlns:a16="http://schemas.microsoft.com/office/drawing/2014/main" id="{EE97E7A6-E1CE-5265-45DD-80AF113A8B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567" y="1293370"/>
            <a:ext cx="5116159" cy="1156898"/>
          </a:xfrm>
          <a:prstGeom prst="rect">
            <a:avLst/>
          </a:prstGeom>
        </p:spPr>
      </p:pic>
      <p:pic>
        <p:nvPicPr>
          <p:cNvPr id="24" name="Picture 23">
            <a:extLst>
              <a:ext uri="{FF2B5EF4-FFF2-40B4-BE49-F238E27FC236}">
                <a16:creationId xmlns:a16="http://schemas.microsoft.com/office/drawing/2014/main" id="{C51EB0F9-5986-BAC4-736F-0847643009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4567" y="2452009"/>
            <a:ext cx="5116159" cy="3112621"/>
          </a:xfrm>
          <a:prstGeom prst="rect">
            <a:avLst/>
          </a:prstGeom>
        </p:spPr>
      </p:pic>
      <p:sp>
        <p:nvSpPr>
          <p:cNvPr id="25" name="TextBox 24">
            <a:extLst>
              <a:ext uri="{FF2B5EF4-FFF2-40B4-BE49-F238E27FC236}">
                <a16:creationId xmlns:a16="http://schemas.microsoft.com/office/drawing/2014/main" id="{C176C77A-8F79-E4FC-249D-BB804FF90F37}"/>
              </a:ext>
            </a:extLst>
          </p:cNvPr>
          <p:cNvSpPr txBox="1"/>
          <p:nvPr/>
        </p:nvSpPr>
        <p:spPr>
          <a:xfrm>
            <a:off x="1546579" y="5791200"/>
            <a:ext cx="4934148" cy="646331"/>
          </a:xfrm>
          <a:prstGeom prst="rect">
            <a:avLst/>
          </a:prstGeom>
          <a:noFill/>
        </p:spPr>
        <p:txBody>
          <a:bodyPr wrap="square" rtlCol="0">
            <a:spAutoFit/>
          </a:bodyPr>
          <a:lstStyle/>
          <a:p>
            <a:r>
              <a:rPr lang="en-US" dirty="0"/>
              <a:t>Grouping funding stage based on particular country and industry</a:t>
            </a:r>
          </a:p>
        </p:txBody>
      </p:sp>
      <p:sp>
        <p:nvSpPr>
          <p:cNvPr id="27" name="TextBox 26">
            <a:extLst>
              <a:ext uri="{FF2B5EF4-FFF2-40B4-BE49-F238E27FC236}">
                <a16:creationId xmlns:a16="http://schemas.microsoft.com/office/drawing/2014/main" id="{4B2578BB-107C-0D29-CE0B-DAB035DE9418}"/>
              </a:ext>
            </a:extLst>
          </p:cNvPr>
          <p:cNvSpPr txBox="1"/>
          <p:nvPr/>
        </p:nvSpPr>
        <p:spPr>
          <a:xfrm>
            <a:off x="6773333" y="5791200"/>
            <a:ext cx="4394473" cy="369332"/>
          </a:xfrm>
          <a:prstGeom prst="rect">
            <a:avLst/>
          </a:prstGeom>
          <a:noFill/>
        </p:spPr>
        <p:txBody>
          <a:bodyPr wrap="none" rtlCol="0">
            <a:spAutoFit/>
          </a:bodyPr>
          <a:lstStyle/>
          <a:p>
            <a:r>
              <a:rPr lang="en-US" dirty="0"/>
              <a:t>Top 5 nations where layoffs have taken place</a:t>
            </a:r>
          </a:p>
        </p:txBody>
      </p:sp>
    </p:spTree>
    <p:extLst>
      <p:ext uri="{BB962C8B-B14F-4D97-AF65-F5344CB8AC3E}">
        <p14:creationId xmlns:p14="http://schemas.microsoft.com/office/powerpoint/2010/main" val="3955397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AEEB-EA9B-4C5B-B59E-9E40A0CDDD83}"/>
              </a:ext>
            </a:extLst>
          </p:cNvPr>
          <p:cNvSpPr>
            <a:spLocks noGrp="1"/>
          </p:cNvSpPr>
          <p:nvPr>
            <p:ph type="title"/>
          </p:nvPr>
        </p:nvSpPr>
        <p:spPr>
          <a:xfrm>
            <a:off x="1364568" y="158284"/>
            <a:ext cx="10018713" cy="769972"/>
          </a:xfrm>
        </p:spPr>
        <p:txBody>
          <a:bodyPr/>
          <a:lstStyle/>
          <a:p>
            <a:r>
              <a:rPr lang="en-CA" dirty="0"/>
              <a:t>Appendix 3.3 - Data Manipulation cont.</a:t>
            </a:r>
          </a:p>
        </p:txBody>
      </p:sp>
      <p:pic>
        <p:nvPicPr>
          <p:cNvPr id="4" name="Picture 3">
            <a:extLst>
              <a:ext uri="{FF2B5EF4-FFF2-40B4-BE49-F238E27FC236}">
                <a16:creationId xmlns:a16="http://schemas.microsoft.com/office/drawing/2014/main" id="{07832087-DC0C-107E-6F6D-AA9BD6867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568" y="1268626"/>
            <a:ext cx="4731432" cy="4457816"/>
          </a:xfrm>
          <a:prstGeom prst="rect">
            <a:avLst/>
          </a:prstGeom>
        </p:spPr>
      </p:pic>
      <p:pic>
        <p:nvPicPr>
          <p:cNvPr id="6" name="Picture 5">
            <a:extLst>
              <a:ext uri="{FF2B5EF4-FFF2-40B4-BE49-F238E27FC236}">
                <a16:creationId xmlns:a16="http://schemas.microsoft.com/office/drawing/2014/main" id="{33AC08DB-E5DF-FB48-BB33-213D8747F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175" y="1268626"/>
            <a:ext cx="5493043" cy="1643976"/>
          </a:xfrm>
          <a:prstGeom prst="rect">
            <a:avLst/>
          </a:prstGeom>
        </p:spPr>
      </p:pic>
      <p:pic>
        <p:nvPicPr>
          <p:cNvPr id="11" name="Picture 10">
            <a:extLst>
              <a:ext uri="{FF2B5EF4-FFF2-40B4-BE49-F238E27FC236}">
                <a16:creationId xmlns:a16="http://schemas.microsoft.com/office/drawing/2014/main" id="{039AA7A8-2D4E-E85A-BFD0-201D5610A0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7175" y="2912602"/>
            <a:ext cx="5493043" cy="2834017"/>
          </a:xfrm>
          <a:prstGeom prst="rect">
            <a:avLst/>
          </a:prstGeom>
        </p:spPr>
      </p:pic>
      <p:sp>
        <p:nvSpPr>
          <p:cNvPr id="12" name="TextBox 11">
            <a:extLst>
              <a:ext uri="{FF2B5EF4-FFF2-40B4-BE49-F238E27FC236}">
                <a16:creationId xmlns:a16="http://schemas.microsoft.com/office/drawing/2014/main" id="{AFFA675F-2662-4B72-53A5-2619145A88D5}"/>
              </a:ext>
            </a:extLst>
          </p:cNvPr>
          <p:cNvSpPr txBox="1"/>
          <p:nvPr/>
        </p:nvSpPr>
        <p:spPr>
          <a:xfrm>
            <a:off x="1478844" y="5904089"/>
            <a:ext cx="4617156" cy="646331"/>
          </a:xfrm>
          <a:prstGeom prst="rect">
            <a:avLst/>
          </a:prstGeom>
          <a:noFill/>
        </p:spPr>
        <p:txBody>
          <a:bodyPr wrap="square" rtlCol="0">
            <a:spAutoFit/>
          </a:bodyPr>
          <a:lstStyle/>
          <a:p>
            <a:r>
              <a:rPr lang="en-US" dirty="0"/>
              <a:t>Total global layoffs since 2020 across various industries</a:t>
            </a:r>
          </a:p>
        </p:txBody>
      </p:sp>
      <p:sp>
        <p:nvSpPr>
          <p:cNvPr id="13" name="TextBox 12">
            <a:extLst>
              <a:ext uri="{FF2B5EF4-FFF2-40B4-BE49-F238E27FC236}">
                <a16:creationId xmlns:a16="http://schemas.microsoft.com/office/drawing/2014/main" id="{03AB6D59-8D97-1C9B-2D18-32F9C1A7EBE6}"/>
              </a:ext>
            </a:extLst>
          </p:cNvPr>
          <p:cNvSpPr txBox="1"/>
          <p:nvPr/>
        </p:nvSpPr>
        <p:spPr>
          <a:xfrm>
            <a:off x="6344356" y="5971822"/>
            <a:ext cx="4631396" cy="369332"/>
          </a:xfrm>
          <a:prstGeom prst="rect">
            <a:avLst/>
          </a:prstGeom>
          <a:noFill/>
        </p:spPr>
        <p:txBody>
          <a:bodyPr wrap="none" rtlCol="0">
            <a:spAutoFit/>
          </a:bodyPr>
          <a:lstStyle/>
          <a:p>
            <a:r>
              <a:rPr lang="en-US" dirty="0"/>
              <a:t>Annual layoffs in tech industries in all countries</a:t>
            </a:r>
          </a:p>
        </p:txBody>
      </p:sp>
    </p:spTree>
    <p:extLst>
      <p:ext uri="{BB962C8B-B14F-4D97-AF65-F5344CB8AC3E}">
        <p14:creationId xmlns:p14="http://schemas.microsoft.com/office/powerpoint/2010/main" val="2163648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AEEB-EA9B-4C5B-B59E-9E40A0CDDD83}"/>
              </a:ext>
            </a:extLst>
          </p:cNvPr>
          <p:cNvSpPr>
            <a:spLocks noGrp="1"/>
          </p:cNvSpPr>
          <p:nvPr>
            <p:ph type="title"/>
          </p:nvPr>
        </p:nvSpPr>
        <p:spPr>
          <a:xfrm>
            <a:off x="1364568" y="158284"/>
            <a:ext cx="10018713" cy="839244"/>
          </a:xfrm>
        </p:spPr>
        <p:txBody>
          <a:bodyPr/>
          <a:lstStyle/>
          <a:p>
            <a:r>
              <a:rPr lang="en-CA" dirty="0"/>
              <a:t>Appendix 3.4 - Data Manipulation Cont.</a:t>
            </a:r>
          </a:p>
        </p:txBody>
      </p:sp>
      <p:pic>
        <p:nvPicPr>
          <p:cNvPr id="7" name="Picture 6">
            <a:extLst>
              <a:ext uri="{FF2B5EF4-FFF2-40B4-BE49-F238E27FC236}">
                <a16:creationId xmlns:a16="http://schemas.microsoft.com/office/drawing/2014/main" id="{DFFB1841-6E42-7AC6-43B8-D56342A1C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623" y="1268626"/>
            <a:ext cx="7772400" cy="3518033"/>
          </a:xfrm>
          <a:prstGeom prst="rect">
            <a:avLst/>
          </a:prstGeom>
        </p:spPr>
      </p:pic>
      <p:sp>
        <p:nvSpPr>
          <p:cNvPr id="8" name="TextBox 7">
            <a:extLst>
              <a:ext uri="{FF2B5EF4-FFF2-40B4-BE49-F238E27FC236}">
                <a16:creationId xmlns:a16="http://schemas.microsoft.com/office/drawing/2014/main" id="{754CF4D3-72B7-EC05-7001-C01A31AA9BB9}"/>
              </a:ext>
            </a:extLst>
          </p:cNvPr>
          <p:cNvSpPr txBox="1"/>
          <p:nvPr/>
        </p:nvSpPr>
        <p:spPr>
          <a:xfrm>
            <a:off x="2991556" y="5125156"/>
            <a:ext cx="4667688" cy="369332"/>
          </a:xfrm>
          <a:prstGeom prst="rect">
            <a:avLst/>
          </a:prstGeom>
          <a:noFill/>
        </p:spPr>
        <p:txBody>
          <a:bodyPr wrap="none" rtlCol="0">
            <a:spAutoFit/>
          </a:bodyPr>
          <a:lstStyle/>
          <a:p>
            <a:r>
              <a:rPr lang="en-US" dirty="0"/>
              <a:t>Top 5 Companies Laying Off Employees in 2022</a:t>
            </a:r>
          </a:p>
        </p:txBody>
      </p:sp>
    </p:spTree>
    <p:extLst>
      <p:ext uri="{BB962C8B-B14F-4D97-AF65-F5344CB8AC3E}">
        <p14:creationId xmlns:p14="http://schemas.microsoft.com/office/powerpoint/2010/main" val="160221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CC7D91-DF02-FE3D-E10C-D9C64FBEC9B6}"/>
              </a:ext>
            </a:extLst>
          </p:cNvPr>
          <p:cNvPicPr>
            <a:picLocks noChangeAspect="1"/>
          </p:cNvPicPr>
          <p:nvPr/>
        </p:nvPicPr>
        <p:blipFill>
          <a:blip r:embed="rId2">
            <a:alphaModFix/>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1856509" y="2230582"/>
            <a:ext cx="9774607" cy="3871046"/>
          </a:xfrm>
          <a:prstGeom prst="rect">
            <a:avLst/>
          </a:prstGeom>
        </p:spPr>
      </p:pic>
      <p:sp>
        <p:nvSpPr>
          <p:cNvPr id="2" name="Title 1">
            <a:extLst>
              <a:ext uri="{FF2B5EF4-FFF2-40B4-BE49-F238E27FC236}">
                <a16:creationId xmlns:a16="http://schemas.microsoft.com/office/drawing/2014/main" id="{CD784EE2-01EE-2839-8FBF-80B3F7593A37}"/>
              </a:ext>
            </a:extLst>
          </p:cNvPr>
          <p:cNvSpPr>
            <a:spLocks noGrp="1"/>
          </p:cNvSpPr>
          <p:nvPr>
            <p:ph type="title"/>
          </p:nvPr>
        </p:nvSpPr>
        <p:spPr>
          <a:xfrm>
            <a:off x="1387329" y="339436"/>
            <a:ext cx="10018713" cy="1752599"/>
          </a:xfrm>
        </p:spPr>
        <p:txBody>
          <a:bodyPr>
            <a:normAutofit/>
          </a:bodyPr>
          <a:lstStyle/>
          <a:p>
            <a:r>
              <a:rPr lang="en-CA" sz="6600" dirty="0">
                <a:solidFill>
                  <a:schemeClr val="accent1"/>
                </a:solidFill>
              </a:rPr>
              <a:t>Thank You !!</a:t>
            </a:r>
          </a:p>
        </p:txBody>
      </p:sp>
    </p:spTree>
    <p:extLst>
      <p:ext uri="{BB962C8B-B14F-4D97-AF65-F5344CB8AC3E}">
        <p14:creationId xmlns:p14="http://schemas.microsoft.com/office/powerpoint/2010/main" val="242952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743A-C48C-42CB-9DB6-19B6A91D2C68}"/>
              </a:ext>
            </a:extLst>
          </p:cNvPr>
          <p:cNvSpPr>
            <a:spLocks noGrp="1"/>
          </p:cNvSpPr>
          <p:nvPr>
            <p:ph type="title"/>
          </p:nvPr>
        </p:nvSpPr>
        <p:spPr>
          <a:xfrm>
            <a:off x="1314190" y="0"/>
            <a:ext cx="10018713" cy="1698171"/>
          </a:xfrm>
        </p:spPr>
        <p:txBody>
          <a:bodyPr/>
          <a:lstStyle/>
          <a:p>
            <a:r>
              <a:rPr lang="en-CA" dirty="0"/>
              <a:t>Table of Contents </a:t>
            </a:r>
          </a:p>
        </p:txBody>
      </p:sp>
      <p:sp>
        <p:nvSpPr>
          <p:cNvPr id="3" name="Content Placeholder 2">
            <a:extLst>
              <a:ext uri="{FF2B5EF4-FFF2-40B4-BE49-F238E27FC236}">
                <a16:creationId xmlns:a16="http://schemas.microsoft.com/office/drawing/2014/main" id="{0864F8FD-F49C-7CF6-DA28-415DF538FFD2}"/>
              </a:ext>
            </a:extLst>
          </p:cNvPr>
          <p:cNvSpPr>
            <a:spLocks noGrp="1"/>
          </p:cNvSpPr>
          <p:nvPr>
            <p:ph idx="1"/>
          </p:nvPr>
        </p:nvSpPr>
        <p:spPr>
          <a:xfrm>
            <a:off x="1441780" y="1553771"/>
            <a:ext cx="10018713" cy="4465319"/>
          </a:xfrm>
        </p:spPr>
        <p:txBody>
          <a:bodyPr/>
          <a:lstStyle/>
          <a:p>
            <a:r>
              <a:rPr lang="en-CA" dirty="0"/>
              <a:t>Understanding Data</a:t>
            </a:r>
          </a:p>
          <a:p>
            <a:r>
              <a:rPr lang="en-CA" dirty="0"/>
              <a:t>Method of identifying and analyzing data </a:t>
            </a:r>
          </a:p>
          <a:p>
            <a:r>
              <a:rPr lang="en-CA" dirty="0"/>
              <a:t>Executive summary</a:t>
            </a:r>
          </a:p>
          <a:p>
            <a:r>
              <a:rPr lang="en-CA" dirty="0"/>
              <a:t>Analysis approach using CRISP-DM</a:t>
            </a:r>
          </a:p>
          <a:p>
            <a:r>
              <a:rPr lang="en-CA" dirty="0"/>
              <a:t>Key insights </a:t>
            </a:r>
          </a:p>
          <a:p>
            <a:r>
              <a:rPr lang="en-CA" dirty="0"/>
              <a:t>Recommendations</a:t>
            </a:r>
          </a:p>
          <a:p>
            <a:r>
              <a:rPr lang="en-CA" dirty="0"/>
              <a:t>Appendix</a:t>
            </a:r>
          </a:p>
        </p:txBody>
      </p:sp>
      <p:pic>
        <p:nvPicPr>
          <p:cNvPr id="5" name="Picture 4">
            <a:extLst>
              <a:ext uri="{FF2B5EF4-FFF2-40B4-BE49-F238E27FC236}">
                <a16:creationId xmlns:a16="http://schemas.microsoft.com/office/drawing/2014/main" id="{0A61BF4F-D21E-9733-C93C-DD887B410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6035" y="2334895"/>
            <a:ext cx="4498109" cy="2188209"/>
          </a:xfrm>
          <a:prstGeom prst="rect">
            <a:avLst/>
          </a:prstGeom>
        </p:spPr>
      </p:pic>
      <p:sp>
        <p:nvSpPr>
          <p:cNvPr id="4" name="TextBox 3">
            <a:extLst>
              <a:ext uri="{FF2B5EF4-FFF2-40B4-BE49-F238E27FC236}">
                <a16:creationId xmlns:a16="http://schemas.microsoft.com/office/drawing/2014/main" id="{C0E45EFE-4FDA-588F-7975-04E0CB8C989F}"/>
              </a:ext>
            </a:extLst>
          </p:cNvPr>
          <p:cNvSpPr txBox="1"/>
          <p:nvPr/>
        </p:nvSpPr>
        <p:spPr>
          <a:xfrm>
            <a:off x="517358" y="46923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749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9592-8B02-4235-2B2D-E4DB4F6A97D1}"/>
              </a:ext>
            </a:extLst>
          </p:cNvPr>
          <p:cNvSpPr>
            <a:spLocks noGrp="1"/>
          </p:cNvSpPr>
          <p:nvPr>
            <p:ph type="title"/>
          </p:nvPr>
        </p:nvSpPr>
        <p:spPr>
          <a:xfrm>
            <a:off x="1484309" y="297181"/>
            <a:ext cx="10018713" cy="754379"/>
          </a:xfrm>
        </p:spPr>
        <p:txBody>
          <a:bodyPr>
            <a:normAutofit/>
          </a:bodyPr>
          <a:lstStyle/>
          <a:p>
            <a:r>
              <a:rPr lang="en-CA" dirty="0"/>
              <a:t>Understanding Data </a:t>
            </a:r>
          </a:p>
        </p:txBody>
      </p:sp>
      <p:sp>
        <p:nvSpPr>
          <p:cNvPr id="3" name="Content Placeholder 2">
            <a:extLst>
              <a:ext uri="{FF2B5EF4-FFF2-40B4-BE49-F238E27FC236}">
                <a16:creationId xmlns:a16="http://schemas.microsoft.com/office/drawing/2014/main" id="{85034D18-5123-58C9-1A98-8B97A6F16933}"/>
              </a:ext>
            </a:extLst>
          </p:cNvPr>
          <p:cNvSpPr>
            <a:spLocks noGrp="1"/>
          </p:cNvSpPr>
          <p:nvPr>
            <p:ph idx="1"/>
          </p:nvPr>
        </p:nvSpPr>
        <p:spPr>
          <a:xfrm>
            <a:off x="1484310" y="1051560"/>
            <a:ext cx="10018713" cy="5509259"/>
          </a:xfrm>
        </p:spPr>
        <p:txBody>
          <a:bodyPr>
            <a:normAutofit fontScale="92500" lnSpcReduction="20000"/>
          </a:bodyPr>
          <a:lstStyle/>
          <a:p>
            <a:r>
              <a:rPr lang="en-CA" dirty="0">
                <a:latin typeface="Calibri" panose="020F0502020204030204" pitchFamily="34" charset="0"/>
                <a:cs typeface="Calibri" panose="020F0502020204030204" pitchFamily="34" charset="0"/>
              </a:rPr>
              <a:t>Layoff dataset concentrates on tech companies across all Industries</a:t>
            </a:r>
          </a:p>
          <a:p>
            <a:r>
              <a:rPr lang="en-CA" dirty="0">
                <a:latin typeface="Calibri" panose="020F0502020204030204" pitchFamily="34" charset="0"/>
                <a:cs typeface="Calibri" panose="020F0502020204030204" pitchFamily="34" charset="0"/>
              </a:rPr>
              <a:t>1415 companies from 55 countries were employed in the research </a:t>
            </a:r>
          </a:p>
          <a:p>
            <a:r>
              <a:rPr lang="en-CA" dirty="0">
                <a:latin typeface="Calibri" panose="020F0502020204030204" pitchFamily="34" charset="0"/>
                <a:cs typeface="Calibri" panose="020F0502020204030204" pitchFamily="34" charset="0"/>
              </a:rPr>
              <a:t>Funding stage was grouped into various stages </a:t>
            </a:r>
          </a:p>
          <a:p>
            <a:pPr lvl="1"/>
            <a:r>
              <a:rPr lang="en-CA" sz="1600" b="1" dirty="0">
                <a:latin typeface="Calibri" panose="020F0502020204030204" pitchFamily="34" charset="0"/>
                <a:cs typeface="Calibri" panose="020F0502020204030204" pitchFamily="34" charset="0"/>
              </a:rPr>
              <a:t>Seed funding </a:t>
            </a:r>
            <a:r>
              <a:rPr lang="en-CA" sz="1600" dirty="0">
                <a:latin typeface="Calibri" panose="020F0502020204030204" pitchFamily="34" charset="0"/>
                <a:cs typeface="Calibri" panose="020F0502020204030204" pitchFamily="34" charset="0"/>
              </a:rPr>
              <a:t>– The first financial support a company gets. Investors invest in a great idea. Usually from family and friends </a:t>
            </a:r>
          </a:p>
          <a:p>
            <a:pPr lvl="1"/>
            <a:r>
              <a:rPr lang="en-CA" sz="1600" b="1" dirty="0">
                <a:latin typeface="Calibri" panose="020F0502020204030204" pitchFamily="34" charset="0"/>
                <a:cs typeface="Calibri" panose="020F0502020204030204" pitchFamily="34" charset="0"/>
              </a:rPr>
              <a:t>Series A </a:t>
            </a:r>
            <a:r>
              <a:rPr lang="en-CA" sz="1600" dirty="0">
                <a:latin typeface="Calibri" panose="020F0502020204030204" pitchFamily="34" charset="0"/>
                <a:cs typeface="Calibri" panose="020F0502020204030204" pitchFamily="34" charset="0"/>
              </a:rPr>
              <a:t>– follows seed funding. However long-term goals in generating profit are expected from the investors. Funds raised vary from $2 to 15 million</a:t>
            </a:r>
          </a:p>
          <a:p>
            <a:pPr lvl="1"/>
            <a:r>
              <a:rPr lang="en-CA" sz="1600" b="1" dirty="0">
                <a:latin typeface="Calibri" panose="020F0502020204030204" pitchFamily="34" charset="0"/>
                <a:cs typeface="Calibri" panose="020F0502020204030204" pitchFamily="34" charset="0"/>
              </a:rPr>
              <a:t>Series B </a:t>
            </a:r>
            <a:r>
              <a:rPr lang="en-CA" sz="1600" dirty="0">
                <a:latin typeface="Calibri" panose="020F0502020204030204" pitchFamily="34" charset="0"/>
                <a:cs typeface="Calibri" panose="020F0502020204030204" pitchFamily="34" charset="0"/>
              </a:rPr>
              <a:t>– Comes after Series A. They are used to grow businesses further. Funding in this stage is for businesses with valuations of $30 to $60 million</a:t>
            </a:r>
          </a:p>
          <a:p>
            <a:pPr lvl="1"/>
            <a:r>
              <a:rPr lang="en-CA" sz="1600" b="1" dirty="0">
                <a:latin typeface="Calibri" panose="020F0502020204030204" pitchFamily="34" charset="0"/>
                <a:cs typeface="Calibri" panose="020F0502020204030204" pitchFamily="34" charset="0"/>
              </a:rPr>
              <a:t>Series C </a:t>
            </a:r>
            <a:r>
              <a:rPr lang="en-CA" sz="1600" dirty="0">
                <a:latin typeface="Calibri" panose="020F0502020204030204" pitchFamily="34" charset="0"/>
                <a:cs typeface="Calibri" panose="020F0502020204030204" pitchFamily="34" charset="0"/>
              </a:rPr>
              <a:t>– The funding supports successful businesses to double profits. Like merging with other businesses or buying off companies or increasing branches and outlets</a:t>
            </a:r>
          </a:p>
          <a:p>
            <a:pPr lvl="1"/>
            <a:r>
              <a:rPr lang="en-CA" sz="1600" b="1" dirty="0">
                <a:latin typeface="Calibri" panose="020F0502020204030204" pitchFamily="34" charset="0"/>
                <a:cs typeface="Calibri" panose="020F0502020204030204" pitchFamily="34" charset="0"/>
              </a:rPr>
              <a:t>Series D, E, F, G, H, I, and  J </a:t>
            </a:r>
            <a:r>
              <a:rPr lang="en-CA" sz="1600" dirty="0">
                <a:latin typeface="Calibri" panose="020F0502020204030204" pitchFamily="34" charset="0"/>
                <a:cs typeface="Calibri" panose="020F0502020204030204" pitchFamily="34" charset="0"/>
              </a:rPr>
              <a:t>– Are various stages of funding that most companies don’t go through due to financial expectation </a:t>
            </a:r>
          </a:p>
          <a:p>
            <a:pPr lvl="1"/>
            <a:r>
              <a:rPr lang="en-CA" sz="1600" b="1" dirty="0">
                <a:latin typeface="Calibri" panose="020F0502020204030204" pitchFamily="34" charset="0"/>
                <a:cs typeface="Calibri" panose="020F0502020204030204" pitchFamily="34" charset="0"/>
              </a:rPr>
              <a:t>IPO (Initial Public Offering) </a:t>
            </a:r>
            <a:r>
              <a:rPr lang="en-CA" sz="1600" dirty="0">
                <a:latin typeface="Calibri" panose="020F0502020204030204" pitchFamily="34" charset="0"/>
                <a:cs typeface="Calibri" panose="020F0502020204030204" pitchFamily="34" charset="0"/>
              </a:rPr>
              <a:t>– Is when a private company sells stock to the public to generate more funds. For most companies, this comes after Series C</a:t>
            </a:r>
          </a:p>
          <a:p>
            <a:pPr lvl="1"/>
            <a:r>
              <a:rPr lang="en-CA" sz="1600" b="1" dirty="0">
                <a:latin typeface="Calibri" panose="020F0502020204030204" pitchFamily="34" charset="0"/>
                <a:cs typeface="Calibri" panose="020F0502020204030204" pitchFamily="34" charset="0"/>
              </a:rPr>
              <a:t>Private equity </a:t>
            </a:r>
            <a:r>
              <a:rPr lang="en-CA" sz="1600" dirty="0">
                <a:latin typeface="Calibri" panose="020F0502020204030204" pitchFamily="34" charset="0"/>
                <a:cs typeface="Calibri" panose="020F0502020204030204" pitchFamily="34" charset="0"/>
              </a:rPr>
              <a:t>– Is an investment partnership with matured companies. Private equity firms manage the portfolio of companies to increase their worth. </a:t>
            </a:r>
          </a:p>
          <a:p>
            <a:pPr lvl="1"/>
            <a:r>
              <a:rPr lang="en-CA" sz="1600" b="1" dirty="0">
                <a:latin typeface="Calibri" panose="020F0502020204030204" pitchFamily="34" charset="0"/>
                <a:cs typeface="Calibri" panose="020F0502020204030204" pitchFamily="34" charset="0"/>
              </a:rPr>
              <a:t>Acquired</a:t>
            </a:r>
            <a:r>
              <a:rPr lang="en-CA" sz="1600" dirty="0">
                <a:latin typeface="Calibri" panose="020F0502020204030204" pitchFamily="34" charset="0"/>
                <a:cs typeface="Calibri" panose="020F0502020204030204" pitchFamily="34" charset="0"/>
              </a:rPr>
              <a:t> - Refers to purchasing of majority of shares of another company to control the operations and the assets.</a:t>
            </a:r>
          </a:p>
          <a:p>
            <a:pPr lvl="1"/>
            <a:r>
              <a:rPr lang="en-CA" sz="1600" b="1" dirty="0">
                <a:latin typeface="Calibri" panose="020F0502020204030204" pitchFamily="34" charset="0"/>
                <a:cs typeface="Calibri" panose="020F0502020204030204" pitchFamily="34" charset="0"/>
              </a:rPr>
              <a:t>Unknown </a:t>
            </a:r>
            <a:r>
              <a:rPr lang="en-CA" sz="1600" dirty="0">
                <a:latin typeface="Calibri" panose="020F0502020204030204" pitchFamily="34" charset="0"/>
                <a:cs typeface="Calibri" panose="020F0502020204030204" pitchFamily="34" charset="0"/>
              </a:rPr>
              <a:t>-  The funding source is not stated.</a:t>
            </a:r>
          </a:p>
        </p:txBody>
      </p:sp>
    </p:spTree>
    <p:extLst>
      <p:ext uri="{BB962C8B-B14F-4D97-AF65-F5344CB8AC3E}">
        <p14:creationId xmlns:p14="http://schemas.microsoft.com/office/powerpoint/2010/main" val="269857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ED0D-87A4-5F15-EDEB-4156473B15FC}"/>
              </a:ext>
            </a:extLst>
          </p:cNvPr>
          <p:cNvSpPr>
            <a:spLocks noGrp="1"/>
          </p:cNvSpPr>
          <p:nvPr>
            <p:ph type="title"/>
          </p:nvPr>
        </p:nvSpPr>
        <p:spPr>
          <a:xfrm>
            <a:off x="1434691" y="0"/>
            <a:ext cx="10018713" cy="1752599"/>
          </a:xfrm>
        </p:spPr>
        <p:txBody>
          <a:bodyPr/>
          <a:lstStyle/>
          <a:p>
            <a:r>
              <a:rPr lang="en-CA" dirty="0"/>
              <a:t>Method of identifying and analysing data </a:t>
            </a:r>
          </a:p>
        </p:txBody>
      </p:sp>
      <p:sp>
        <p:nvSpPr>
          <p:cNvPr id="3" name="Content Placeholder 2">
            <a:extLst>
              <a:ext uri="{FF2B5EF4-FFF2-40B4-BE49-F238E27FC236}">
                <a16:creationId xmlns:a16="http://schemas.microsoft.com/office/drawing/2014/main" id="{BE82FD16-9E39-F510-1B66-1D3637A2B08D}"/>
              </a:ext>
            </a:extLst>
          </p:cNvPr>
          <p:cNvSpPr>
            <a:spLocks noGrp="1"/>
          </p:cNvSpPr>
          <p:nvPr>
            <p:ph idx="1"/>
          </p:nvPr>
        </p:nvSpPr>
        <p:spPr>
          <a:xfrm>
            <a:off x="1434690" y="1866899"/>
            <a:ext cx="10018713" cy="3124201"/>
          </a:xfrm>
        </p:spPr>
        <p:txBody>
          <a:bodyPr/>
          <a:lstStyle/>
          <a:p>
            <a:r>
              <a:rPr lang="en-CA" dirty="0"/>
              <a:t>Data was </a:t>
            </a:r>
            <a:r>
              <a:rPr lang="en-CA" b="1" dirty="0"/>
              <a:t>obtained</a:t>
            </a:r>
            <a:r>
              <a:rPr lang="en-CA" dirty="0"/>
              <a:t> from </a:t>
            </a:r>
            <a:r>
              <a:rPr lang="en-CA" dirty="0">
                <a:hlinkClick r:id="rId2"/>
              </a:rPr>
              <a:t>https://www.kaggle.com/datasets/swaptr/layoffs-2022</a:t>
            </a:r>
            <a:endParaRPr lang="en-CA" dirty="0"/>
          </a:p>
          <a:p>
            <a:r>
              <a:rPr lang="en-CA" dirty="0"/>
              <a:t>Cleaning and manipulation of data were </a:t>
            </a:r>
            <a:r>
              <a:rPr lang="en-CA" b="1" dirty="0"/>
              <a:t>processed</a:t>
            </a:r>
            <a:r>
              <a:rPr lang="en-CA" dirty="0"/>
              <a:t> using Python-</a:t>
            </a:r>
            <a:r>
              <a:rPr lang="en-CA" dirty="0" err="1"/>
              <a:t>Jupyter</a:t>
            </a:r>
            <a:r>
              <a:rPr lang="en-CA" dirty="0"/>
              <a:t> Notes </a:t>
            </a:r>
          </a:p>
          <a:p>
            <a:r>
              <a:rPr lang="en-CA" dirty="0"/>
              <a:t>Analysis and dashboard were </a:t>
            </a:r>
            <a:r>
              <a:rPr lang="en-CA" b="1" dirty="0"/>
              <a:t>created</a:t>
            </a:r>
            <a:r>
              <a:rPr lang="en-CA" dirty="0"/>
              <a:t> using Power BI and Python-</a:t>
            </a:r>
            <a:r>
              <a:rPr lang="en-CA" dirty="0" err="1"/>
              <a:t>Jupyter</a:t>
            </a:r>
            <a:r>
              <a:rPr lang="en-CA" dirty="0"/>
              <a:t> Note</a:t>
            </a:r>
          </a:p>
        </p:txBody>
      </p:sp>
    </p:spTree>
    <p:extLst>
      <p:ext uri="{BB962C8B-B14F-4D97-AF65-F5344CB8AC3E}">
        <p14:creationId xmlns:p14="http://schemas.microsoft.com/office/powerpoint/2010/main" val="94214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F469-610D-5076-B531-FC2EA2374F4F}"/>
              </a:ext>
            </a:extLst>
          </p:cNvPr>
          <p:cNvSpPr>
            <a:spLocks noGrp="1"/>
          </p:cNvSpPr>
          <p:nvPr>
            <p:ph type="title"/>
          </p:nvPr>
        </p:nvSpPr>
        <p:spPr>
          <a:xfrm>
            <a:off x="1086643" y="0"/>
            <a:ext cx="10018713" cy="914401"/>
          </a:xfrm>
        </p:spPr>
        <p:txBody>
          <a:bodyPr/>
          <a:lstStyle/>
          <a:p>
            <a:r>
              <a:rPr lang="en-CA" dirty="0"/>
              <a:t>Executive summary</a:t>
            </a:r>
          </a:p>
        </p:txBody>
      </p:sp>
      <p:sp>
        <p:nvSpPr>
          <p:cNvPr id="3" name="Content Placeholder 2">
            <a:extLst>
              <a:ext uri="{FF2B5EF4-FFF2-40B4-BE49-F238E27FC236}">
                <a16:creationId xmlns:a16="http://schemas.microsoft.com/office/drawing/2014/main" id="{628565FF-A3DE-6EFC-A8B5-4A9C33E31A15}"/>
              </a:ext>
            </a:extLst>
          </p:cNvPr>
          <p:cNvSpPr>
            <a:spLocks noGrp="1"/>
          </p:cNvSpPr>
          <p:nvPr>
            <p:ph idx="1"/>
          </p:nvPr>
        </p:nvSpPr>
        <p:spPr>
          <a:xfrm>
            <a:off x="1484311" y="1031358"/>
            <a:ext cx="4558535" cy="5361821"/>
          </a:xfrm>
        </p:spPr>
        <p:txBody>
          <a:bodyPr>
            <a:normAutofit lnSpcReduction="10000"/>
          </a:bodyPr>
          <a:lstStyle/>
          <a:p>
            <a:pPr marL="0" indent="0">
              <a:buNone/>
            </a:pPr>
            <a:r>
              <a:rPr lang="en-CA" dirty="0">
                <a:latin typeface="Calibri" panose="020F0502020204030204" pitchFamily="34" charset="0"/>
                <a:cs typeface="Calibri" panose="020F0502020204030204" pitchFamily="34" charset="0"/>
              </a:rPr>
              <a:t>From 2020 to 2022, a total of 236071 individuals were laid off from tech companies all over the world. </a:t>
            </a:r>
          </a:p>
          <a:p>
            <a:r>
              <a:rPr lang="en-CA" dirty="0">
                <a:latin typeface="Calibri" panose="020F0502020204030204" pitchFamily="34" charset="0"/>
                <a:cs typeface="Calibri" panose="020F0502020204030204" pitchFamily="34" charset="0"/>
              </a:rPr>
              <a:t>In 2020 – 80968 </a:t>
            </a:r>
          </a:p>
          <a:p>
            <a:r>
              <a:rPr lang="en-CA" dirty="0">
                <a:latin typeface="Calibri" panose="020F0502020204030204" pitchFamily="34" charset="0"/>
                <a:cs typeface="Calibri" panose="020F0502020204030204" pitchFamily="34" charset="0"/>
              </a:rPr>
              <a:t>In 2021 – 15023</a:t>
            </a:r>
          </a:p>
          <a:p>
            <a:r>
              <a:rPr lang="en-CA" dirty="0">
                <a:latin typeface="Calibri" panose="020F0502020204030204" pitchFamily="34" charset="0"/>
                <a:cs typeface="Calibri" panose="020F0502020204030204" pitchFamily="34" charset="0"/>
              </a:rPr>
              <a:t>In 2022 – 140080</a:t>
            </a:r>
          </a:p>
          <a:p>
            <a:pPr marL="0" indent="0">
              <a:buNone/>
            </a:pPr>
            <a:r>
              <a:rPr lang="en-CA" dirty="0">
                <a:latin typeface="Calibri" panose="020F0502020204030204" pitchFamily="34" charset="0"/>
                <a:cs typeface="Calibri" panose="020F0502020204030204" pitchFamily="34" charset="0"/>
              </a:rPr>
              <a:t>The total funds raised by Tech companies came mostly from</a:t>
            </a:r>
          </a:p>
          <a:p>
            <a:r>
              <a:rPr lang="en-CA" dirty="0">
                <a:latin typeface="Calibri" panose="020F0502020204030204" pitchFamily="34" charset="0"/>
                <a:cs typeface="Calibri" panose="020F0502020204030204" pitchFamily="34" charset="0"/>
              </a:rPr>
              <a:t>IPO </a:t>
            </a:r>
          </a:p>
          <a:p>
            <a:r>
              <a:rPr lang="en-CA" dirty="0">
                <a:latin typeface="Calibri" panose="020F0502020204030204" pitchFamily="34" charset="0"/>
                <a:cs typeface="Calibri" panose="020F0502020204030204" pitchFamily="34" charset="0"/>
              </a:rPr>
              <a:t>Unknown sources </a:t>
            </a:r>
          </a:p>
          <a:p>
            <a:r>
              <a:rPr lang="en-CA" dirty="0">
                <a:latin typeface="Calibri" panose="020F0502020204030204" pitchFamily="34" charset="0"/>
                <a:cs typeface="Calibri" panose="020F0502020204030204" pitchFamily="34" charset="0"/>
              </a:rPr>
              <a:t>Series H</a:t>
            </a:r>
          </a:p>
        </p:txBody>
      </p:sp>
      <p:sp>
        <p:nvSpPr>
          <p:cNvPr id="4" name="Content Placeholder 2">
            <a:extLst>
              <a:ext uri="{FF2B5EF4-FFF2-40B4-BE49-F238E27FC236}">
                <a16:creationId xmlns:a16="http://schemas.microsoft.com/office/drawing/2014/main" id="{CF7CCA26-DBE8-8044-C255-618C8DE0944F}"/>
              </a:ext>
            </a:extLst>
          </p:cNvPr>
          <p:cNvSpPr txBox="1">
            <a:spLocks/>
          </p:cNvSpPr>
          <p:nvPr/>
        </p:nvSpPr>
        <p:spPr>
          <a:xfrm>
            <a:off x="232825" y="-392758"/>
            <a:ext cx="5150406" cy="449579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endParaRPr lang="en-CA" dirty="0"/>
          </a:p>
        </p:txBody>
      </p:sp>
      <p:sp>
        <p:nvSpPr>
          <p:cNvPr id="92" name="Rounded Rectangle 91">
            <a:extLst>
              <a:ext uri="{FF2B5EF4-FFF2-40B4-BE49-F238E27FC236}">
                <a16:creationId xmlns:a16="http://schemas.microsoft.com/office/drawing/2014/main" id="{BE3A8D6D-27FE-00CC-9D1D-1C7AEBEE1C91}"/>
              </a:ext>
            </a:extLst>
          </p:cNvPr>
          <p:cNvSpPr/>
          <p:nvPr/>
        </p:nvSpPr>
        <p:spPr>
          <a:xfrm>
            <a:off x="5968402" y="1322449"/>
            <a:ext cx="1959934" cy="187729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libri" panose="020F0502020204030204" pitchFamily="34" charset="0"/>
                <a:cs typeface="Calibri" panose="020F0502020204030204" pitchFamily="34" charset="0"/>
              </a:rPr>
              <a:t>Core Values</a:t>
            </a:r>
          </a:p>
        </p:txBody>
      </p:sp>
      <p:sp>
        <p:nvSpPr>
          <p:cNvPr id="93" name="Rounded Rectangle 92">
            <a:extLst>
              <a:ext uri="{FF2B5EF4-FFF2-40B4-BE49-F238E27FC236}">
                <a16:creationId xmlns:a16="http://schemas.microsoft.com/office/drawing/2014/main" id="{90B4C85F-F742-2980-C51F-393D8EEABF41}"/>
              </a:ext>
            </a:extLst>
          </p:cNvPr>
          <p:cNvSpPr/>
          <p:nvPr/>
        </p:nvSpPr>
        <p:spPr>
          <a:xfrm>
            <a:off x="10100890" y="3428999"/>
            <a:ext cx="1959934" cy="1877291"/>
          </a:xfrm>
          <a:prstGeom prst="roundRect">
            <a:avLst/>
          </a:prstGeom>
          <a:solidFill>
            <a:srgbClr val="48A89C"/>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indent="0" algn="ctr">
              <a:buFont typeface="Arial"/>
              <a:buNone/>
            </a:pPr>
            <a:r>
              <a:rPr lang="en-CA" sz="2000" b="1" dirty="0">
                <a:latin typeface="Calibri" panose="020F0502020204030204" pitchFamily="34" charset="0"/>
                <a:cs typeface="Calibri" panose="020F0502020204030204" pitchFamily="34" charset="0"/>
              </a:rPr>
              <a:t>15 Funding Stages</a:t>
            </a:r>
          </a:p>
        </p:txBody>
      </p:sp>
      <p:sp>
        <p:nvSpPr>
          <p:cNvPr id="94" name="Rounded Rectangle 93">
            <a:extLst>
              <a:ext uri="{FF2B5EF4-FFF2-40B4-BE49-F238E27FC236}">
                <a16:creationId xmlns:a16="http://schemas.microsoft.com/office/drawing/2014/main" id="{B457634E-2365-452B-A27B-057954095B8F}"/>
              </a:ext>
            </a:extLst>
          </p:cNvPr>
          <p:cNvSpPr/>
          <p:nvPr/>
        </p:nvSpPr>
        <p:spPr>
          <a:xfrm>
            <a:off x="8017826" y="3428999"/>
            <a:ext cx="1959934" cy="1877291"/>
          </a:xfrm>
          <a:prstGeom prst="roundRect">
            <a:avLst/>
          </a:prstGeom>
          <a:solidFill>
            <a:srgbClr val="F2843B"/>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CA" sz="2000" b="1" dirty="0">
                <a:latin typeface="Calibri" panose="020F0502020204030204" pitchFamily="34" charset="0"/>
                <a:cs typeface="Calibri" panose="020F0502020204030204" pitchFamily="34" charset="0"/>
              </a:rPr>
              <a:t>161 Locations</a:t>
            </a:r>
          </a:p>
          <a:p>
            <a:endParaRPr lang="en-US" sz="2000" b="1" dirty="0">
              <a:latin typeface="Calibri" panose="020F0502020204030204" pitchFamily="34" charset="0"/>
              <a:cs typeface="Calibri" panose="020F0502020204030204" pitchFamily="34" charset="0"/>
            </a:endParaRPr>
          </a:p>
        </p:txBody>
      </p:sp>
      <p:sp>
        <p:nvSpPr>
          <p:cNvPr id="95" name="Rounded Rectangle 94">
            <a:extLst>
              <a:ext uri="{FF2B5EF4-FFF2-40B4-BE49-F238E27FC236}">
                <a16:creationId xmlns:a16="http://schemas.microsoft.com/office/drawing/2014/main" id="{CFBF7960-1863-D11D-7E92-66B64C0E5F70}"/>
              </a:ext>
            </a:extLst>
          </p:cNvPr>
          <p:cNvSpPr/>
          <p:nvPr/>
        </p:nvSpPr>
        <p:spPr>
          <a:xfrm>
            <a:off x="5968402" y="3428999"/>
            <a:ext cx="1959934" cy="1877291"/>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CA" sz="2000" b="1" dirty="0">
                <a:latin typeface="Calibri" panose="020F0502020204030204" pitchFamily="34" charset="0"/>
                <a:cs typeface="Calibri" panose="020F0502020204030204" pitchFamily="34" charset="0"/>
              </a:rPr>
              <a:t>55 Countries</a:t>
            </a:r>
          </a:p>
          <a:p>
            <a:endParaRPr lang="en-US" sz="2000" b="1" dirty="0">
              <a:latin typeface="Calibri" panose="020F0502020204030204" pitchFamily="34" charset="0"/>
              <a:cs typeface="Calibri" panose="020F0502020204030204" pitchFamily="34" charset="0"/>
            </a:endParaRPr>
          </a:p>
        </p:txBody>
      </p:sp>
      <p:sp>
        <p:nvSpPr>
          <p:cNvPr id="96" name="Rounded Rectangle 95">
            <a:extLst>
              <a:ext uri="{FF2B5EF4-FFF2-40B4-BE49-F238E27FC236}">
                <a16:creationId xmlns:a16="http://schemas.microsoft.com/office/drawing/2014/main" id="{3DE8FC15-DD4C-C360-3602-29E2226CF80F}"/>
              </a:ext>
            </a:extLst>
          </p:cNvPr>
          <p:cNvSpPr/>
          <p:nvPr/>
        </p:nvSpPr>
        <p:spPr>
          <a:xfrm>
            <a:off x="10067250" y="1344309"/>
            <a:ext cx="1959934" cy="1877291"/>
          </a:xfrm>
          <a:prstGeom prst="roundRect">
            <a:avLst/>
          </a:prstGeom>
          <a:solidFill>
            <a:srgbClr val="522687"/>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CA" sz="2000" b="1" dirty="0">
                <a:latin typeface="Calibri" panose="020F0502020204030204" pitchFamily="34" charset="0"/>
                <a:cs typeface="Calibri" panose="020F0502020204030204" pitchFamily="34" charset="0"/>
              </a:rPr>
              <a:t>28 Industries</a:t>
            </a:r>
          </a:p>
          <a:p>
            <a:endParaRPr lang="en-US" sz="2000" b="1" dirty="0">
              <a:latin typeface="Calibri" panose="020F0502020204030204" pitchFamily="34" charset="0"/>
              <a:cs typeface="Calibri" panose="020F0502020204030204" pitchFamily="34" charset="0"/>
            </a:endParaRPr>
          </a:p>
        </p:txBody>
      </p:sp>
      <p:sp>
        <p:nvSpPr>
          <p:cNvPr id="97" name="Rounded Rectangle 96">
            <a:extLst>
              <a:ext uri="{FF2B5EF4-FFF2-40B4-BE49-F238E27FC236}">
                <a16:creationId xmlns:a16="http://schemas.microsoft.com/office/drawing/2014/main" id="{55EA1CC1-1764-9DDB-A05F-1D97A124525B}"/>
              </a:ext>
            </a:extLst>
          </p:cNvPr>
          <p:cNvSpPr/>
          <p:nvPr/>
        </p:nvSpPr>
        <p:spPr>
          <a:xfrm>
            <a:off x="8017826" y="1322449"/>
            <a:ext cx="1959934" cy="1877291"/>
          </a:xfrm>
          <a:prstGeom prst="roundRect">
            <a:avLst/>
          </a:prstGeom>
          <a:solidFill>
            <a:srgbClr val="EE516C"/>
          </a:solidFill>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0" indent="0">
              <a:buFont typeface="Arial"/>
              <a:buNone/>
            </a:pPr>
            <a:r>
              <a:rPr lang="en-CA" sz="2000" b="1" dirty="0">
                <a:latin typeface="Calibri" panose="020F0502020204030204" pitchFamily="34" charset="0"/>
                <a:cs typeface="Calibri" panose="020F0502020204030204" pitchFamily="34" charset="0"/>
              </a:rPr>
              <a:t>1415 Companies</a:t>
            </a:r>
          </a:p>
        </p:txBody>
      </p:sp>
      <p:pic>
        <p:nvPicPr>
          <p:cNvPr id="101" name="Graphic 100" descr="City">
            <a:extLst>
              <a:ext uri="{FF2B5EF4-FFF2-40B4-BE49-F238E27FC236}">
                <a16:creationId xmlns:a16="http://schemas.microsoft.com/office/drawing/2014/main" id="{1C3A3BC2-7007-BC8E-0DDE-9829B32CC6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15262" y="2162037"/>
            <a:ext cx="914400" cy="914400"/>
          </a:xfrm>
          <a:prstGeom prst="rect">
            <a:avLst/>
          </a:prstGeom>
        </p:spPr>
      </p:pic>
      <p:pic>
        <p:nvPicPr>
          <p:cNvPr id="103" name="Graphic 102" descr="Factory">
            <a:extLst>
              <a:ext uri="{FF2B5EF4-FFF2-40B4-BE49-F238E27FC236}">
                <a16:creationId xmlns:a16="http://schemas.microsoft.com/office/drawing/2014/main" id="{9FF8FBFD-F3F8-1C43-CE3D-3C24DF02E9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2044" y="2162037"/>
            <a:ext cx="914400" cy="914400"/>
          </a:xfrm>
          <a:prstGeom prst="rect">
            <a:avLst/>
          </a:prstGeom>
        </p:spPr>
      </p:pic>
      <p:pic>
        <p:nvPicPr>
          <p:cNvPr id="107" name="Graphic 106" descr="Map with pin">
            <a:extLst>
              <a:ext uri="{FF2B5EF4-FFF2-40B4-BE49-F238E27FC236}">
                <a16:creationId xmlns:a16="http://schemas.microsoft.com/office/drawing/2014/main" id="{F1479FE3-6FF2-2E92-01A2-E0A9B6E80EB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62620" y="4103041"/>
            <a:ext cx="914400" cy="914400"/>
          </a:xfrm>
          <a:prstGeom prst="rect">
            <a:avLst/>
          </a:prstGeom>
        </p:spPr>
      </p:pic>
      <p:pic>
        <p:nvPicPr>
          <p:cNvPr id="109" name="Graphic 108" descr="Globe">
            <a:extLst>
              <a:ext uri="{FF2B5EF4-FFF2-40B4-BE49-F238E27FC236}">
                <a16:creationId xmlns:a16="http://schemas.microsoft.com/office/drawing/2014/main" id="{7575B3CD-C81B-DAD4-D5B2-663CF11946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13196" y="4103041"/>
            <a:ext cx="914400" cy="914400"/>
          </a:xfrm>
          <a:prstGeom prst="rect">
            <a:avLst/>
          </a:prstGeom>
        </p:spPr>
      </p:pic>
      <p:pic>
        <p:nvPicPr>
          <p:cNvPr id="111" name="Graphic 110" descr="Money">
            <a:extLst>
              <a:ext uri="{FF2B5EF4-FFF2-40B4-BE49-F238E27FC236}">
                <a16:creationId xmlns:a16="http://schemas.microsoft.com/office/drawing/2014/main" id="{5B892571-8EC6-4EBA-D06D-C8BF518612C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729716" y="4103041"/>
            <a:ext cx="914400" cy="914400"/>
          </a:xfrm>
          <a:prstGeom prst="rect">
            <a:avLst/>
          </a:prstGeom>
        </p:spPr>
      </p:pic>
    </p:spTree>
    <p:extLst>
      <p:ext uri="{BB962C8B-B14F-4D97-AF65-F5344CB8AC3E}">
        <p14:creationId xmlns:p14="http://schemas.microsoft.com/office/powerpoint/2010/main" val="2210549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19AF7-AD76-CDB7-10C1-21CBFAF2710A}"/>
              </a:ext>
            </a:extLst>
          </p:cNvPr>
          <p:cNvSpPr>
            <a:spLocks noGrp="1"/>
          </p:cNvSpPr>
          <p:nvPr>
            <p:ph type="title"/>
          </p:nvPr>
        </p:nvSpPr>
        <p:spPr>
          <a:xfrm>
            <a:off x="1484309" y="0"/>
            <a:ext cx="10018713" cy="1752599"/>
          </a:xfrm>
        </p:spPr>
        <p:txBody>
          <a:bodyPr/>
          <a:lstStyle/>
          <a:p>
            <a:r>
              <a:rPr lang="en-CA" dirty="0"/>
              <a:t>Analysis Approach using CRISP-DM</a:t>
            </a:r>
          </a:p>
        </p:txBody>
      </p:sp>
      <p:sp>
        <p:nvSpPr>
          <p:cNvPr id="3" name="Content Placeholder 2">
            <a:extLst>
              <a:ext uri="{FF2B5EF4-FFF2-40B4-BE49-F238E27FC236}">
                <a16:creationId xmlns:a16="http://schemas.microsoft.com/office/drawing/2014/main" id="{3D44A95E-D5C5-E3BA-5215-F22CF5BCA28A}"/>
              </a:ext>
            </a:extLst>
          </p:cNvPr>
          <p:cNvSpPr>
            <a:spLocks noGrp="1"/>
          </p:cNvSpPr>
          <p:nvPr>
            <p:ph idx="1"/>
          </p:nvPr>
        </p:nvSpPr>
        <p:spPr>
          <a:xfrm>
            <a:off x="1484309" y="1579420"/>
            <a:ext cx="10018713" cy="4322618"/>
          </a:xfrm>
        </p:spPr>
        <p:txBody>
          <a:bodyPr>
            <a:normAutofit/>
          </a:bodyPr>
          <a:lstStyle/>
          <a:p>
            <a:r>
              <a:rPr lang="en-CA" b="1" dirty="0"/>
              <a:t>Business understanding </a:t>
            </a:r>
            <a:r>
              <a:rPr lang="en-CA" dirty="0"/>
              <a:t>– Having a good understanding of the objectives and requirements of the business </a:t>
            </a:r>
          </a:p>
          <a:p>
            <a:r>
              <a:rPr lang="en-CA" b="1" dirty="0"/>
              <a:t>Data understanding </a:t>
            </a:r>
            <a:r>
              <a:rPr lang="en-CA" dirty="0"/>
              <a:t>– Collecting data and familiarizing with data to identify how data needs to be presented for manipulation</a:t>
            </a:r>
          </a:p>
          <a:p>
            <a:r>
              <a:rPr lang="en-CA" b="1" dirty="0"/>
              <a:t>Data preparation </a:t>
            </a:r>
            <a:r>
              <a:rPr lang="en-CA" dirty="0"/>
              <a:t>– Cleans and converts data to a useful form </a:t>
            </a:r>
          </a:p>
          <a:p>
            <a:r>
              <a:rPr lang="en-CA" b="1" dirty="0"/>
              <a:t>Modelling </a:t>
            </a:r>
            <a:r>
              <a:rPr lang="en-CA" dirty="0"/>
              <a:t>– Applies the appropriate modelling techniques to extract quality information that aligns with the business cause</a:t>
            </a:r>
          </a:p>
          <a:p>
            <a:r>
              <a:rPr lang="en-CA" b="1" dirty="0"/>
              <a:t>Evaluation</a:t>
            </a:r>
            <a:r>
              <a:rPr lang="en-CA" dirty="0"/>
              <a:t> – Assessing results generated using various parameters </a:t>
            </a:r>
          </a:p>
          <a:p>
            <a:r>
              <a:rPr lang="en-CA" b="1" dirty="0"/>
              <a:t>Deployment</a:t>
            </a:r>
            <a:r>
              <a:rPr lang="en-CA" dirty="0"/>
              <a:t> – Submitting and presenting outcomes to the clients</a:t>
            </a:r>
          </a:p>
        </p:txBody>
      </p:sp>
    </p:spTree>
    <p:extLst>
      <p:ext uri="{BB962C8B-B14F-4D97-AF65-F5344CB8AC3E}">
        <p14:creationId xmlns:p14="http://schemas.microsoft.com/office/powerpoint/2010/main" val="3302034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1816A-FE82-BD57-D6E0-3367AFF0B1B2}"/>
              </a:ext>
            </a:extLst>
          </p:cNvPr>
          <p:cNvSpPr>
            <a:spLocks noGrp="1"/>
          </p:cNvSpPr>
          <p:nvPr>
            <p:ph type="title"/>
          </p:nvPr>
        </p:nvSpPr>
        <p:spPr>
          <a:xfrm>
            <a:off x="1484311" y="461176"/>
            <a:ext cx="10018713" cy="604299"/>
          </a:xfrm>
        </p:spPr>
        <p:txBody>
          <a:bodyPr>
            <a:normAutofit fontScale="90000"/>
          </a:bodyPr>
          <a:lstStyle/>
          <a:p>
            <a:r>
              <a:rPr lang="en-CA" dirty="0"/>
              <a:t>Key insights </a:t>
            </a:r>
          </a:p>
        </p:txBody>
      </p:sp>
      <p:pic>
        <p:nvPicPr>
          <p:cNvPr id="15" name="Picture 14">
            <a:extLst>
              <a:ext uri="{FF2B5EF4-FFF2-40B4-BE49-F238E27FC236}">
                <a16:creationId xmlns:a16="http://schemas.microsoft.com/office/drawing/2014/main" id="{32A37159-6A19-51AC-D0A4-398FD8CD3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964" y="1065475"/>
            <a:ext cx="9921544" cy="5331349"/>
          </a:xfrm>
          <a:prstGeom prst="rect">
            <a:avLst/>
          </a:prstGeom>
        </p:spPr>
      </p:pic>
    </p:spTree>
    <p:extLst>
      <p:ext uri="{BB962C8B-B14F-4D97-AF65-F5344CB8AC3E}">
        <p14:creationId xmlns:p14="http://schemas.microsoft.com/office/powerpoint/2010/main" val="349694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42" name="Group 1041">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43"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4"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5"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6"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7"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CD784EE2-01EE-2839-8FBF-80B3F7593A37}"/>
              </a:ext>
            </a:extLst>
          </p:cNvPr>
          <p:cNvSpPr>
            <a:spLocks noGrp="1"/>
          </p:cNvSpPr>
          <p:nvPr>
            <p:ph type="title"/>
          </p:nvPr>
        </p:nvSpPr>
        <p:spPr>
          <a:xfrm>
            <a:off x="1487488" y="56330"/>
            <a:ext cx="10018713" cy="1185333"/>
          </a:xfrm>
        </p:spPr>
        <p:txBody>
          <a:bodyPr vert="horz" lIns="91440" tIns="45720" rIns="91440" bIns="45720" rtlCol="0" anchor="ctr">
            <a:normAutofit/>
          </a:bodyPr>
          <a:lstStyle/>
          <a:p>
            <a:r>
              <a:rPr lang="en-US" dirty="0"/>
              <a:t>Recommendations</a:t>
            </a:r>
          </a:p>
        </p:txBody>
      </p:sp>
      <p:pic>
        <p:nvPicPr>
          <p:cNvPr id="1026" name="Picture 2" descr="See the source image">
            <a:extLst>
              <a:ext uri="{FF2B5EF4-FFF2-40B4-BE49-F238E27FC236}">
                <a16:creationId xmlns:a16="http://schemas.microsoft.com/office/drawing/2014/main" id="{FD3B6199-8A13-5120-28F6-D4317CDF289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080426" y="2875547"/>
            <a:ext cx="3014398" cy="1780815"/>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9D959A5-AFA2-5035-E2B1-0EFF4D8D14D8}"/>
              </a:ext>
            </a:extLst>
          </p:cNvPr>
          <p:cNvSpPr>
            <a:spLocks noGrp="1"/>
          </p:cNvSpPr>
          <p:nvPr>
            <p:ph sz="half" idx="1"/>
          </p:nvPr>
        </p:nvSpPr>
        <p:spPr>
          <a:xfrm>
            <a:off x="4233333" y="1241663"/>
            <a:ext cx="7272868" cy="4549537"/>
          </a:xfrm>
        </p:spPr>
        <p:txBody>
          <a:bodyPr vert="horz" lIns="91440" tIns="45720" rIns="91440" bIns="45720" rtlCol="0" anchor="ctr">
            <a:normAutofit/>
          </a:bodyPr>
          <a:lstStyle/>
          <a:p>
            <a:r>
              <a:rPr lang="en-US" dirty="0"/>
              <a:t>The unpredictability of the pandemic reveals that tech companies should invest in financial officers and firm that will advise them on how best to invest and how quickly it's firms can expand. </a:t>
            </a:r>
          </a:p>
          <a:p>
            <a:r>
              <a:rPr lang="en-US" dirty="0"/>
              <a:t>Tech companies should encourage remote work. This will eliminate the need for the brick and mortar stores which takes up a large amount of capital to set up.</a:t>
            </a:r>
          </a:p>
          <a:p>
            <a:r>
              <a:rPr lang="en-US" dirty="0"/>
              <a:t>Employees laid off should be supported by their  previous companies by being available to grant letter of recommendation and validate employment history as a show of goodwill</a:t>
            </a:r>
          </a:p>
        </p:txBody>
      </p:sp>
    </p:spTree>
    <p:extLst>
      <p:ext uri="{BB962C8B-B14F-4D97-AF65-F5344CB8AC3E}">
        <p14:creationId xmlns:p14="http://schemas.microsoft.com/office/powerpoint/2010/main" val="257731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0775-38A9-2C1A-9C1C-DD2762933721}"/>
              </a:ext>
            </a:extLst>
          </p:cNvPr>
          <p:cNvSpPr>
            <a:spLocks noGrp="1"/>
          </p:cNvSpPr>
          <p:nvPr>
            <p:ph type="title"/>
          </p:nvPr>
        </p:nvSpPr>
        <p:spPr>
          <a:xfrm>
            <a:off x="1484311" y="1992086"/>
            <a:ext cx="10018713" cy="2645228"/>
          </a:xfrm>
        </p:spPr>
        <p:txBody>
          <a:bodyPr>
            <a:normAutofit/>
          </a:bodyPr>
          <a:lstStyle/>
          <a:p>
            <a:r>
              <a:rPr lang="en-CA" sz="7200" b="1" dirty="0"/>
              <a:t>Appendix</a:t>
            </a:r>
          </a:p>
        </p:txBody>
      </p:sp>
    </p:spTree>
    <p:extLst>
      <p:ext uri="{BB962C8B-B14F-4D97-AF65-F5344CB8AC3E}">
        <p14:creationId xmlns:p14="http://schemas.microsoft.com/office/powerpoint/2010/main" val="3603821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5109</TotalTime>
  <Words>714</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Corbel</vt:lpstr>
      <vt:lpstr>Parallax</vt:lpstr>
      <vt:lpstr>ANALYSIS OF LAYOFF IN THE TECH INDUSTRIES FROM COVID 2020 - 2022</vt:lpstr>
      <vt:lpstr>Table of Contents </vt:lpstr>
      <vt:lpstr>Understanding Data </vt:lpstr>
      <vt:lpstr>Method of identifying and analysing data </vt:lpstr>
      <vt:lpstr>Executive summary</vt:lpstr>
      <vt:lpstr>Analysis Approach using CRISP-DM</vt:lpstr>
      <vt:lpstr>Key insights </vt:lpstr>
      <vt:lpstr>Recommendations</vt:lpstr>
      <vt:lpstr>Appendix</vt:lpstr>
      <vt:lpstr>Appendix 1 - Dashboard </vt:lpstr>
      <vt:lpstr>Appendix 2 - Data Cleaning </vt:lpstr>
      <vt:lpstr>Appendix 3.1 - Data Manipulation</vt:lpstr>
      <vt:lpstr>Appendix 3.2 - Data Manipulation Cont.</vt:lpstr>
      <vt:lpstr>Appendix 3.3 - Data Manipulation cont.</vt:lpstr>
      <vt:lpstr>Appendix 3.4 - Data Manipulation Cont.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LAYOFF IN THE TECH INDUSTRY FROM COVID 2019 TO 2022</dc:title>
  <dc:creator>Chioma Okafor</dc:creator>
  <cp:lastModifiedBy>Vishnu Priya Ashok Kumar</cp:lastModifiedBy>
  <cp:revision>30</cp:revision>
  <dcterms:created xsi:type="dcterms:W3CDTF">2022-12-05T16:35:48Z</dcterms:created>
  <dcterms:modified xsi:type="dcterms:W3CDTF">2024-02-28T08:03:19Z</dcterms:modified>
</cp:coreProperties>
</file>