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f21d91b5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f21d91b5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21d91b56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f21d91b56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21d91b5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21d91b56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f21d91b5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f21d91b56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f21d91b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f21d91b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f21d91b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f21d91b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f21d91b5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f21d91b5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f21d91b5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3f21d91b5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f21d91b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f21d91b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f21d91b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f21d91b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f21d91b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f21d91b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f21d91b5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f21d91b5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f21d91b5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f21d91b5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f21d91b5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f21d91b5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6.png"/><Relationship Id="rId7"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2021 Kaggle Machine Learning  &amp;</a:t>
            </a:r>
            <a:endParaRPr/>
          </a:p>
          <a:p>
            <a:pPr indent="0" lvl="0" marL="0" rtl="0" algn="l">
              <a:spcBef>
                <a:spcPts val="0"/>
              </a:spcBef>
              <a:spcAft>
                <a:spcPts val="0"/>
              </a:spcAft>
              <a:buNone/>
            </a:pPr>
            <a:r>
              <a:rPr lang="en"/>
              <a:t>Data Science Survey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-Vishnu Vardhan Darimidi</a:t>
            </a:r>
            <a:endParaRPr sz="1400"/>
          </a:p>
          <a:p>
            <a:pPr indent="0" lvl="0" marL="0" rtl="0" algn="l">
              <a:spcBef>
                <a:spcPts val="0"/>
              </a:spcBef>
              <a:spcAft>
                <a:spcPts val="0"/>
              </a:spcAft>
              <a:buNone/>
            </a:pPr>
            <a:r>
              <a:rPr lang="en" sz="1400"/>
              <a:t>-Bharath Kumar Gompa</a:t>
            </a:r>
            <a:endParaRPr sz="1400"/>
          </a:p>
          <a:p>
            <a:pPr indent="0" lvl="0" marL="0" rtl="0" algn="l">
              <a:spcBef>
                <a:spcPts val="0"/>
              </a:spcBef>
              <a:spcAft>
                <a:spcPts val="0"/>
              </a:spcAft>
              <a:buNone/>
            </a:pPr>
            <a:r>
              <a:rPr lang="en" sz="1400"/>
              <a:t>-Tharun Abhinav Suraneni</a:t>
            </a:r>
            <a:endParaRPr sz="1400"/>
          </a:p>
          <a:p>
            <a:pPr indent="0" lvl="0" marL="0" rtl="0" algn="l">
              <a:spcBef>
                <a:spcPts val="0"/>
              </a:spcBef>
              <a:spcAft>
                <a:spcPts val="0"/>
              </a:spcAft>
              <a:buNone/>
            </a:pPr>
            <a:r>
              <a:rPr lang="en" sz="1400"/>
              <a:t>-Koosha Sharifani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344525" y="207125"/>
            <a:ext cx="9532126" cy="4818049"/>
          </a:xfrm>
          <a:prstGeom prst="rect">
            <a:avLst/>
          </a:prstGeom>
          <a:noFill/>
          <a:ln>
            <a:noFill/>
          </a:ln>
        </p:spPr>
      </p:pic>
      <p:sp>
        <p:nvSpPr>
          <p:cNvPr id="142" name="Google Shape;142;p22"/>
          <p:cNvSpPr txBox="1"/>
          <p:nvPr/>
        </p:nvSpPr>
        <p:spPr>
          <a:xfrm>
            <a:off x="2238325" y="687400"/>
            <a:ext cx="5298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pic>
        <p:nvPicPr>
          <p:cNvPr id="143" name="Google Shape;143;p22"/>
          <p:cNvPicPr preferRelativeResize="0"/>
          <p:nvPr/>
        </p:nvPicPr>
        <p:blipFill>
          <a:blip r:embed="rId4">
            <a:alphaModFix/>
          </a:blip>
          <a:stretch>
            <a:fillRect/>
          </a:stretch>
        </p:blipFill>
        <p:spPr>
          <a:xfrm>
            <a:off x="66050" y="478025"/>
            <a:ext cx="4505949" cy="1948725"/>
          </a:xfrm>
          <a:prstGeom prst="rect">
            <a:avLst/>
          </a:prstGeom>
          <a:noFill/>
          <a:ln>
            <a:noFill/>
          </a:ln>
        </p:spPr>
      </p:pic>
      <p:pic>
        <p:nvPicPr>
          <p:cNvPr id="144" name="Google Shape;144;p22"/>
          <p:cNvPicPr preferRelativeResize="0"/>
          <p:nvPr/>
        </p:nvPicPr>
        <p:blipFill rotWithShape="1">
          <a:blip r:embed="rId5">
            <a:alphaModFix/>
          </a:blip>
          <a:srcRect b="0" l="0" r="44308" t="0"/>
          <a:stretch/>
        </p:blipFill>
        <p:spPr>
          <a:xfrm>
            <a:off x="4828575" y="478025"/>
            <a:ext cx="4092601" cy="2126325"/>
          </a:xfrm>
          <a:prstGeom prst="rect">
            <a:avLst/>
          </a:prstGeom>
          <a:noFill/>
          <a:ln>
            <a:noFill/>
          </a:ln>
        </p:spPr>
      </p:pic>
      <p:pic>
        <p:nvPicPr>
          <p:cNvPr id="145" name="Google Shape;145;p22"/>
          <p:cNvPicPr preferRelativeResize="0"/>
          <p:nvPr/>
        </p:nvPicPr>
        <p:blipFill>
          <a:blip r:embed="rId6">
            <a:alphaModFix/>
          </a:blip>
          <a:stretch>
            <a:fillRect/>
          </a:stretch>
        </p:blipFill>
        <p:spPr>
          <a:xfrm>
            <a:off x="-44950" y="2634650"/>
            <a:ext cx="4616949" cy="2187525"/>
          </a:xfrm>
          <a:prstGeom prst="rect">
            <a:avLst/>
          </a:prstGeom>
          <a:noFill/>
          <a:ln>
            <a:noFill/>
          </a:ln>
        </p:spPr>
      </p:pic>
      <p:pic>
        <p:nvPicPr>
          <p:cNvPr id="146" name="Google Shape;146;p22"/>
          <p:cNvPicPr preferRelativeResize="0"/>
          <p:nvPr/>
        </p:nvPicPr>
        <p:blipFill rotWithShape="1">
          <a:blip r:embed="rId7">
            <a:alphaModFix/>
          </a:blip>
          <a:srcRect b="0" l="0" r="46697" t="0"/>
          <a:stretch/>
        </p:blipFill>
        <p:spPr>
          <a:xfrm>
            <a:off x="4828575" y="2634650"/>
            <a:ext cx="3863175" cy="218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Visualizations</a:t>
            </a:r>
            <a:endParaRPr sz="2400"/>
          </a:p>
        </p:txBody>
      </p:sp>
      <p:pic>
        <p:nvPicPr>
          <p:cNvPr id="152" name="Google Shape;152;p23"/>
          <p:cNvPicPr preferRelativeResize="0"/>
          <p:nvPr/>
        </p:nvPicPr>
        <p:blipFill>
          <a:blip r:embed="rId3">
            <a:alphaModFix/>
          </a:blip>
          <a:stretch>
            <a:fillRect/>
          </a:stretch>
        </p:blipFill>
        <p:spPr>
          <a:xfrm>
            <a:off x="535775" y="1673925"/>
            <a:ext cx="3907975" cy="2235625"/>
          </a:xfrm>
          <a:prstGeom prst="rect">
            <a:avLst/>
          </a:prstGeom>
          <a:noFill/>
          <a:ln>
            <a:noFill/>
          </a:ln>
        </p:spPr>
      </p:pic>
      <p:sp>
        <p:nvSpPr>
          <p:cNvPr id="153" name="Google Shape;153;p23"/>
          <p:cNvSpPr txBox="1"/>
          <p:nvPr/>
        </p:nvSpPr>
        <p:spPr>
          <a:xfrm>
            <a:off x="4828575" y="1925250"/>
            <a:ext cx="287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t/>
            </a:r>
            <a:endParaRPr sz="12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200">
                <a:latin typeface="Roboto"/>
                <a:ea typeface="Roboto"/>
                <a:cs typeface="Roboto"/>
                <a:sym typeface="Roboto"/>
              </a:rPr>
              <a:t>This chart displays the overall count of individuals working in the field of data science categorized by their educational degree.</a:t>
            </a:r>
            <a:endParaRPr sz="1200">
              <a:latin typeface="Roboto"/>
              <a:ea typeface="Roboto"/>
              <a:cs typeface="Roboto"/>
              <a:sym typeface="Roboto"/>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Visualizations</a:t>
            </a:r>
            <a:endParaRPr sz="2400"/>
          </a:p>
        </p:txBody>
      </p:sp>
      <p:sp>
        <p:nvSpPr>
          <p:cNvPr id="159" name="Google Shape;159;p24"/>
          <p:cNvSpPr txBox="1"/>
          <p:nvPr/>
        </p:nvSpPr>
        <p:spPr>
          <a:xfrm>
            <a:off x="4873000" y="2500775"/>
            <a:ext cx="287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This represents the number of individuals in various job positions based on their educational degree.</a:t>
            </a:r>
            <a:endParaRPr>
              <a:latin typeface="Lato"/>
              <a:ea typeface="Lato"/>
              <a:cs typeface="Lato"/>
              <a:sym typeface="Lato"/>
            </a:endParaRPr>
          </a:p>
        </p:txBody>
      </p:sp>
      <p:pic>
        <p:nvPicPr>
          <p:cNvPr id="160" name="Google Shape;160;p24"/>
          <p:cNvPicPr preferRelativeResize="0"/>
          <p:nvPr/>
        </p:nvPicPr>
        <p:blipFill>
          <a:blip r:embed="rId3">
            <a:alphaModFix/>
          </a:blip>
          <a:stretch>
            <a:fillRect/>
          </a:stretch>
        </p:blipFill>
        <p:spPr>
          <a:xfrm>
            <a:off x="152400" y="1632550"/>
            <a:ext cx="4560775" cy="2893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Visualizations</a:t>
            </a:r>
            <a:endParaRPr sz="2400"/>
          </a:p>
        </p:txBody>
      </p:sp>
      <p:sp>
        <p:nvSpPr>
          <p:cNvPr id="166" name="Google Shape;166;p25"/>
          <p:cNvSpPr txBox="1"/>
          <p:nvPr/>
        </p:nvSpPr>
        <p:spPr>
          <a:xfrm>
            <a:off x="4939575" y="2475938"/>
            <a:ext cx="287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graph displays the mean level of experience for individuals belonging to a specific country.</a:t>
            </a:r>
            <a:endParaRPr>
              <a:latin typeface="Lato"/>
              <a:ea typeface="Lato"/>
              <a:cs typeface="Lato"/>
              <a:sym typeface="Lato"/>
            </a:endParaRPr>
          </a:p>
        </p:txBody>
      </p:sp>
      <p:pic>
        <p:nvPicPr>
          <p:cNvPr id="167" name="Google Shape;167;p25"/>
          <p:cNvPicPr preferRelativeResize="0"/>
          <p:nvPr/>
        </p:nvPicPr>
        <p:blipFill>
          <a:blip r:embed="rId3">
            <a:alphaModFix/>
          </a:blip>
          <a:stretch>
            <a:fillRect/>
          </a:stretch>
        </p:blipFill>
        <p:spPr>
          <a:xfrm>
            <a:off x="152400" y="1632550"/>
            <a:ext cx="4560774" cy="2943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151325" y="162725"/>
            <a:ext cx="8829050" cy="4818049"/>
          </a:xfrm>
          <a:prstGeom prst="rect">
            <a:avLst/>
          </a:prstGeom>
          <a:noFill/>
          <a:ln>
            <a:noFill/>
          </a:ln>
        </p:spPr>
      </p:pic>
      <p:pic>
        <p:nvPicPr>
          <p:cNvPr descr="Piece of duct tape sticking a note to the slide" id="173" name="Google Shape;173;p2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4" name="Google Shape;174;p26"/>
          <p:cNvSpPr txBox="1"/>
          <p:nvPr/>
        </p:nvSpPr>
        <p:spPr>
          <a:xfrm>
            <a:off x="1505650" y="687400"/>
            <a:ext cx="60315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Quick Sight Dashboard</a:t>
            </a:r>
            <a:endParaRPr b="1" sz="3000">
              <a:solidFill>
                <a:schemeClr val="lt2"/>
              </a:solidFill>
              <a:latin typeface="Raleway"/>
              <a:ea typeface="Raleway"/>
              <a:cs typeface="Raleway"/>
              <a:sym typeface="Raleway"/>
            </a:endParaRPr>
          </a:p>
        </p:txBody>
      </p:sp>
      <p:pic>
        <p:nvPicPr>
          <p:cNvPr id="175" name="Google Shape;175;p26"/>
          <p:cNvPicPr preferRelativeResize="0"/>
          <p:nvPr/>
        </p:nvPicPr>
        <p:blipFill rotWithShape="1">
          <a:blip r:embed="rId5">
            <a:alphaModFix/>
          </a:blip>
          <a:srcRect b="6310" l="12223" r="16994" t="11735"/>
          <a:stretch/>
        </p:blipFill>
        <p:spPr>
          <a:xfrm>
            <a:off x="580000" y="1626725"/>
            <a:ext cx="4309002" cy="2651226"/>
          </a:xfrm>
          <a:prstGeom prst="rect">
            <a:avLst/>
          </a:prstGeom>
          <a:noFill/>
          <a:ln>
            <a:noFill/>
          </a:ln>
        </p:spPr>
      </p:pic>
      <p:pic>
        <p:nvPicPr>
          <p:cNvPr id="176" name="Google Shape;176;p26"/>
          <p:cNvPicPr preferRelativeResize="0"/>
          <p:nvPr/>
        </p:nvPicPr>
        <p:blipFill rotWithShape="1">
          <a:blip r:embed="rId6">
            <a:alphaModFix/>
          </a:blip>
          <a:srcRect b="5603" l="12632" r="16915" t="12476"/>
          <a:stretch/>
        </p:blipFill>
        <p:spPr>
          <a:xfrm>
            <a:off x="5108975" y="1626725"/>
            <a:ext cx="2951076" cy="2988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84725" y="162725"/>
            <a:ext cx="9265700" cy="4818049"/>
          </a:xfrm>
          <a:prstGeom prst="rect">
            <a:avLst/>
          </a:prstGeom>
          <a:noFill/>
          <a:ln>
            <a:noFill/>
          </a:ln>
        </p:spPr>
      </p:pic>
      <p:pic>
        <p:nvPicPr>
          <p:cNvPr descr="Piece of duct tape sticking a note to the slide" id="182" name="Google Shape;182;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3" name="Google Shape;183;p27"/>
          <p:cNvSpPr txBox="1"/>
          <p:nvPr/>
        </p:nvSpPr>
        <p:spPr>
          <a:xfrm>
            <a:off x="617925" y="839125"/>
            <a:ext cx="4066200" cy="40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2000">
                <a:solidFill>
                  <a:schemeClr val="lt2"/>
                </a:solidFill>
                <a:latin typeface="Raleway"/>
                <a:ea typeface="Raleway"/>
                <a:cs typeface="Raleway"/>
                <a:sym typeface="Raleway"/>
              </a:rPr>
              <a:t>Analytics and Machine Learning</a:t>
            </a:r>
            <a:endParaRPr b="1" sz="2000">
              <a:solidFill>
                <a:schemeClr val="lt2"/>
              </a:solidFill>
              <a:latin typeface="Raleway"/>
              <a:ea typeface="Raleway"/>
              <a:cs typeface="Raleway"/>
              <a:sym typeface="Raleway"/>
            </a:endParaRPr>
          </a:p>
        </p:txBody>
      </p:sp>
      <p:sp>
        <p:nvSpPr>
          <p:cNvPr id="184" name="Google Shape;184;p27"/>
          <p:cNvSpPr txBox="1"/>
          <p:nvPr/>
        </p:nvSpPr>
        <p:spPr>
          <a:xfrm>
            <a:off x="722800" y="1418575"/>
            <a:ext cx="7375200" cy="252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We employed a classification technique to categorize the output column and, therefore, did not take outliers into account as they were deemed irrelevant.</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dataset was split into training and testing sets with 60% and 40% of the data, respectively, to create two models for predicting job roles using random forest classification algorithm.</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Standard metrics such as accuracy and confusion matrix were used to evaluate the performance of these models.</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random forest classification algorithm. had an accuracy score of 0.5495.</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statistical approaches utilized by these machine learning algorithms enable them to generate predictions based on the patterns and correlations they uncover within the data.</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213686" y="184320"/>
            <a:ext cx="3429000" cy="1719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en" sz="4600">
                <a:solidFill>
                  <a:srgbClr val="000000"/>
                </a:solidFill>
                <a:latin typeface="Calibri"/>
                <a:ea typeface="Calibri"/>
                <a:cs typeface="Calibri"/>
                <a:sym typeface="Calibri"/>
              </a:rPr>
              <a:t>Evaluation &amp; Optimization</a:t>
            </a:r>
            <a:endParaRPr sz="4600">
              <a:solidFill>
                <a:srgbClr val="000000"/>
              </a:solidFill>
              <a:latin typeface="Calibri"/>
              <a:ea typeface="Calibri"/>
              <a:cs typeface="Calibri"/>
              <a:sym typeface="Calibri"/>
            </a:endParaRPr>
          </a:p>
        </p:txBody>
      </p:sp>
      <p:sp>
        <p:nvSpPr>
          <p:cNvPr id="190" name="Google Shape;190;p28"/>
          <p:cNvSpPr/>
          <p:nvPr/>
        </p:nvSpPr>
        <p:spPr>
          <a:xfrm>
            <a:off x="300628" y="21185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rgbClr val="ED7D31"/>
          </a:solidFill>
          <a:ln cap="rnd" cmpd="sng" w="38100">
            <a:solidFill>
              <a:srgbClr val="ED7D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1" name="Google Shape;191;p28"/>
          <p:cNvSpPr txBox="1"/>
          <p:nvPr/>
        </p:nvSpPr>
        <p:spPr>
          <a:xfrm>
            <a:off x="300625" y="2352075"/>
            <a:ext cx="4157100" cy="2449200"/>
          </a:xfrm>
          <a:prstGeom prst="rect">
            <a:avLst/>
          </a:prstGeom>
          <a:noFill/>
          <a:ln>
            <a:noFill/>
          </a:ln>
        </p:spPr>
        <p:txBody>
          <a:bodyPr anchorCtr="0" anchor="t" bIns="45700" lIns="91425" spcFirstLastPara="1" rIns="91425" wrap="square" tIns="45700">
            <a:normAutofit/>
          </a:bodyPr>
          <a:lstStyle/>
          <a:p>
            <a:pPr indent="-190500" lvl="0" marL="2286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Accuracy scores and confusion matrix were used to evaluate the performance of the models. The accuracy metric assesses the proportion of correct predictions, while the confusion matrix summarizes the model's prediction results. </a:t>
            </a:r>
            <a:endParaRPr sz="12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2"/>
              </a:solidFill>
              <a:latin typeface="Roboto"/>
              <a:ea typeface="Roboto"/>
              <a:cs typeface="Roboto"/>
              <a:sym typeface="Roboto"/>
            </a:endParaRPr>
          </a:p>
          <a:p>
            <a:pPr indent="-190500" lvl="0" marL="2286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For 40% of the testing data, the model's accuracy score of 0.4943 indicates that it is not accurately identifying the cover type</a:t>
            </a:r>
            <a:endParaRPr sz="1800">
              <a:latin typeface="Calibri"/>
              <a:ea typeface="Calibri"/>
              <a:cs typeface="Calibri"/>
              <a:sym typeface="Calibri"/>
            </a:endParaRPr>
          </a:p>
        </p:txBody>
      </p:sp>
      <p:pic>
        <p:nvPicPr>
          <p:cNvPr id="192" name="Google Shape;192;p28"/>
          <p:cNvPicPr preferRelativeResize="0"/>
          <p:nvPr/>
        </p:nvPicPr>
        <p:blipFill>
          <a:blip r:embed="rId3">
            <a:alphaModFix/>
          </a:blip>
          <a:stretch>
            <a:fillRect/>
          </a:stretch>
        </p:blipFill>
        <p:spPr>
          <a:xfrm>
            <a:off x="4572000" y="667213"/>
            <a:ext cx="4381475" cy="29209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p:nvPr/>
        </p:nvSpPr>
        <p:spPr>
          <a:xfrm>
            <a:off x="0" y="0"/>
            <a:ext cx="9153335" cy="1602319"/>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8" name="Google Shape;198;p29"/>
          <p:cNvSpPr txBox="1"/>
          <p:nvPr/>
        </p:nvSpPr>
        <p:spPr>
          <a:xfrm>
            <a:off x="258825" y="301962"/>
            <a:ext cx="7046400" cy="998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 sz="3000">
                <a:solidFill>
                  <a:srgbClr val="000000"/>
                </a:solidFill>
                <a:latin typeface="Calibri"/>
                <a:ea typeface="Calibri"/>
                <a:cs typeface="Calibri"/>
                <a:sym typeface="Calibri"/>
              </a:rPr>
              <a:t>Results</a:t>
            </a:r>
            <a:endParaRPr sz="3000">
              <a:solidFill>
                <a:srgbClr val="000000"/>
              </a:solidFill>
              <a:latin typeface="Calibri"/>
              <a:ea typeface="Calibri"/>
              <a:cs typeface="Calibri"/>
              <a:sym typeface="Calibri"/>
            </a:endParaRPr>
          </a:p>
        </p:txBody>
      </p:sp>
      <p:sp>
        <p:nvSpPr>
          <p:cNvPr id="199" name="Google Shape;199;p29"/>
          <p:cNvSpPr txBox="1"/>
          <p:nvPr/>
        </p:nvSpPr>
        <p:spPr>
          <a:xfrm>
            <a:off x="542900" y="1971725"/>
            <a:ext cx="5673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Accuracy that we achieved through using Confusion Matrix is 0.4943 which is less yet the best that we can get out of this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result of this predictive analysis gives you the result of a job role for which the applied person is the best fit for in the field of Data Science.</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223425" y="166200"/>
            <a:ext cx="256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Roboto Medium"/>
                <a:ea typeface="Roboto Medium"/>
                <a:cs typeface="Roboto Medium"/>
                <a:sym typeface="Roboto Medium"/>
              </a:rPr>
              <a:t>Future Work</a:t>
            </a:r>
            <a:endParaRPr sz="3000">
              <a:latin typeface="Roboto Medium"/>
              <a:ea typeface="Roboto Medium"/>
              <a:cs typeface="Roboto Medium"/>
              <a:sym typeface="Roboto Medium"/>
            </a:endParaRPr>
          </a:p>
        </p:txBody>
      </p:sp>
      <p:sp>
        <p:nvSpPr>
          <p:cNvPr id="205" name="Google Shape;205;p30"/>
          <p:cNvSpPr txBox="1"/>
          <p:nvPr/>
        </p:nvSpPr>
        <p:spPr>
          <a:xfrm>
            <a:off x="815150" y="1114475"/>
            <a:ext cx="7411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current model can be updated and the accuracy can be increased by involving much more clean data and clearing the </a:t>
            </a:r>
            <a:r>
              <a:rPr lang="en">
                <a:latin typeface="Lato"/>
                <a:ea typeface="Lato"/>
                <a:cs typeface="Lato"/>
                <a:sym typeface="Lato"/>
              </a:rPr>
              <a:t>noise</a:t>
            </a:r>
            <a:r>
              <a:rPr lang="en">
                <a:latin typeface="Lato"/>
                <a:ea typeface="Lato"/>
                <a:cs typeface="Lato"/>
                <a:sym typeface="Lato"/>
              </a:rPr>
              <a:t> from the dataset.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predictive analysis model can be used in companies’ hiring process by deciding the role of an applicant.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Other machine learning algorithms that can work good on data with strings can be implemented to get a better accuracy.</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nvSpPr>
        <p:spPr>
          <a:xfrm>
            <a:off x="2948550" y="1850350"/>
            <a:ext cx="324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Lato"/>
                <a:ea typeface="Lato"/>
                <a:cs typeface="Lato"/>
                <a:sym typeface="Lato"/>
              </a:rPr>
              <a:t>Thank you.</a:t>
            </a:r>
            <a:endParaRPr sz="4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Description</a:t>
            </a:r>
            <a:endParaRPr sz="2400"/>
          </a:p>
        </p:txBody>
      </p:sp>
      <p:sp>
        <p:nvSpPr>
          <p:cNvPr id="79" name="Google Shape;79;p14"/>
          <p:cNvSpPr txBox="1"/>
          <p:nvPr>
            <p:ph idx="4294967295" type="title"/>
          </p:nvPr>
        </p:nvSpPr>
        <p:spPr>
          <a:xfrm>
            <a:off x="535775" y="1480150"/>
            <a:ext cx="7706400" cy="2623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Arial"/>
              <a:buChar char="●"/>
            </a:pPr>
            <a:r>
              <a:rPr b="0" lang="en" sz="1200">
                <a:latin typeface="Arial"/>
                <a:ea typeface="Arial"/>
                <a:cs typeface="Arial"/>
                <a:sym typeface="Arial"/>
              </a:rPr>
              <a:t>The dataset contains a complete industry-wide survey that represents information about job seekers, including the age, level of their education, skill sets, carrier, and origin. It has around 10,000 rows and 369 Columns.</a:t>
            </a:r>
            <a:endParaRPr b="0" sz="1200">
              <a:latin typeface="Arial"/>
              <a:ea typeface="Arial"/>
              <a:cs typeface="Arial"/>
              <a:sym typeface="Arial"/>
            </a:endParaRPr>
          </a:p>
          <a:p>
            <a:pPr indent="0" lvl="0" marL="457200" rtl="0" algn="l">
              <a:lnSpc>
                <a:spcPct val="115000"/>
              </a:lnSpc>
              <a:spcBef>
                <a:spcPts val="0"/>
              </a:spcBef>
              <a:spcAft>
                <a:spcPts val="0"/>
              </a:spcAft>
              <a:buNone/>
            </a:pPr>
            <a:r>
              <a:t/>
            </a:r>
            <a:endParaRPr b="0"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0" lang="en" sz="1200">
                <a:latin typeface="Arial"/>
                <a:ea typeface="Arial"/>
                <a:cs typeface="Arial"/>
                <a:sym typeface="Arial"/>
              </a:rPr>
              <a:t>There are 369 columns in this dataset and these are few important columns in the dataset: Age</a:t>
            </a:r>
            <a:r>
              <a:rPr b="0" lang="en" sz="900">
                <a:latin typeface="Arial"/>
                <a:ea typeface="Arial"/>
                <a:cs typeface="Arial"/>
                <a:sym typeface="Arial"/>
              </a:rPr>
              <a:t>, </a:t>
            </a:r>
            <a:r>
              <a:rPr b="0" lang="en" sz="1200">
                <a:latin typeface="Arial"/>
                <a:ea typeface="Arial"/>
                <a:cs typeface="Arial"/>
                <a:sym typeface="Arial"/>
              </a:rPr>
              <a:t>Gender, Country, Education level, Job role, Years of coding Experience, Programming language used most often, Computing platform used most often, Type of most data used often , Annual Compensation</a:t>
            </a:r>
            <a:endParaRPr b="0" sz="1200">
              <a:latin typeface="Arial"/>
              <a:ea typeface="Arial"/>
              <a:cs typeface="Arial"/>
              <a:sym typeface="Arial"/>
            </a:endParaRPr>
          </a:p>
          <a:p>
            <a:pPr indent="0" lvl="0" marL="457200" rtl="0" algn="just">
              <a:lnSpc>
                <a:spcPct val="115000"/>
              </a:lnSpc>
              <a:spcBef>
                <a:spcPts val="0"/>
              </a:spcBef>
              <a:spcAft>
                <a:spcPts val="0"/>
              </a:spcAft>
              <a:buNone/>
            </a:pPr>
            <a:r>
              <a:t/>
            </a:r>
            <a:endParaRPr b="0" sz="1200">
              <a:latin typeface="Arial"/>
              <a:ea typeface="Arial"/>
              <a:cs typeface="Arial"/>
              <a:sym typeface="Arial"/>
            </a:endParaRPr>
          </a:p>
          <a:p>
            <a:pPr indent="-304800" lvl="0" marL="457200" rtl="0" algn="just">
              <a:lnSpc>
                <a:spcPct val="115000"/>
              </a:lnSpc>
              <a:spcBef>
                <a:spcPts val="0"/>
              </a:spcBef>
              <a:spcAft>
                <a:spcPts val="0"/>
              </a:spcAft>
              <a:buSzPts val="1200"/>
              <a:buFont typeface="Arial"/>
              <a:buChar char="●"/>
            </a:pPr>
            <a:r>
              <a:rPr b="0" lang="en" sz="1200">
                <a:latin typeface="Arial"/>
                <a:ea typeface="Arial"/>
                <a:cs typeface="Arial"/>
                <a:sym typeface="Arial"/>
              </a:rPr>
              <a:t>The data is the responses to multiple choice questions (only a single choice can be selected) were recorded in individual columns. Responses to multiple selection questions (multiple choices can be selected) were split into multiple columns (with one column per answer choice).</a:t>
            </a:r>
            <a:endParaRPr b="0"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1733100" y="162725"/>
            <a:ext cx="5553149" cy="4818049"/>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218625" y="687400"/>
            <a:ext cx="44808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Problem Statement</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385525" y="1377475"/>
            <a:ext cx="42786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200">
                <a:latin typeface="Raleway"/>
                <a:ea typeface="Raleway"/>
                <a:cs typeface="Raleway"/>
                <a:sym typeface="Raleway"/>
              </a:rPr>
              <a:t>With the growing number of people making their way into data field it has become difficult for the companies to select the best for the job role.</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To Find any patterns in the background of job applicants?</a:t>
            </a:r>
            <a:endParaRPr b="1" sz="1200">
              <a:latin typeface="Raleway"/>
              <a:ea typeface="Raleway"/>
              <a:cs typeface="Raleway"/>
              <a:sym typeface="Raleway"/>
            </a:endParaRPr>
          </a:p>
          <a:p>
            <a:pPr indent="-304800" lvl="0" marL="457200" rtl="0" algn="l">
              <a:spcBef>
                <a:spcPts val="1000"/>
              </a:spcBef>
              <a:spcAft>
                <a:spcPts val="0"/>
              </a:spcAft>
              <a:buSzPts val="1200"/>
              <a:buFont typeface="Raleway"/>
              <a:buChar char="➔"/>
            </a:pPr>
            <a:r>
              <a:rPr b="1" lang="en" sz="1200">
                <a:latin typeface="Raleway"/>
                <a:ea typeface="Raleway"/>
                <a:cs typeface="Raleway"/>
                <a:sym typeface="Raleway"/>
              </a:rPr>
              <a:t>To quote a salary based on the job role and their </a:t>
            </a:r>
            <a:r>
              <a:rPr b="1" lang="en" sz="1200">
                <a:latin typeface="Raleway"/>
                <a:ea typeface="Raleway"/>
                <a:cs typeface="Raleway"/>
                <a:sym typeface="Raleway"/>
              </a:rPr>
              <a:t>potential?</a:t>
            </a:r>
            <a:endParaRPr b="1" sz="1200">
              <a:latin typeface="Raleway"/>
              <a:ea typeface="Raleway"/>
              <a:cs typeface="Raleway"/>
              <a:sym typeface="Raleway"/>
            </a:endParaRPr>
          </a:p>
          <a:p>
            <a:pPr indent="-304800" lvl="0" marL="457200" rtl="0" algn="l">
              <a:spcBef>
                <a:spcPts val="1000"/>
              </a:spcBef>
              <a:spcAft>
                <a:spcPts val="1000"/>
              </a:spcAft>
              <a:buSzPts val="1200"/>
              <a:buFont typeface="Raleway"/>
              <a:buChar char="➔"/>
            </a:pPr>
            <a:r>
              <a:rPr b="1" lang="en" sz="1200">
                <a:latin typeface="Raleway"/>
                <a:ea typeface="Raleway"/>
                <a:cs typeface="Raleway"/>
                <a:sym typeface="Raleway"/>
              </a:rPr>
              <a:t>To create a model that would give predictive analysis for the companies to select the best match for the job role.</a:t>
            </a:r>
            <a:endParaRPr b="1"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6"/>
          <p:cNvGrpSpPr/>
          <p:nvPr/>
        </p:nvGrpSpPr>
        <p:grpSpPr>
          <a:xfrm>
            <a:off x="1191973" y="196549"/>
            <a:ext cx="6760024" cy="4741535"/>
            <a:chOff x="6803275" y="395366"/>
            <a:chExt cx="2212050" cy="2537073"/>
          </a:xfrm>
        </p:grpSpPr>
        <p:pic>
          <p:nvPicPr>
            <p:cNvPr id="93" name="Google Shape;93;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4" name="Google Shape;94;p16"/>
            <p:cNvPicPr preferRelativeResize="0"/>
            <p:nvPr/>
          </p:nvPicPr>
          <p:blipFill rotWithShape="1">
            <a:blip r:embed="rId4">
              <a:alphaModFix/>
            </a:blip>
            <a:srcRect b="-1272" l="-1407" r="-7714" t="-2214"/>
            <a:stretch/>
          </p:blipFill>
          <p:spPr>
            <a:xfrm rot="154830">
              <a:off x="7446541" y="416601"/>
              <a:ext cx="950938" cy="337807"/>
            </a:xfrm>
            <a:prstGeom prst="rect">
              <a:avLst/>
            </a:prstGeom>
            <a:noFill/>
            <a:ln>
              <a:noFill/>
            </a:ln>
          </p:spPr>
        </p:pic>
        <p:sp>
          <p:nvSpPr>
            <p:cNvPr id="95" name="Google Shape;95;p16"/>
            <p:cNvSpPr txBox="1"/>
            <p:nvPr/>
          </p:nvSpPr>
          <p:spPr>
            <a:xfrm>
              <a:off x="6944800" y="951469"/>
              <a:ext cx="1929000" cy="17658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chemeClr val="dk2"/>
                </a:buClr>
                <a:buSzPts val="1200"/>
                <a:buFont typeface="Calibri"/>
                <a:buAutoNum type="arabicPeriod"/>
              </a:pPr>
              <a:r>
                <a:rPr lang="en" sz="1200">
                  <a:solidFill>
                    <a:schemeClr val="dk2"/>
                  </a:solidFill>
                  <a:latin typeface="Roboto"/>
                  <a:ea typeface="Roboto"/>
                  <a:cs typeface="Roboto"/>
                  <a:sym typeface="Roboto"/>
                </a:rPr>
                <a:t>Analyzing the </a:t>
              </a:r>
              <a:r>
                <a:rPr lang="en" sz="1200">
                  <a:solidFill>
                    <a:schemeClr val="dk2"/>
                  </a:solidFill>
                  <a:latin typeface="Roboto"/>
                  <a:ea typeface="Roboto"/>
                  <a:cs typeface="Roboto"/>
                  <a:sym typeface="Roboto"/>
                </a:rPr>
                <a:t>efficiency</a:t>
              </a:r>
              <a:r>
                <a:rPr lang="en" sz="1200">
                  <a:solidFill>
                    <a:schemeClr val="dk2"/>
                  </a:solidFill>
                  <a:latin typeface="Roboto"/>
                  <a:ea typeface="Roboto"/>
                  <a:cs typeface="Roboto"/>
                  <a:sym typeface="Roboto"/>
                </a:rPr>
                <a:t> of a machine learning algorithm in forecasting job roles and selecting the algorithm that produces the most optimal results for the model.</a:t>
              </a:r>
              <a:endParaRPr sz="1200">
                <a:solidFill>
                  <a:schemeClr val="dk2"/>
                </a:solidFill>
                <a:latin typeface="Calibri"/>
                <a:ea typeface="Calibri"/>
                <a:cs typeface="Calibri"/>
                <a:sym typeface="Calibri"/>
              </a:endParaRPr>
            </a:p>
            <a:p>
              <a:pPr indent="-304800" lvl="0" marL="457200" rtl="0" algn="l">
                <a:lnSpc>
                  <a:spcPct val="120000"/>
                </a:lnSpc>
                <a:spcBef>
                  <a:spcPts val="0"/>
                </a:spcBef>
                <a:spcAft>
                  <a:spcPts val="0"/>
                </a:spcAft>
                <a:buClr>
                  <a:schemeClr val="dk2"/>
                </a:buClr>
                <a:buSzPts val="1200"/>
                <a:buFont typeface="Calibri"/>
                <a:buAutoNum type="arabicPeriod"/>
              </a:pPr>
              <a:r>
                <a:rPr lang="en" sz="1200">
                  <a:solidFill>
                    <a:schemeClr val="dk2"/>
                  </a:solidFill>
                  <a:latin typeface="Roboto"/>
                  <a:ea typeface="Roboto"/>
                  <a:cs typeface="Roboto"/>
                  <a:sym typeface="Roboto"/>
                </a:rPr>
                <a:t>Examine patterns and trends within the data science industry, and explore how various factors such as job roles, education, and compensation may be influencing these trends over time.</a:t>
              </a:r>
              <a:endParaRPr sz="1200">
                <a:solidFill>
                  <a:schemeClr val="dk2"/>
                </a:solidFill>
                <a:latin typeface="Calibri"/>
                <a:ea typeface="Calibri"/>
                <a:cs typeface="Calibri"/>
                <a:sym typeface="Calibri"/>
              </a:endParaRPr>
            </a:p>
            <a:p>
              <a:pPr indent="-304800" lvl="0" marL="457200" rtl="0" algn="l">
                <a:lnSpc>
                  <a:spcPct val="120000"/>
                </a:lnSpc>
                <a:spcBef>
                  <a:spcPts val="0"/>
                </a:spcBef>
                <a:spcAft>
                  <a:spcPts val="0"/>
                </a:spcAft>
                <a:buClr>
                  <a:schemeClr val="dk2"/>
                </a:buClr>
                <a:buSzPts val="1200"/>
                <a:buFont typeface="Roboto"/>
                <a:buAutoNum type="arabicPeriod"/>
              </a:pPr>
              <a:r>
                <a:rPr lang="en" sz="1200">
                  <a:solidFill>
                    <a:schemeClr val="dk2"/>
                  </a:solidFill>
                  <a:latin typeface="Roboto"/>
                  <a:ea typeface="Roboto"/>
                  <a:cs typeface="Roboto"/>
                  <a:sym typeface="Roboto"/>
                </a:rPr>
                <a:t>Explore the potential effects of emerging technologies and advancements in the data science industry on job roles, skills, and employment opportunities. Understand how the landscape of data science may shift in response to these changes over time.</a:t>
              </a:r>
              <a:endParaRPr b="1" sz="1200">
                <a:solidFill>
                  <a:schemeClr val="dk2"/>
                </a:solidFill>
                <a:latin typeface="Raleway"/>
                <a:ea typeface="Raleway"/>
                <a:cs typeface="Raleway"/>
                <a:sym typeface="Raleway"/>
              </a:endParaRPr>
            </a:p>
          </p:txBody>
        </p:sp>
      </p:grpSp>
      <p:sp>
        <p:nvSpPr>
          <p:cNvPr id="96" name="Google Shape;96;p16"/>
          <p:cNvSpPr txBox="1"/>
          <p:nvPr>
            <p:ph type="title"/>
          </p:nvPr>
        </p:nvSpPr>
        <p:spPr>
          <a:xfrm>
            <a:off x="1474125" y="635550"/>
            <a:ext cx="39990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Research Objectives</a:t>
            </a:r>
            <a:endParaRPr sz="3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7"/>
          <p:cNvGrpSpPr/>
          <p:nvPr/>
        </p:nvGrpSpPr>
        <p:grpSpPr>
          <a:xfrm>
            <a:off x="344803" y="196552"/>
            <a:ext cx="8420610" cy="4741535"/>
            <a:chOff x="6803275" y="395366"/>
            <a:chExt cx="2212050" cy="2537073"/>
          </a:xfrm>
        </p:grpSpPr>
        <p:pic>
          <p:nvPicPr>
            <p:cNvPr id="102" name="Google Shape;102;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3" name="Google Shape;103;p17"/>
            <p:cNvPicPr preferRelativeResize="0"/>
            <p:nvPr/>
          </p:nvPicPr>
          <p:blipFill rotWithShape="1">
            <a:blip r:embed="rId4">
              <a:alphaModFix/>
            </a:blip>
            <a:srcRect b="-1272" l="-1407" r="-7714" t="-2214"/>
            <a:stretch/>
          </p:blipFill>
          <p:spPr>
            <a:xfrm rot="154830">
              <a:off x="7446541" y="416601"/>
              <a:ext cx="950938" cy="337807"/>
            </a:xfrm>
            <a:prstGeom prst="rect">
              <a:avLst/>
            </a:prstGeom>
            <a:noFill/>
            <a:ln>
              <a:noFill/>
            </a:ln>
          </p:spPr>
        </p:pic>
        <p:sp>
          <p:nvSpPr>
            <p:cNvPr id="104" name="Google Shape;104;p17"/>
            <p:cNvSpPr txBox="1"/>
            <p:nvPr/>
          </p:nvSpPr>
          <p:spPr>
            <a:xfrm>
              <a:off x="6944800" y="1146316"/>
              <a:ext cx="1929000" cy="1765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Raleway"/>
                <a:buChar char="●"/>
              </a:pPr>
              <a:r>
                <a:rPr lang="en" sz="1200">
                  <a:solidFill>
                    <a:schemeClr val="dk2"/>
                  </a:solidFill>
                  <a:latin typeface="Calibri"/>
                  <a:ea typeface="Calibri"/>
                  <a:cs typeface="Calibri"/>
                  <a:sym typeface="Calibri"/>
                </a:rPr>
                <a:t>Several functions were created to comprehend the data during the exploratory data analysis on the Porter dataset using AWS SageMaker Notebook instances. Here is a list of the roles:</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Raleway"/>
                <a:buChar char="●"/>
              </a:pPr>
              <a:r>
                <a:rPr lang="en" sz="1200">
                  <a:solidFill>
                    <a:schemeClr val="dk2"/>
                  </a:solidFill>
                  <a:latin typeface="Calibri"/>
                  <a:ea typeface="Calibri"/>
                  <a:cs typeface="Calibri"/>
                  <a:sym typeface="Calibri"/>
                </a:rPr>
                <a:t>Check for duplicates: Locate any duplicate or entirely identical rows in the dataset. If identical rows are present in the dataset, it outputs a boolean value indicating that. In case there are duplicate rows, the function also shows how many of them there are.</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Check For Missing Values: Determine whether the dataset has any missing values (also known as "null values") or not. It generates a binary output indicating the presence of null values. Tries to shows the percentage of missing values in each column if there are any missing values.</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We have removed the rows entirely which had more than “50” Null values.</a:t>
              </a:r>
              <a:endParaRPr sz="12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 sz="1200">
                  <a:solidFill>
                    <a:schemeClr val="dk2"/>
                  </a:solidFill>
                  <a:latin typeface="Calibri"/>
                  <a:ea typeface="Calibri"/>
                  <a:cs typeface="Calibri"/>
                  <a:sym typeface="Calibri"/>
                </a:rPr>
                <a:t>We have used some visualizations to understand the trends in the data and to have a much clear view on the data itself. below</a:t>
              </a:r>
              <a:endParaRPr sz="1200">
                <a:solidFill>
                  <a:schemeClr val="dk2"/>
                </a:solidFill>
                <a:latin typeface="Calibri"/>
                <a:ea typeface="Calibri"/>
                <a:cs typeface="Calibri"/>
                <a:sym typeface="Calibri"/>
              </a:endParaRPr>
            </a:p>
          </p:txBody>
        </p:sp>
      </p:grpSp>
      <p:sp>
        <p:nvSpPr>
          <p:cNvPr id="105" name="Google Shape;105;p17"/>
          <p:cNvSpPr txBox="1"/>
          <p:nvPr>
            <p:ph type="title"/>
          </p:nvPr>
        </p:nvSpPr>
        <p:spPr>
          <a:xfrm>
            <a:off x="738250" y="658300"/>
            <a:ext cx="4712100" cy="12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Data Understanding</a:t>
            </a:r>
            <a:endParaRPr sz="3000">
              <a:solidFill>
                <a:schemeClr val="dk2"/>
              </a:solidFill>
            </a:endParaRPr>
          </a:p>
          <a:p>
            <a:pPr indent="0" lvl="0" marL="0" rtl="0" algn="l">
              <a:spcBef>
                <a:spcPts val="0"/>
              </a:spcBef>
              <a:spcAft>
                <a:spcPts val="0"/>
              </a:spcAft>
              <a:buNone/>
            </a:pPr>
            <a:r>
              <a:rPr lang="en" sz="2000">
                <a:solidFill>
                  <a:schemeClr val="dk2"/>
                </a:solidFill>
              </a:rPr>
              <a:t>Exploratory Data Analysis</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85800" y="1010875"/>
            <a:ext cx="4239550" cy="3502875"/>
          </a:xfrm>
          <a:prstGeom prst="rect">
            <a:avLst/>
          </a:prstGeom>
          <a:noFill/>
          <a:ln>
            <a:noFill/>
          </a:ln>
        </p:spPr>
      </p:pic>
      <p:pic>
        <p:nvPicPr>
          <p:cNvPr id="111" name="Google Shape;111;p18"/>
          <p:cNvPicPr preferRelativeResize="0"/>
          <p:nvPr/>
        </p:nvPicPr>
        <p:blipFill>
          <a:blip r:embed="rId4">
            <a:alphaModFix/>
          </a:blip>
          <a:stretch>
            <a:fillRect/>
          </a:stretch>
        </p:blipFill>
        <p:spPr>
          <a:xfrm>
            <a:off x="4465950" y="968800"/>
            <a:ext cx="4525650" cy="354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11025" y="1338375"/>
            <a:ext cx="4498550" cy="2466750"/>
          </a:xfrm>
          <a:prstGeom prst="rect">
            <a:avLst/>
          </a:prstGeom>
          <a:noFill/>
          <a:ln>
            <a:noFill/>
          </a:ln>
        </p:spPr>
      </p:pic>
      <p:pic>
        <p:nvPicPr>
          <p:cNvPr id="117" name="Google Shape;117;p19"/>
          <p:cNvPicPr preferRelativeResize="0"/>
          <p:nvPr/>
        </p:nvPicPr>
        <p:blipFill>
          <a:blip r:embed="rId4">
            <a:alphaModFix/>
          </a:blip>
          <a:stretch>
            <a:fillRect/>
          </a:stretch>
        </p:blipFill>
        <p:spPr>
          <a:xfrm>
            <a:off x="4650950" y="152400"/>
            <a:ext cx="4340650" cy="2232931"/>
          </a:xfrm>
          <a:prstGeom prst="rect">
            <a:avLst/>
          </a:prstGeom>
          <a:noFill/>
          <a:ln>
            <a:noFill/>
          </a:ln>
        </p:spPr>
      </p:pic>
      <p:pic>
        <p:nvPicPr>
          <p:cNvPr id="118" name="Google Shape;118;p19"/>
          <p:cNvPicPr preferRelativeResize="0"/>
          <p:nvPr/>
        </p:nvPicPr>
        <p:blipFill>
          <a:blip r:embed="rId5">
            <a:alphaModFix/>
          </a:blip>
          <a:stretch>
            <a:fillRect/>
          </a:stretch>
        </p:blipFill>
        <p:spPr>
          <a:xfrm>
            <a:off x="4650950" y="2537731"/>
            <a:ext cx="4340650" cy="2003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84725" y="162725"/>
            <a:ext cx="9265700" cy="4818049"/>
          </a:xfrm>
          <a:prstGeom prst="rect">
            <a:avLst/>
          </a:prstGeom>
          <a:noFill/>
          <a:ln>
            <a:noFill/>
          </a:ln>
        </p:spPr>
      </p:pic>
      <p:pic>
        <p:nvPicPr>
          <p:cNvPr descr="Piece of duct tape sticking a note to the slide" id="124" name="Google Shape;124;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5" name="Google Shape;125;p20"/>
          <p:cNvSpPr txBox="1"/>
          <p:nvPr/>
        </p:nvSpPr>
        <p:spPr>
          <a:xfrm>
            <a:off x="2238325" y="687400"/>
            <a:ext cx="5298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Data Preparation</a:t>
            </a:r>
            <a:endParaRPr b="1" sz="3000">
              <a:solidFill>
                <a:schemeClr val="lt2"/>
              </a:solidFill>
              <a:latin typeface="Raleway"/>
              <a:ea typeface="Raleway"/>
              <a:cs typeface="Raleway"/>
              <a:sym typeface="Raleway"/>
            </a:endParaRPr>
          </a:p>
        </p:txBody>
      </p:sp>
      <p:sp>
        <p:nvSpPr>
          <p:cNvPr id="126" name="Google Shape;126;p20"/>
          <p:cNvSpPr txBox="1"/>
          <p:nvPr/>
        </p:nvSpPr>
        <p:spPr>
          <a:xfrm>
            <a:off x="1261425" y="1486850"/>
            <a:ext cx="62757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The code provided reads a CSV file and uses libraries called Pandas and NumPy to analyze the data.</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 It shows the number of rows and columns in the data and displays details like the type of data and the unique categories in the dataset. </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This helps us find patterns, trends, and unusual data in the dataset, which can help us make better decisions based on the data.</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144700" y="162725"/>
            <a:ext cx="9532126" cy="4818049"/>
          </a:xfrm>
          <a:prstGeom prst="rect">
            <a:avLst/>
          </a:prstGeom>
          <a:noFill/>
          <a:ln>
            <a:noFill/>
          </a:ln>
        </p:spPr>
      </p:pic>
      <p:pic>
        <p:nvPicPr>
          <p:cNvPr descr="Piece of duct tape sticking a note to the slide" id="132" name="Google Shape;132;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3" name="Google Shape;133;p21"/>
          <p:cNvSpPr txBox="1"/>
          <p:nvPr/>
        </p:nvSpPr>
        <p:spPr>
          <a:xfrm>
            <a:off x="2238325" y="687400"/>
            <a:ext cx="5298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Data Preparation</a:t>
            </a:r>
            <a:endParaRPr b="1" sz="3000">
              <a:solidFill>
                <a:schemeClr val="lt2"/>
              </a:solidFill>
              <a:latin typeface="Raleway"/>
              <a:ea typeface="Raleway"/>
              <a:cs typeface="Raleway"/>
              <a:sym typeface="Raleway"/>
            </a:endParaRPr>
          </a:p>
        </p:txBody>
      </p:sp>
      <p:sp>
        <p:nvSpPr>
          <p:cNvPr id="134" name="Google Shape;134;p21"/>
          <p:cNvSpPr txBox="1"/>
          <p:nvPr/>
        </p:nvSpPr>
        <p:spPr>
          <a:xfrm>
            <a:off x="354650" y="1505475"/>
            <a:ext cx="184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Cleaning the data</a:t>
            </a:r>
            <a:endParaRPr>
              <a:latin typeface="Lato"/>
              <a:ea typeface="Lato"/>
              <a:cs typeface="Lato"/>
              <a:sym typeface="Lato"/>
            </a:endParaRPr>
          </a:p>
        </p:txBody>
      </p:sp>
      <p:pic>
        <p:nvPicPr>
          <p:cNvPr id="135" name="Google Shape;135;p21"/>
          <p:cNvPicPr preferRelativeResize="0"/>
          <p:nvPr/>
        </p:nvPicPr>
        <p:blipFill rotWithShape="1">
          <a:blip r:embed="rId5">
            <a:alphaModFix/>
          </a:blip>
          <a:srcRect b="0" l="0" r="0" t="10841"/>
          <a:stretch/>
        </p:blipFill>
        <p:spPr>
          <a:xfrm>
            <a:off x="354650" y="2176550"/>
            <a:ext cx="4217349" cy="2263200"/>
          </a:xfrm>
          <a:prstGeom prst="rect">
            <a:avLst/>
          </a:prstGeom>
          <a:noFill/>
          <a:ln>
            <a:noFill/>
          </a:ln>
        </p:spPr>
      </p:pic>
      <p:pic>
        <p:nvPicPr>
          <p:cNvPr id="136" name="Google Shape;136;p21"/>
          <p:cNvPicPr preferRelativeResize="0"/>
          <p:nvPr/>
        </p:nvPicPr>
        <p:blipFill rotWithShape="1">
          <a:blip r:embed="rId6">
            <a:alphaModFix/>
          </a:blip>
          <a:srcRect b="0" l="0" r="23658" t="0"/>
          <a:stretch/>
        </p:blipFill>
        <p:spPr>
          <a:xfrm>
            <a:off x="4737825" y="2176550"/>
            <a:ext cx="3894726" cy="226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