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0" r:id="rId2"/>
    <p:sldId id="257" r:id="rId3"/>
    <p:sldId id="258" r:id="rId4"/>
    <p:sldId id="259" r:id="rId5"/>
    <p:sldId id="263" r:id="rId6"/>
    <p:sldId id="260" r:id="rId7"/>
    <p:sldId id="261" r:id="rId8"/>
    <p:sldId id="262" r:id="rId9"/>
    <p:sldId id="264" r:id="rId10"/>
    <p:sldId id="267"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E42EF3-E7C4-4C0A-BA99-2FCAFDD8AFAD}" v="44" dt="2024-04-18T14:55:33.676"/>
    <p1510:client id="{E6684CBD-456A-4D06-A0EF-813207A13928}" v="196" dt="2024-04-18T15:30:11.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49255F-7E25-41B4-B3A4-8BE1886BBA60}"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641CBDA2-7151-4067-8089-644FF41AB4C3}">
      <dgm:prSet/>
      <dgm:spPr/>
      <dgm:t>
        <a:bodyPr/>
        <a:lstStyle/>
        <a:p>
          <a:r>
            <a:rPr lang="en-US" b="1" dirty="0">
              <a:solidFill>
                <a:schemeClr val="bg1"/>
              </a:solidFill>
            </a:rPr>
            <a:t>Limited integration with external job portals:</a:t>
          </a:r>
          <a:r>
            <a:rPr lang="en-US" dirty="0">
              <a:solidFill>
                <a:schemeClr val="bg1"/>
              </a:solidFill>
            </a:rPr>
            <a:t> The current system may have limited connectivity with external job portals, restricting the pool of job opportunities available to students. This limitation could potentially result in students missing out on relevant job openings beyond the platform's database.</a:t>
          </a:r>
        </a:p>
      </dgm:t>
    </dgm:pt>
    <dgm:pt modelId="{5C8EE04A-44EF-4558-849D-81BD7DB5D9FC}" type="parTrans" cxnId="{173063A1-6F91-4E7D-8496-EF1592CCF199}">
      <dgm:prSet/>
      <dgm:spPr/>
      <dgm:t>
        <a:bodyPr/>
        <a:lstStyle/>
        <a:p>
          <a:endParaRPr lang="en-US"/>
        </a:p>
      </dgm:t>
    </dgm:pt>
    <dgm:pt modelId="{52D57B2E-8B49-468E-A29B-A3A07ACEAECB}" type="sibTrans" cxnId="{173063A1-6F91-4E7D-8496-EF1592CCF199}">
      <dgm:prSet/>
      <dgm:spPr/>
      <dgm:t>
        <a:bodyPr/>
        <a:lstStyle/>
        <a:p>
          <a:endParaRPr lang="en-US"/>
        </a:p>
      </dgm:t>
    </dgm:pt>
    <dgm:pt modelId="{11CB3484-1F16-4CEF-B017-2B19B868FFBE}">
      <dgm:prSet/>
      <dgm:spPr/>
      <dgm:t>
        <a:bodyPr/>
        <a:lstStyle/>
        <a:p>
          <a:r>
            <a:rPr lang="en-US" b="1" dirty="0">
              <a:solidFill>
                <a:schemeClr val="bg1"/>
              </a:solidFill>
            </a:rPr>
            <a:t>Dependency on the accuracy and effectiveness of AI algorithms:</a:t>
          </a:r>
          <a:r>
            <a:rPr lang="en-US" dirty="0">
              <a:solidFill>
                <a:schemeClr val="bg1"/>
              </a:solidFill>
            </a:rPr>
            <a:t> The effectiveness of features like the resume generator, chatbot, and placement training relies heavily on the accuracy of AI algorithms. Inaccuracies or limitations in the algorithms could lead to suboptimal results, impacting the quality of resumes generated, the effectiveness of chatbot interactions, and the relevance of placement training.</a:t>
          </a:r>
        </a:p>
      </dgm:t>
    </dgm:pt>
    <dgm:pt modelId="{39FFB91B-5268-4823-9604-88C96FF9CE8C}" type="parTrans" cxnId="{38C8265A-F37B-4EC2-99EC-A502AD875875}">
      <dgm:prSet/>
      <dgm:spPr/>
      <dgm:t>
        <a:bodyPr/>
        <a:lstStyle/>
        <a:p>
          <a:endParaRPr lang="en-US"/>
        </a:p>
      </dgm:t>
    </dgm:pt>
    <dgm:pt modelId="{3A2E5130-0946-4A6A-938B-985608BA530C}" type="sibTrans" cxnId="{38C8265A-F37B-4EC2-99EC-A502AD875875}">
      <dgm:prSet/>
      <dgm:spPr/>
      <dgm:t>
        <a:bodyPr/>
        <a:lstStyle/>
        <a:p>
          <a:endParaRPr lang="en-US"/>
        </a:p>
      </dgm:t>
    </dgm:pt>
    <dgm:pt modelId="{629E21F3-45FC-4C4D-8104-7A6AC3673484}" type="pres">
      <dgm:prSet presAssocID="{C749255F-7E25-41B4-B3A4-8BE1886BBA60}" presName="linear" presStyleCnt="0">
        <dgm:presLayoutVars>
          <dgm:animLvl val="lvl"/>
          <dgm:resizeHandles val="exact"/>
        </dgm:presLayoutVars>
      </dgm:prSet>
      <dgm:spPr/>
    </dgm:pt>
    <dgm:pt modelId="{0B66F385-8CA1-41A9-AD39-D66ADCCC26B6}" type="pres">
      <dgm:prSet presAssocID="{641CBDA2-7151-4067-8089-644FF41AB4C3}" presName="parentText" presStyleLbl="node1" presStyleIdx="0" presStyleCnt="2">
        <dgm:presLayoutVars>
          <dgm:chMax val="0"/>
          <dgm:bulletEnabled val="1"/>
        </dgm:presLayoutVars>
      </dgm:prSet>
      <dgm:spPr/>
    </dgm:pt>
    <dgm:pt modelId="{5FF6C45B-0DB3-43EA-B6FA-D530F939A0F1}" type="pres">
      <dgm:prSet presAssocID="{52D57B2E-8B49-468E-A29B-A3A07ACEAECB}" presName="spacer" presStyleCnt="0"/>
      <dgm:spPr/>
    </dgm:pt>
    <dgm:pt modelId="{0D36BE32-4DA1-4A4A-885B-26B50C70C117}" type="pres">
      <dgm:prSet presAssocID="{11CB3484-1F16-4CEF-B017-2B19B868FFBE}" presName="parentText" presStyleLbl="node1" presStyleIdx="1" presStyleCnt="2">
        <dgm:presLayoutVars>
          <dgm:chMax val="0"/>
          <dgm:bulletEnabled val="1"/>
        </dgm:presLayoutVars>
      </dgm:prSet>
      <dgm:spPr/>
    </dgm:pt>
  </dgm:ptLst>
  <dgm:cxnLst>
    <dgm:cxn modelId="{E4171F14-7037-40ED-89ED-BCCFC5BA98E7}" type="presOf" srcId="{11CB3484-1F16-4CEF-B017-2B19B868FFBE}" destId="{0D36BE32-4DA1-4A4A-885B-26B50C70C117}" srcOrd="0" destOrd="0" presId="urn:microsoft.com/office/officeart/2005/8/layout/vList2"/>
    <dgm:cxn modelId="{4E3CE236-98EB-4D56-AD95-71A84BFA4726}" type="presOf" srcId="{641CBDA2-7151-4067-8089-644FF41AB4C3}" destId="{0B66F385-8CA1-41A9-AD39-D66ADCCC26B6}" srcOrd="0" destOrd="0" presId="urn:microsoft.com/office/officeart/2005/8/layout/vList2"/>
    <dgm:cxn modelId="{38C8265A-F37B-4EC2-99EC-A502AD875875}" srcId="{C749255F-7E25-41B4-B3A4-8BE1886BBA60}" destId="{11CB3484-1F16-4CEF-B017-2B19B868FFBE}" srcOrd="1" destOrd="0" parTransId="{39FFB91B-5268-4823-9604-88C96FF9CE8C}" sibTransId="{3A2E5130-0946-4A6A-938B-985608BA530C}"/>
    <dgm:cxn modelId="{173063A1-6F91-4E7D-8496-EF1592CCF199}" srcId="{C749255F-7E25-41B4-B3A4-8BE1886BBA60}" destId="{641CBDA2-7151-4067-8089-644FF41AB4C3}" srcOrd="0" destOrd="0" parTransId="{5C8EE04A-44EF-4558-849D-81BD7DB5D9FC}" sibTransId="{52D57B2E-8B49-468E-A29B-A3A07ACEAECB}"/>
    <dgm:cxn modelId="{FF0212A5-182C-4BB4-BEE0-633EBCEC86E3}" type="presOf" srcId="{C749255F-7E25-41B4-B3A4-8BE1886BBA60}" destId="{629E21F3-45FC-4C4D-8104-7A6AC3673484}" srcOrd="0" destOrd="0" presId="urn:microsoft.com/office/officeart/2005/8/layout/vList2"/>
    <dgm:cxn modelId="{A1E1DD05-F404-4135-9354-E6991080C753}" type="presParOf" srcId="{629E21F3-45FC-4C4D-8104-7A6AC3673484}" destId="{0B66F385-8CA1-41A9-AD39-D66ADCCC26B6}" srcOrd="0" destOrd="0" presId="urn:microsoft.com/office/officeart/2005/8/layout/vList2"/>
    <dgm:cxn modelId="{317A2C35-7451-45DF-B8B8-A84298ABD5BA}" type="presParOf" srcId="{629E21F3-45FC-4C4D-8104-7A6AC3673484}" destId="{5FF6C45B-0DB3-43EA-B6FA-D530F939A0F1}" srcOrd="1" destOrd="0" presId="urn:microsoft.com/office/officeart/2005/8/layout/vList2"/>
    <dgm:cxn modelId="{E6C102CF-0F8F-44DD-8E96-8B5ADE6911BA}" type="presParOf" srcId="{629E21F3-45FC-4C4D-8104-7A6AC3673484}" destId="{0D36BE32-4DA1-4A4A-885B-26B50C70C11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6F385-8CA1-41A9-AD39-D66ADCCC26B6}">
      <dsp:nvSpPr>
        <dsp:cNvPr id="0" name=""/>
        <dsp:cNvSpPr/>
      </dsp:nvSpPr>
      <dsp:spPr>
        <a:xfrm>
          <a:off x="0" y="77605"/>
          <a:ext cx="6261100" cy="2684272"/>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Limited integration with external job portals:</a:t>
          </a:r>
          <a:r>
            <a:rPr lang="en-US" sz="1900" kern="1200" dirty="0">
              <a:solidFill>
                <a:schemeClr val="bg1"/>
              </a:solidFill>
            </a:rPr>
            <a:t> The current system may have limited connectivity with external job portals, restricting the pool of job opportunities available to students. This limitation could potentially result in students missing out on relevant job openings beyond the platform's database.</a:t>
          </a:r>
        </a:p>
      </dsp:txBody>
      <dsp:txXfrm>
        <a:off x="131035" y="208640"/>
        <a:ext cx="5999030" cy="2422202"/>
      </dsp:txXfrm>
    </dsp:sp>
    <dsp:sp modelId="{0D36BE32-4DA1-4A4A-885B-26B50C70C117}">
      <dsp:nvSpPr>
        <dsp:cNvPr id="0" name=""/>
        <dsp:cNvSpPr/>
      </dsp:nvSpPr>
      <dsp:spPr>
        <a:xfrm>
          <a:off x="0" y="2816597"/>
          <a:ext cx="6261100" cy="2684272"/>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Dependency on the accuracy and effectiveness of AI algorithms:</a:t>
          </a:r>
          <a:r>
            <a:rPr lang="en-US" sz="1900" kern="1200" dirty="0">
              <a:solidFill>
                <a:schemeClr val="bg1"/>
              </a:solidFill>
            </a:rPr>
            <a:t> The effectiveness of features like the resume generator, chatbot, and placement training relies heavily on the accuracy of AI algorithms. Inaccuracies or limitations in the algorithms could lead to suboptimal results, impacting the quality of resumes generated, the effectiveness of chatbot interactions, and the relevance of placement training.</a:t>
          </a:r>
        </a:p>
      </dsp:txBody>
      <dsp:txXfrm>
        <a:off x="131035" y="2947632"/>
        <a:ext cx="5999030" cy="24222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AED18-6AF5-4DE0-B2B4-4597008F7B60}" type="datetimeFigureOut">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74980-DDA2-4CBC-BD55-11F7596547F3}" type="slidenum">
              <a:t>‹#›</a:t>
            </a:fld>
            <a:endParaRPr lang="en-US"/>
          </a:p>
        </p:txBody>
      </p:sp>
    </p:spTree>
    <p:extLst>
      <p:ext uri="{BB962C8B-B14F-4D97-AF65-F5344CB8AC3E}">
        <p14:creationId xmlns:p14="http://schemas.microsoft.com/office/powerpoint/2010/main" val="414586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6077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4991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7699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507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3780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5565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77473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9429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4/18/2024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9254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4713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815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136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443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011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48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06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3530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4/18/2024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786003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image" Target="../media/image2.png"/><Relationship Id="rId4" Type="http://schemas.openxmlformats.org/officeDocument/2006/relationships/hyperlink" Target="http://commons.wikimedia.org/wiki/File:University_of_Virginia_Rotunda_2006.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image" Target="../media/image2.png"/><Relationship Id="rId4" Type="http://schemas.openxmlformats.org/officeDocument/2006/relationships/hyperlink" Target="https://knightfoundation.org/press/releases/groundbreaking-study-reveals-importance-of-quality-jobs-and-safe-community-spaces-for-macon-residents-but-accessing-them-remains-difficul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image" Target="../media/image2.png"/><Relationship Id="rId4" Type="http://schemas.openxmlformats.org/officeDocument/2006/relationships/hyperlink" Target="https://www.peoplematters.in/blog/watercooler/how-to-improve-the-success-rate-of-your-job-application-16927"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nsightextractor.com/2015/12/29/building-data-driven-companies-3-ps-framework/"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image" Target="../media/image2.png"/><Relationship Id="rId4" Type="http://schemas.openxmlformats.org/officeDocument/2006/relationships/hyperlink" Target="http://sites.tufts.edu/hhslnews/tag/student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justintarte.com/2010/07/what-should-busy-administrators-be.html"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1863-5296-3700-38AC-39E30E8A169E}"/>
              </a:ext>
            </a:extLst>
          </p:cNvPr>
          <p:cNvSpPr>
            <a:spLocks noGrp="1"/>
          </p:cNvSpPr>
          <p:nvPr>
            <p:ph type="ctrTitle"/>
          </p:nvPr>
        </p:nvSpPr>
        <p:spPr/>
        <p:txBody>
          <a:bodyPr/>
          <a:lstStyle/>
          <a:p>
            <a:r>
              <a:rPr lang="en-US" dirty="0"/>
              <a:t>AI ENCHANCED PLACECEMENT APP</a:t>
            </a:r>
          </a:p>
        </p:txBody>
      </p:sp>
      <p:sp>
        <p:nvSpPr>
          <p:cNvPr id="3" name="Subtitle 2">
            <a:extLst>
              <a:ext uri="{FF2B5EF4-FFF2-40B4-BE49-F238E27FC236}">
                <a16:creationId xmlns:a16="http://schemas.microsoft.com/office/drawing/2014/main" id="{A29D94CD-EF3B-27BB-00EE-E4607128D69D}"/>
              </a:ext>
            </a:extLst>
          </p:cNvPr>
          <p:cNvSpPr>
            <a:spLocks noGrp="1"/>
          </p:cNvSpPr>
          <p:nvPr>
            <p:ph type="subTitle" idx="1"/>
          </p:nvPr>
        </p:nvSpPr>
        <p:spPr>
          <a:xfrm>
            <a:off x="680322" y="4264643"/>
            <a:ext cx="11292775" cy="2325384"/>
          </a:xfrm>
        </p:spPr>
        <p:txBody>
          <a:bodyPr vert="horz" lIns="91440" tIns="45720" rIns="91440" bIns="45720" rtlCol="0" anchor="t">
            <a:noAutofit/>
          </a:bodyPr>
          <a:lstStyle/>
          <a:p>
            <a:r>
              <a:rPr lang="en-US" sz="3200" dirty="0"/>
              <a:t>VISHNU NAIR  2347131</a:t>
            </a:r>
            <a:endParaRPr lang="en-US" dirty="0"/>
          </a:p>
          <a:p>
            <a:r>
              <a:rPr lang="en-US" sz="3200" dirty="0"/>
              <a:t>ATHUL RAJA  2347108</a:t>
            </a:r>
          </a:p>
          <a:p>
            <a:r>
              <a:rPr lang="en-US" sz="3200" dirty="0"/>
              <a:t>3 MCA A</a:t>
            </a:r>
          </a:p>
          <a:p>
            <a:endParaRPr lang="en-US" dirty="0"/>
          </a:p>
        </p:txBody>
      </p:sp>
    </p:spTree>
    <p:extLst>
      <p:ext uri="{BB962C8B-B14F-4D97-AF65-F5344CB8AC3E}">
        <p14:creationId xmlns:p14="http://schemas.microsoft.com/office/powerpoint/2010/main" val="263631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80321" y="2063262"/>
            <a:ext cx="3739279" cy="2661052"/>
          </a:xfrm>
        </p:spPr>
        <p:txBody>
          <a:bodyPr>
            <a:normAutofit/>
          </a:bodyPr>
          <a:lstStyle/>
          <a:p>
            <a:pPr algn="r"/>
            <a:r>
              <a:rPr lang="en-US" sz="4400" b="1">
                <a:ea typeface="+mj-lt"/>
                <a:cs typeface="+mj-lt"/>
              </a:rPr>
              <a:t>Limitations:</a:t>
            </a:r>
            <a:endParaRPr lang="en-US" sz="4400"/>
          </a:p>
        </p:txBody>
      </p:sp>
      <p:graphicFrame>
        <p:nvGraphicFramePr>
          <p:cNvPr id="5" name="Content Placeholder 2">
            <a:extLst>
              <a:ext uri="{FF2B5EF4-FFF2-40B4-BE49-F238E27FC236}">
                <a16:creationId xmlns:a16="http://schemas.microsoft.com/office/drawing/2014/main" id="{2D7C1931-3B46-5021-3128-2CDD90DD3509}"/>
              </a:ext>
            </a:extLst>
          </p:cNvPr>
          <p:cNvGraphicFramePr>
            <a:graphicFrameLocks noGrp="1"/>
          </p:cNvGraphicFramePr>
          <p:nvPr>
            <p:ph idx="1"/>
            <p:extLst>
              <p:ext uri="{D42A27DB-BD31-4B8C-83A1-F6EECF244321}">
                <p14:modId xmlns:p14="http://schemas.microsoft.com/office/powerpoint/2010/main" val="143854525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038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2" name="Picture 11">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80321" y="753228"/>
            <a:ext cx="9613861" cy="1080938"/>
          </a:xfrm>
        </p:spPr>
        <p:txBody>
          <a:bodyPr>
            <a:normAutofit/>
          </a:bodyPr>
          <a:lstStyle/>
          <a:p>
            <a:r>
              <a:rPr lang="en-US" b="1">
                <a:solidFill>
                  <a:srgbClr val="FFFFFF"/>
                </a:solidFill>
                <a:ea typeface="+mj-lt"/>
                <a:cs typeface="+mj-lt"/>
              </a:rPr>
              <a:t>Future Enhancements:</a:t>
            </a:r>
            <a:endParaRPr lang="en-US">
              <a:solidFill>
                <a:srgbClr val="FFFFFF"/>
              </a:solidFill>
            </a:endParaRP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A8D67C9-ACF0-8E54-AEE7-E9D7CD290282}"/>
              </a:ext>
            </a:extLst>
          </p:cNvPr>
          <p:cNvSpPr>
            <a:spLocks noGrp="1"/>
          </p:cNvSpPr>
          <p:nvPr>
            <p:ph idx="1"/>
          </p:nvPr>
        </p:nvSpPr>
        <p:spPr>
          <a:xfrm>
            <a:off x="680322" y="2437831"/>
            <a:ext cx="9114023" cy="3150308"/>
          </a:xfrm>
        </p:spPr>
        <p:txBody>
          <a:bodyPr vert="horz" lIns="91440" tIns="45720" rIns="91440" bIns="45720" rtlCol="0">
            <a:normAutofit/>
          </a:bodyPr>
          <a:lstStyle/>
          <a:p>
            <a:r>
              <a:rPr lang="en-US" sz="1700" b="1">
                <a:solidFill>
                  <a:srgbClr val="FFFFFF"/>
                </a:solidFill>
                <a:ea typeface="+mn-lt"/>
                <a:cs typeface="+mn-lt"/>
              </a:rPr>
              <a:t>Expanded integration with external job portals:</a:t>
            </a:r>
            <a:r>
              <a:rPr lang="en-US" sz="1700">
                <a:solidFill>
                  <a:srgbClr val="FFFFFF"/>
                </a:solidFill>
                <a:ea typeface="+mn-lt"/>
                <a:cs typeface="+mn-lt"/>
              </a:rPr>
              <a:t> Enhancing integration with external job portals would broaden the scope of job opportunities available to students, providing them with access to a more extensive range of career options across various industries and companies.</a:t>
            </a:r>
            <a:endParaRPr lang="en-US" sz="1700">
              <a:solidFill>
                <a:srgbClr val="FFFFFF"/>
              </a:solidFill>
            </a:endParaRPr>
          </a:p>
          <a:p>
            <a:r>
              <a:rPr lang="en-US" sz="1700" b="1">
                <a:solidFill>
                  <a:srgbClr val="FFFFFF"/>
                </a:solidFill>
                <a:ea typeface="+mn-lt"/>
                <a:cs typeface="+mn-lt"/>
              </a:rPr>
              <a:t>Improvement of AI algorithms:</a:t>
            </a:r>
            <a:r>
              <a:rPr lang="en-US" sz="1700">
                <a:solidFill>
                  <a:srgbClr val="FFFFFF"/>
                </a:solidFill>
                <a:ea typeface="+mn-lt"/>
                <a:cs typeface="+mn-lt"/>
              </a:rPr>
              <a:t> Continuous refinement and enhancement of AI algorithms powering the resume generator, chatbot functionalities, and placement training would ensure greater accuracy, effectiveness, and reliability. This improvement would enhance the overall user experience and provide students with more valuable and personalized support throughout the placement process.</a:t>
            </a:r>
            <a:endParaRPr lang="en-US" sz="1700">
              <a:solidFill>
                <a:srgbClr val="FFFFFF"/>
              </a:solidFill>
            </a:endParaRPr>
          </a:p>
          <a:p>
            <a:br>
              <a:rPr lang="en-US" sz="1700">
                <a:solidFill>
                  <a:srgbClr val="FFFFFF"/>
                </a:solidFill>
              </a:rPr>
            </a:br>
            <a:endParaRPr lang="en-US" sz="1700">
              <a:solidFill>
                <a:srgbClr val="FFFFFF"/>
              </a:solidFill>
            </a:endParaRPr>
          </a:p>
          <a:p>
            <a:endParaRPr lang="en-US" sz="1700">
              <a:solidFill>
                <a:srgbClr val="FFFFFF"/>
              </a:solidFill>
            </a:endParaRPr>
          </a:p>
        </p:txBody>
      </p:sp>
    </p:spTree>
    <p:extLst>
      <p:ext uri="{BB962C8B-B14F-4D97-AF65-F5344CB8AC3E}">
        <p14:creationId xmlns:p14="http://schemas.microsoft.com/office/powerpoint/2010/main" val="348695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770849" y="643466"/>
            <a:ext cx="3846292" cy="5205943"/>
          </a:xfrm>
        </p:spPr>
        <p:txBody>
          <a:bodyPr anchor="b">
            <a:normAutofit/>
          </a:bodyPr>
          <a:lstStyle/>
          <a:p>
            <a:pPr marL="285750" indent="-285750" algn="r">
              <a:buFont typeface="Arial"/>
              <a:buChar char="•"/>
            </a:pPr>
            <a:r>
              <a:rPr lang="en-US" sz="4800" b="1">
                <a:solidFill>
                  <a:schemeClr val="accent1"/>
                </a:solidFill>
                <a:ea typeface="+mj-lt"/>
                <a:cs typeface="+mj-lt"/>
              </a:rPr>
              <a:t>Conclusions</a:t>
            </a:r>
            <a:endParaRPr lang="en-US" sz="4800">
              <a:solidFill>
                <a:schemeClr val="accent1"/>
              </a:solidFill>
            </a:endParaRPr>
          </a:p>
          <a:p>
            <a:pPr algn="r"/>
            <a:endParaRPr lang="en-US" sz="4800">
              <a:solidFill>
                <a:schemeClr val="accent1"/>
              </a:solidFill>
            </a:endParaRPr>
          </a:p>
        </p:txBody>
      </p:sp>
      <p:sp>
        <p:nvSpPr>
          <p:cNvPr id="3" name="Content Placeholder 2">
            <a:extLst>
              <a:ext uri="{FF2B5EF4-FFF2-40B4-BE49-F238E27FC236}">
                <a16:creationId xmlns:a16="http://schemas.microsoft.com/office/drawing/2014/main" id="{1A8D67C9-ACF0-8E54-AEE7-E9D7CD290282}"/>
              </a:ext>
            </a:extLst>
          </p:cNvPr>
          <p:cNvSpPr>
            <a:spLocks noGrp="1"/>
          </p:cNvSpPr>
          <p:nvPr>
            <p:ph idx="1"/>
          </p:nvPr>
        </p:nvSpPr>
        <p:spPr>
          <a:xfrm>
            <a:off x="680321" y="965200"/>
            <a:ext cx="5410207" cy="4884209"/>
          </a:xfrm>
        </p:spPr>
        <p:txBody>
          <a:bodyPr vert="horz" lIns="91440" tIns="45720" rIns="91440" bIns="45720" rtlCol="0" anchor="ctr">
            <a:normAutofit/>
          </a:bodyPr>
          <a:lstStyle/>
          <a:p>
            <a:r>
              <a:rPr lang="en-US" sz="2000">
                <a:ea typeface="+mn-lt"/>
                <a:cs typeface="+mn-lt"/>
              </a:rPr>
              <a:t>The AI-Enhanced Placement App revolutionizes the university placement process by harnessing the power of artificial intelligence to provide personalized support and efficient management. It not only benefits students by facilitating their transition into the workforce but also streamlines administrative tasks for universities and employers.</a:t>
            </a:r>
            <a:endParaRPr lang="en-US" sz="2000"/>
          </a:p>
        </p:txBody>
      </p:sp>
    </p:spTree>
    <p:extLst>
      <p:ext uri="{BB962C8B-B14F-4D97-AF65-F5344CB8AC3E}">
        <p14:creationId xmlns:p14="http://schemas.microsoft.com/office/powerpoint/2010/main" val="55205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770849" y="643466"/>
            <a:ext cx="3846292" cy="5205943"/>
          </a:xfrm>
        </p:spPr>
        <p:txBody>
          <a:bodyPr anchor="b">
            <a:normAutofit/>
          </a:bodyPr>
          <a:lstStyle/>
          <a:p>
            <a:pPr marL="285750" indent="-285750" algn="r">
              <a:buFont typeface="Arial"/>
              <a:buChar char="•"/>
            </a:pPr>
            <a:r>
              <a:rPr lang="en-US" sz="4800" b="1">
                <a:solidFill>
                  <a:schemeClr val="accent1"/>
                </a:solidFill>
                <a:ea typeface="+mj-lt"/>
                <a:cs typeface="+mj-lt"/>
              </a:rPr>
              <a:t>Project Publication Details</a:t>
            </a:r>
            <a:endParaRPr lang="en-US" sz="4800">
              <a:solidFill>
                <a:schemeClr val="accent1"/>
              </a:solidFill>
            </a:endParaRPr>
          </a:p>
          <a:p>
            <a:pPr marL="285750" indent="-285750" algn="r">
              <a:buFont typeface="Arial"/>
              <a:buChar char="•"/>
            </a:pPr>
            <a:endParaRPr lang="en-US" sz="4800" b="1">
              <a:solidFill>
                <a:schemeClr val="accent1"/>
              </a:solidFill>
            </a:endParaRPr>
          </a:p>
        </p:txBody>
      </p:sp>
      <p:sp>
        <p:nvSpPr>
          <p:cNvPr id="3" name="Content Placeholder 2">
            <a:extLst>
              <a:ext uri="{FF2B5EF4-FFF2-40B4-BE49-F238E27FC236}">
                <a16:creationId xmlns:a16="http://schemas.microsoft.com/office/drawing/2014/main" id="{1A8D67C9-ACF0-8E54-AEE7-E9D7CD290282}"/>
              </a:ext>
            </a:extLst>
          </p:cNvPr>
          <p:cNvSpPr>
            <a:spLocks noGrp="1"/>
          </p:cNvSpPr>
          <p:nvPr>
            <p:ph idx="1"/>
          </p:nvPr>
        </p:nvSpPr>
        <p:spPr>
          <a:xfrm>
            <a:off x="680321" y="965200"/>
            <a:ext cx="5410207" cy="4884209"/>
          </a:xfrm>
        </p:spPr>
        <p:txBody>
          <a:bodyPr vert="horz" lIns="91440" tIns="45720" rIns="91440" bIns="45720" rtlCol="0" anchor="ctr">
            <a:normAutofit/>
          </a:bodyPr>
          <a:lstStyle/>
          <a:p>
            <a:r>
              <a:rPr lang="en-US" sz="2000" b="1">
                <a:ea typeface="+mn-lt"/>
                <a:cs typeface="+mn-lt"/>
              </a:rPr>
              <a:t>Acceptance for Presentation</a:t>
            </a:r>
            <a:endParaRPr lang="en-US" sz="2000">
              <a:ea typeface="+mn-lt"/>
              <a:cs typeface="+mn-lt"/>
            </a:endParaRPr>
          </a:p>
          <a:p>
            <a:r>
              <a:rPr lang="en-US" sz="2000">
                <a:ea typeface="+mn-lt"/>
                <a:cs typeface="+mn-lt"/>
              </a:rPr>
              <a:t>We are pleased to announce that your paper has been accepted for presentation at the International Conference on Engineering Advancements and Sustainable Development, to be held on April 29th &amp; 30th.</a:t>
            </a:r>
          </a:p>
          <a:p>
            <a:endParaRPr lang="en-US" sz="2000"/>
          </a:p>
        </p:txBody>
      </p:sp>
    </p:spTree>
    <p:extLst>
      <p:ext uri="{BB962C8B-B14F-4D97-AF65-F5344CB8AC3E}">
        <p14:creationId xmlns:p14="http://schemas.microsoft.com/office/powerpoint/2010/main" val="180774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87C031CB-DEB3-405F-9996-5322C24A6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2031F0E-C3FA-4DAF-BD13-4AC665CFF0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BE685C68-BF28-4330-A4FE-33ABD8851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49629"/>
            <a:ext cx="11525954" cy="275942"/>
          </a:xfrm>
          <a:prstGeom prst="rect">
            <a:avLst/>
          </a:prstGeom>
        </p:spPr>
      </p:pic>
      <p:sp>
        <p:nvSpPr>
          <p:cNvPr id="23" name="Rectangle 22">
            <a:extLst>
              <a:ext uri="{FF2B5EF4-FFF2-40B4-BE49-F238E27FC236}">
                <a16:creationId xmlns:a16="http://schemas.microsoft.com/office/drawing/2014/main" id="{273350E1-40B5-47D9-8DDD-3C2A17B4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1525954" cy="53794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E0781657-BB6C-DE1B-E974-499206BF6029}"/>
              </a:ext>
            </a:extLst>
          </p:cNvPr>
          <p:cNvSpPr txBox="1"/>
          <p:nvPr/>
        </p:nvSpPr>
        <p:spPr>
          <a:xfrm>
            <a:off x="4063113" y="1997765"/>
            <a:ext cx="5872891" cy="269663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6000">
                <a:solidFill>
                  <a:srgbClr val="FFFFFF"/>
                </a:solidFill>
                <a:latin typeface="+mj-lt"/>
                <a:ea typeface="+mj-ea"/>
                <a:cs typeface="+mj-cs"/>
              </a:rPr>
              <a:t>Thank you</a:t>
            </a:r>
          </a:p>
        </p:txBody>
      </p:sp>
      <p:pic>
        <p:nvPicPr>
          <p:cNvPr id="25" name="Picture 24">
            <a:extLst>
              <a:ext uri="{FF2B5EF4-FFF2-40B4-BE49-F238E27FC236}">
                <a16:creationId xmlns:a16="http://schemas.microsoft.com/office/drawing/2014/main" id="{A1500D0A-0DCA-4E06-8B25-618E6299CC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4686838"/>
            <a:ext cx="1602997" cy="144270"/>
          </a:xfrm>
          <a:prstGeom prst="rect">
            <a:avLst/>
          </a:prstGeom>
        </p:spPr>
      </p:pic>
      <p:sp>
        <p:nvSpPr>
          <p:cNvPr id="27" name="Rectangle 26">
            <a:extLst>
              <a:ext uri="{FF2B5EF4-FFF2-40B4-BE49-F238E27FC236}">
                <a16:creationId xmlns:a16="http://schemas.microsoft.com/office/drawing/2014/main" id="{108AC4DC-69B5-4DD1-84BC-850C5A286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3034068"/>
            <a:ext cx="160299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07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7" name="Picture 6" descr="Free stock photo of ai, artificial intelligence, machine learning">
            <a:extLst>
              <a:ext uri="{FF2B5EF4-FFF2-40B4-BE49-F238E27FC236}">
                <a16:creationId xmlns:a16="http://schemas.microsoft.com/office/drawing/2014/main" id="{3E59DE62-21A7-E813-C59C-EC767F8F0889}"/>
              </a:ext>
            </a:extLst>
          </p:cNvPr>
          <p:cNvPicPr>
            <a:picLocks noChangeAspect="1"/>
          </p:cNvPicPr>
          <p:nvPr/>
        </p:nvPicPr>
        <p:blipFill rotWithShape="1">
          <a:blip r:embed="rId3"/>
          <a:srcRect l="43355" r="11462"/>
          <a:stretch/>
        </p:blipFill>
        <p:spPr>
          <a:xfrm>
            <a:off x="7547810" y="10"/>
            <a:ext cx="4641013" cy="6856310"/>
          </a:xfrm>
          <a:prstGeom prst="rect">
            <a:avLst/>
          </a:prstGeom>
          <a:ln>
            <a:noFill/>
          </a:ln>
          <a:effectLst/>
        </p:spPr>
      </p:pic>
      <p:sp>
        <p:nvSpPr>
          <p:cNvPr id="16" name="Rectangle 15">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C78662-22D4-2BBE-2579-1BE9FEF13E5A}"/>
              </a:ext>
            </a:extLst>
          </p:cNvPr>
          <p:cNvSpPr>
            <a:spLocks noGrp="1"/>
          </p:cNvSpPr>
          <p:nvPr>
            <p:ph type="title"/>
          </p:nvPr>
        </p:nvSpPr>
        <p:spPr>
          <a:xfrm>
            <a:off x="680321" y="753228"/>
            <a:ext cx="7087552" cy="1080938"/>
          </a:xfrm>
        </p:spPr>
        <p:txBody>
          <a:bodyPr>
            <a:normAutofit/>
          </a:bodyPr>
          <a:lstStyle/>
          <a:p>
            <a:r>
              <a:rPr lang="en-US" dirty="0">
                <a:ea typeface="+mj-lt"/>
                <a:cs typeface="+mj-lt"/>
              </a:rPr>
              <a:t>Introduction</a:t>
            </a:r>
            <a:endParaRPr lang="en-US" dirty="0"/>
          </a:p>
        </p:txBody>
      </p:sp>
      <p:pic>
        <p:nvPicPr>
          <p:cNvPr id="18" name="Picture 17">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6" name="Content Placeholder 5">
            <a:extLst>
              <a:ext uri="{FF2B5EF4-FFF2-40B4-BE49-F238E27FC236}">
                <a16:creationId xmlns:a16="http://schemas.microsoft.com/office/drawing/2014/main" id="{8022E949-DCF6-CC21-5F13-CB712B9A943C}"/>
              </a:ext>
            </a:extLst>
          </p:cNvPr>
          <p:cNvSpPr>
            <a:spLocks noGrp="1"/>
          </p:cNvSpPr>
          <p:nvPr>
            <p:ph idx="1"/>
          </p:nvPr>
        </p:nvSpPr>
        <p:spPr>
          <a:xfrm>
            <a:off x="680321" y="2336873"/>
            <a:ext cx="6423211" cy="3599316"/>
          </a:xfrm>
        </p:spPr>
        <p:txBody>
          <a:bodyPr vert="horz" lIns="91440" tIns="45720" rIns="91440" bIns="45720" rtlCol="0" anchor="t">
            <a:normAutofit/>
          </a:bodyPr>
          <a:lstStyle/>
          <a:p>
            <a:pPr marL="0" indent="0">
              <a:buNone/>
            </a:pPr>
            <a:r>
              <a:rPr lang="en-US" sz="2000" dirty="0">
                <a:ea typeface="+mn-lt"/>
                <a:cs typeface="+mn-lt"/>
              </a:rPr>
              <a:t>The AI-Enhanced Placement App is a comprehensive web application designed to streamline the university placement process. It leverages artificial intelligence to provide students with personalized support in crafting resumes, applying for jobs, and receiving assistance through an AI chatbot. The administrative interface enables efficient management of student registrations, job postings, and application tracking.</a:t>
            </a:r>
            <a:endParaRPr lang="en-US" sz="2000" dirty="0"/>
          </a:p>
          <a:p>
            <a:endParaRPr lang="en-US" sz="2000"/>
          </a:p>
        </p:txBody>
      </p:sp>
    </p:spTree>
    <p:extLst>
      <p:ext uri="{BB962C8B-B14F-4D97-AF65-F5344CB8AC3E}">
        <p14:creationId xmlns:p14="http://schemas.microsoft.com/office/powerpoint/2010/main" val="208220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1" name="Rectangle 10">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3" descr="The Rotunda with columns and a clock&#10;&#10;Description automatically generated">
            <a:extLst>
              <a:ext uri="{FF2B5EF4-FFF2-40B4-BE49-F238E27FC236}">
                <a16:creationId xmlns:a16="http://schemas.microsoft.com/office/drawing/2014/main" id="{05BB00F5-4EA5-A7D8-C22A-378A5196E27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7462" r="23632" b="-1"/>
          <a:stretch/>
        </p:blipFill>
        <p:spPr>
          <a:xfrm>
            <a:off x="7547810" y="10"/>
            <a:ext cx="4641013" cy="6856310"/>
          </a:xfrm>
          <a:prstGeom prst="rect">
            <a:avLst/>
          </a:prstGeom>
          <a:ln>
            <a:noFill/>
          </a:ln>
          <a:effectLst/>
        </p:spPr>
      </p:pic>
      <p:sp>
        <p:nvSpPr>
          <p:cNvPr id="14" name="Rectangle 13">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6E4F01-2DA4-D8E5-991C-DD0CD2254B20}"/>
              </a:ext>
            </a:extLst>
          </p:cNvPr>
          <p:cNvSpPr>
            <a:spLocks noGrp="1"/>
          </p:cNvSpPr>
          <p:nvPr>
            <p:ph type="title"/>
          </p:nvPr>
        </p:nvSpPr>
        <p:spPr>
          <a:xfrm>
            <a:off x="680321" y="753228"/>
            <a:ext cx="7087552" cy="1080938"/>
          </a:xfrm>
        </p:spPr>
        <p:txBody>
          <a:bodyPr>
            <a:normAutofit/>
          </a:bodyPr>
          <a:lstStyle/>
          <a:p>
            <a:r>
              <a:rPr lang="en-US" b="1">
                <a:ea typeface="+mj-lt"/>
                <a:cs typeface="+mj-lt"/>
              </a:rPr>
              <a:t>Need for the Project:</a:t>
            </a:r>
            <a:endParaRPr lang="en-US" dirty="0"/>
          </a:p>
        </p:txBody>
      </p:sp>
      <p:pic>
        <p:nvPicPr>
          <p:cNvPr id="16" name="Picture 15">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941DF147-3FFB-5773-AF47-5506ED52EDE0}"/>
              </a:ext>
            </a:extLst>
          </p:cNvPr>
          <p:cNvSpPr>
            <a:spLocks noGrp="1"/>
          </p:cNvSpPr>
          <p:nvPr>
            <p:ph idx="1"/>
          </p:nvPr>
        </p:nvSpPr>
        <p:spPr>
          <a:xfrm>
            <a:off x="-3236" y="1967080"/>
            <a:ext cx="7555003" cy="4787137"/>
          </a:xfrm>
        </p:spPr>
        <p:txBody>
          <a:bodyPr vert="horz" lIns="91440" tIns="45720" rIns="91440" bIns="45720" rtlCol="0" anchor="t">
            <a:noAutofit/>
          </a:bodyPr>
          <a:lstStyle/>
          <a:p>
            <a:r>
              <a:rPr lang="en-US" sz="1800" dirty="0">
                <a:ea typeface="+mn-lt"/>
                <a:cs typeface="+mn-lt"/>
              </a:rPr>
              <a:t>University placement processes often lack efficient organization and personalized support for students. This project addresses these challenges by offering a centralized platform with AI-driven features to enhance the placement experience for both students and administrators.</a:t>
            </a:r>
            <a:endParaRPr lang="en-US" sz="1800"/>
          </a:p>
          <a:p>
            <a:r>
              <a:rPr lang="en-US" sz="2000" dirty="0">
                <a:latin typeface="Calibri"/>
                <a:cs typeface="Calibri"/>
              </a:rPr>
              <a:t>Inefficient Organization: Traditional placement lacks coordination, causing scattered postings and disjointed communication, leading to confusion for students and employers.</a:t>
            </a:r>
            <a:endParaRPr lang="en-US" sz="2000"/>
          </a:p>
          <a:p>
            <a:r>
              <a:rPr lang="en-US" sz="2000" dirty="0">
                <a:latin typeface="Calibri"/>
                <a:cs typeface="Calibri"/>
              </a:rPr>
              <a:t>Lack of Personalized Support: Many students struggle with resumes and applications without guidance, hindering their ability to impress employers effectively.</a:t>
            </a:r>
            <a:endParaRPr lang="en-US" sz="2000"/>
          </a:p>
          <a:p>
            <a:r>
              <a:rPr lang="en-US" sz="2000" dirty="0">
                <a:latin typeface="Calibri"/>
                <a:cs typeface="Calibri"/>
              </a:rPr>
              <a:t>Limited Access to Opportunities: Students miss out on placements due to unawareness, highlighting the need for a comprehensive job database.</a:t>
            </a:r>
            <a:endParaRPr lang="en-US" sz="2000"/>
          </a:p>
          <a:p>
            <a:r>
              <a:rPr lang="en-US" sz="2000" dirty="0">
                <a:latin typeface="Calibri"/>
                <a:cs typeface="Calibri"/>
              </a:rPr>
              <a:t>Administrative Burden: Manual management is time-consuming, hindering efficient coordination and timely support for students.</a:t>
            </a:r>
            <a:endParaRPr lang="en-US" sz="2000"/>
          </a:p>
          <a:p>
            <a:endParaRPr lang="en-US" sz="1800" dirty="0">
              <a:latin typeface="Calibri"/>
              <a:ea typeface="Calibri"/>
              <a:cs typeface="Calibri"/>
            </a:endParaRPr>
          </a:p>
          <a:p>
            <a:endParaRPr lang="en-US" sz="1300"/>
          </a:p>
        </p:txBody>
      </p:sp>
      <p:sp>
        <p:nvSpPr>
          <p:cNvPr id="5" name="TextBox 4">
            <a:extLst>
              <a:ext uri="{FF2B5EF4-FFF2-40B4-BE49-F238E27FC236}">
                <a16:creationId xmlns:a16="http://schemas.microsoft.com/office/drawing/2014/main" id="{43DBC733-E666-4A90-8EC8-45EC982D0F85}"/>
              </a:ext>
            </a:extLst>
          </p:cNvPr>
          <p:cNvSpPr txBox="1"/>
          <p:nvPr/>
        </p:nvSpPr>
        <p:spPr>
          <a:xfrm>
            <a:off x="9634919" y="6656265"/>
            <a:ext cx="255390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75772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9" name="Picture 18">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F116CF-D525-D68D-B3F1-0FDA519BD629}"/>
              </a:ext>
            </a:extLst>
          </p:cNvPr>
          <p:cNvSpPr>
            <a:spLocks noGrp="1"/>
          </p:cNvSpPr>
          <p:nvPr>
            <p:ph type="title"/>
          </p:nvPr>
        </p:nvSpPr>
        <p:spPr>
          <a:xfrm>
            <a:off x="680321" y="753228"/>
            <a:ext cx="9613861" cy="1080938"/>
          </a:xfrm>
        </p:spPr>
        <p:txBody>
          <a:bodyPr>
            <a:normAutofit/>
          </a:bodyPr>
          <a:lstStyle/>
          <a:p>
            <a:r>
              <a:rPr lang="en-US" b="1">
                <a:solidFill>
                  <a:srgbClr val="FFFFFF"/>
                </a:solidFill>
                <a:ea typeface="+mj-lt"/>
                <a:cs typeface="+mj-lt"/>
              </a:rPr>
              <a:t>Social Impact:</a:t>
            </a:r>
            <a:endParaRPr lang="en-US">
              <a:solidFill>
                <a:srgbClr val="FFFFFF"/>
              </a:solidFill>
            </a:endParaRP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483180B-12A7-9960-13DC-ADA182A37418}"/>
              </a:ext>
            </a:extLst>
          </p:cNvPr>
          <p:cNvSpPr>
            <a:spLocks noGrp="1"/>
          </p:cNvSpPr>
          <p:nvPr>
            <p:ph idx="1"/>
          </p:nvPr>
        </p:nvSpPr>
        <p:spPr>
          <a:xfrm>
            <a:off x="680322" y="2437831"/>
            <a:ext cx="9114023" cy="3150308"/>
          </a:xfrm>
        </p:spPr>
        <p:txBody>
          <a:bodyPr vert="horz" lIns="91440" tIns="45720" rIns="91440" bIns="45720" rtlCol="0" anchor="t">
            <a:normAutofit/>
          </a:bodyPr>
          <a:lstStyle/>
          <a:p>
            <a:r>
              <a:rPr lang="en-US" sz="1800" dirty="0">
                <a:solidFill>
                  <a:srgbClr val="FFFFFF"/>
                </a:solidFill>
                <a:ea typeface="+mn-lt"/>
                <a:cs typeface="+mn-lt"/>
              </a:rPr>
              <a:t>By facilitating smoother transitions from education to employment, the AI-Enhanced Placement App contributes to reducing unemployment rates among recent graduates. Additionally, it fosters a more meritocratic hiring process by empowering students with tools to present their skills effectively.</a:t>
            </a:r>
            <a:endParaRPr lang="en-US" sz="1800" dirty="0">
              <a:solidFill>
                <a:srgbClr val="FFFFFF"/>
              </a:solidFill>
            </a:endParaRPr>
          </a:p>
          <a:p>
            <a:pPr>
              <a:buFont typeface="Arial"/>
              <a:buChar char="•"/>
            </a:pPr>
            <a:r>
              <a:rPr lang="en-US" sz="1800" b="1" dirty="0">
                <a:solidFill>
                  <a:srgbClr val="FFFFFF"/>
                </a:solidFill>
                <a:ea typeface="+mn-lt"/>
                <a:cs typeface="+mn-lt"/>
              </a:rPr>
              <a:t>Reducing Unemployment Rates:</a:t>
            </a:r>
            <a:r>
              <a:rPr lang="en-US" sz="1800" dirty="0">
                <a:solidFill>
                  <a:srgbClr val="FFFFFF"/>
                </a:solidFill>
                <a:ea typeface="+mn-lt"/>
                <a:cs typeface="+mn-lt"/>
              </a:rPr>
              <a:t> The app streamlines education-to-employment transitions, connecting graduates with relevant job opportunities, thus curbing unemployment rates among recent graduates.</a:t>
            </a:r>
            <a:endParaRPr lang="en-US" sz="1800" dirty="0">
              <a:solidFill>
                <a:srgbClr val="FFFFFF"/>
              </a:solidFill>
            </a:endParaRPr>
          </a:p>
          <a:p>
            <a:pPr>
              <a:buFont typeface="Arial"/>
              <a:buChar char="•"/>
            </a:pPr>
            <a:r>
              <a:rPr lang="en-US" sz="1800" b="1" dirty="0">
                <a:solidFill>
                  <a:srgbClr val="FFFFFF"/>
                </a:solidFill>
                <a:ea typeface="+mn-lt"/>
                <a:cs typeface="+mn-lt"/>
              </a:rPr>
              <a:t>Empowering Students:</a:t>
            </a:r>
            <a:r>
              <a:rPr lang="en-US" sz="1800" dirty="0">
                <a:solidFill>
                  <a:srgbClr val="FFFFFF"/>
                </a:solidFill>
                <a:ea typeface="+mn-lt"/>
                <a:cs typeface="+mn-lt"/>
              </a:rPr>
              <a:t> Through features like AI-driven resume generation and personalized guidance, the app empowers students to effectively showcase their skills, promoting a merit-based hiring process and equal opportunities for all.</a:t>
            </a:r>
            <a:endParaRPr lang="en-US" sz="1800" dirty="0">
              <a:solidFill>
                <a:srgbClr val="FFFFFF"/>
              </a:solidFill>
            </a:endParaRPr>
          </a:p>
          <a:p>
            <a:pPr marL="0" indent="0">
              <a:buNone/>
            </a:pPr>
            <a:endParaRPr lang="en-US" sz="1800" dirty="0">
              <a:solidFill>
                <a:srgbClr val="FFFFFF"/>
              </a:solidFill>
            </a:endParaRPr>
          </a:p>
        </p:txBody>
      </p:sp>
    </p:spTree>
    <p:extLst>
      <p:ext uri="{BB962C8B-B14F-4D97-AF65-F5344CB8AC3E}">
        <p14:creationId xmlns:p14="http://schemas.microsoft.com/office/powerpoint/2010/main" val="267576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1" name="Rectangle 10">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1A8D67C9-ACF0-8E54-AEE7-E9D7CD290282}"/>
              </a:ext>
            </a:extLst>
          </p:cNvPr>
          <p:cNvSpPr>
            <a:spLocks noGrp="1"/>
          </p:cNvSpPr>
          <p:nvPr>
            <p:ph idx="1"/>
          </p:nvPr>
        </p:nvSpPr>
        <p:spPr>
          <a:xfrm>
            <a:off x="680322" y="2336873"/>
            <a:ext cx="5041628" cy="3599316"/>
          </a:xfrm>
        </p:spPr>
        <p:txBody>
          <a:bodyPr vert="horz" lIns="91440" tIns="45720" rIns="91440" bIns="45720" rtlCol="0">
            <a:normAutofit/>
          </a:bodyPr>
          <a:lstStyle/>
          <a:p>
            <a:r>
              <a:rPr lang="en-US" sz="1600" b="1">
                <a:ea typeface="+mn-lt"/>
                <a:cs typeface="+mn-lt"/>
              </a:rPr>
              <a:t>Promoting Inclusive and Sustainable Economic Growth (SDG 8):</a:t>
            </a:r>
            <a:r>
              <a:rPr lang="en-US" sz="1600">
                <a:ea typeface="+mn-lt"/>
                <a:cs typeface="+mn-lt"/>
              </a:rPr>
              <a:t> The app aids smoother transitions into employment, boosting productivity and economic inclusivity by reducing graduate unemployment.</a:t>
            </a:r>
            <a:endParaRPr lang="en-US" sz="1600"/>
          </a:p>
          <a:p>
            <a:r>
              <a:rPr lang="en-US" sz="1600" b="1">
                <a:ea typeface="+mn-lt"/>
                <a:cs typeface="+mn-lt"/>
              </a:rPr>
              <a:t>Full and Productive Employment (SDG 8):</a:t>
            </a:r>
            <a:r>
              <a:rPr lang="en-US" sz="1600">
                <a:ea typeface="+mn-lt"/>
                <a:cs typeface="+mn-lt"/>
              </a:rPr>
              <a:t> By matching graduates with suitable jobs, the app fosters full employment and maximizes workforce potential, enhancing productivity across various sectors.</a:t>
            </a:r>
            <a:endParaRPr lang="en-US" sz="1600"/>
          </a:p>
          <a:p>
            <a:r>
              <a:rPr lang="en-US" sz="1600" b="1">
                <a:ea typeface="+mn-lt"/>
                <a:cs typeface="+mn-lt"/>
              </a:rPr>
              <a:t>Decent Work for All (SDG 8):</a:t>
            </a:r>
            <a:r>
              <a:rPr lang="en-US" sz="1600">
                <a:ea typeface="+mn-lt"/>
                <a:cs typeface="+mn-lt"/>
              </a:rPr>
              <a:t> Through merit-based opportunities, the app ensures equitable access to quality employment, promoting fair wages, safe conditions, and career advancement.</a:t>
            </a:r>
            <a:endParaRPr lang="en-US" sz="1600"/>
          </a:p>
          <a:p>
            <a:endParaRPr lang="en-US" sz="1600"/>
          </a:p>
        </p:txBody>
      </p:sp>
      <p:pic>
        <p:nvPicPr>
          <p:cNvPr id="4" name="Picture 3" descr="A group of people sitting around a table with laptops&#10;&#10;Description automatically generated">
            <a:extLst>
              <a:ext uri="{FF2B5EF4-FFF2-40B4-BE49-F238E27FC236}">
                <a16:creationId xmlns:a16="http://schemas.microsoft.com/office/drawing/2014/main" id="{32829332-33D4-E12A-59F5-3D878AF34FA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6125" r="14558"/>
          <a:stretch/>
        </p:blipFill>
        <p:spPr>
          <a:xfrm>
            <a:off x="6096000" y="10"/>
            <a:ext cx="6092823" cy="6856310"/>
          </a:xfrm>
          <a:prstGeom prst="rect">
            <a:avLst/>
          </a:prstGeom>
          <a:ln>
            <a:noFill/>
          </a:ln>
          <a:effectLst/>
        </p:spPr>
      </p:pic>
      <p:sp>
        <p:nvSpPr>
          <p:cNvPr id="14" name="Rectangle 13">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80321" y="753228"/>
            <a:ext cx="5041629" cy="1080938"/>
          </a:xfrm>
        </p:spPr>
        <p:txBody>
          <a:bodyPr>
            <a:normAutofit/>
          </a:bodyPr>
          <a:lstStyle/>
          <a:p>
            <a:r>
              <a:rPr lang="en-US" b="1">
                <a:ea typeface="+mj-lt"/>
                <a:cs typeface="+mj-lt"/>
              </a:rPr>
              <a:t>Alignment with SDGs:</a:t>
            </a:r>
            <a:endParaRPr lang="en-US" dirty="0"/>
          </a:p>
        </p:txBody>
      </p:sp>
      <p:pic>
        <p:nvPicPr>
          <p:cNvPr id="16" name="Picture 15">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5" name="TextBox 4">
            <a:extLst>
              <a:ext uri="{FF2B5EF4-FFF2-40B4-BE49-F238E27FC236}">
                <a16:creationId xmlns:a16="http://schemas.microsoft.com/office/drawing/2014/main" id="{2457AE0A-4C48-15EE-031E-60E2208C4DC9}"/>
              </a:ext>
            </a:extLst>
          </p:cNvPr>
          <p:cNvSpPr txBox="1"/>
          <p:nvPr/>
        </p:nvSpPr>
        <p:spPr>
          <a:xfrm>
            <a:off x="9620492" y="6656265"/>
            <a:ext cx="256833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87346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1" name="Rectangle 10">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3" descr="Hands holding a tablet with a picture of a person on it&#10;&#10;Description automatically generated">
            <a:extLst>
              <a:ext uri="{FF2B5EF4-FFF2-40B4-BE49-F238E27FC236}">
                <a16:creationId xmlns:a16="http://schemas.microsoft.com/office/drawing/2014/main" id="{41171D3C-0222-DC60-7481-D3872828146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1052" r="30872" b="-2"/>
          <a:stretch/>
        </p:blipFill>
        <p:spPr>
          <a:xfrm>
            <a:off x="7547810" y="10"/>
            <a:ext cx="4641013" cy="6856310"/>
          </a:xfrm>
          <a:prstGeom prst="rect">
            <a:avLst/>
          </a:prstGeom>
          <a:ln>
            <a:noFill/>
          </a:ln>
          <a:effectLst/>
        </p:spPr>
      </p:pic>
      <p:sp>
        <p:nvSpPr>
          <p:cNvPr id="14" name="Rectangle 13">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80321" y="753228"/>
            <a:ext cx="7087552" cy="1080938"/>
          </a:xfrm>
        </p:spPr>
        <p:txBody>
          <a:bodyPr>
            <a:normAutofit/>
          </a:bodyPr>
          <a:lstStyle/>
          <a:p>
            <a:r>
              <a:rPr lang="en-US" b="1">
                <a:ea typeface="+mj-lt"/>
                <a:cs typeface="+mj-lt"/>
              </a:rPr>
              <a:t>Existing Systems and Disadvantages:</a:t>
            </a:r>
            <a:endParaRPr lang="en-US" dirty="0"/>
          </a:p>
        </p:txBody>
      </p:sp>
      <p:pic>
        <p:nvPicPr>
          <p:cNvPr id="16" name="Picture 15">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1A8D67C9-ACF0-8E54-AEE7-E9D7CD290282}"/>
              </a:ext>
            </a:extLst>
          </p:cNvPr>
          <p:cNvSpPr>
            <a:spLocks noGrp="1"/>
          </p:cNvSpPr>
          <p:nvPr>
            <p:ph idx="1"/>
          </p:nvPr>
        </p:nvSpPr>
        <p:spPr>
          <a:xfrm>
            <a:off x="-3237" y="1967081"/>
            <a:ext cx="7543798" cy="4887990"/>
          </a:xfrm>
        </p:spPr>
        <p:txBody>
          <a:bodyPr vert="horz" lIns="91440" tIns="45720" rIns="91440" bIns="45720" rtlCol="0" anchor="t">
            <a:normAutofit lnSpcReduction="10000"/>
          </a:bodyPr>
          <a:lstStyle/>
          <a:p>
            <a:r>
              <a:rPr lang="en-US" sz="2000" b="1" dirty="0">
                <a:ea typeface="+mn-lt"/>
                <a:cs typeface="+mn-lt"/>
              </a:rPr>
              <a:t>Lack of personalized support for students in resume building and job applications:</a:t>
            </a:r>
            <a:r>
              <a:rPr lang="en-US" sz="2000" dirty="0">
                <a:ea typeface="+mn-lt"/>
                <a:cs typeface="+mn-lt"/>
              </a:rPr>
              <a:t> Existing systems often fail to provide tailored assistance to students, leaving them to navigate the complexities of resume creation and job applications on their own. This lack of personalized support hampers students' ability to highlight their unique skills and experiences effectively, resulting in generic resumes and missed opportunities for career advancement.</a:t>
            </a:r>
            <a:endParaRPr lang="en-US" sz="2000"/>
          </a:p>
          <a:p>
            <a:r>
              <a:rPr lang="en-US" sz="2000" b="1" dirty="0">
                <a:ea typeface="+mn-lt"/>
                <a:cs typeface="+mn-lt"/>
              </a:rPr>
              <a:t>Inefficient management of job postings and application tracking:</a:t>
            </a:r>
            <a:r>
              <a:rPr lang="en-US" sz="2000" dirty="0">
                <a:ea typeface="+mn-lt"/>
                <a:cs typeface="+mn-lt"/>
              </a:rPr>
              <a:t> Current systems struggle to centralize job postings and track application progress efficiently. This fragmentation leads to difficulties in monitoring the status of applications, coordinating communication between students and employers, and ensuring timely updates on available opportunities. As a result, students may miss out on relevant job openings, while administrators face challenges in maintaining an organized and streamlined placement process.</a:t>
            </a:r>
            <a:endParaRPr lang="en-US" sz="2000"/>
          </a:p>
          <a:p>
            <a:br>
              <a:rPr lang="en-US" sz="1300" dirty="0"/>
            </a:br>
            <a:endParaRPr lang="en-US" sz="1600" dirty="0"/>
          </a:p>
          <a:p>
            <a:endParaRPr lang="en-US" sz="1600" dirty="0"/>
          </a:p>
        </p:txBody>
      </p:sp>
      <p:sp>
        <p:nvSpPr>
          <p:cNvPr id="5" name="TextBox 4">
            <a:extLst>
              <a:ext uri="{FF2B5EF4-FFF2-40B4-BE49-F238E27FC236}">
                <a16:creationId xmlns:a16="http://schemas.microsoft.com/office/drawing/2014/main" id="{64358A63-71BE-47F0-6128-66B834FF7C0B}"/>
              </a:ext>
            </a:extLst>
          </p:cNvPr>
          <p:cNvSpPr txBox="1"/>
          <p:nvPr/>
        </p:nvSpPr>
        <p:spPr>
          <a:xfrm>
            <a:off x="9490648" y="6656265"/>
            <a:ext cx="269817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6158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80321" y="753228"/>
            <a:ext cx="9613861" cy="1080938"/>
          </a:xfrm>
        </p:spPr>
        <p:txBody>
          <a:bodyPr>
            <a:normAutofit/>
          </a:bodyPr>
          <a:lstStyle/>
          <a:p>
            <a:r>
              <a:rPr lang="en-US" b="1">
                <a:ea typeface="+mj-lt"/>
                <a:cs typeface="+mj-lt"/>
              </a:rPr>
              <a:t>Proposed System and Advantages:</a:t>
            </a:r>
            <a:endParaRPr lang="en-US" dirty="0"/>
          </a:p>
        </p:txBody>
      </p:sp>
      <p:sp>
        <p:nvSpPr>
          <p:cNvPr id="3" name="Content Placeholder 2">
            <a:extLst>
              <a:ext uri="{FF2B5EF4-FFF2-40B4-BE49-F238E27FC236}">
                <a16:creationId xmlns:a16="http://schemas.microsoft.com/office/drawing/2014/main" id="{1A8D67C9-ACF0-8E54-AEE7-E9D7CD290282}"/>
              </a:ext>
            </a:extLst>
          </p:cNvPr>
          <p:cNvSpPr>
            <a:spLocks noGrp="1"/>
          </p:cNvSpPr>
          <p:nvPr>
            <p:ph idx="1"/>
          </p:nvPr>
        </p:nvSpPr>
        <p:spPr>
          <a:xfrm>
            <a:off x="4169878" y="2213608"/>
            <a:ext cx="6516509" cy="3599316"/>
          </a:xfrm>
        </p:spPr>
        <p:txBody>
          <a:bodyPr vert="horz" lIns="91440" tIns="45720" rIns="91440" bIns="45720" rtlCol="0">
            <a:normAutofit/>
          </a:bodyPr>
          <a:lstStyle/>
          <a:p>
            <a:r>
              <a:rPr lang="en-US" sz="2000" b="1">
                <a:ea typeface="+mn-lt"/>
                <a:cs typeface="+mn-lt"/>
              </a:rPr>
              <a:t>AI-driven resume generator:</a:t>
            </a:r>
            <a:r>
              <a:rPr lang="en-US" sz="2000">
                <a:ea typeface="+mn-lt"/>
                <a:cs typeface="+mn-lt"/>
              </a:rPr>
              <a:t> Personalized resume suggestions enhance student resumes, increasing chances of attracting employers.</a:t>
            </a:r>
            <a:endParaRPr lang="en-US" sz="2000"/>
          </a:p>
          <a:p>
            <a:r>
              <a:rPr lang="en-US" sz="2000" b="1">
                <a:ea typeface="+mn-lt"/>
                <a:cs typeface="+mn-lt"/>
              </a:rPr>
              <a:t>Centralized platform:</a:t>
            </a:r>
            <a:r>
              <a:rPr lang="en-US" sz="2000">
                <a:ea typeface="+mn-lt"/>
                <a:cs typeface="+mn-lt"/>
              </a:rPr>
              <a:t> Simplifies job postings, application tracking, and communication for efficient placement management.</a:t>
            </a:r>
            <a:endParaRPr lang="en-US" sz="2000"/>
          </a:p>
          <a:p>
            <a:r>
              <a:rPr lang="en-US" sz="2000" b="1">
                <a:ea typeface="+mn-lt"/>
                <a:cs typeface="+mn-lt"/>
              </a:rPr>
              <a:t>AI chatbot:</a:t>
            </a:r>
            <a:r>
              <a:rPr lang="en-US" sz="2000">
                <a:ea typeface="+mn-lt"/>
                <a:cs typeface="+mn-lt"/>
              </a:rPr>
              <a:t> Provides instant, personalized assistance to students, enhancing confidence and navigation of the placement process.</a:t>
            </a:r>
            <a:endParaRPr lang="en-US" sz="2000"/>
          </a:p>
          <a:p>
            <a:br>
              <a:rPr lang="en-US" sz="2000"/>
            </a:br>
            <a:endParaRPr lang="en-US" sz="2000"/>
          </a:p>
          <a:p>
            <a:endParaRPr lang="en-US" sz="2000"/>
          </a:p>
        </p:txBody>
      </p:sp>
      <p:pic>
        <p:nvPicPr>
          <p:cNvPr id="4" name="Picture 3" descr="A group of icons of people&#10;&#10;Description automatically generated">
            <a:extLst>
              <a:ext uri="{FF2B5EF4-FFF2-40B4-BE49-F238E27FC236}">
                <a16:creationId xmlns:a16="http://schemas.microsoft.com/office/drawing/2014/main" id="{87777B50-7724-25BC-00DA-B8C056FFE84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6796" y="3064994"/>
            <a:ext cx="3499730" cy="1705515"/>
          </a:xfrm>
          <a:prstGeom prst="rect">
            <a:avLst/>
          </a:prstGeom>
          <a:ln>
            <a:noFill/>
          </a:ln>
          <a:effectLst>
            <a:outerShdw blurRad="76200" dist="63500" dir="5040000" algn="tl" rotWithShape="0">
              <a:srgbClr val="000000">
                <a:alpha val="41000"/>
              </a:srgbClr>
            </a:outerShdw>
          </a:effectLst>
        </p:spPr>
      </p:pic>
      <p:sp>
        <p:nvSpPr>
          <p:cNvPr id="5" name="TextBox 4">
            <a:extLst>
              <a:ext uri="{FF2B5EF4-FFF2-40B4-BE49-F238E27FC236}">
                <a16:creationId xmlns:a16="http://schemas.microsoft.com/office/drawing/2014/main" id="{D2FF96E8-DD84-877E-3A35-148312984815}"/>
              </a:ext>
            </a:extLst>
          </p:cNvPr>
          <p:cNvSpPr txBox="1"/>
          <p:nvPr/>
        </p:nvSpPr>
        <p:spPr>
          <a:xfrm>
            <a:off x="9493825" y="6657945"/>
            <a:ext cx="269817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74907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4" name="Rectangle 13">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7" name="Picture 6" descr="A group of people in graduation gowns&#10;&#10;Description automatically generated">
            <a:extLst>
              <a:ext uri="{FF2B5EF4-FFF2-40B4-BE49-F238E27FC236}">
                <a16:creationId xmlns:a16="http://schemas.microsoft.com/office/drawing/2014/main" id="{83321F9B-2FF8-43DB-41E9-EA6BE9B0EC5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4786" r="30031"/>
          <a:stretch/>
        </p:blipFill>
        <p:spPr>
          <a:xfrm>
            <a:off x="7547810" y="10"/>
            <a:ext cx="4641013" cy="6856310"/>
          </a:xfrm>
          <a:prstGeom prst="rect">
            <a:avLst/>
          </a:prstGeom>
          <a:ln>
            <a:noFill/>
          </a:ln>
          <a:effectLst/>
        </p:spPr>
      </p:pic>
      <p:sp>
        <p:nvSpPr>
          <p:cNvPr id="17" name="Rectangle 16">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80321" y="753228"/>
            <a:ext cx="7087552" cy="1080938"/>
          </a:xfrm>
        </p:spPr>
        <p:txBody>
          <a:bodyPr>
            <a:normAutofit/>
          </a:bodyPr>
          <a:lstStyle/>
          <a:p>
            <a:pPr marL="285750" indent="-285750">
              <a:buFont typeface="Arial"/>
              <a:buChar char="•"/>
            </a:pPr>
            <a:r>
              <a:rPr lang="en-US" b="1">
                <a:ea typeface="+mj-lt"/>
                <a:cs typeface="+mj-lt"/>
              </a:rPr>
              <a:t>Modules Description</a:t>
            </a:r>
            <a:endParaRPr lang="en-US">
              <a:ea typeface="+mj-lt"/>
              <a:cs typeface="+mj-lt"/>
            </a:endParaRPr>
          </a:p>
          <a:p>
            <a:endParaRPr lang="en-US" b="1"/>
          </a:p>
        </p:txBody>
      </p:sp>
      <p:pic>
        <p:nvPicPr>
          <p:cNvPr id="19" name="Picture 18">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1A8D67C9-ACF0-8E54-AEE7-E9D7CD290282}"/>
              </a:ext>
            </a:extLst>
          </p:cNvPr>
          <p:cNvSpPr>
            <a:spLocks noGrp="1"/>
          </p:cNvSpPr>
          <p:nvPr>
            <p:ph idx="1"/>
          </p:nvPr>
        </p:nvSpPr>
        <p:spPr>
          <a:xfrm>
            <a:off x="680321" y="2336873"/>
            <a:ext cx="6423211" cy="3599316"/>
          </a:xfrm>
        </p:spPr>
        <p:txBody>
          <a:bodyPr vert="horz" lIns="91440" tIns="45720" rIns="91440" bIns="45720" rtlCol="0">
            <a:normAutofit/>
          </a:bodyPr>
          <a:lstStyle/>
          <a:p>
            <a:r>
              <a:rPr lang="en-US" sz="1400" b="1">
                <a:ea typeface="+mn-lt"/>
                <a:cs typeface="+mn-lt"/>
              </a:rPr>
              <a:t>Student Module:</a:t>
            </a:r>
            <a:endParaRPr lang="en-US" sz="1400"/>
          </a:p>
          <a:p>
            <a:r>
              <a:rPr lang="en-US" sz="1400" b="1">
                <a:ea typeface="+mn-lt"/>
                <a:cs typeface="+mn-lt"/>
              </a:rPr>
              <a:t>Resume Generator:</a:t>
            </a:r>
            <a:r>
              <a:rPr lang="en-US" sz="1400">
                <a:ea typeface="+mn-lt"/>
                <a:cs typeface="+mn-lt"/>
              </a:rPr>
              <a:t> Allows students to create personalized resumes by inputting their education, skills, and experiences. The AI-driven generator suggests improvements and formats the resume professionally.</a:t>
            </a:r>
            <a:endParaRPr lang="en-US" sz="1400"/>
          </a:p>
          <a:p>
            <a:r>
              <a:rPr lang="en-US" sz="1400" b="1">
                <a:ea typeface="+mn-lt"/>
                <a:cs typeface="+mn-lt"/>
              </a:rPr>
              <a:t>Job Application:</a:t>
            </a:r>
            <a:r>
              <a:rPr lang="en-US" sz="1400">
                <a:ea typeface="+mn-lt"/>
                <a:cs typeface="+mn-lt"/>
              </a:rPr>
              <a:t> Enables students to browse and apply for available job openings directly through the platform. Students can submit their resumes and cover letters seamlessly.</a:t>
            </a:r>
            <a:endParaRPr lang="en-US" sz="1400"/>
          </a:p>
          <a:p>
            <a:r>
              <a:rPr lang="en-US" sz="1400" b="1">
                <a:ea typeface="+mn-lt"/>
                <a:cs typeface="+mn-lt"/>
              </a:rPr>
              <a:t>Notification System:</a:t>
            </a:r>
            <a:r>
              <a:rPr lang="en-US" sz="1400">
                <a:ea typeface="+mn-lt"/>
                <a:cs typeface="+mn-lt"/>
              </a:rPr>
              <a:t> Notifies students about new job postings, application updates, and any important announcements, ensuring they stay informed throughout the placement process.</a:t>
            </a:r>
            <a:endParaRPr lang="en-US" sz="1400"/>
          </a:p>
          <a:p>
            <a:r>
              <a:rPr lang="en-US" sz="1400" b="1">
                <a:ea typeface="+mn-lt"/>
                <a:cs typeface="+mn-lt"/>
              </a:rPr>
              <a:t>AI Chatbot Support:</a:t>
            </a:r>
            <a:r>
              <a:rPr lang="en-US" sz="1400">
                <a:ea typeface="+mn-lt"/>
                <a:cs typeface="+mn-lt"/>
              </a:rPr>
              <a:t> Offers instant assistance to students by answering queries, providing guidance on resume building, job searching, and application procedures. The chatbot enhances user experience and addresses student concerns promptly.</a:t>
            </a:r>
            <a:endParaRPr lang="en-US" sz="1400"/>
          </a:p>
          <a:p>
            <a:endParaRPr lang="en-US" sz="1400"/>
          </a:p>
        </p:txBody>
      </p:sp>
      <p:sp>
        <p:nvSpPr>
          <p:cNvPr id="8" name="TextBox 7">
            <a:extLst>
              <a:ext uri="{FF2B5EF4-FFF2-40B4-BE49-F238E27FC236}">
                <a16:creationId xmlns:a16="http://schemas.microsoft.com/office/drawing/2014/main" id="{723C5F49-FCF1-613C-3114-6B319D21F068}"/>
              </a:ext>
            </a:extLst>
          </p:cNvPr>
          <p:cNvSpPr txBox="1"/>
          <p:nvPr/>
        </p:nvSpPr>
        <p:spPr>
          <a:xfrm>
            <a:off x="9764762" y="6656265"/>
            <a:ext cx="242406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46916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02B-96D5-27AE-54C1-E6A1049B7021}"/>
              </a:ext>
            </a:extLst>
          </p:cNvPr>
          <p:cNvSpPr>
            <a:spLocks noGrp="1"/>
          </p:cNvSpPr>
          <p:nvPr>
            <p:ph type="title"/>
          </p:nvPr>
        </p:nvSpPr>
        <p:spPr>
          <a:xfrm>
            <a:off x="680321" y="753228"/>
            <a:ext cx="9613861" cy="1080938"/>
          </a:xfrm>
        </p:spPr>
        <p:txBody>
          <a:bodyPr>
            <a:normAutofit/>
          </a:bodyPr>
          <a:lstStyle/>
          <a:p>
            <a:r>
              <a:rPr lang="en-US" b="1" dirty="0"/>
              <a:t>Modules Description</a:t>
            </a:r>
            <a:endParaRPr lang="en-US" dirty="0"/>
          </a:p>
        </p:txBody>
      </p:sp>
      <p:sp>
        <p:nvSpPr>
          <p:cNvPr id="3" name="Content Placeholder 2">
            <a:extLst>
              <a:ext uri="{FF2B5EF4-FFF2-40B4-BE49-F238E27FC236}">
                <a16:creationId xmlns:a16="http://schemas.microsoft.com/office/drawing/2014/main" id="{1A8D67C9-ACF0-8E54-AEE7-E9D7CD290282}"/>
              </a:ext>
            </a:extLst>
          </p:cNvPr>
          <p:cNvSpPr>
            <a:spLocks noGrp="1"/>
          </p:cNvSpPr>
          <p:nvPr>
            <p:ph idx="1"/>
          </p:nvPr>
        </p:nvSpPr>
        <p:spPr>
          <a:xfrm>
            <a:off x="4587" y="2336873"/>
            <a:ext cx="7461459" cy="4346938"/>
          </a:xfrm>
        </p:spPr>
        <p:txBody>
          <a:bodyPr vert="horz" lIns="91440" tIns="45720" rIns="91440" bIns="45720" rtlCol="0" anchor="t">
            <a:noAutofit/>
          </a:bodyPr>
          <a:lstStyle/>
          <a:p>
            <a:r>
              <a:rPr lang="en-US" sz="1800" b="1" dirty="0">
                <a:ea typeface="+mn-lt"/>
                <a:cs typeface="+mn-lt"/>
              </a:rPr>
              <a:t>Admin Module:</a:t>
            </a:r>
            <a:endParaRPr lang="en-US" sz="1800" dirty="0"/>
          </a:p>
          <a:p>
            <a:r>
              <a:rPr lang="en-US" sz="1800" b="1" dirty="0">
                <a:ea typeface="+mn-lt"/>
                <a:cs typeface="+mn-lt"/>
              </a:rPr>
              <a:t>Student Registration:</a:t>
            </a:r>
            <a:r>
              <a:rPr lang="en-US" sz="1800" dirty="0">
                <a:ea typeface="+mn-lt"/>
                <a:cs typeface="+mn-lt"/>
              </a:rPr>
              <a:t> Allows administrators to register students into the system, capturing essential details such as personal information, academic qualifications, and contact details.</a:t>
            </a:r>
            <a:endParaRPr lang="en-US" sz="1800" dirty="0"/>
          </a:p>
          <a:p>
            <a:r>
              <a:rPr lang="en-US" sz="1800" b="1" dirty="0">
                <a:ea typeface="+mn-lt"/>
                <a:cs typeface="+mn-lt"/>
              </a:rPr>
              <a:t>Job Posting Management:</a:t>
            </a:r>
            <a:r>
              <a:rPr lang="en-US" sz="1800" dirty="0">
                <a:ea typeface="+mn-lt"/>
                <a:cs typeface="+mn-lt"/>
              </a:rPr>
              <a:t> Enables administrators to add, edit, and remove job postings, specifying details such as job title, description, requirements, and application deadlines.</a:t>
            </a:r>
            <a:endParaRPr lang="en-US" sz="1800" dirty="0"/>
          </a:p>
          <a:p>
            <a:r>
              <a:rPr lang="en-US" sz="1800" b="1" dirty="0">
                <a:ea typeface="+mn-lt"/>
                <a:cs typeface="+mn-lt"/>
              </a:rPr>
              <a:t>HR Credential Creation:</a:t>
            </a:r>
            <a:r>
              <a:rPr lang="en-US" sz="1800" dirty="0">
                <a:ea typeface="+mn-lt"/>
                <a:cs typeface="+mn-lt"/>
              </a:rPr>
              <a:t> Facilitates the creation of credentials for HR personnel representing companies. Admins can assign roles and permissions to HR users, allowing them access to relevant features and data.</a:t>
            </a:r>
            <a:endParaRPr lang="en-US" sz="1800" dirty="0"/>
          </a:p>
          <a:p>
            <a:r>
              <a:rPr lang="en-US" sz="1800" b="1" dirty="0">
                <a:ea typeface="+mn-lt"/>
                <a:cs typeface="+mn-lt"/>
              </a:rPr>
              <a:t>Application Tracking and Status Management:</a:t>
            </a:r>
            <a:r>
              <a:rPr lang="en-US" sz="1800" dirty="0">
                <a:ea typeface="+mn-lt"/>
                <a:cs typeface="+mn-lt"/>
              </a:rPr>
              <a:t> Provides administrators with tools to track the status of student applications, including stages like submission, review, shortlisting, and interview scheduling. Admins can update application statuses and communicate decisions to students efficiently.</a:t>
            </a:r>
            <a:endParaRPr lang="en-US" sz="1800" dirty="0"/>
          </a:p>
          <a:p>
            <a:endParaRPr lang="en-US" sz="1800" dirty="0"/>
          </a:p>
        </p:txBody>
      </p:sp>
      <p:pic>
        <p:nvPicPr>
          <p:cNvPr id="12" name="Picture 11" descr="A group of people in a classroom&#10;&#10;Description automatically generated">
            <a:extLst>
              <a:ext uri="{FF2B5EF4-FFF2-40B4-BE49-F238E27FC236}">
                <a16:creationId xmlns:a16="http://schemas.microsoft.com/office/drawing/2014/main" id="{D96D2062-EA27-026F-475E-D6E4BAB5833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76225" y="2729841"/>
            <a:ext cx="4198182" cy="2812781"/>
          </a:xfrm>
          <a:prstGeom prst="rect">
            <a:avLst/>
          </a:prstGeom>
          <a:ln>
            <a:noFill/>
          </a:ln>
          <a:effectLst>
            <a:outerShdw blurRad="76200" dist="63500" dir="5040000" algn="tl" rotWithShape="0">
              <a:srgbClr val="000000">
                <a:alpha val="41000"/>
              </a:srgbClr>
            </a:outerShdw>
          </a:effectLst>
        </p:spPr>
      </p:pic>
      <p:sp>
        <p:nvSpPr>
          <p:cNvPr id="14" name="TextBox 13">
            <a:extLst>
              <a:ext uri="{FF2B5EF4-FFF2-40B4-BE49-F238E27FC236}">
                <a16:creationId xmlns:a16="http://schemas.microsoft.com/office/drawing/2014/main" id="{892798D8-CB38-37DB-1345-ED5A33C22D2D}"/>
              </a:ext>
            </a:extLst>
          </p:cNvPr>
          <p:cNvSpPr txBox="1"/>
          <p:nvPr/>
        </p:nvSpPr>
        <p:spPr>
          <a:xfrm>
            <a:off x="7870119" y="5342567"/>
            <a:ext cx="242406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26536504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Berlin</vt:lpstr>
      <vt:lpstr>AI ENCHANCED PLACECEMENT APP</vt:lpstr>
      <vt:lpstr>Introduction</vt:lpstr>
      <vt:lpstr>Need for the Project:</vt:lpstr>
      <vt:lpstr>Social Impact:</vt:lpstr>
      <vt:lpstr>Alignment with SDGs:</vt:lpstr>
      <vt:lpstr>Existing Systems and Disadvantages:</vt:lpstr>
      <vt:lpstr>Proposed System and Advantages:</vt:lpstr>
      <vt:lpstr>Modules Description </vt:lpstr>
      <vt:lpstr>Modules Description</vt:lpstr>
      <vt:lpstr>Limitations:</vt:lpstr>
      <vt:lpstr>Future Enhancements:</vt:lpstr>
      <vt:lpstr>Conclusions </vt:lpstr>
      <vt:lpstr>Project Publication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NAIR</dc:creator>
  <cp:lastModifiedBy>vishnu nair</cp:lastModifiedBy>
  <cp:revision>168</cp:revision>
  <dcterms:created xsi:type="dcterms:W3CDTF">2022-02-04T04:13:03Z</dcterms:created>
  <dcterms:modified xsi:type="dcterms:W3CDTF">2024-04-18T15:35:41Z</dcterms:modified>
</cp:coreProperties>
</file>