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8" r:id="rId7"/>
    <p:sldId id="260" r:id="rId8"/>
    <p:sldId id="259" r:id="rId9"/>
    <p:sldId id="271" r:id="rId10"/>
    <p:sldId id="275" r:id="rId11"/>
    <p:sldId id="272" r:id="rId12"/>
    <p:sldId id="268" r:id="rId13"/>
    <p:sldId id="262" r:id="rId14"/>
    <p:sldId id="273" r:id="rId15"/>
    <p:sldId id="274" r:id="rId16"/>
    <p:sldId id="264" r:id="rId17"/>
    <p:sldId id="266" r:id="rId18"/>
    <p:sldId id="270"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C1F0E-849F-43EC-993D-C56560ADCB63}" v="438" dt="2022-03-04T16:19:30.125"/>
    <p1510:client id="{835E790B-DD3F-48D3-8B17-41888DF105F4}" v="21" dt="2022-03-06T13:41:47.362"/>
    <p1510:client id="{88F22024-3DE1-4313-BBB7-A9285CA29105}" v="59" dt="2022-03-07T15:13:31.993"/>
    <p1510:client id="{F1ACA399-E7A0-4C0D-88B8-A2BA1A21033B}" v="1235" dt="2022-03-07T15:00:16.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2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86263-7112-4E05-BA9F-99C009403434}" type="datetimeFigureOut">
              <a:rPr lang="en-IN" smtClean="0"/>
              <a:t>20-05-2022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0C031-363D-4333-AAE1-F9B280BABEA2}" type="slidenum">
              <a:rPr lang="en-IN" smtClean="0"/>
              <a:t>‹#›</a:t>
            </a:fld>
            <a:endParaRPr lang="en-IN"/>
          </a:p>
        </p:txBody>
      </p:sp>
    </p:spTree>
    <p:extLst>
      <p:ext uri="{BB962C8B-B14F-4D97-AF65-F5344CB8AC3E}">
        <p14:creationId xmlns:p14="http://schemas.microsoft.com/office/powerpoint/2010/main" val="351981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A70C031-363D-4333-AAE1-F9B280BABEA2}" type="slidenum">
              <a:rPr lang="en-IN" smtClean="0"/>
              <a:t>13</a:t>
            </a:fld>
            <a:endParaRPr lang="en-IN"/>
          </a:p>
        </p:txBody>
      </p:sp>
    </p:spTree>
    <p:extLst>
      <p:ext uri="{BB962C8B-B14F-4D97-AF65-F5344CB8AC3E}">
        <p14:creationId xmlns:p14="http://schemas.microsoft.com/office/powerpoint/2010/main" val="34925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179512" y="6309320"/>
            <a:ext cx="2133600" cy="365125"/>
          </a:xfrm>
          <a:prstGeom prst="rect">
            <a:avLst/>
          </a:prstGeom>
        </p:spPr>
        <p:txBody>
          <a:bodyPr/>
          <a:lstStyle/>
          <a:p>
            <a:fld id="{362748B4-BE9B-4BD4-BD8E-4C4A962BB10B}"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37677006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79512" y="6309320"/>
            <a:ext cx="2133600" cy="365125"/>
          </a:xfrm>
          <a:prstGeom prst="rect">
            <a:avLst/>
          </a:prstGeom>
        </p:spPr>
        <p:txBody>
          <a:bodyPr/>
          <a:lstStyle/>
          <a:p>
            <a:fld id="{02AFC440-86D7-40A7-86AB-FD6456BF9181}"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0492585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79512" y="6309320"/>
            <a:ext cx="2133600" cy="365125"/>
          </a:xfrm>
          <a:prstGeom prst="rect">
            <a:avLst/>
          </a:prstGeom>
        </p:spPr>
        <p:txBody>
          <a:bodyPr/>
          <a:lstStyle/>
          <a:p>
            <a:fld id="{AF50BC88-9F46-42A9-8353-5A238F1F1C68}"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22454670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pPr algn="l"/>
            <a:endParaRPr lang="en-IN" dirty="0"/>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98326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79512" y="6309320"/>
            <a:ext cx="2133600" cy="365125"/>
          </a:xfrm>
          <a:prstGeom prst="rect">
            <a:avLst/>
          </a:prstGeom>
        </p:spPr>
        <p:txBody>
          <a:bodyPr/>
          <a:lstStyle/>
          <a:p>
            <a:fld id="{25AF7C25-CE6B-47C3-A34E-74C7CBD382E3}"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23209492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179512" y="6309320"/>
            <a:ext cx="2133600" cy="365125"/>
          </a:xfrm>
          <a:prstGeom prst="rect">
            <a:avLst/>
          </a:prstGeom>
        </p:spPr>
        <p:txBody>
          <a:bodyPr/>
          <a:lstStyle/>
          <a:p>
            <a:fld id="{C80A1B9E-301D-4996-8453-50849F133477}" type="datetime1">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2323498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179512" y="6309320"/>
            <a:ext cx="2133600" cy="365125"/>
          </a:xfrm>
          <a:prstGeom prst="rect">
            <a:avLst/>
          </a:prstGeom>
        </p:spPr>
        <p:txBody>
          <a:bodyPr/>
          <a:lstStyle/>
          <a:p>
            <a:fld id="{88E9C4A4-F750-400F-92B0-5F66433DFEB1}"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35862393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79512" y="6309320"/>
            <a:ext cx="2133600" cy="365125"/>
          </a:xfrm>
          <a:prstGeom prst="rect">
            <a:avLst/>
          </a:prstGeom>
        </p:spPr>
        <p:txBody>
          <a:bodyPr/>
          <a:lstStyle/>
          <a:p>
            <a:fld id="{85DC9CCB-2190-469B-8BC3-AB814FEA88EB}" type="datetime1">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38755399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79512" y="6309320"/>
            <a:ext cx="2133600" cy="365125"/>
          </a:xfrm>
          <a:prstGeom prst="rect">
            <a:avLst/>
          </a:prstGeom>
        </p:spPr>
        <p:txBody>
          <a:bodyPr/>
          <a:lstStyle/>
          <a:p>
            <a:fld id="{580321B8-BAE7-4C63-9297-F9ABBE650DC5}" type="datetime1">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245709646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79512" y="6309320"/>
            <a:ext cx="2133600" cy="365125"/>
          </a:xfrm>
          <a:prstGeom prst="rect">
            <a:avLst/>
          </a:prstGeom>
        </p:spPr>
        <p:txBody>
          <a:bodyPr/>
          <a:lstStyle/>
          <a:p>
            <a:fld id="{FA503CF8-E51C-479F-ACAC-76231F220194}" type="datetime1">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9649903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79512" y="6309320"/>
            <a:ext cx="2133600" cy="365125"/>
          </a:xfrm>
          <a:prstGeom prst="rect">
            <a:avLst/>
          </a:prstGeom>
        </p:spPr>
        <p:txBody>
          <a:bodyPr/>
          <a:lstStyle/>
          <a:p>
            <a:fld id="{5DE23B7F-D33E-496A-98F8-E5258A1B3020}" type="datetime1">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0501624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512" y="188640"/>
            <a:ext cx="8229600" cy="936104"/>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23528" y="126876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179512" y="6309320"/>
            <a:ext cx="48965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IN" dirty="0"/>
          </a:p>
        </p:txBody>
      </p:sp>
      <p:sp>
        <p:nvSpPr>
          <p:cNvPr id="6" name="Slide Number Placeholder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F9FCF-0724-4784-8EBA-08E0C2E09EF8}" type="slidenum">
              <a:rPr lang="en-IN" smtClean="0"/>
              <a:t>‹#›</a:t>
            </a:fld>
            <a:endParaRPr lang="en-IN" dirty="0"/>
          </a:p>
        </p:txBody>
      </p:sp>
    </p:spTree>
    <p:extLst>
      <p:ext uri="{BB962C8B-B14F-4D97-AF65-F5344CB8AC3E}">
        <p14:creationId xmlns:p14="http://schemas.microsoft.com/office/powerpoint/2010/main" val="4118368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obu.in/arduino-radar-project-ultrasonic-based-radar-connection-and-co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create.arduino.cc/projecthub/Manikantsavadatti/diy-ultrasonic-radar-system-1f4d1c" TargetMode="External"/><Relationship Id="rId5" Type="http://schemas.openxmlformats.org/officeDocument/2006/relationships/hyperlink" Target="https://www.google.com/url?sa=t&amp;source=web&amp;rct=j&amp;url=https://medium.com/%40shambadityamukherjee/arduino-radar-sensor-working-principle-advantages-disadvantages-894ee9060221&amp;ved=2ahUKEwihrOeOkrT2AhULsFYBHa6WBOQQFnoECBMQAQ&amp;usg=AOvVaw1cuH4WU-xj-EAsVytZ2uXb" TargetMode="External"/><Relationship Id="rId4" Type="http://schemas.openxmlformats.org/officeDocument/2006/relationships/hyperlink" Target="https://www.google.com/url?sa=t&amp;source=web&amp;rct=j&amp;url=http://dspace.daffodilvarsity.edu.bd:8080/bitstream/handle/123456789/1937/P12773%2520%252837%2525%2529.pdf%3Fsequence%3D1%26isAllowed%3Dy&amp;ved=2ahUKEwihrOeOkrT2AhULsFYBHa6WBOQQFnoECAkQAQ&amp;usg=AOvVaw1qz9QYKBcCwhB2LQd_tPh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arnelectronicsindia.com/post/object-detection-using-ultrasonic-sensor-arduino" TargetMode="External"/><Relationship Id="rId2" Type="http://schemas.openxmlformats.org/officeDocument/2006/relationships/hyperlink" Target="https://robu.in/arduino-radar-project-ultrasonic-based-radar-connection-and-co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ycam.com/" TargetMode="External"/><Relationship Id="rId2" Type="http://schemas.openxmlformats.org/officeDocument/2006/relationships/hyperlink" Target="https://www.teachmemicro.com/detect-objects-camera-arduino/" TargetMode="External"/><Relationship Id="rId1" Type="http://schemas.openxmlformats.org/officeDocument/2006/relationships/slideLayout" Target="../slideLayouts/slideLayout2.xml"/><Relationship Id="rId4" Type="http://schemas.openxmlformats.org/officeDocument/2006/relationships/hyperlink" Target="https://www.ijitee.org/wp-content/uploads/papers/v8i6s/F60570486S19.pdf"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ijesc.org/upload/39be8084ff1d6c9d4e71bdfc0a333317.Distance%20Measurement%20using%20Ultrasonic%20Sensor%20and%20Arduino.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MCET logo (2019 t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 y="271740"/>
            <a:ext cx="8008109" cy="14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525860197"/>
              </p:ext>
            </p:extLst>
          </p:nvPr>
        </p:nvGraphicFramePr>
        <p:xfrm>
          <a:off x="863588" y="1988840"/>
          <a:ext cx="7416824" cy="4544080"/>
        </p:xfrm>
        <a:graphic>
          <a:graphicData uri="http://schemas.openxmlformats.org/drawingml/2006/table">
            <a:tbl>
              <a:tblPr firstRow="1" bandRow="1">
                <a:tableStyleId>{5C22544A-7EE6-4342-B048-85BDC9FD1C3A}</a:tableStyleId>
              </a:tblPr>
              <a:tblGrid>
                <a:gridCol w="1845863">
                  <a:extLst>
                    <a:ext uri="{9D8B030D-6E8A-4147-A177-3AD203B41FA5}">
                      <a16:colId xmlns:a16="http://schemas.microsoft.com/office/drawing/2014/main" val="20000"/>
                    </a:ext>
                  </a:extLst>
                </a:gridCol>
                <a:gridCol w="275560">
                  <a:extLst>
                    <a:ext uri="{9D8B030D-6E8A-4147-A177-3AD203B41FA5}">
                      <a16:colId xmlns:a16="http://schemas.microsoft.com/office/drawing/2014/main" val="20001"/>
                    </a:ext>
                  </a:extLst>
                </a:gridCol>
                <a:gridCol w="1301726">
                  <a:extLst>
                    <a:ext uri="{9D8B030D-6E8A-4147-A177-3AD203B41FA5}">
                      <a16:colId xmlns:a16="http://schemas.microsoft.com/office/drawing/2014/main" val="20002"/>
                    </a:ext>
                  </a:extLst>
                </a:gridCol>
                <a:gridCol w="407517">
                  <a:extLst>
                    <a:ext uri="{9D8B030D-6E8A-4147-A177-3AD203B41FA5}">
                      <a16:colId xmlns:a16="http://schemas.microsoft.com/office/drawing/2014/main" val="20003"/>
                    </a:ext>
                  </a:extLst>
                </a:gridCol>
                <a:gridCol w="3586158">
                  <a:extLst>
                    <a:ext uri="{9D8B030D-6E8A-4147-A177-3AD203B41FA5}">
                      <a16:colId xmlns:a16="http://schemas.microsoft.com/office/drawing/2014/main" val="20004"/>
                    </a:ext>
                  </a:extLst>
                </a:gridCol>
              </a:tblGrid>
              <a:tr h="488000">
                <a:tc>
                  <a:txBody>
                    <a:bodyPr/>
                    <a:lstStyle/>
                    <a:p>
                      <a:r>
                        <a:rPr lang="en-US" b="1" dirty="0">
                          <a:solidFill>
                            <a:schemeClr val="tx1"/>
                          </a:solidFill>
                        </a:rPr>
                        <a:t>Course</a:t>
                      </a:r>
                      <a:r>
                        <a:rPr lang="en-US" b="1" baseline="0" dirty="0">
                          <a:solidFill>
                            <a:schemeClr val="tx1"/>
                          </a:solidFill>
                        </a:rPr>
                        <a:t> Code</a:t>
                      </a:r>
                      <a:endParaRPr lang="en-IN"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IN" sz="1800" b="1" kern="1200" dirty="0">
                          <a:solidFill>
                            <a:schemeClr val="tx1"/>
                          </a:solidFill>
                          <a:latin typeface="+mn-lt"/>
                          <a:ea typeface="+mn-ea"/>
                          <a:cs typeface="+mn-cs"/>
                        </a:rPr>
                        <a:t>19CSPN6401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88000">
                <a:tc>
                  <a:txBody>
                    <a:bodyPr/>
                    <a:lstStyle/>
                    <a:p>
                      <a:r>
                        <a:rPr lang="en-US" b="1" dirty="0">
                          <a:solidFill>
                            <a:schemeClr val="tx1"/>
                          </a:solidFill>
                        </a:rPr>
                        <a:t>Course Title</a:t>
                      </a:r>
                      <a:endParaRPr lang="en-IN"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IN" sz="1800" b="1" kern="1200" dirty="0">
                          <a:solidFill>
                            <a:schemeClr val="tx1"/>
                          </a:solidFill>
                          <a:latin typeface="+mn-lt"/>
                          <a:ea typeface="+mn-ea"/>
                          <a:cs typeface="+mn-cs"/>
                        </a:rPr>
                        <a:t>Mini Project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Team Number</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a:cs typeface="Calibri"/>
                        </a:rPr>
                        <a:t>:</a:t>
                      </a:r>
                      <a:endParaRPr lang="en-IN" sz="2000" b="1" dirty="0">
                        <a:solidFill>
                          <a:schemeClr val="tx1"/>
                        </a:solidFill>
                        <a:latin typeface="Calibri"/>
                        <a:cs typeface="Calibri"/>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IN" sz="1800" b="1" kern="1200" dirty="0">
                          <a:solidFill>
                            <a:srgbClr val="FF0000"/>
                          </a:solidFill>
                          <a:latin typeface="+mn-lt"/>
                          <a:ea typeface="+mn-ea"/>
                          <a:cs typeface="+mn-cs"/>
                        </a:rPr>
                        <a:t>22BCSA001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Domain</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a:cs typeface="Calibri"/>
                        </a:rPr>
                        <a:t>:</a:t>
                      </a:r>
                      <a:endParaRPr lang="en-IN" sz="2000" b="1" dirty="0">
                        <a:solidFill>
                          <a:schemeClr val="tx1"/>
                        </a:solidFill>
                        <a:latin typeface="Calibri"/>
                        <a:cs typeface="Calibri"/>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US" sz="1800" b="1" kern="1200" dirty="0">
                          <a:solidFill>
                            <a:schemeClr val="tx1"/>
                          </a:solidFill>
                          <a:latin typeface="+mn-lt"/>
                          <a:ea typeface="+mn-ea"/>
                          <a:cs typeface="+mn-cs"/>
                        </a:rPr>
                        <a:t>IOT</a:t>
                      </a: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3"/>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Title</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a:cs typeface="Calibri"/>
                        </a:rPr>
                        <a:t>:</a:t>
                      </a:r>
                      <a:endParaRPr lang="en-IN" sz="2000" b="1" dirty="0">
                        <a:solidFill>
                          <a:schemeClr val="tx1"/>
                        </a:solidFill>
                        <a:latin typeface="Calibri"/>
                        <a:cs typeface="Calibri"/>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rtl="0" eaLnBrk="1" latinLnBrk="0" hangingPunct="1"/>
                      <a:r>
                        <a:rPr lang="en-US" sz="1800" b="1" kern="1200" dirty="0">
                          <a:solidFill>
                            <a:srgbClr val="FF0000"/>
                          </a:solidFill>
                          <a:latin typeface="+mn-lt"/>
                          <a:ea typeface="+mn-ea"/>
                          <a:cs typeface="+mn-cs"/>
                        </a:rPr>
                        <a:t>Object Detection Using Ultrasonic 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4"/>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Guide</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a:cs typeface="Calibri"/>
                        </a:rPr>
                        <a:t>:</a:t>
                      </a:r>
                      <a:endParaRPr lang="en-IN" sz="2000" b="1" dirty="0">
                        <a:solidFill>
                          <a:schemeClr val="tx1"/>
                        </a:solidFill>
                        <a:latin typeface="Calibri"/>
                        <a:cs typeface="Calibri"/>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rtl="0" eaLnBrk="1" latinLnBrk="0" hangingPunct="1"/>
                      <a:r>
                        <a:rPr lang="en-US" sz="1800" b="1" kern="1200" dirty="0" err="1">
                          <a:solidFill>
                            <a:schemeClr val="tx1"/>
                          </a:solidFill>
                          <a:latin typeface="+mn-lt"/>
                          <a:ea typeface="+mn-ea"/>
                          <a:cs typeface="+mn-cs"/>
                        </a:rPr>
                        <a:t>Dr.M.L.VALARMATHI</a:t>
                      </a:r>
                      <a:r>
                        <a:rPr lang="en-US" sz="1800" b="1" kern="1200" dirty="0">
                          <a:solidFill>
                            <a:schemeClr val="tx1"/>
                          </a:solidFill>
                          <a:latin typeface="+mn-lt"/>
                          <a:ea typeface="+mn-ea"/>
                          <a:cs typeface="+mn-cs"/>
                        </a:rPr>
                        <a:t>, PROFESSOR/CSE</a:t>
                      </a:r>
                      <a:endParaRPr lang="en-IN" sz="1800" b="1" kern="1200" dirty="0" err="1">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5"/>
                  </a:ext>
                </a:extLst>
              </a:tr>
              <a:tr h="488000">
                <a:tc rowSpan="3">
                  <a:txBody>
                    <a:bodyPr/>
                    <a:lstStyle/>
                    <a:p>
                      <a:r>
                        <a:rPr lang="en-IN" sz="2000" b="1" dirty="0">
                          <a:solidFill>
                            <a:schemeClr val="tx1"/>
                          </a:solidFill>
                          <a:latin typeface="Calibri" pitchFamily="34" charset="0"/>
                          <a:ea typeface="Times New Roman"/>
                          <a:cs typeface="Calibri" pitchFamily="34" charset="0"/>
                          <a:sym typeface="Times New Roman"/>
                        </a:rPr>
                        <a:t>Team Members</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r>
                        <a:rPr lang="en-US" sz="2000" b="1" dirty="0">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algn="l" rtl="0">
                        <a:buNone/>
                      </a:pPr>
                      <a:r>
                        <a:rPr lang="en-IN" sz="1800" b="1" kern="1200" dirty="0">
                          <a:solidFill>
                            <a:schemeClr val="tx1"/>
                          </a:solidFill>
                          <a:latin typeface="+mn-lt"/>
                          <a:ea typeface="+mn-ea"/>
                          <a:cs typeface="+mn-cs"/>
                        </a:rPr>
                        <a:t>  </a:t>
                      </a:r>
                      <a:endParaRPr lang="en-US" dirty="0"/>
                    </a:p>
                    <a:p>
                      <a:pPr marL="0" lvl="0" algn="l">
                        <a:buNone/>
                      </a:pP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88000">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rtl="0" eaLnBrk="1" latinLnBrk="0" hangingPunct="1"/>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rtl="0" eaLnBrk="1" fontAlgn="auto" latinLnBrk="0" hangingPunct="1">
                        <a:lnSpc>
                          <a:spcPct val="100000"/>
                        </a:lnSpc>
                        <a:spcBef>
                          <a:spcPts val="0"/>
                        </a:spcBef>
                        <a:spcAft>
                          <a:spcPts val="0"/>
                        </a:spcAft>
                        <a:buClrTx/>
                        <a:buSzTx/>
                        <a:buFontTx/>
                        <a:buNone/>
                      </a:pP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88000">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2" name="Title 1">
            <a:extLst>
              <a:ext uri="{FF2B5EF4-FFF2-40B4-BE49-F238E27FC236}">
                <a16:creationId xmlns:a16="http://schemas.microsoft.com/office/drawing/2014/main" id="{A132EC86-1045-4A44-ACE1-1160FE772E03}"/>
              </a:ext>
            </a:extLst>
          </p:cNvPr>
          <p:cNvSpPr>
            <a:spLocks noGrp="1"/>
          </p:cNvSpPr>
          <p:nvPr>
            <p:ph type="title"/>
          </p:nvPr>
        </p:nvSpPr>
        <p:spPr>
          <a:xfrm>
            <a:off x="2966165" y="4845656"/>
            <a:ext cx="5801906" cy="936104"/>
          </a:xfrm>
        </p:spPr>
        <p:txBody>
          <a:bodyPr/>
          <a:lstStyle/>
          <a:p>
            <a:r>
              <a:rPr lang="en-US" sz="1800">
                <a:cs typeface="Calibri"/>
              </a:rPr>
              <a:t>THARUN ADHITHYA.S.S 	- 20BCS001</a:t>
            </a:r>
            <a:br>
              <a:rPr lang="en-US" sz="1800">
                <a:cs typeface="Calibri"/>
              </a:rPr>
            </a:br>
            <a:r>
              <a:rPr lang="en-US" sz="1800">
                <a:cs typeface="Calibri"/>
              </a:rPr>
              <a:t>VISHNU.M                        	- 20BCS033</a:t>
            </a:r>
            <a:br>
              <a:rPr lang="en-US" sz="1800">
                <a:cs typeface="Calibri"/>
              </a:rPr>
            </a:br>
            <a:r>
              <a:rPr lang="en-US" sz="1800">
                <a:cs typeface="Calibri"/>
              </a:rPr>
              <a:t>SHRI VATHSANAN.R.K    	- 20BCS085</a:t>
            </a:r>
            <a:endParaRPr lang="en-US" sz="1800" dirty="0">
              <a:cs typeface="Calibri"/>
            </a:endParaRPr>
          </a:p>
        </p:txBody>
      </p:sp>
      <p:sp>
        <p:nvSpPr>
          <p:cNvPr id="3" name="Slide Number Placeholder 2">
            <a:extLst>
              <a:ext uri="{FF2B5EF4-FFF2-40B4-BE49-F238E27FC236}">
                <a16:creationId xmlns:a16="http://schemas.microsoft.com/office/drawing/2014/main" id="{7546DBC4-5802-4C35-A564-16DF48C4A791}"/>
              </a:ext>
            </a:extLst>
          </p:cNvPr>
          <p:cNvSpPr>
            <a:spLocks noGrp="1"/>
          </p:cNvSpPr>
          <p:nvPr>
            <p:ph type="sldNum" sz="quarter" idx="12"/>
          </p:nvPr>
        </p:nvSpPr>
        <p:spPr/>
        <p:txBody>
          <a:bodyPr/>
          <a:lstStyle/>
          <a:p>
            <a:fld id="{C35F9FCF-0724-4784-8EBA-08E0C2E09EF8}" type="slidenum">
              <a:rPr lang="en-IN" smtClean="0"/>
              <a:t>1</a:t>
            </a:fld>
            <a:endParaRPr lang="en-US"/>
          </a:p>
        </p:txBody>
      </p:sp>
    </p:spTree>
    <p:extLst>
      <p:ext uri="{BB962C8B-B14F-4D97-AF65-F5344CB8AC3E}">
        <p14:creationId xmlns:p14="http://schemas.microsoft.com/office/powerpoint/2010/main" val="115381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and Hardware Requirements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dirty="0">
                <a:cs typeface="Calibri"/>
              </a:rPr>
              <a:t>SOFTWARE REQUIREMENTS:</a:t>
            </a:r>
            <a:endParaRPr lang="en-US" dirty="0"/>
          </a:p>
          <a:p>
            <a:r>
              <a:rPr lang="en-IN" dirty="0">
                <a:cs typeface="Calibri"/>
              </a:rPr>
              <a:t>ARDUINO IDE 1.8.12</a:t>
            </a:r>
          </a:p>
          <a:p>
            <a:r>
              <a:rPr lang="en-IN" dirty="0">
                <a:cs typeface="Calibri"/>
              </a:rPr>
              <a:t>PROCESSING 3.5.4</a:t>
            </a:r>
          </a:p>
          <a:p>
            <a:pPr marL="0" indent="0">
              <a:buNone/>
            </a:pPr>
            <a:endParaRPr lang="en-IN" dirty="0">
              <a:cs typeface="Calibri"/>
            </a:endParaRPr>
          </a:p>
          <a:p>
            <a:pPr marL="0" indent="0">
              <a:buNone/>
            </a:pPr>
            <a:r>
              <a:rPr lang="en-IN" dirty="0">
                <a:cs typeface="Calibri"/>
              </a:rPr>
              <a:t>HARDWARE REQUIREMENTS:</a:t>
            </a:r>
          </a:p>
          <a:p>
            <a:r>
              <a:rPr lang="en-IN" dirty="0">
                <a:cs typeface="Calibri"/>
              </a:rPr>
              <a:t>  ARDUINO UNO</a:t>
            </a:r>
          </a:p>
          <a:p>
            <a:r>
              <a:rPr lang="en-IN" dirty="0">
                <a:cs typeface="Calibri"/>
              </a:rPr>
              <a:t>  ULTRASONIC SENSOR</a:t>
            </a:r>
          </a:p>
          <a:p>
            <a:r>
              <a:rPr lang="en-IN" dirty="0">
                <a:cs typeface="Calibri"/>
              </a:rPr>
              <a:t>  MICRO SERVO 9g(DC MOTOR)</a:t>
            </a:r>
          </a:p>
          <a:p>
            <a:r>
              <a:rPr lang="en-IN" dirty="0">
                <a:cs typeface="Calibri"/>
              </a:rPr>
              <a:t>  BUZZER</a:t>
            </a:r>
          </a:p>
          <a:p>
            <a:r>
              <a:rPr lang="en-IN" dirty="0">
                <a:cs typeface="Calibri"/>
              </a:rPr>
              <a:t>  BREAD BOARD</a:t>
            </a:r>
          </a:p>
          <a:p>
            <a:r>
              <a:rPr lang="en-IN" dirty="0">
                <a:cs typeface="Calibri"/>
              </a:rPr>
              <a:t>  JUMPER CABLES</a:t>
            </a:r>
          </a:p>
        </p:txBody>
      </p:sp>
      <p:sp>
        <p:nvSpPr>
          <p:cNvPr id="7" name="Slide Number Placeholder 6">
            <a:extLst>
              <a:ext uri="{FF2B5EF4-FFF2-40B4-BE49-F238E27FC236}">
                <a16:creationId xmlns:a16="http://schemas.microsoft.com/office/drawing/2014/main" id="{F28E45E4-883F-4D74-B575-20D35C67755E}"/>
              </a:ext>
            </a:extLst>
          </p:cNvPr>
          <p:cNvSpPr>
            <a:spLocks noGrp="1"/>
          </p:cNvSpPr>
          <p:nvPr>
            <p:ph type="sldNum" sz="quarter" idx="12"/>
          </p:nvPr>
        </p:nvSpPr>
        <p:spPr/>
        <p:txBody>
          <a:bodyPr/>
          <a:lstStyle/>
          <a:p>
            <a:fld id="{C35F9FCF-0724-4784-8EBA-08E0C2E09EF8}" type="slidenum">
              <a:rPr lang="en-IN" smtClean="0"/>
              <a:t>10</a:t>
            </a:fld>
            <a:endParaRPr lang="en-US"/>
          </a:p>
        </p:txBody>
      </p:sp>
    </p:spTree>
    <p:extLst>
      <p:ext uri="{BB962C8B-B14F-4D97-AF65-F5344CB8AC3E}">
        <p14:creationId xmlns:p14="http://schemas.microsoft.com/office/powerpoint/2010/main" val="156728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6EDC-FAB8-1E8A-B503-620D1882B02D}"/>
              </a:ext>
            </a:extLst>
          </p:cNvPr>
          <p:cNvSpPr>
            <a:spLocks noGrp="1"/>
          </p:cNvSpPr>
          <p:nvPr>
            <p:ph type="title"/>
          </p:nvPr>
        </p:nvSpPr>
        <p:spPr/>
        <p:txBody>
          <a:bodyPr/>
          <a:lstStyle/>
          <a:p>
            <a:r>
              <a:rPr lang="en-US" dirty="0"/>
              <a:t>Module Description</a:t>
            </a:r>
          </a:p>
        </p:txBody>
      </p:sp>
      <p:sp>
        <p:nvSpPr>
          <p:cNvPr id="3" name="Content Placeholder 2">
            <a:extLst>
              <a:ext uri="{FF2B5EF4-FFF2-40B4-BE49-F238E27FC236}">
                <a16:creationId xmlns:a16="http://schemas.microsoft.com/office/drawing/2014/main" id="{CD784961-3045-0DDF-15A9-07F36E279FF3}"/>
              </a:ext>
            </a:extLst>
          </p:cNvPr>
          <p:cNvSpPr>
            <a:spLocks noGrp="1"/>
          </p:cNvSpPr>
          <p:nvPr>
            <p:ph idx="1"/>
          </p:nvPr>
        </p:nvSpPr>
        <p:spPr/>
        <p:txBody>
          <a:bodyPr>
            <a:normAutofit fontScale="92500" lnSpcReduction="20000"/>
          </a:bodyPr>
          <a:lstStyle/>
          <a:p>
            <a:pPr marL="0" indent="0">
              <a:buNone/>
            </a:pPr>
            <a:r>
              <a:rPr lang="en-US" sz="3000" b="1" dirty="0"/>
              <a:t>Processing Module</a:t>
            </a:r>
          </a:p>
          <a:p>
            <a:pPr marL="0" indent="0">
              <a:buNone/>
            </a:pPr>
            <a:r>
              <a:rPr lang="en-US" sz="2800" b="1" dirty="0"/>
              <a:t>    </a:t>
            </a:r>
            <a:r>
              <a:rPr lang="en-US" dirty="0">
                <a:latin typeface="Helvetica Neue"/>
              </a:rPr>
              <a:t>The processing module Arduino</a:t>
            </a:r>
            <a:r>
              <a:rPr lang="en-US" b="0" i="0" dirty="0">
                <a:solidFill>
                  <a:srgbClr val="333333"/>
                </a:solidFill>
                <a:effectLst/>
                <a:latin typeface="Helvetica Neue"/>
              </a:rPr>
              <a:t> is an open-source platform used for building electronics projects. Arduino consists of both a physical programmable circuit board (often referred to as a </a:t>
            </a:r>
            <a:r>
              <a:rPr lang="en-US" dirty="0">
                <a:solidFill>
                  <a:srgbClr val="E0311D"/>
                </a:solidFill>
                <a:latin typeface="Helvetica Neue"/>
              </a:rPr>
              <a:t> </a:t>
            </a:r>
            <a:r>
              <a:rPr lang="en-US" dirty="0">
                <a:latin typeface="Helvetica Neue"/>
              </a:rPr>
              <a:t>microcontroller</a:t>
            </a:r>
            <a:r>
              <a:rPr lang="en-US" b="0" i="0" dirty="0">
                <a:solidFill>
                  <a:srgbClr val="333333"/>
                </a:solidFill>
                <a:effectLst/>
                <a:latin typeface="Helvetica Neue"/>
              </a:rPr>
              <a:t>) and a piece of software, or IDE (Integrated Development Environment) that runs on your computer, used to write and upload computer code to the physical board.</a:t>
            </a:r>
          </a:p>
          <a:p>
            <a:pPr marL="0" indent="0">
              <a:buNone/>
            </a:pPr>
            <a:endParaRPr lang="en-US" sz="2000" b="1" dirty="0">
              <a:solidFill>
                <a:srgbClr val="333333"/>
              </a:solidFill>
              <a:latin typeface="Helvetica Neue"/>
            </a:endParaRPr>
          </a:p>
          <a:p>
            <a:pPr marL="0" indent="0">
              <a:buNone/>
            </a:pPr>
            <a:r>
              <a:rPr lang="en-US" sz="2800" b="1" dirty="0">
                <a:solidFill>
                  <a:srgbClr val="333333"/>
                </a:solidFill>
                <a:latin typeface="Helvetica Neue"/>
              </a:rPr>
              <a:t>Sensing Module</a:t>
            </a:r>
          </a:p>
          <a:p>
            <a:pPr marL="0" indent="0">
              <a:buNone/>
            </a:pPr>
            <a:r>
              <a:rPr lang="en-US" sz="2800" b="1" dirty="0">
                <a:solidFill>
                  <a:srgbClr val="333333"/>
                </a:solidFill>
                <a:latin typeface="Helvetica Neue"/>
              </a:rPr>
              <a:t> </a:t>
            </a:r>
            <a:r>
              <a:rPr lang="en-US" b="0" i="0" dirty="0">
                <a:effectLst/>
                <a:latin typeface="arial" panose="020B0604020202020204" pitchFamily="34" charset="0"/>
              </a:rPr>
              <a:t>The sensing module ultrasonic sensor </a:t>
            </a:r>
            <a:r>
              <a:rPr lang="en-US" i="0" dirty="0">
                <a:effectLst/>
                <a:latin typeface="arial" panose="020B0604020202020204" pitchFamily="34" charset="0"/>
              </a:rPr>
              <a:t>works on the principle of SONAR and RADAR system which is used to determine the distance to an object</a:t>
            </a:r>
            <a:r>
              <a:rPr lang="en-US" b="0" i="0" dirty="0">
                <a:effectLst/>
                <a:latin typeface="arial" panose="020B0604020202020204" pitchFamily="34" charset="0"/>
              </a:rPr>
              <a:t>. An ultrasonic sensor generates the high-frequency sound (ultrasound) waves. When this ultrasound hits the object, it reflects as echo which is sensed by the receiver</a:t>
            </a:r>
            <a:endParaRPr lang="en-US" b="1" dirty="0">
              <a:latin typeface="Helvetica Neue"/>
            </a:endParaRPr>
          </a:p>
          <a:p>
            <a:pPr marL="0" indent="0">
              <a:buNone/>
            </a:pPr>
            <a:endParaRPr lang="en-US" sz="2800" b="1" dirty="0"/>
          </a:p>
        </p:txBody>
      </p:sp>
      <p:sp>
        <p:nvSpPr>
          <p:cNvPr id="4" name="Slide Number Placeholder 3">
            <a:extLst>
              <a:ext uri="{FF2B5EF4-FFF2-40B4-BE49-F238E27FC236}">
                <a16:creationId xmlns:a16="http://schemas.microsoft.com/office/drawing/2014/main" id="{7C3EDEDA-41DE-6C17-44A5-CF396AA3FD09}"/>
              </a:ext>
            </a:extLst>
          </p:cNvPr>
          <p:cNvSpPr>
            <a:spLocks noGrp="1"/>
          </p:cNvSpPr>
          <p:nvPr>
            <p:ph type="sldNum" sz="quarter" idx="12"/>
          </p:nvPr>
        </p:nvSpPr>
        <p:spPr/>
        <p:txBody>
          <a:bodyPr/>
          <a:lstStyle/>
          <a:p>
            <a:fld id="{C35F9FCF-0724-4784-8EBA-08E0C2E09EF8}" type="slidenum">
              <a:rPr lang="en-IN" smtClean="0"/>
              <a:t>11</a:t>
            </a:fld>
            <a:endParaRPr lang="en-IN"/>
          </a:p>
        </p:txBody>
      </p:sp>
    </p:spTree>
    <p:extLst>
      <p:ext uri="{BB962C8B-B14F-4D97-AF65-F5344CB8AC3E}">
        <p14:creationId xmlns:p14="http://schemas.microsoft.com/office/powerpoint/2010/main" val="321756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2C696-6B63-CB76-A477-B023A4D10E84}"/>
              </a:ext>
            </a:extLst>
          </p:cNvPr>
          <p:cNvSpPr>
            <a:spLocks noGrp="1"/>
          </p:cNvSpPr>
          <p:nvPr>
            <p:ph idx="1"/>
          </p:nvPr>
        </p:nvSpPr>
        <p:spPr>
          <a:xfrm>
            <a:off x="323528" y="476672"/>
            <a:ext cx="8229600" cy="5318051"/>
          </a:xfrm>
        </p:spPr>
        <p:txBody>
          <a:bodyPr/>
          <a:lstStyle/>
          <a:p>
            <a:pPr marL="0" indent="0">
              <a:buNone/>
            </a:pPr>
            <a:r>
              <a:rPr lang="en-IN" sz="2800" b="1" dirty="0">
                <a:cs typeface="Calibri"/>
              </a:rPr>
              <a:t>Angle Module</a:t>
            </a:r>
          </a:p>
          <a:p>
            <a:pPr marL="0" indent="0">
              <a:buNone/>
            </a:pPr>
            <a:r>
              <a:rPr lang="en-IN" sz="2800" i="0" dirty="0">
                <a:effectLst/>
                <a:latin typeface="arial" panose="020B0604020202020204" pitchFamily="34" charset="0"/>
                <a:cs typeface="Calibri"/>
              </a:rPr>
              <a:t>  </a:t>
            </a:r>
            <a:r>
              <a:rPr lang="en-US" sz="2000" i="0" dirty="0">
                <a:effectLst/>
                <a:latin typeface="arial" panose="020B0604020202020204" pitchFamily="34" charset="0"/>
              </a:rPr>
              <a:t>Angle module is an Industry-standard miniature RC servo</a:t>
            </a:r>
            <a:r>
              <a:rPr lang="en-US" sz="2000" b="0" i="0" dirty="0">
                <a:effectLst/>
                <a:latin typeface="arial" panose="020B0604020202020204" pitchFamily="34" charset="0"/>
              </a:rPr>
              <a:t>. Commonly used in light-weight RC drones, planes, or helicopters. Standard SG90 miniature size makes it great and convenient for use with microcontroller mechatronic projects and is compatible with Arduino.</a:t>
            </a:r>
            <a:endParaRPr lang="en-IN" sz="2800" dirty="0">
              <a:cs typeface="Calibri"/>
            </a:endParaRPr>
          </a:p>
          <a:p>
            <a:pPr marL="0" indent="0">
              <a:buNone/>
            </a:pPr>
            <a:endParaRPr lang="en-US" dirty="0"/>
          </a:p>
          <a:p>
            <a:pPr marL="0" indent="0">
              <a:buNone/>
            </a:pPr>
            <a:r>
              <a:rPr lang="en-IN" sz="2800" b="1" dirty="0">
                <a:cs typeface="Calibri"/>
              </a:rPr>
              <a:t>Alarm Module</a:t>
            </a:r>
            <a:endParaRPr lang="en-US" sz="2800" b="1" dirty="0"/>
          </a:p>
          <a:p>
            <a:pPr marL="0" indent="0">
              <a:buNone/>
            </a:pPr>
            <a:r>
              <a:rPr lang="en-US" sz="2000" b="0" i="0" dirty="0">
                <a:effectLst/>
                <a:latin typeface="arial" panose="020B0604020202020204" pitchFamily="34" charset="0"/>
              </a:rPr>
              <a:t>  Alarm module </a:t>
            </a:r>
            <a:r>
              <a:rPr lang="en-US" sz="2000" dirty="0">
                <a:latin typeface="arial" panose="020B0604020202020204" pitchFamily="34" charset="0"/>
              </a:rPr>
              <a:t>a</a:t>
            </a:r>
            <a:r>
              <a:rPr lang="en-US" sz="2000" b="0" i="0" dirty="0">
                <a:effectLst/>
                <a:latin typeface="arial" panose="020B0604020202020204" pitchFamily="34" charset="0"/>
              </a:rPr>
              <a:t>ctive Buzzer Arduino module </a:t>
            </a:r>
            <a:r>
              <a:rPr lang="en-US" sz="2000" i="0" dirty="0">
                <a:effectLst/>
                <a:latin typeface="arial" panose="020B0604020202020204" pitchFamily="34" charset="0"/>
              </a:rPr>
              <a:t>produces a single-tone sound when signal is high</a:t>
            </a:r>
            <a:r>
              <a:rPr lang="en-US" sz="2000" b="0" i="0" dirty="0">
                <a:effectLst/>
                <a:latin typeface="arial" panose="020B0604020202020204" pitchFamily="34" charset="0"/>
              </a:rPr>
              <a:t>. To produce different tones use the Passive Buzzer module. The Active Buzzer module consists of a piezoelectric buzzer with a built-in oscillator. It generates a sound of approximately 2.5 kHz when signal is high.</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4C6FB428-40E6-36FB-4C4A-926FE109ECA5}"/>
              </a:ext>
            </a:extLst>
          </p:cNvPr>
          <p:cNvSpPr>
            <a:spLocks noGrp="1"/>
          </p:cNvSpPr>
          <p:nvPr>
            <p:ph type="sldNum" sz="quarter" idx="12"/>
          </p:nvPr>
        </p:nvSpPr>
        <p:spPr/>
        <p:txBody>
          <a:bodyPr/>
          <a:lstStyle/>
          <a:p>
            <a:fld id="{C35F9FCF-0724-4784-8EBA-08E0C2E09EF8}" type="slidenum">
              <a:rPr lang="en-IN" smtClean="0"/>
              <a:t>12</a:t>
            </a:fld>
            <a:endParaRPr lang="en-IN"/>
          </a:p>
        </p:txBody>
      </p:sp>
    </p:spTree>
    <p:extLst>
      <p:ext uri="{BB962C8B-B14F-4D97-AF65-F5344CB8AC3E}">
        <p14:creationId xmlns:p14="http://schemas.microsoft.com/office/powerpoint/2010/main" val="58916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References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IN" dirty="0">
                <a:ea typeface="+mn-lt"/>
                <a:cs typeface="+mn-lt"/>
                <a:hlinkClick r:id="rId3"/>
              </a:rPr>
              <a:t>https://robu.in/arduino-radar-project-ultrasonic-based-radar-connection-and-code/</a:t>
            </a:r>
            <a:endParaRPr lang="en-IN" dirty="0">
              <a:ea typeface="+mn-lt"/>
              <a:cs typeface="+mn-lt"/>
            </a:endParaRPr>
          </a:p>
          <a:p>
            <a:r>
              <a:rPr lang="en-IN" dirty="0">
                <a:ea typeface="+mn-lt"/>
                <a:cs typeface="+mn-lt"/>
                <a:hlinkClick r:id="rId4"/>
              </a:rPr>
              <a:t>https://www.google.com/url?sa=t&amp;source=web&amp;rct=j&amp;url=http://dspace.daffodilvarsity.edu.bd:8080/bitstream/handle/123456789/1937/P12773%2520%252837%2525%2529.pdf%3Fsequence%3D1%26isAllowed%3Dy&amp;ved=2ahUKEwihrOeOkrT2AhULsFYBHa6WBOQQFnoECAkQAQ&amp;usg=AOvVaw1qz9QYKBcCwhB2LQd_tPhc</a:t>
            </a:r>
            <a:endParaRPr lang="en-IN" dirty="0">
              <a:ea typeface="+mn-lt"/>
              <a:cs typeface="+mn-lt"/>
            </a:endParaRPr>
          </a:p>
          <a:p>
            <a:r>
              <a:rPr lang="en-IN" dirty="0">
                <a:ea typeface="+mn-lt"/>
                <a:cs typeface="+mn-lt"/>
                <a:hlinkClick r:id="rId5"/>
              </a:rPr>
              <a:t>https://www.google.com/url?sa=t&amp;source=web&amp;rct=j&amp;url=https://medium.com/%40shambadityamukherjee/arduino-radar-sensor-working-principle-advantages-disadvantages-894ee9060221&amp;ved=2ahUKEwihrOeOkrT2AhULsFYBHa6WBOQQFnoECBMQAQ&amp;usg=AOvVaw1cuH4WU-xj-EAsVytZ2uXb</a:t>
            </a:r>
            <a:endParaRPr lang="en-IN" dirty="0">
              <a:ea typeface="+mn-lt"/>
              <a:cs typeface="+mn-lt"/>
            </a:endParaRPr>
          </a:p>
          <a:p>
            <a:r>
              <a:rPr lang="en-IN" dirty="0">
                <a:ea typeface="+mn-lt"/>
                <a:cs typeface="+mn-lt"/>
                <a:hlinkClick r:id="rId6"/>
              </a:rPr>
              <a:t>https://create.arduino.cc/projecthub/Manikantsavadatti/diy-ultrasonic-radar-system-1f4d1c</a:t>
            </a:r>
            <a:endParaRPr lang="en-IN" dirty="0">
              <a:cs typeface="Calibri"/>
            </a:endParaRPr>
          </a:p>
          <a:p>
            <a:pPr marL="0" indent="0">
              <a:buNone/>
            </a:pPr>
            <a:endParaRPr lang="en-IN" dirty="0">
              <a:cs typeface="Calibri"/>
            </a:endParaRPr>
          </a:p>
          <a:p>
            <a:pPr marL="0" indent="0">
              <a:buNone/>
            </a:pPr>
            <a:endParaRPr lang="en-IN" dirty="0">
              <a:cs typeface="Calibri"/>
            </a:endParaRPr>
          </a:p>
        </p:txBody>
      </p:sp>
      <p:sp>
        <p:nvSpPr>
          <p:cNvPr id="7" name="Slide Number Placeholder 6">
            <a:extLst>
              <a:ext uri="{FF2B5EF4-FFF2-40B4-BE49-F238E27FC236}">
                <a16:creationId xmlns:a16="http://schemas.microsoft.com/office/drawing/2014/main" id="{DFE7287E-9E83-47F4-B0E6-F35DADFC63BE}"/>
              </a:ext>
            </a:extLst>
          </p:cNvPr>
          <p:cNvSpPr>
            <a:spLocks noGrp="1"/>
          </p:cNvSpPr>
          <p:nvPr>
            <p:ph type="sldNum" sz="quarter" idx="12"/>
          </p:nvPr>
        </p:nvSpPr>
        <p:spPr/>
        <p:txBody>
          <a:bodyPr/>
          <a:lstStyle/>
          <a:p>
            <a:fld id="{C35F9FCF-0724-4784-8EBA-08E0C2E09EF8}" type="slidenum">
              <a:rPr lang="en-IN" smtClean="0"/>
              <a:t>13</a:t>
            </a:fld>
            <a:endParaRPr lang="en-US"/>
          </a:p>
        </p:txBody>
      </p:sp>
    </p:spTree>
    <p:extLst>
      <p:ext uri="{BB962C8B-B14F-4D97-AF65-F5344CB8AC3E}">
        <p14:creationId xmlns:p14="http://schemas.microsoft.com/office/powerpoint/2010/main" val="230601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Weekly Plan</a:t>
            </a:r>
          </a:p>
        </p:txBody>
      </p:sp>
      <p:graphicFrame>
        <p:nvGraphicFramePr>
          <p:cNvPr id="4" name="Table 3"/>
          <p:cNvGraphicFramePr>
            <a:graphicFrameLocks noGrp="1"/>
          </p:cNvGraphicFramePr>
          <p:nvPr>
            <p:extLst>
              <p:ext uri="{D42A27DB-BD31-4B8C-83A1-F6EECF244321}">
                <p14:modId xmlns:p14="http://schemas.microsoft.com/office/powerpoint/2010/main" val="633455770"/>
              </p:ext>
            </p:extLst>
          </p:nvPr>
        </p:nvGraphicFramePr>
        <p:xfrm>
          <a:off x="323850" y="1377184"/>
          <a:ext cx="8568630" cy="3708000"/>
        </p:xfrm>
        <a:graphic>
          <a:graphicData uri="http://schemas.openxmlformats.org/drawingml/2006/table">
            <a:tbl>
              <a:tblPr firstRow="1" bandRow="1">
                <a:tableStyleId>{5C22544A-7EE6-4342-B048-85BDC9FD1C3A}</a:tableStyleId>
              </a:tblPr>
              <a:tblGrid>
                <a:gridCol w="1871886">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6264696">
                  <a:extLst>
                    <a:ext uri="{9D8B030D-6E8A-4147-A177-3AD203B41FA5}">
                      <a16:colId xmlns:a16="http://schemas.microsoft.com/office/drawing/2014/main" val="20002"/>
                    </a:ext>
                  </a:extLst>
                </a:gridCol>
              </a:tblGrid>
              <a:tr h="618000">
                <a:tc>
                  <a:txBody>
                    <a:bodyPr/>
                    <a:lstStyle/>
                    <a:p>
                      <a:r>
                        <a:rPr lang="en-IN" sz="2400" b="0" dirty="0">
                          <a:solidFill>
                            <a:schemeClr val="tx1"/>
                          </a:solidFill>
                          <a:latin typeface="+mj-lt"/>
                          <a:ea typeface="Times New Roman"/>
                          <a:cs typeface="Times New Roman"/>
                          <a:sym typeface="Times New Roman"/>
                        </a:rPr>
                        <a:t>Week 1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400" b="0" kern="1200" dirty="0">
                          <a:solidFill>
                            <a:schemeClr val="tx1"/>
                          </a:solidFill>
                          <a:latin typeface="+mj-lt"/>
                          <a:ea typeface="Times New Roman"/>
                          <a:cs typeface="Times New Roman"/>
                          <a:sym typeface="Times New Roman"/>
                        </a:rPr>
                        <a:t>Survey of Existing System</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18000">
                <a:tc>
                  <a:txBody>
                    <a:bodyPr/>
                    <a:lstStyle/>
                    <a:p>
                      <a:r>
                        <a:rPr lang="en-IN" sz="2400" b="0" kern="1200" dirty="0">
                          <a:solidFill>
                            <a:schemeClr val="tx1"/>
                          </a:solidFill>
                          <a:latin typeface="+mj-lt"/>
                          <a:ea typeface="Times New Roman"/>
                          <a:cs typeface="Times New Roman"/>
                          <a:sym typeface="Times New Roman"/>
                        </a:rPr>
                        <a:t>Week  2 - 3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Block diagrams of Existing and Proposed Systems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18000">
                <a:tc>
                  <a:txBody>
                    <a:bodyPr/>
                    <a:lstStyle/>
                    <a:p>
                      <a:r>
                        <a:rPr lang="en-IN" sz="2400" b="0" kern="1200" dirty="0">
                          <a:solidFill>
                            <a:schemeClr val="tx1"/>
                          </a:solidFill>
                          <a:latin typeface="+mj-lt"/>
                          <a:ea typeface="Times New Roman"/>
                          <a:cs typeface="Times New Roman"/>
                          <a:sym typeface="Times New Roman"/>
                        </a:rPr>
                        <a:t>Week 4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Resource Set 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18000">
                <a:tc>
                  <a:txBody>
                    <a:bodyPr/>
                    <a:lstStyle/>
                    <a:p>
                      <a:r>
                        <a:rPr lang="en-IN" sz="2400" b="0" kern="1200" dirty="0">
                          <a:solidFill>
                            <a:schemeClr val="tx1"/>
                          </a:solidFill>
                          <a:latin typeface="+mj-lt"/>
                          <a:ea typeface="Times New Roman"/>
                          <a:cs typeface="Times New Roman"/>
                          <a:sym typeface="Times New Roman"/>
                        </a:rPr>
                        <a:t>Week 5  -  8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Implementation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18000">
                <a:tc>
                  <a:txBody>
                    <a:bodyPr/>
                    <a:lstStyle/>
                    <a:p>
                      <a:r>
                        <a:rPr lang="en-IN" sz="2400" b="0" kern="1200" dirty="0">
                          <a:solidFill>
                            <a:schemeClr val="tx1"/>
                          </a:solidFill>
                          <a:latin typeface="+mj-lt"/>
                          <a:ea typeface="Times New Roman"/>
                          <a:cs typeface="Times New Roman"/>
                          <a:sym typeface="Times New Roman"/>
                        </a:rPr>
                        <a:t>Week 9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Result Analysis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18000">
                <a:tc>
                  <a:txBody>
                    <a:bodyPr/>
                    <a:lstStyle/>
                    <a:p>
                      <a:r>
                        <a:rPr lang="en-IN" sz="2400" b="0" dirty="0">
                          <a:solidFill>
                            <a:schemeClr val="tx1"/>
                          </a:solidFill>
                          <a:latin typeface="+mj-lt"/>
                          <a:ea typeface="Times New Roman"/>
                          <a:cs typeface="Times New Roman"/>
                          <a:sym typeface="Times New Roman"/>
                        </a:rPr>
                        <a:t>Week 10 -12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dirty="0">
                          <a:latin typeface="+mj-lt"/>
                          <a:ea typeface="Times New Roman"/>
                          <a:cs typeface="Times New Roman"/>
                          <a:sym typeface="Times New Roman"/>
                        </a:rPr>
                        <a:t>Report Preparation</a:t>
                      </a:r>
                      <a:endParaRPr lang="en-IN" sz="2400" kern="1200" dirty="0">
                        <a:solidFill>
                          <a:schemeClr val="dk1"/>
                        </a:solidFill>
                        <a:latin typeface="+mj-lt"/>
                        <a:ea typeface="Times New Roman"/>
                        <a:cs typeface="Times New Roman"/>
                        <a:sym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7" name="Slide Number Placeholder 6">
            <a:extLst>
              <a:ext uri="{FF2B5EF4-FFF2-40B4-BE49-F238E27FC236}">
                <a16:creationId xmlns:a16="http://schemas.microsoft.com/office/drawing/2014/main" id="{6D45846B-BAFF-4D26-A2AC-55A4A6969C70}"/>
              </a:ext>
            </a:extLst>
          </p:cNvPr>
          <p:cNvSpPr>
            <a:spLocks noGrp="1"/>
          </p:cNvSpPr>
          <p:nvPr>
            <p:ph type="sldNum" sz="quarter" idx="12"/>
          </p:nvPr>
        </p:nvSpPr>
        <p:spPr/>
        <p:txBody>
          <a:bodyPr/>
          <a:lstStyle/>
          <a:p>
            <a:fld id="{C35F9FCF-0724-4784-8EBA-08E0C2E09EF8}" type="slidenum">
              <a:rPr lang="en-IN" smtClean="0"/>
              <a:t>14</a:t>
            </a:fld>
            <a:endParaRPr lang="en-US"/>
          </a:p>
        </p:txBody>
      </p:sp>
    </p:spTree>
    <p:extLst>
      <p:ext uri="{BB962C8B-B14F-4D97-AF65-F5344CB8AC3E}">
        <p14:creationId xmlns:p14="http://schemas.microsoft.com/office/powerpoint/2010/main" val="108612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4" y="3867"/>
            <a:ext cx="8229600" cy="936104"/>
          </a:xfrm>
        </p:spPr>
        <p:txBody>
          <a:bodyPr>
            <a:normAutofit/>
          </a:bodyPr>
          <a:lstStyle/>
          <a:p>
            <a:r>
              <a:rPr lang="en-IN" dirty="0"/>
              <a:t>Online Certification Courses</a:t>
            </a:r>
          </a:p>
        </p:txBody>
      </p:sp>
      <p:graphicFrame>
        <p:nvGraphicFramePr>
          <p:cNvPr id="4" name="Table 3"/>
          <p:cNvGraphicFramePr>
            <a:graphicFrameLocks noGrp="1"/>
          </p:cNvGraphicFramePr>
          <p:nvPr>
            <p:extLst>
              <p:ext uri="{D42A27DB-BD31-4B8C-83A1-F6EECF244321}">
                <p14:modId xmlns:p14="http://schemas.microsoft.com/office/powerpoint/2010/main" val="913544983"/>
              </p:ext>
            </p:extLst>
          </p:nvPr>
        </p:nvGraphicFramePr>
        <p:xfrm>
          <a:off x="107504" y="836712"/>
          <a:ext cx="8870852" cy="2906943"/>
        </p:xfrm>
        <a:graphic>
          <a:graphicData uri="http://schemas.openxmlformats.org/drawingml/2006/table">
            <a:tbl>
              <a:tblPr firstRow="1" bandRow="1">
                <a:tableStyleId>{5C22544A-7EE6-4342-B048-85BDC9FD1C3A}</a:tableStyleId>
              </a:tblPr>
              <a:tblGrid>
                <a:gridCol w="2301515">
                  <a:extLst>
                    <a:ext uri="{9D8B030D-6E8A-4147-A177-3AD203B41FA5}">
                      <a16:colId xmlns:a16="http://schemas.microsoft.com/office/drawing/2014/main" val="20000"/>
                    </a:ext>
                  </a:extLst>
                </a:gridCol>
                <a:gridCol w="2162980">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1368151">
                  <a:extLst>
                    <a:ext uri="{9D8B030D-6E8A-4147-A177-3AD203B41FA5}">
                      <a16:colId xmlns:a16="http://schemas.microsoft.com/office/drawing/2014/main" val="20003"/>
                    </a:ext>
                  </a:extLst>
                </a:gridCol>
                <a:gridCol w="877966">
                  <a:extLst>
                    <a:ext uri="{9D8B030D-6E8A-4147-A177-3AD203B41FA5}">
                      <a16:colId xmlns:a16="http://schemas.microsoft.com/office/drawing/2014/main" val="20004"/>
                    </a:ext>
                  </a:extLst>
                </a:gridCol>
              </a:tblGrid>
              <a:tr h="724017">
                <a:tc>
                  <a:txBody>
                    <a:bodyPr/>
                    <a:lstStyle/>
                    <a:p>
                      <a:r>
                        <a:rPr lang="en-US" dirty="0">
                          <a:solidFill>
                            <a:schemeClr val="tx1"/>
                          </a:solidFill>
                        </a:rPr>
                        <a:t>Name of the Student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Title of the Course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Organized By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Time Period</a:t>
                      </a:r>
                    </a:p>
                    <a:p>
                      <a:r>
                        <a:rPr lang="en-US" sz="1400" dirty="0">
                          <a:solidFill>
                            <a:schemeClr val="tx1"/>
                          </a:solidFill>
                        </a:rPr>
                        <a:t>(from – to)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Duration</a:t>
                      </a:r>
                    </a:p>
                    <a:p>
                      <a:r>
                        <a:rPr lang="en-US" sz="1200" dirty="0">
                          <a:solidFill>
                            <a:schemeClr val="tx1"/>
                          </a:solidFill>
                        </a:rPr>
                        <a:t>(Weeks)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94661">
                <a:tc>
                  <a:txBody>
                    <a:bodyPr/>
                    <a:lstStyle/>
                    <a:p>
                      <a:r>
                        <a:rPr lang="en-IN" sz="1800" kern="1200" dirty="0">
                          <a:solidFill>
                            <a:schemeClr val="dk1"/>
                          </a:solidFill>
                          <a:effectLst/>
                          <a:latin typeface="+mn-lt"/>
                          <a:ea typeface="+mn-ea"/>
                          <a:cs typeface="+mn-cs"/>
                        </a:rPr>
                        <a:t>20BCS001</a:t>
                      </a:r>
                    </a:p>
                    <a:p>
                      <a:r>
                        <a:rPr lang="en-IN" sz="1800" kern="1200" dirty="0">
                          <a:solidFill>
                            <a:schemeClr val="dk1"/>
                          </a:solidFill>
                          <a:effectLst/>
                          <a:latin typeface="+mn-lt"/>
                          <a:ea typeface="+mn-ea"/>
                          <a:cs typeface="+mn-cs"/>
                        </a:rPr>
                        <a:t>S.S.THARUN ADHITHYA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ARDUINO VS RASBERRY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GREAT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4</a:t>
                      </a:r>
                    </a:p>
                    <a:p>
                      <a:r>
                        <a:rPr lang="en-IN" dirty="0">
                          <a:solidFill>
                            <a:schemeClr val="tx1"/>
                          </a:solidFill>
                        </a:rPr>
                        <a:t>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94661">
                <a:tc>
                  <a:txBody>
                    <a:bodyPr/>
                    <a:lstStyle/>
                    <a:p>
                      <a:r>
                        <a:rPr lang="en-IN" sz="1800" kern="1200" dirty="0">
                          <a:solidFill>
                            <a:schemeClr val="dk1"/>
                          </a:solidFill>
                          <a:effectLst/>
                          <a:latin typeface="+mn-lt"/>
                          <a:ea typeface="+mn-ea"/>
                          <a:cs typeface="+mn-cs"/>
                        </a:rPr>
                        <a:t>20BCS033  </a:t>
                      </a:r>
                    </a:p>
                    <a:p>
                      <a:r>
                        <a:rPr lang="en-IN" sz="1800" kern="1200" dirty="0">
                          <a:solidFill>
                            <a:schemeClr val="dk1"/>
                          </a:solidFill>
                          <a:effectLst/>
                          <a:latin typeface="+mn-lt"/>
                          <a:ea typeface="+mn-ea"/>
                          <a:cs typeface="+mn-cs"/>
                        </a:rPr>
                        <a:t>M.VISHNU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INTRODUCTION TO IOT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SIMPLILEARN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4</a:t>
                      </a:r>
                    </a:p>
                    <a:p>
                      <a:r>
                        <a:rPr lang="en-IN" dirty="0">
                          <a:solidFill>
                            <a:schemeClr val="tx1"/>
                          </a:solidFill>
                        </a:rPr>
                        <a:t>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94661">
                <a:tc>
                  <a:txBody>
                    <a:bodyPr/>
                    <a:lstStyle/>
                    <a:p>
                      <a:pPr marL="0" marR="0" indent="0" algn="l" rtl="0" eaLnBrk="1" fontAlgn="auto" latinLnBrk="0" hangingPunct="1">
                        <a:lnSpc>
                          <a:spcPct val="100000"/>
                        </a:lnSpc>
                        <a:spcBef>
                          <a:spcPts val="0"/>
                        </a:spcBef>
                        <a:spcAft>
                          <a:spcPts val="0"/>
                        </a:spcAft>
                        <a:buClrTx/>
                        <a:buSzTx/>
                        <a:buFontTx/>
                        <a:buNone/>
                      </a:pPr>
                      <a:r>
                        <a:rPr lang="en-IN" sz="1800" kern="1200" dirty="0">
                          <a:solidFill>
                            <a:schemeClr val="dk1"/>
                          </a:solidFill>
                          <a:effectLst/>
                          <a:latin typeface="+mn-lt"/>
                          <a:ea typeface="+mn-ea"/>
                          <a:cs typeface="+mn-cs"/>
                        </a:rPr>
                        <a:t>20BCS085</a:t>
                      </a:r>
                      <a:endParaRPr lang="en-IN" dirty="0">
                        <a:solidFill>
                          <a:schemeClr val="tx1"/>
                        </a:solidFill>
                      </a:endParaRPr>
                    </a:p>
                    <a:p>
                      <a:pPr marL="0" marR="0" lvl="0" indent="0" algn="l">
                        <a:lnSpc>
                          <a:spcPct val="100000"/>
                        </a:lnSpc>
                        <a:spcBef>
                          <a:spcPts val="0"/>
                        </a:spcBef>
                        <a:spcAft>
                          <a:spcPts val="0"/>
                        </a:spcAft>
                        <a:buClrTx/>
                        <a:buSzTx/>
                        <a:buFontTx/>
                        <a:buNone/>
                      </a:pPr>
                      <a:r>
                        <a:rPr lang="en-IN" sz="1800" kern="1200" dirty="0">
                          <a:solidFill>
                            <a:schemeClr val="dk1"/>
                          </a:solidFill>
                          <a:effectLst/>
                          <a:latin typeface="+mn-lt"/>
                          <a:ea typeface="+mn-ea"/>
                          <a:cs typeface="+mn-cs"/>
                        </a:rPr>
                        <a:t>R.K.SHRIVATHSANAN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What is IOT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GREAT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4</a:t>
                      </a:r>
                    </a:p>
                    <a:p>
                      <a:r>
                        <a:rPr lang="en-IN" dirty="0">
                          <a:solidFill>
                            <a:schemeClr val="tx1"/>
                          </a:solidFill>
                        </a:rPr>
                        <a:t>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18143004"/>
              </p:ext>
            </p:extLst>
          </p:nvPr>
        </p:nvGraphicFramePr>
        <p:xfrm>
          <a:off x="72007" y="3717032"/>
          <a:ext cx="8964489" cy="2952328"/>
        </p:xfrm>
        <a:graphic>
          <a:graphicData uri="http://schemas.openxmlformats.org/drawingml/2006/table">
            <a:tbl>
              <a:tblPr firstRow="1" bandRow="1">
                <a:tableStyleId>{5C22544A-7EE6-4342-B048-85BDC9FD1C3A}</a:tableStyleId>
              </a:tblPr>
              <a:tblGrid>
                <a:gridCol w="2988163">
                  <a:extLst>
                    <a:ext uri="{9D8B030D-6E8A-4147-A177-3AD203B41FA5}">
                      <a16:colId xmlns:a16="http://schemas.microsoft.com/office/drawing/2014/main" val="20000"/>
                    </a:ext>
                  </a:extLst>
                </a:gridCol>
                <a:gridCol w="2988163">
                  <a:extLst>
                    <a:ext uri="{9D8B030D-6E8A-4147-A177-3AD203B41FA5}">
                      <a16:colId xmlns:a16="http://schemas.microsoft.com/office/drawing/2014/main" val="20001"/>
                    </a:ext>
                  </a:extLst>
                </a:gridCol>
                <a:gridCol w="2988163">
                  <a:extLst>
                    <a:ext uri="{9D8B030D-6E8A-4147-A177-3AD203B41FA5}">
                      <a16:colId xmlns:a16="http://schemas.microsoft.com/office/drawing/2014/main" val="20002"/>
                    </a:ext>
                  </a:extLst>
                </a:gridCol>
              </a:tblGrid>
              <a:tr h="387285">
                <a:tc>
                  <a:txBody>
                    <a:bodyPr/>
                    <a:lstStyle/>
                    <a:p>
                      <a:r>
                        <a:rPr lang="en-US" dirty="0">
                          <a:solidFill>
                            <a:schemeClr val="tx1"/>
                          </a:solidFill>
                        </a:rPr>
                        <a:t>Team Member 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Team Member  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Team Member 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6504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 name="Slide Number Placeholder 7">
            <a:extLst>
              <a:ext uri="{FF2B5EF4-FFF2-40B4-BE49-F238E27FC236}">
                <a16:creationId xmlns:a16="http://schemas.microsoft.com/office/drawing/2014/main" id="{86960EEF-D46D-402A-83DF-8CE3DD7B686D}"/>
              </a:ext>
            </a:extLst>
          </p:cNvPr>
          <p:cNvSpPr>
            <a:spLocks noGrp="1"/>
          </p:cNvSpPr>
          <p:nvPr>
            <p:ph type="sldNum" sz="quarter" idx="12"/>
          </p:nvPr>
        </p:nvSpPr>
        <p:spPr/>
        <p:txBody>
          <a:bodyPr/>
          <a:lstStyle/>
          <a:p>
            <a:fld id="{C35F9FCF-0724-4784-8EBA-08E0C2E09EF8}" type="slidenum">
              <a:rPr lang="en-IN" smtClean="0"/>
              <a:t>15</a:t>
            </a:fld>
            <a:endParaRPr lang="en-US"/>
          </a:p>
        </p:txBody>
      </p:sp>
      <p:pic>
        <p:nvPicPr>
          <p:cNvPr id="6" name="Picture 5">
            <a:extLst>
              <a:ext uri="{FF2B5EF4-FFF2-40B4-BE49-F238E27FC236}">
                <a16:creationId xmlns:a16="http://schemas.microsoft.com/office/drawing/2014/main" id="{2137F0E8-910A-0D88-3D06-33965AF814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3" y="4166515"/>
            <a:ext cx="2880321" cy="2502845"/>
          </a:xfrm>
          <a:prstGeom prst="rect">
            <a:avLst/>
          </a:prstGeom>
        </p:spPr>
      </p:pic>
      <p:pic>
        <p:nvPicPr>
          <p:cNvPr id="9" name="Picture 8">
            <a:extLst>
              <a:ext uri="{FF2B5EF4-FFF2-40B4-BE49-F238E27FC236}">
                <a16:creationId xmlns:a16="http://schemas.microsoft.com/office/drawing/2014/main" id="{DA8F7588-8F39-23B7-0F86-634C323A29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39" y="4166514"/>
            <a:ext cx="2880321" cy="2502846"/>
          </a:xfrm>
          <a:prstGeom prst="rect">
            <a:avLst/>
          </a:prstGeom>
        </p:spPr>
      </p:pic>
      <p:pic>
        <p:nvPicPr>
          <p:cNvPr id="11" name="Picture 10">
            <a:extLst>
              <a:ext uri="{FF2B5EF4-FFF2-40B4-BE49-F238E27FC236}">
                <a16:creationId xmlns:a16="http://schemas.microsoft.com/office/drawing/2014/main" id="{C6DDF161-7103-3D1D-505E-42CD413070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184" y="4166514"/>
            <a:ext cx="2709664" cy="2502846"/>
          </a:xfrm>
          <a:prstGeom prst="rect">
            <a:avLst/>
          </a:prstGeom>
        </p:spPr>
      </p:pic>
    </p:spTree>
    <p:extLst>
      <p:ext uri="{BB962C8B-B14F-4D97-AF65-F5344CB8AC3E}">
        <p14:creationId xmlns:p14="http://schemas.microsoft.com/office/powerpoint/2010/main" val="147943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Guide Meeting</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775509524"/>
              </p:ext>
            </p:extLst>
          </p:nvPr>
        </p:nvGraphicFramePr>
        <p:xfrm>
          <a:off x="611560" y="1556792"/>
          <a:ext cx="8064897" cy="3660349"/>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3384377">
                  <a:extLst>
                    <a:ext uri="{9D8B030D-6E8A-4147-A177-3AD203B41FA5}">
                      <a16:colId xmlns:a16="http://schemas.microsoft.com/office/drawing/2014/main" val="20002"/>
                    </a:ext>
                  </a:extLst>
                </a:gridCol>
              </a:tblGrid>
              <a:tr h="366545">
                <a:tc>
                  <a:txBody>
                    <a:bodyPr/>
                    <a:lstStyle/>
                    <a:p>
                      <a:pPr algn="ctr"/>
                      <a:r>
                        <a:rPr lang="en-US" dirty="0">
                          <a:solidFill>
                            <a:schemeClr val="tx1"/>
                          </a:solidFill>
                        </a:rPr>
                        <a:t>Date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Team</a:t>
                      </a:r>
                      <a:r>
                        <a:rPr lang="en-US" baseline="0" dirty="0">
                          <a:solidFill>
                            <a:schemeClr val="tx1"/>
                          </a:solidFill>
                        </a:rPr>
                        <a:t> Members Involved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Discussion</a:t>
                      </a:r>
                      <a:r>
                        <a:rPr lang="en-US" baseline="0" dirty="0">
                          <a:solidFill>
                            <a:schemeClr val="tx1"/>
                          </a:solidFill>
                        </a:rPr>
                        <a:t> Points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16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1/3/22</a:t>
                      </a:r>
                    </a:p>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kern="1200" dirty="0">
                          <a:solidFill>
                            <a:schemeClr val="dk1"/>
                          </a:solidFill>
                          <a:effectLst/>
                          <a:latin typeface="+mn-lt"/>
                          <a:ea typeface="+mn-ea"/>
                          <a:cs typeface="+mn-cs"/>
                        </a:rPr>
                        <a:t>THARUN ADHITHYA S </a:t>
                      </a:r>
                      <a:r>
                        <a:rPr lang="en-IN" sz="1800" kern="1200" dirty="0" err="1">
                          <a:solidFill>
                            <a:schemeClr val="dk1"/>
                          </a:solidFill>
                          <a:effectLst/>
                          <a:latin typeface="+mn-lt"/>
                          <a:ea typeface="+mn-ea"/>
                          <a:cs typeface="+mn-cs"/>
                        </a:rPr>
                        <a:t>S</a:t>
                      </a:r>
                      <a:r>
                        <a:rPr lang="en-IN" sz="1800" kern="1200" dirty="0">
                          <a:solidFill>
                            <a:schemeClr val="dk1"/>
                          </a:solidFill>
                          <a:effectLst/>
                          <a:latin typeface="+mn-lt"/>
                          <a:ea typeface="+mn-ea"/>
                          <a:cs typeface="+mn-cs"/>
                        </a:rPr>
                        <a:t> </a:t>
                      </a:r>
                    </a:p>
                    <a:p>
                      <a:r>
                        <a:rPr lang="en-IN" sz="1800" kern="1200" dirty="0">
                          <a:solidFill>
                            <a:schemeClr val="dk1"/>
                          </a:solidFill>
                          <a:effectLst/>
                          <a:latin typeface="+mn-lt"/>
                          <a:ea typeface="+mn-ea"/>
                          <a:cs typeface="+mn-cs"/>
                        </a:rPr>
                        <a:t>VISHNU M</a:t>
                      </a:r>
                    </a:p>
                    <a:p>
                      <a:r>
                        <a:rPr lang="en-IN" sz="1800" kern="1200" dirty="0">
                          <a:solidFill>
                            <a:schemeClr val="dk1"/>
                          </a:solidFill>
                          <a:effectLst/>
                          <a:latin typeface="+mn-lt"/>
                          <a:ea typeface="+mn-ea"/>
                          <a:cs typeface="+mn-cs"/>
                        </a:rPr>
                        <a:t>SHRIVATHSANAN R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dirty="0">
                          <a:solidFill>
                            <a:schemeClr val="tx1"/>
                          </a:solidFill>
                        </a:rPr>
                        <a:t>Discussed about the project and implementation.</a:t>
                      </a:r>
                    </a:p>
                    <a:p>
                      <a:pPr marL="176213" indent="-176213" defTabSz="914400">
                        <a:buFont typeface="Wingdings" pitchFamily="2" charset="2"/>
                        <a:buChar char="§"/>
                        <a:tabLst/>
                        <a:defRPr/>
                      </a:pPr>
                      <a:endParaRPr lang="en-US" dirty="0">
                        <a:solidFill>
                          <a:schemeClr val="tx1"/>
                        </a:solidFill>
                      </a:endParaRPr>
                    </a:p>
                    <a:p>
                      <a:pPr marL="176213" indent="-176213">
                        <a:buFont typeface="Wingdings" pitchFamily="2" charset="2"/>
                        <a:buChar cha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16364">
                <a:tc>
                  <a:txBody>
                    <a:bodyPr/>
                    <a:lstStyle/>
                    <a:p>
                      <a:pPr algn="ctr"/>
                      <a:r>
                        <a:rPr lang="en-IN" dirty="0">
                          <a:solidFill>
                            <a:schemeClr val="tx1"/>
                          </a:solidFill>
                        </a:rPr>
                        <a:t>9/4/22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kern="1200" dirty="0">
                          <a:solidFill>
                            <a:schemeClr val="dk1"/>
                          </a:solidFill>
                          <a:effectLst/>
                          <a:latin typeface="+mn-lt"/>
                          <a:ea typeface="+mn-ea"/>
                          <a:cs typeface="+mn-cs"/>
                        </a:rPr>
                        <a:t>THARUN ADHITHYA S </a:t>
                      </a:r>
                      <a:r>
                        <a:rPr lang="en-IN" sz="1800" kern="1200" dirty="0" err="1">
                          <a:solidFill>
                            <a:schemeClr val="dk1"/>
                          </a:solidFill>
                          <a:effectLst/>
                          <a:latin typeface="+mn-lt"/>
                          <a:ea typeface="+mn-ea"/>
                          <a:cs typeface="+mn-cs"/>
                        </a:rPr>
                        <a:t>S</a:t>
                      </a:r>
                      <a:r>
                        <a:rPr lang="en-IN" sz="1800" kern="1200" dirty="0">
                          <a:solidFill>
                            <a:schemeClr val="dk1"/>
                          </a:solidFill>
                          <a:effectLst/>
                          <a:latin typeface="+mn-lt"/>
                          <a:ea typeface="+mn-ea"/>
                          <a:cs typeface="+mn-cs"/>
                        </a:rPr>
                        <a:t> </a:t>
                      </a:r>
                    </a:p>
                    <a:p>
                      <a:r>
                        <a:rPr lang="en-IN" sz="1800" kern="1200" dirty="0">
                          <a:solidFill>
                            <a:schemeClr val="dk1"/>
                          </a:solidFill>
                          <a:effectLst/>
                          <a:latin typeface="+mn-lt"/>
                          <a:ea typeface="+mn-ea"/>
                          <a:cs typeface="+mn-cs"/>
                        </a:rPr>
                        <a:t>VISHNU M</a:t>
                      </a:r>
                    </a:p>
                    <a:p>
                      <a:r>
                        <a:rPr lang="en-IN" sz="1800" kern="1200" dirty="0">
                          <a:solidFill>
                            <a:schemeClr val="dk1"/>
                          </a:solidFill>
                          <a:effectLst/>
                          <a:latin typeface="+mn-lt"/>
                          <a:ea typeface="+mn-ea"/>
                          <a:cs typeface="+mn-cs"/>
                        </a:rPr>
                        <a:t>SHRIVATHSANAN R K</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6213" indent="-176213"/>
                      <a:r>
                        <a:rPr lang="en-IN" dirty="0">
                          <a:solidFill>
                            <a:schemeClr val="tx1"/>
                          </a:solidFill>
                        </a:rPr>
                        <a:t>Discussed about the changes in</a:t>
                      </a:r>
                    </a:p>
                    <a:p>
                      <a:pPr marL="176213" indent="-176213"/>
                      <a:r>
                        <a:rPr lang="en-IN" dirty="0">
                          <a:solidFill>
                            <a:schemeClr val="tx1"/>
                          </a:solidFill>
                        </a:rPr>
                        <a:t>the  survey on </a:t>
                      </a:r>
                      <a:r>
                        <a:rPr lang="en-IN" dirty="0" err="1">
                          <a:solidFill>
                            <a:schemeClr val="tx1"/>
                          </a:solidFill>
                        </a:rPr>
                        <a:t>exsisting</a:t>
                      </a:r>
                      <a:endParaRPr lang="en-IN" dirty="0">
                        <a:solidFill>
                          <a:schemeClr val="tx1"/>
                        </a:solidFill>
                      </a:endParaRPr>
                    </a:p>
                    <a:p>
                      <a:pPr marL="176213" indent="-176213"/>
                      <a:r>
                        <a:rPr lang="en-IN" dirty="0">
                          <a:solidFill>
                            <a:schemeClr val="tx1"/>
                          </a:solidFill>
                        </a:rPr>
                        <a:t>System and block diagram.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16364">
                <a:tc>
                  <a:txBody>
                    <a:bodyPr/>
                    <a:lstStyle/>
                    <a:p>
                      <a:pPr algn="ctr"/>
                      <a:r>
                        <a:rPr lang="en-IN" dirty="0">
                          <a:solidFill>
                            <a:schemeClr val="tx1"/>
                          </a:solidFill>
                        </a:rPr>
                        <a:t>5/5/22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kern="1200" dirty="0">
                          <a:solidFill>
                            <a:schemeClr val="dk1"/>
                          </a:solidFill>
                          <a:effectLst/>
                          <a:latin typeface="+mn-lt"/>
                          <a:ea typeface="+mn-ea"/>
                          <a:cs typeface="+mn-cs"/>
                        </a:rPr>
                        <a:t>THARUN ADHITHYA S </a:t>
                      </a:r>
                      <a:r>
                        <a:rPr lang="en-IN" sz="1800" kern="1200" dirty="0" err="1">
                          <a:solidFill>
                            <a:schemeClr val="dk1"/>
                          </a:solidFill>
                          <a:effectLst/>
                          <a:latin typeface="+mn-lt"/>
                          <a:ea typeface="+mn-ea"/>
                          <a:cs typeface="+mn-cs"/>
                        </a:rPr>
                        <a:t>S</a:t>
                      </a:r>
                      <a:r>
                        <a:rPr lang="en-IN" sz="1800" kern="1200" dirty="0">
                          <a:solidFill>
                            <a:schemeClr val="dk1"/>
                          </a:solidFill>
                          <a:effectLst/>
                          <a:latin typeface="+mn-lt"/>
                          <a:ea typeface="+mn-ea"/>
                          <a:cs typeface="+mn-cs"/>
                        </a:rPr>
                        <a:t> </a:t>
                      </a:r>
                    </a:p>
                    <a:p>
                      <a:r>
                        <a:rPr lang="en-IN" sz="1800" kern="1200" dirty="0">
                          <a:solidFill>
                            <a:schemeClr val="dk1"/>
                          </a:solidFill>
                          <a:effectLst/>
                          <a:latin typeface="+mn-lt"/>
                          <a:ea typeface="+mn-ea"/>
                          <a:cs typeface="+mn-cs"/>
                        </a:rPr>
                        <a:t>VISHNU M</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6213" indent="-176213"/>
                      <a:r>
                        <a:rPr lang="en-IN" dirty="0">
                          <a:solidFill>
                            <a:schemeClr val="tx1"/>
                          </a:solidFill>
                        </a:rPr>
                        <a:t>Discussed about power point</a:t>
                      </a:r>
                    </a:p>
                    <a:p>
                      <a:pPr marL="176213" indent="-176213"/>
                      <a:r>
                        <a:rPr lang="en-IN" dirty="0">
                          <a:solidFill>
                            <a:schemeClr val="tx1"/>
                          </a:solidFill>
                        </a:rPr>
                        <a:t>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7" name="Slide Number Placeholder 6">
            <a:extLst>
              <a:ext uri="{FF2B5EF4-FFF2-40B4-BE49-F238E27FC236}">
                <a16:creationId xmlns:a16="http://schemas.microsoft.com/office/drawing/2014/main" id="{60C58CC0-0944-4FC3-9264-66C294E1DA5B}"/>
              </a:ext>
            </a:extLst>
          </p:cNvPr>
          <p:cNvSpPr>
            <a:spLocks noGrp="1"/>
          </p:cNvSpPr>
          <p:nvPr>
            <p:ph type="sldNum" sz="quarter" idx="12"/>
          </p:nvPr>
        </p:nvSpPr>
        <p:spPr/>
        <p:txBody>
          <a:bodyPr/>
          <a:lstStyle/>
          <a:p>
            <a:fld id="{C35F9FCF-0724-4784-8EBA-08E0C2E09EF8}" type="slidenum">
              <a:rPr lang="en-IN" smtClean="0"/>
              <a:t>16</a:t>
            </a:fld>
            <a:endParaRPr lang="en-US"/>
          </a:p>
        </p:txBody>
      </p:sp>
    </p:spTree>
    <p:extLst>
      <p:ext uri="{BB962C8B-B14F-4D97-AF65-F5344CB8AC3E}">
        <p14:creationId xmlns:p14="http://schemas.microsoft.com/office/powerpoint/2010/main" val="345847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395536" y="1124744"/>
            <a:ext cx="8229600" cy="5112568"/>
          </a:xfrm>
        </p:spPr>
        <p:txBody>
          <a:bodyPr>
            <a:normAutofit/>
          </a:bodyPr>
          <a:lstStyle/>
          <a:p>
            <a:r>
              <a:rPr lang="en-IN" dirty="0"/>
              <a:t>Problem Statement</a:t>
            </a:r>
          </a:p>
          <a:p>
            <a:r>
              <a:rPr lang="en-IN" dirty="0"/>
              <a:t>Survey on Existing System </a:t>
            </a:r>
          </a:p>
          <a:p>
            <a:r>
              <a:rPr lang="en-IN" dirty="0"/>
              <a:t>Objective</a:t>
            </a:r>
          </a:p>
          <a:p>
            <a:r>
              <a:rPr lang="en-US" dirty="0"/>
              <a:t>Block Diagram of Proposed System</a:t>
            </a:r>
          </a:p>
          <a:p>
            <a:r>
              <a:rPr lang="en-US" dirty="0"/>
              <a:t>Circuit Diagram</a:t>
            </a:r>
            <a:endParaRPr lang="en-IN" dirty="0"/>
          </a:p>
          <a:p>
            <a:r>
              <a:rPr lang="en-IN" dirty="0"/>
              <a:t>Software and Hardware Requirements</a:t>
            </a:r>
          </a:p>
          <a:p>
            <a:r>
              <a:rPr lang="en-IN" dirty="0"/>
              <a:t>Module Description</a:t>
            </a:r>
          </a:p>
          <a:p>
            <a:r>
              <a:rPr lang="en-IN" dirty="0"/>
              <a:t>References </a:t>
            </a:r>
          </a:p>
          <a:p>
            <a:r>
              <a:rPr lang="en-IN" dirty="0"/>
              <a:t>Weekly Plan</a:t>
            </a:r>
          </a:p>
          <a:p>
            <a:r>
              <a:rPr lang="en-IN" dirty="0"/>
              <a:t>Online Certification Courses</a:t>
            </a:r>
          </a:p>
          <a:p>
            <a:pPr marL="0" indent="0">
              <a:buNone/>
            </a:pPr>
            <a:endParaRPr lang="en-IN" dirty="0"/>
          </a:p>
        </p:txBody>
      </p:sp>
      <p:sp>
        <p:nvSpPr>
          <p:cNvPr id="7" name="Slide Number Placeholder 6">
            <a:extLst>
              <a:ext uri="{FF2B5EF4-FFF2-40B4-BE49-F238E27FC236}">
                <a16:creationId xmlns:a16="http://schemas.microsoft.com/office/drawing/2014/main" id="{F14B7560-9E23-4F51-B435-96CE43CDBB95}"/>
              </a:ext>
            </a:extLst>
          </p:cNvPr>
          <p:cNvSpPr>
            <a:spLocks noGrp="1"/>
          </p:cNvSpPr>
          <p:nvPr>
            <p:ph type="sldNum" sz="quarter" idx="12"/>
          </p:nvPr>
        </p:nvSpPr>
        <p:spPr/>
        <p:txBody>
          <a:bodyPr/>
          <a:lstStyle/>
          <a:p>
            <a:fld id="{C35F9FCF-0724-4784-8EBA-08E0C2E09EF8}" type="slidenum">
              <a:rPr lang="en-IN" smtClean="0"/>
              <a:t>2</a:t>
            </a:fld>
            <a:endParaRPr lang="en-US"/>
          </a:p>
        </p:txBody>
      </p:sp>
    </p:spTree>
    <p:extLst>
      <p:ext uri="{BB962C8B-B14F-4D97-AF65-F5344CB8AC3E}">
        <p14:creationId xmlns:p14="http://schemas.microsoft.com/office/powerpoint/2010/main" val="73495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Problem Statement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IN" dirty="0">
              <a:cs typeface="Calibri"/>
            </a:endParaRPr>
          </a:p>
          <a:p>
            <a:pPr marL="0" indent="0">
              <a:buNone/>
            </a:pPr>
            <a:endParaRPr lang="en-IN" dirty="0">
              <a:cs typeface="Calibri"/>
            </a:endParaRPr>
          </a:p>
        </p:txBody>
      </p:sp>
      <p:sp>
        <p:nvSpPr>
          <p:cNvPr id="6" name="TextBox 5">
            <a:extLst>
              <a:ext uri="{FF2B5EF4-FFF2-40B4-BE49-F238E27FC236}">
                <a16:creationId xmlns:a16="http://schemas.microsoft.com/office/drawing/2014/main" id="{B5F75341-F46F-4663-8661-6ADE15830546}"/>
              </a:ext>
            </a:extLst>
          </p:cNvPr>
          <p:cNvSpPr txBox="1"/>
          <p:nvPr/>
        </p:nvSpPr>
        <p:spPr>
          <a:xfrm>
            <a:off x="6663018" y="-410135"/>
            <a:ext cx="3489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8" name="Slide Number Placeholder 7">
            <a:extLst>
              <a:ext uri="{FF2B5EF4-FFF2-40B4-BE49-F238E27FC236}">
                <a16:creationId xmlns:a16="http://schemas.microsoft.com/office/drawing/2014/main" id="{3A263B4E-CE51-4CDA-BD42-2080A6D1237C}"/>
              </a:ext>
            </a:extLst>
          </p:cNvPr>
          <p:cNvSpPr>
            <a:spLocks noGrp="1"/>
          </p:cNvSpPr>
          <p:nvPr>
            <p:ph type="sldNum" sz="quarter" idx="12"/>
          </p:nvPr>
        </p:nvSpPr>
        <p:spPr/>
        <p:txBody>
          <a:bodyPr/>
          <a:lstStyle/>
          <a:p>
            <a:fld id="{C35F9FCF-0724-4784-8EBA-08E0C2E09EF8}" type="slidenum">
              <a:rPr lang="en-IN" smtClean="0"/>
              <a:t>3</a:t>
            </a:fld>
            <a:endParaRPr lang="en-US"/>
          </a:p>
        </p:txBody>
      </p:sp>
      <p:sp>
        <p:nvSpPr>
          <p:cNvPr id="4" name="TextBox 3">
            <a:extLst>
              <a:ext uri="{FF2B5EF4-FFF2-40B4-BE49-F238E27FC236}">
                <a16:creationId xmlns:a16="http://schemas.microsoft.com/office/drawing/2014/main" id="{B33D4737-1C63-4883-8F00-4DED852A5D53}"/>
              </a:ext>
            </a:extLst>
          </p:cNvPr>
          <p:cNvSpPr txBox="1"/>
          <p:nvPr/>
        </p:nvSpPr>
        <p:spPr>
          <a:xfrm>
            <a:off x="793667" y="2415600"/>
            <a:ext cx="707365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dirty="0">
                <a:latin typeface="Calibri"/>
                <a:ea typeface="+mn-lt"/>
                <a:cs typeface="+mn-lt"/>
              </a:rPr>
              <a:t>Object detection using ultrasonic radar and determining the distance angle and distance of the object .When the object is found the alarm is raised.</a:t>
            </a:r>
          </a:p>
          <a:p>
            <a:endParaRPr lang="en-US" sz="2000" b="1" dirty="0">
              <a:latin typeface="Calibri"/>
              <a:cs typeface="Calibri"/>
            </a:endParaRPr>
          </a:p>
        </p:txBody>
      </p:sp>
    </p:spTree>
    <p:extLst>
      <p:ext uri="{BB962C8B-B14F-4D97-AF65-F5344CB8AC3E}">
        <p14:creationId xmlns:p14="http://schemas.microsoft.com/office/powerpoint/2010/main" val="192193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a:xfrm>
            <a:off x="361313" y="1268761"/>
            <a:ext cx="8229600" cy="5045508"/>
          </a:xfrm>
        </p:spPr>
        <p:txBody>
          <a:bodyPr vert="horz" lIns="91440" tIns="45720" rIns="91440" bIns="45720" rtlCol="0" anchor="t">
            <a:normAutofit/>
          </a:bodyPr>
          <a:lstStyle/>
          <a:p>
            <a:pPr marL="0" indent="0">
              <a:buNone/>
            </a:pPr>
            <a:endParaRPr lang="en-IN" dirty="0">
              <a:cs typeface="Calibri"/>
            </a:endParaRPr>
          </a:p>
          <a:p>
            <a:r>
              <a:rPr lang="en-IN" dirty="0">
                <a:ea typeface="+mn-lt"/>
                <a:cs typeface="+mn-lt"/>
              </a:rPr>
              <a:t>To detect the fixed or moving object.</a:t>
            </a:r>
            <a:endParaRPr lang="en-IN" dirty="0"/>
          </a:p>
          <a:p>
            <a:r>
              <a:rPr lang="en-IN" dirty="0">
                <a:ea typeface="+mn-lt"/>
                <a:cs typeface="+mn-lt"/>
              </a:rPr>
              <a:t>To measure the distance of the object from the system.</a:t>
            </a:r>
            <a:endParaRPr lang="en-IN" dirty="0"/>
          </a:p>
          <a:p>
            <a:r>
              <a:rPr lang="en-IN" dirty="0">
                <a:ea typeface="+mn-lt"/>
                <a:cs typeface="+mn-lt"/>
              </a:rPr>
              <a:t>To measure the angle of the moving object.</a:t>
            </a:r>
          </a:p>
          <a:p>
            <a:r>
              <a:rPr lang="en-IN" dirty="0">
                <a:ea typeface="+mn-lt"/>
                <a:cs typeface="+mn-lt"/>
              </a:rPr>
              <a:t>To raise alarm when object is detected.</a:t>
            </a:r>
            <a:endParaRPr lang="en-IN" dirty="0"/>
          </a:p>
          <a:p>
            <a:r>
              <a:rPr lang="en-IN" dirty="0">
                <a:ea typeface="+mn-lt"/>
                <a:cs typeface="+mn-lt"/>
              </a:rPr>
              <a:t>Reducing human time and effort.</a:t>
            </a:r>
            <a:endParaRPr lang="en-IN" dirty="0"/>
          </a:p>
          <a:p>
            <a:endParaRPr lang="en-IN" dirty="0">
              <a:cs typeface="Calibri"/>
            </a:endParaRPr>
          </a:p>
        </p:txBody>
      </p:sp>
      <p:sp>
        <p:nvSpPr>
          <p:cNvPr id="7" name="Slide Number Placeholder 6">
            <a:extLst>
              <a:ext uri="{FF2B5EF4-FFF2-40B4-BE49-F238E27FC236}">
                <a16:creationId xmlns:a16="http://schemas.microsoft.com/office/drawing/2014/main" id="{20B8BEE2-E01F-43D8-89F7-5E3C9241FF96}"/>
              </a:ext>
            </a:extLst>
          </p:cNvPr>
          <p:cNvSpPr>
            <a:spLocks noGrp="1"/>
          </p:cNvSpPr>
          <p:nvPr>
            <p:ph type="sldNum" sz="quarter" idx="12"/>
          </p:nvPr>
        </p:nvSpPr>
        <p:spPr/>
        <p:txBody>
          <a:bodyPr/>
          <a:lstStyle/>
          <a:p>
            <a:fld id="{C35F9FCF-0724-4784-8EBA-08E0C2E09EF8}" type="slidenum">
              <a:rPr lang="en-IN" smtClean="0"/>
              <a:t>4</a:t>
            </a:fld>
            <a:endParaRPr lang="en-US"/>
          </a:p>
        </p:txBody>
      </p:sp>
    </p:spTree>
    <p:extLst>
      <p:ext uri="{BB962C8B-B14F-4D97-AF65-F5344CB8AC3E}">
        <p14:creationId xmlns:p14="http://schemas.microsoft.com/office/powerpoint/2010/main" val="267121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450"/>
            <a:ext cx="8229600" cy="936104"/>
          </a:xfrm>
        </p:spPr>
        <p:txBody>
          <a:bodyPr>
            <a:normAutofit/>
          </a:bodyPr>
          <a:lstStyle/>
          <a:p>
            <a:r>
              <a:rPr lang="en-IN" dirty="0"/>
              <a:t>Survey on Existing System</a:t>
            </a:r>
          </a:p>
        </p:txBody>
      </p:sp>
      <p:graphicFrame>
        <p:nvGraphicFramePr>
          <p:cNvPr id="6" name="Table 5"/>
          <p:cNvGraphicFramePr>
            <a:graphicFrameLocks noGrp="1"/>
          </p:cNvGraphicFramePr>
          <p:nvPr>
            <p:extLst>
              <p:ext uri="{D42A27DB-BD31-4B8C-83A1-F6EECF244321}">
                <p14:modId xmlns:p14="http://schemas.microsoft.com/office/powerpoint/2010/main" val="3203488897"/>
              </p:ext>
            </p:extLst>
          </p:nvPr>
        </p:nvGraphicFramePr>
        <p:xfrm>
          <a:off x="0" y="682011"/>
          <a:ext cx="9062323" cy="3566160"/>
        </p:xfrm>
        <a:graphic>
          <a:graphicData uri="http://schemas.openxmlformats.org/drawingml/2006/table">
            <a:tbl>
              <a:tblPr firstRow="1" bandRow="1">
                <a:tableStyleId>{68D230F3-CF80-4859-8CE7-A43EE81993B5}</a:tableStyleId>
              </a:tblPr>
              <a:tblGrid>
                <a:gridCol w="1973411">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3272488">
                  <a:extLst>
                    <a:ext uri="{9D8B030D-6E8A-4147-A177-3AD203B41FA5}">
                      <a16:colId xmlns:a16="http://schemas.microsoft.com/office/drawing/2014/main" val="20003"/>
                    </a:ext>
                  </a:extLst>
                </a:gridCol>
              </a:tblGrid>
              <a:tr h="197314">
                <a:tc>
                  <a:txBody>
                    <a:bodyPr/>
                    <a:lstStyle/>
                    <a:p>
                      <a:r>
                        <a:rPr lang="en-US" dirty="0"/>
                        <a:t>Title</a:t>
                      </a:r>
                      <a:endParaRPr lang="en-US" dirty="0">
                        <a:latin typeface="Cambria" pitchFamily="18" charset="0"/>
                      </a:endParaRPr>
                    </a:p>
                  </a:txBody>
                  <a:tcPr/>
                </a:tc>
                <a:tc>
                  <a:txBody>
                    <a:bodyPr/>
                    <a:lstStyle/>
                    <a:p>
                      <a:r>
                        <a:rPr lang="en-US" dirty="0"/>
                        <a:t>Source(Website)</a:t>
                      </a:r>
                      <a:endParaRPr lang="en-US" dirty="0">
                        <a:latin typeface="Cambria" pitchFamily="18" charset="0"/>
                      </a:endParaRPr>
                    </a:p>
                  </a:txBody>
                  <a:tcPr/>
                </a:tc>
                <a:tc>
                  <a:txBody>
                    <a:bodyPr/>
                    <a:lstStyle/>
                    <a:p>
                      <a:r>
                        <a:rPr lang="en-US" dirty="0"/>
                        <a:t>Year</a:t>
                      </a:r>
                      <a:endParaRPr lang="en-US" dirty="0">
                        <a:latin typeface="Cambria" pitchFamily="18" charset="0"/>
                      </a:endParaRPr>
                    </a:p>
                  </a:txBody>
                  <a:tcPr/>
                </a:tc>
                <a:tc>
                  <a:txBody>
                    <a:bodyPr/>
                    <a:lstStyle/>
                    <a:p>
                      <a:r>
                        <a:rPr lang="en-US" dirty="0"/>
                        <a:t>Inference</a:t>
                      </a:r>
                      <a:endParaRPr lang="en-US" dirty="0">
                        <a:latin typeface="Cambria" pitchFamily="18" charset="0"/>
                      </a:endParaRPr>
                    </a:p>
                  </a:txBody>
                  <a:tcPr/>
                </a:tc>
                <a:extLst>
                  <a:ext uri="{0D108BD9-81ED-4DB2-BD59-A6C34878D82A}">
                    <a16:rowId xmlns:a16="http://schemas.microsoft.com/office/drawing/2014/main" val="10000"/>
                  </a:ext>
                </a:extLst>
              </a:tr>
              <a:tr h="1442122">
                <a:tc>
                  <a:txBody>
                    <a:bodyPr/>
                    <a:lstStyle/>
                    <a:p>
                      <a:r>
                        <a:rPr lang="en-US" sz="1800" b="0" i="0" kern="1200" dirty="0">
                          <a:solidFill>
                            <a:schemeClr val="tx1"/>
                          </a:solidFill>
                          <a:effectLst/>
                          <a:latin typeface="+mn-lt"/>
                          <a:ea typeface="+mn-ea"/>
                          <a:cs typeface="+mn-cs"/>
                        </a:rPr>
                        <a:t>Ultrasonic Based Radar</a:t>
                      </a:r>
                    </a:p>
                  </a:txBody>
                  <a:tcPr/>
                </a:tc>
                <a:tc>
                  <a:txBody>
                    <a:bodyPr/>
                    <a:lstStyle/>
                    <a:p>
                      <a:pPr lvl="0">
                        <a:buNone/>
                      </a:pPr>
                      <a:r>
                        <a:rPr lang="en-US" sz="1800" b="0" i="0" u="none" strike="noStrike" kern="1200" dirty="0">
                          <a:solidFill>
                            <a:schemeClr val="tx1"/>
                          </a:solidFill>
                          <a:effectLst/>
                          <a:latin typeface="+mn-lt"/>
                          <a:ea typeface="+mn-ea"/>
                          <a:cs typeface="+mn-cs"/>
                          <a:hlinkClick r:id="rId2"/>
                        </a:rPr>
                        <a:t>https://robu.in/arduino-radar-project-ultrasonic-based-radar-connection-and-code/</a:t>
                      </a:r>
                      <a:endParaRPr lang="en-US" sz="1400" dirty="0"/>
                    </a:p>
                  </a:txBody>
                  <a:tcPr/>
                </a:tc>
                <a:tc>
                  <a:txBody>
                    <a:bodyPr/>
                    <a:lstStyle/>
                    <a:p>
                      <a:r>
                        <a:rPr lang="en-US" sz="1400" dirty="0">
                          <a:latin typeface="Cambria"/>
                        </a:rPr>
                        <a:t>2012</a:t>
                      </a:r>
                    </a:p>
                  </a:txBody>
                  <a:tcPr/>
                </a:tc>
                <a:tc>
                  <a:txBody>
                    <a:bodyPr/>
                    <a:lstStyle/>
                    <a:p>
                      <a:pPr lvl="0" algn="l">
                        <a:lnSpc>
                          <a:spcPct val="100000"/>
                        </a:lnSpc>
                        <a:spcBef>
                          <a:spcPts val="0"/>
                        </a:spcBef>
                        <a:spcAft>
                          <a:spcPts val="0"/>
                        </a:spcAft>
                        <a:buNone/>
                      </a:pPr>
                      <a:r>
                        <a:rPr lang="en-US" sz="1800" b="0" i="0" kern="1200" dirty="0">
                          <a:solidFill>
                            <a:schemeClr val="tx1"/>
                          </a:solidFill>
                          <a:effectLst/>
                          <a:latin typeface="+mn-lt"/>
                          <a:ea typeface="+mn-ea"/>
                          <a:cs typeface="+mn-cs"/>
                        </a:rPr>
                        <a:t>This Arduino radar project aims to achieve a radar system prototype based on an Arduino board that detects stationary and moving objects. </a:t>
                      </a:r>
                      <a:endParaRPr lang="en-US" sz="800" dirty="0">
                        <a:latin typeface="Cambria"/>
                      </a:endParaRPr>
                    </a:p>
                  </a:txBody>
                  <a:tcPr/>
                </a:tc>
                <a:extLst>
                  <a:ext uri="{0D108BD9-81ED-4DB2-BD59-A6C34878D82A}">
                    <a16:rowId xmlns:a16="http://schemas.microsoft.com/office/drawing/2014/main" val="10001"/>
                  </a:ext>
                </a:extLst>
              </a:tr>
              <a:tr h="1071138">
                <a:tc>
                  <a:txBody>
                    <a:bodyPr/>
                    <a:lstStyle/>
                    <a:p>
                      <a:pPr fontAlgn="base"/>
                      <a:r>
                        <a:rPr lang="en-US" sz="1800" b="0" kern="1200" dirty="0">
                          <a:solidFill>
                            <a:schemeClr val="tx1"/>
                          </a:solidFill>
                          <a:effectLst/>
                          <a:latin typeface="+mn-lt"/>
                          <a:ea typeface="+mn-ea"/>
                          <a:cs typeface="+mn-cs"/>
                        </a:rPr>
                        <a:t>Object detection using Ultrasonic Sensor &amp; Arduino</a:t>
                      </a:r>
                    </a:p>
                  </a:txBody>
                  <a:tcPr/>
                </a:tc>
                <a:tc>
                  <a:txBody>
                    <a:bodyPr/>
                    <a:lstStyle/>
                    <a:p>
                      <a:pPr lvl="0">
                        <a:buNone/>
                      </a:pPr>
                      <a:r>
                        <a:rPr lang="en-US" sz="1800" b="0" i="0" u="none" strike="noStrike" kern="1200" dirty="0">
                          <a:solidFill>
                            <a:schemeClr val="tx1"/>
                          </a:solidFill>
                          <a:effectLst/>
                          <a:latin typeface="+mn-lt"/>
                          <a:ea typeface="+mn-ea"/>
                          <a:cs typeface="+mn-cs"/>
                          <a:hlinkClick r:id="rId3"/>
                        </a:rPr>
                        <a:t>https://www.learnelectronicsindia.com/post/object-detection-using-ultrasonic-sensor-arduino</a:t>
                      </a:r>
                      <a:endParaRPr lang="en-US" sz="1400" dirty="0"/>
                    </a:p>
                  </a:txBody>
                  <a:tcPr/>
                </a:tc>
                <a:tc>
                  <a:txBody>
                    <a:bodyPr/>
                    <a:lstStyle/>
                    <a:p>
                      <a:r>
                        <a:rPr lang="en-US" sz="1400" dirty="0">
                          <a:latin typeface="Cambria"/>
                        </a:rPr>
                        <a:t>2021</a:t>
                      </a:r>
                    </a:p>
                  </a:txBody>
                  <a:tcPr/>
                </a:tc>
                <a:tc>
                  <a:txBody>
                    <a:bodyPr/>
                    <a:lstStyle/>
                    <a:p>
                      <a:pPr lvl="0">
                        <a:buNone/>
                      </a:pPr>
                      <a:r>
                        <a:rPr lang="en-US" sz="1800" b="0" i="0" kern="1200" dirty="0">
                          <a:solidFill>
                            <a:schemeClr val="tx1"/>
                          </a:solidFill>
                          <a:effectLst/>
                          <a:latin typeface="+mn-lt"/>
                          <a:ea typeface="+mn-ea"/>
                          <a:cs typeface="+mn-cs"/>
                        </a:rPr>
                        <a:t>The ultrasonic sensor emits sound waves at a frequency above human hearing and calculates the distance of any object or obstacle in its path. </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762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EFB27-F43D-464B-A0FF-EE8E50905016}"/>
              </a:ext>
            </a:extLst>
          </p:cNvPr>
          <p:cNvSpPr>
            <a:spLocks noGrp="1"/>
          </p:cNvSpPr>
          <p:nvPr>
            <p:ph type="sldNum" sz="quarter" idx="12"/>
          </p:nvPr>
        </p:nvSpPr>
        <p:spPr/>
        <p:txBody>
          <a:bodyPr/>
          <a:lstStyle/>
          <a:p>
            <a:fld id="{C35F9FCF-0724-4784-8EBA-08E0C2E09EF8}" type="slidenum">
              <a:rPr lang="en-IN" smtClean="0"/>
              <a:t>6</a:t>
            </a:fld>
            <a:endParaRPr lang="en-IN"/>
          </a:p>
        </p:txBody>
      </p:sp>
      <p:graphicFrame>
        <p:nvGraphicFramePr>
          <p:cNvPr id="5" name="Table 4">
            <a:extLst>
              <a:ext uri="{FF2B5EF4-FFF2-40B4-BE49-F238E27FC236}">
                <a16:creationId xmlns:a16="http://schemas.microsoft.com/office/drawing/2014/main" id="{1F819C35-4488-41AF-B8FC-3AA3FAE767F5}"/>
              </a:ext>
            </a:extLst>
          </p:cNvPr>
          <p:cNvGraphicFramePr>
            <a:graphicFrameLocks noGrp="1"/>
          </p:cNvGraphicFramePr>
          <p:nvPr>
            <p:extLst>
              <p:ext uri="{D42A27DB-BD31-4B8C-83A1-F6EECF244321}">
                <p14:modId xmlns:p14="http://schemas.microsoft.com/office/powerpoint/2010/main" val="1670685266"/>
              </p:ext>
            </p:extLst>
          </p:nvPr>
        </p:nvGraphicFramePr>
        <p:xfrm>
          <a:off x="35496" y="20063"/>
          <a:ext cx="9145016" cy="5669280"/>
        </p:xfrm>
        <a:graphic>
          <a:graphicData uri="http://schemas.openxmlformats.org/drawingml/2006/table">
            <a:tbl>
              <a:tblPr firstRow="1" bandRow="1">
                <a:tableStyleId>{68D230F3-CF80-4859-8CE7-A43EE81993B5}</a:tableStyleId>
              </a:tblPr>
              <a:tblGrid>
                <a:gridCol w="1955701">
                  <a:extLst>
                    <a:ext uri="{9D8B030D-6E8A-4147-A177-3AD203B41FA5}">
                      <a16:colId xmlns:a16="http://schemas.microsoft.com/office/drawing/2014/main" val="2326261781"/>
                    </a:ext>
                  </a:extLst>
                </a:gridCol>
                <a:gridCol w="2148755">
                  <a:extLst>
                    <a:ext uri="{9D8B030D-6E8A-4147-A177-3AD203B41FA5}">
                      <a16:colId xmlns:a16="http://schemas.microsoft.com/office/drawing/2014/main" val="2106480227"/>
                    </a:ext>
                  </a:extLst>
                </a:gridCol>
                <a:gridCol w="1702066">
                  <a:extLst>
                    <a:ext uri="{9D8B030D-6E8A-4147-A177-3AD203B41FA5}">
                      <a16:colId xmlns:a16="http://schemas.microsoft.com/office/drawing/2014/main" val="3731961878"/>
                    </a:ext>
                  </a:extLst>
                </a:gridCol>
                <a:gridCol w="3338494">
                  <a:extLst>
                    <a:ext uri="{9D8B030D-6E8A-4147-A177-3AD203B41FA5}">
                      <a16:colId xmlns:a16="http://schemas.microsoft.com/office/drawing/2014/main" val="3477852529"/>
                    </a:ext>
                  </a:extLst>
                </a:gridCol>
              </a:tblGrid>
              <a:tr h="1390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mn-cs"/>
                        </a:rPr>
                        <a:t>Detect Objects with Camera and Arduino</a:t>
                      </a:r>
                    </a:p>
                    <a:p>
                      <a:pPr lvl="0">
                        <a:buNone/>
                      </a:pPr>
                      <a:endParaRPr lang="en-US" sz="1400" b="0" i="0" u="none" strike="noStrike" noProof="0" dirty="0"/>
                    </a:p>
                  </a:txBody>
                  <a:tcPr/>
                </a:tc>
                <a:tc>
                  <a:txBody>
                    <a:bodyPr/>
                    <a:lstStyle/>
                    <a:p>
                      <a:pPr lvl="0">
                        <a:buNone/>
                      </a:pPr>
                      <a:r>
                        <a:rPr lang="en-US" sz="1800" b="0" i="0" u="none" strike="noStrike" kern="1200" dirty="0">
                          <a:solidFill>
                            <a:schemeClr val="tx1"/>
                          </a:solidFill>
                          <a:effectLst/>
                          <a:latin typeface="+mn-lt"/>
                          <a:ea typeface="+mn-ea"/>
                          <a:cs typeface="+mn-cs"/>
                          <a:hlinkClick r:id="rId2"/>
                        </a:rPr>
                        <a:t>https://www.teachmemicro.com/detect-objects-camera-arduino/</a:t>
                      </a:r>
                      <a:endParaRPr lang="en-US" sz="1400" dirty="0"/>
                    </a:p>
                  </a:txBody>
                  <a:tcPr/>
                </a:tc>
                <a:tc>
                  <a:txBody>
                    <a:bodyPr/>
                    <a:lstStyle/>
                    <a:p>
                      <a:r>
                        <a:rPr lang="en-US" sz="1400" b="0" dirty="0">
                          <a:latin typeface="Cambria"/>
                        </a:rPr>
                        <a:t>2020</a:t>
                      </a:r>
                    </a:p>
                  </a:txBody>
                  <a:tcPr/>
                </a:tc>
                <a:tc>
                  <a:txBody>
                    <a:bodyPr/>
                    <a:lstStyle/>
                    <a:p>
                      <a:pPr lvl="0">
                        <a:buNone/>
                      </a:pPr>
                      <a:r>
                        <a:rPr lang="en-US" sz="1800" b="0" i="0" kern="1200" dirty="0">
                          <a:solidFill>
                            <a:schemeClr val="tx1"/>
                          </a:solidFill>
                          <a:effectLst/>
                          <a:latin typeface="+mn-lt"/>
                          <a:ea typeface="+mn-ea"/>
                          <a:cs typeface="+mn-cs"/>
                        </a:rPr>
                        <a:t>The special device I am referring to is the </a:t>
                      </a:r>
                      <a:r>
                        <a:rPr lang="en-US" sz="1800" b="0" i="0" u="none" strike="noStrike" kern="1200" dirty="0">
                          <a:solidFill>
                            <a:schemeClr val="tx1"/>
                          </a:solidFill>
                          <a:effectLst/>
                          <a:latin typeface="+mn-lt"/>
                          <a:ea typeface="+mn-ea"/>
                          <a:cs typeface="+mn-cs"/>
                          <a:hlinkClick r:id="rId3"/>
                        </a:rPr>
                        <a:t>Pixy camera</a:t>
                      </a:r>
                      <a:r>
                        <a:rPr lang="en-US" sz="1800" b="0" i="0" kern="1200" dirty="0">
                          <a:solidFill>
                            <a:schemeClr val="tx1"/>
                          </a:solidFill>
                          <a:effectLst/>
                          <a:latin typeface="+mn-lt"/>
                          <a:ea typeface="+mn-ea"/>
                          <a:cs typeface="+mn-cs"/>
                        </a:rPr>
                        <a:t>. This camera incorporates a microprocessor which does all the heavy image processing stuff and simplifies object detection. This tutorial shows you how to use the Pixy camera to build an Arduino object detection project.</a:t>
                      </a:r>
                      <a:endParaRPr lang="en-US" sz="1400" dirty="0"/>
                    </a:p>
                  </a:txBody>
                  <a:tcPr/>
                </a:tc>
                <a:extLst>
                  <a:ext uri="{0D108BD9-81ED-4DB2-BD59-A6C34878D82A}">
                    <a16:rowId xmlns:a16="http://schemas.microsoft.com/office/drawing/2014/main" val="3035539981"/>
                  </a:ext>
                </a:extLst>
              </a:tr>
              <a:tr h="2157977">
                <a:tc>
                  <a:txBody>
                    <a:bodyPr/>
                    <a:lstStyle/>
                    <a:p>
                      <a:pPr lvl="0">
                        <a:buNone/>
                      </a:pPr>
                      <a:r>
                        <a:rPr lang="en-US" sz="1800" b="0" i="0" u="none" strike="noStrike" noProof="0" dirty="0"/>
                        <a:t>Object Detection Using Ultrasonic Sensor</a:t>
                      </a:r>
                    </a:p>
                  </a:txBody>
                  <a:tcPr/>
                </a:tc>
                <a:tc>
                  <a:txBody>
                    <a:bodyPr/>
                    <a:lstStyle/>
                    <a:p>
                      <a:pPr lvl="0">
                        <a:buNone/>
                      </a:pPr>
                      <a:r>
                        <a:rPr lang="en-US" sz="1800" dirty="0">
                          <a:hlinkClick r:id="rId4"/>
                        </a:rPr>
                        <a:t>https://www.ijitee.org/wp-content/uploads/papers/v8i6s/F60570486S19.pdf</a:t>
                      </a:r>
                      <a:endParaRPr lang="en-US" sz="1800" dirty="0"/>
                    </a:p>
                  </a:txBody>
                  <a:tcPr/>
                </a:tc>
                <a:tc>
                  <a:txBody>
                    <a:bodyPr/>
                    <a:lstStyle/>
                    <a:p>
                      <a:r>
                        <a:rPr lang="en-US" sz="1400" dirty="0">
                          <a:latin typeface="Cambria"/>
                        </a:rPr>
                        <a:t>2019</a:t>
                      </a:r>
                    </a:p>
                  </a:txBody>
                  <a:tcPr/>
                </a:tc>
                <a:tc>
                  <a:txBody>
                    <a:bodyPr/>
                    <a:lstStyle/>
                    <a:p>
                      <a:pPr lvl="0">
                        <a:buNone/>
                      </a:pPr>
                      <a:r>
                        <a:rPr lang="en-US" sz="1800" b="0" i="0" u="none" strike="noStrike" noProof="0" dirty="0"/>
                        <a:t>Obstacle detection and hazard detection are synonymous terms, but are sometimes applied in different domains; for example, obstacle detection is usually applied to ground vehicle navigation, whereas hazard detection is often applied to aircraft or spacecraft in the process of landing, as in “landing hazard detection.”</a:t>
                      </a:r>
                      <a:endParaRPr lang="en-US" sz="1800" dirty="0"/>
                    </a:p>
                  </a:txBody>
                  <a:tcPr/>
                </a:tc>
                <a:extLst>
                  <a:ext uri="{0D108BD9-81ED-4DB2-BD59-A6C34878D82A}">
                    <a16:rowId xmlns:a16="http://schemas.microsoft.com/office/drawing/2014/main" val="2522943115"/>
                  </a:ext>
                </a:extLst>
              </a:tr>
            </a:tbl>
          </a:graphicData>
        </a:graphic>
      </p:graphicFrame>
    </p:spTree>
    <p:extLst>
      <p:ext uri="{BB962C8B-B14F-4D97-AF65-F5344CB8AC3E}">
        <p14:creationId xmlns:p14="http://schemas.microsoft.com/office/powerpoint/2010/main" val="293839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F5F828-51A9-3CE6-7383-49BAD0B0C392}"/>
              </a:ext>
            </a:extLst>
          </p:cNvPr>
          <p:cNvSpPr>
            <a:spLocks noGrp="1"/>
          </p:cNvSpPr>
          <p:nvPr>
            <p:ph type="sldNum" sz="quarter" idx="12"/>
          </p:nvPr>
        </p:nvSpPr>
        <p:spPr>
          <a:xfrm>
            <a:off x="6804248" y="6360835"/>
            <a:ext cx="2133600" cy="365125"/>
          </a:xfrm>
        </p:spPr>
        <p:txBody>
          <a:bodyPr/>
          <a:lstStyle/>
          <a:p>
            <a:fld id="{C35F9FCF-0724-4784-8EBA-08E0C2E09EF8}" type="slidenum">
              <a:rPr lang="en-IN" smtClean="0"/>
              <a:t>7</a:t>
            </a:fld>
            <a:endParaRPr lang="en-IN"/>
          </a:p>
        </p:txBody>
      </p:sp>
      <p:graphicFrame>
        <p:nvGraphicFramePr>
          <p:cNvPr id="5" name="Table 4">
            <a:extLst>
              <a:ext uri="{FF2B5EF4-FFF2-40B4-BE49-F238E27FC236}">
                <a16:creationId xmlns:a16="http://schemas.microsoft.com/office/drawing/2014/main" id="{8941D3C3-5ED9-ED86-8B59-300FA5615EDB}"/>
              </a:ext>
            </a:extLst>
          </p:cNvPr>
          <p:cNvGraphicFramePr>
            <a:graphicFrameLocks noGrp="1"/>
          </p:cNvGraphicFramePr>
          <p:nvPr>
            <p:extLst>
              <p:ext uri="{D42A27DB-BD31-4B8C-83A1-F6EECF244321}">
                <p14:modId xmlns:p14="http://schemas.microsoft.com/office/powerpoint/2010/main" val="959618478"/>
              </p:ext>
            </p:extLst>
          </p:nvPr>
        </p:nvGraphicFramePr>
        <p:xfrm>
          <a:off x="-1016" y="-6248"/>
          <a:ext cx="9145016" cy="3383280"/>
        </p:xfrm>
        <a:graphic>
          <a:graphicData uri="http://schemas.openxmlformats.org/drawingml/2006/table">
            <a:tbl>
              <a:tblPr firstRow="1" bandRow="1">
                <a:tableStyleId>{68D230F3-CF80-4859-8CE7-A43EE81993B5}</a:tableStyleId>
              </a:tblPr>
              <a:tblGrid>
                <a:gridCol w="1955701">
                  <a:extLst>
                    <a:ext uri="{9D8B030D-6E8A-4147-A177-3AD203B41FA5}">
                      <a16:colId xmlns:a16="http://schemas.microsoft.com/office/drawing/2014/main" val="3287216574"/>
                    </a:ext>
                  </a:extLst>
                </a:gridCol>
                <a:gridCol w="2148755">
                  <a:extLst>
                    <a:ext uri="{9D8B030D-6E8A-4147-A177-3AD203B41FA5}">
                      <a16:colId xmlns:a16="http://schemas.microsoft.com/office/drawing/2014/main" val="1662487541"/>
                    </a:ext>
                  </a:extLst>
                </a:gridCol>
                <a:gridCol w="1702066">
                  <a:extLst>
                    <a:ext uri="{9D8B030D-6E8A-4147-A177-3AD203B41FA5}">
                      <a16:colId xmlns:a16="http://schemas.microsoft.com/office/drawing/2014/main" val="1713154100"/>
                    </a:ext>
                  </a:extLst>
                </a:gridCol>
                <a:gridCol w="3338494">
                  <a:extLst>
                    <a:ext uri="{9D8B030D-6E8A-4147-A177-3AD203B41FA5}">
                      <a16:colId xmlns:a16="http://schemas.microsoft.com/office/drawing/2014/main" val="3567791993"/>
                    </a:ext>
                  </a:extLst>
                </a:gridCol>
              </a:tblGrid>
              <a:tr h="3288975">
                <a:tc>
                  <a:txBody>
                    <a:bodyPr/>
                    <a:lstStyle/>
                    <a:p>
                      <a:pPr lvl="0">
                        <a:buNone/>
                      </a:pPr>
                      <a:r>
                        <a:rPr lang="en-US" sz="1800" b="0" i="0" u="none" strike="noStrike" noProof="0" dirty="0"/>
                        <a:t>Distance Measurement using Ultrasonic Sensor and Arduino</a:t>
                      </a:r>
                    </a:p>
                  </a:txBody>
                  <a:tcPr/>
                </a:tc>
                <a:tc>
                  <a:txBody>
                    <a:bodyPr/>
                    <a:lstStyle/>
                    <a:p>
                      <a:pPr lvl="0">
                        <a:buNone/>
                      </a:pPr>
                      <a:r>
                        <a:rPr lang="en-IN" sz="1800" b="0" i="0" u="none" strike="noStrike" kern="1200" dirty="0">
                          <a:solidFill>
                            <a:schemeClr val="tx1"/>
                          </a:solidFill>
                          <a:effectLst/>
                          <a:latin typeface="+mn-lt"/>
                          <a:ea typeface="+mn-ea"/>
                          <a:cs typeface="+mn-cs"/>
                          <a:hlinkClick r:id="rId2"/>
                        </a:rPr>
                        <a:t>https://ijesc.org/upload/39be8084ff1d6c9d4e71bdfc0a333317.Distance%20Measurement%20using%20Ultrasonic%20Sensor%20and%20Arduino.pdf</a:t>
                      </a:r>
                      <a:endParaRPr lang="en-US" sz="1800" dirty="0"/>
                    </a:p>
                  </a:txBody>
                  <a:tcPr/>
                </a:tc>
                <a:tc>
                  <a:txBody>
                    <a:bodyPr/>
                    <a:lstStyle/>
                    <a:p>
                      <a:r>
                        <a:rPr lang="en-US" sz="1400" dirty="0">
                          <a:latin typeface="Cambria"/>
                        </a:rPr>
                        <a:t>2017</a:t>
                      </a:r>
                    </a:p>
                  </a:txBody>
                  <a:tcPr/>
                </a:tc>
                <a:tc>
                  <a:txBody>
                    <a:bodyPr/>
                    <a:lstStyle/>
                    <a:p>
                      <a:pPr lvl="0">
                        <a:buNone/>
                      </a:pPr>
                      <a:r>
                        <a:rPr lang="en-US" sz="1800" b="0" dirty="0"/>
                        <a:t>Distance measurement using ultrasonic sensor and </a:t>
                      </a:r>
                      <a:r>
                        <a:rPr lang="en-US" sz="1800" b="0" dirty="0" err="1"/>
                        <a:t>arduino</a:t>
                      </a:r>
                      <a:r>
                        <a:rPr lang="en-US" sz="1800" b="0" dirty="0"/>
                        <a:t> consist of a transmitter part of ultrasonic module units ultrasonic high frequency waves in the form of polices after collision of these wares with any object, these wares detected by microphone time taken by these wares from transmitter and receiver is used to measure distance from any object.</a:t>
                      </a:r>
                    </a:p>
                  </a:txBody>
                  <a:tcPr/>
                </a:tc>
                <a:extLst>
                  <a:ext uri="{0D108BD9-81ED-4DB2-BD59-A6C34878D82A}">
                    <a16:rowId xmlns:a16="http://schemas.microsoft.com/office/drawing/2014/main" val="1591640651"/>
                  </a:ext>
                </a:extLst>
              </a:tr>
            </a:tbl>
          </a:graphicData>
        </a:graphic>
      </p:graphicFrame>
    </p:spTree>
    <p:extLst>
      <p:ext uri="{BB962C8B-B14F-4D97-AF65-F5344CB8AC3E}">
        <p14:creationId xmlns:p14="http://schemas.microsoft.com/office/powerpoint/2010/main" val="426122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04F1-6EB3-9DF6-5380-A3A56A7BDF14}"/>
              </a:ext>
            </a:extLst>
          </p:cNvPr>
          <p:cNvSpPr>
            <a:spLocks noGrp="1"/>
          </p:cNvSpPr>
          <p:nvPr>
            <p:ph type="title"/>
          </p:nvPr>
        </p:nvSpPr>
        <p:spPr/>
        <p:txBody>
          <a:bodyPr/>
          <a:lstStyle/>
          <a:p>
            <a:r>
              <a:rPr lang="en-US" dirty="0"/>
              <a:t>Block Diagram of Proposed System</a:t>
            </a:r>
          </a:p>
        </p:txBody>
      </p:sp>
      <p:sp>
        <p:nvSpPr>
          <p:cNvPr id="4" name="Slide Number Placeholder 3">
            <a:extLst>
              <a:ext uri="{FF2B5EF4-FFF2-40B4-BE49-F238E27FC236}">
                <a16:creationId xmlns:a16="http://schemas.microsoft.com/office/drawing/2014/main" id="{F9423D40-E6C5-1C57-F7AE-158312BA7C1C}"/>
              </a:ext>
            </a:extLst>
          </p:cNvPr>
          <p:cNvSpPr>
            <a:spLocks noGrp="1"/>
          </p:cNvSpPr>
          <p:nvPr>
            <p:ph type="sldNum" sz="quarter" idx="12"/>
          </p:nvPr>
        </p:nvSpPr>
        <p:spPr/>
        <p:txBody>
          <a:bodyPr/>
          <a:lstStyle/>
          <a:p>
            <a:fld id="{C35F9FCF-0724-4784-8EBA-08E0C2E09EF8}" type="slidenum">
              <a:rPr lang="en-IN" smtClean="0"/>
              <a:t>8</a:t>
            </a:fld>
            <a:endParaRPr lang="en-IN"/>
          </a:p>
        </p:txBody>
      </p:sp>
      <p:sp>
        <p:nvSpPr>
          <p:cNvPr id="3" name="Rectangle: Rounded Corners 2">
            <a:extLst>
              <a:ext uri="{FF2B5EF4-FFF2-40B4-BE49-F238E27FC236}">
                <a16:creationId xmlns:a16="http://schemas.microsoft.com/office/drawing/2014/main" id="{E464DDD2-6123-6BE2-2698-BE698C4D1D06}"/>
              </a:ext>
            </a:extLst>
          </p:cNvPr>
          <p:cNvSpPr/>
          <p:nvPr/>
        </p:nvSpPr>
        <p:spPr>
          <a:xfrm>
            <a:off x="827584" y="3790555"/>
            <a:ext cx="1584176" cy="951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Display module</a:t>
            </a:r>
          </a:p>
        </p:txBody>
      </p:sp>
      <p:sp>
        <p:nvSpPr>
          <p:cNvPr id="5" name="Rectangle: Rounded Corners 4">
            <a:extLst>
              <a:ext uri="{FF2B5EF4-FFF2-40B4-BE49-F238E27FC236}">
                <a16:creationId xmlns:a16="http://schemas.microsoft.com/office/drawing/2014/main" id="{9719BAC6-1488-6D08-1009-9DB6567CBB3E}"/>
              </a:ext>
            </a:extLst>
          </p:cNvPr>
          <p:cNvSpPr/>
          <p:nvPr/>
        </p:nvSpPr>
        <p:spPr>
          <a:xfrm>
            <a:off x="3635896" y="3790555"/>
            <a:ext cx="1584176" cy="951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Processing module</a:t>
            </a:r>
          </a:p>
        </p:txBody>
      </p:sp>
      <p:sp>
        <p:nvSpPr>
          <p:cNvPr id="6" name="Rectangle: Rounded Corners 5">
            <a:extLst>
              <a:ext uri="{FF2B5EF4-FFF2-40B4-BE49-F238E27FC236}">
                <a16:creationId xmlns:a16="http://schemas.microsoft.com/office/drawing/2014/main" id="{ABE02DD9-0AED-A185-FCB2-D070F0BAC67E}"/>
              </a:ext>
            </a:extLst>
          </p:cNvPr>
          <p:cNvSpPr/>
          <p:nvPr/>
        </p:nvSpPr>
        <p:spPr>
          <a:xfrm>
            <a:off x="3635897" y="1271108"/>
            <a:ext cx="1584175" cy="86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Alarm module</a:t>
            </a:r>
          </a:p>
        </p:txBody>
      </p:sp>
      <p:sp>
        <p:nvSpPr>
          <p:cNvPr id="8" name="Rectangle: Rounded Corners 7">
            <a:extLst>
              <a:ext uri="{FF2B5EF4-FFF2-40B4-BE49-F238E27FC236}">
                <a16:creationId xmlns:a16="http://schemas.microsoft.com/office/drawing/2014/main" id="{06599FC7-80E4-6378-39C6-A09181FA5649}"/>
              </a:ext>
            </a:extLst>
          </p:cNvPr>
          <p:cNvSpPr/>
          <p:nvPr/>
        </p:nvSpPr>
        <p:spPr>
          <a:xfrm>
            <a:off x="7006952" y="1887706"/>
            <a:ext cx="1728192" cy="9361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Sensing module</a:t>
            </a:r>
          </a:p>
        </p:txBody>
      </p:sp>
      <p:sp>
        <p:nvSpPr>
          <p:cNvPr id="9" name="Rectangle: Rounded Corners 8">
            <a:extLst>
              <a:ext uri="{FF2B5EF4-FFF2-40B4-BE49-F238E27FC236}">
                <a16:creationId xmlns:a16="http://schemas.microsoft.com/office/drawing/2014/main" id="{49537A7A-5EF8-C23C-DB66-FEF3DB6205B8}"/>
              </a:ext>
            </a:extLst>
          </p:cNvPr>
          <p:cNvSpPr/>
          <p:nvPr/>
        </p:nvSpPr>
        <p:spPr>
          <a:xfrm>
            <a:off x="7006952" y="5013176"/>
            <a:ext cx="1728192" cy="951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Angle</a:t>
            </a:r>
          </a:p>
          <a:p>
            <a:pPr algn="ctr"/>
            <a:r>
              <a:rPr lang="en-US" dirty="0"/>
              <a:t> module</a:t>
            </a:r>
          </a:p>
        </p:txBody>
      </p:sp>
      <p:cxnSp>
        <p:nvCxnSpPr>
          <p:cNvPr id="11" name="Straight Arrow Connector 10">
            <a:extLst>
              <a:ext uri="{FF2B5EF4-FFF2-40B4-BE49-F238E27FC236}">
                <a16:creationId xmlns:a16="http://schemas.microsoft.com/office/drawing/2014/main" id="{D7E87E8A-936B-22FC-0E7E-899B99F1EA2F}"/>
              </a:ext>
            </a:extLst>
          </p:cNvPr>
          <p:cNvCxnSpPr>
            <a:stCxn id="3" idx="3"/>
            <a:endCxn id="5" idx="1"/>
          </p:cNvCxnSpPr>
          <p:nvPr/>
        </p:nvCxnSpPr>
        <p:spPr>
          <a:xfrm>
            <a:off x="2411760" y="4266354"/>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6C5F32-9982-2041-17D5-74497D64C304}"/>
              </a:ext>
            </a:extLst>
          </p:cNvPr>
          <p:cNvCxnSpPr>
            <a:stCxn id="5" idx="0"/>
            <a:endCxn id="6" idx="2"/>
          </p:cNvCxnSpPr>
          <p:nvPr/>
        </p:nvCxnSpPr>
        <p:spPr>
          <a:xfrm flipV="1">
            <a:off x="4427984" y="2135204"/>
            <a:ext cx="1" cy="1655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6063E9A-F517-759F-8B39-53FD378B68DC}"/>
              </a:ext>
            </a:extLst>
          </p:cNvPr>
          <p:cNvCxnSpPr>
            <a:cxnSpLocks/>
            <a:stCxn id="8" idx="1"/>
            <a:endCxn id="9" idx="1"/>
          </p:cNvCxnSpPr>
          <p:nvPr/>
        </p:nvCxnSpPr>
        <p:spPr>
          <a:xfrm rot="10800000" flipV="1">
            <a:off x="7006952" y="2355757"/>
            <a:ext cx="12700" cy="3133217"/>
          </a:xfrm>
          <a:prstGeom prst="bentConnector3">
            <a:avLst>
              <a:gd name="adj1" fmla="val 53492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2A0E9B4-5924-0F1D-10B1-EC495FAC24C4}"/>
              </a:ext>
            </a:extLst>
          </p:cNvPr>
          <p:cNvCxnSpPr>
            <a:endCxn id="8" idx="1"/>
          </p:cNvCxnSpPr>
          <p:nvPr/>
        </p:nvCxnSpPr>
        <p:spPr>
          <a:xfrm>
            <a:off x="6804248" y="2355757"/>
            <a:ext cx="2027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D6A2B7C-7B5A-E452-95E4-865BDA05E61A}"/>
              </a:ext>
            </a:extLst>
          </p:cNvPr>
          <p:cNvCxnSpPr>
            <a:endCxn id="5" idx="3"/>
          </p:cNvCxnSpPr>
          <p:nvPr/>
        </p:nvCxnSpPr>
        <p:spPr>
          <a:xfrm rot="10800000" flipV="1">
            <a:off x="5220072" y="3790554"/>
            <a:ext cx="1152128" cy="4757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7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 of Proposed System</a:t>
            </a:r>
            <a:endParaRPr lang="en-IN" dirty="0"/>
          </a:p>
        </p:txBody>
      </p:sp>
      <p:sp>
        <p:nvSpPr>
          <p:cNvPr id="7" name="Slide Number Placeholder 6">
            <a:extLst>
              <a:ext uri="{FF2B5EF4-FFF2-40B4-BE49-F238E27FC236}">
                <a16:creationId xmlns:a16="http://schemas.microsoft.com/office/drawing/2014/main" id="{C0D0043D-1E77-4E4A-A050-DCF2B0839E8C}"/>
              </a:ext>
            </a:extLst>
          </p:cNvPr>
          <p:cNvSpPr>
            <a:spLocks noGrp="1"/>
          </p:cNvSpPr>
          <p:nvPr>
            <p:ph type="sldNum" sz="quarter" idx="12"/>
          </p:nvPr>
        </p:nvSpPr>
        <p:spPr/>
        <p:txBody>
          <a:bodyPr/>
          <a:lstStyle/>
          <a:p>
            <a:fld id="{C35F9FCF-0724-4784-8EBA-08E0C2E09EF8}" type="slidenum">
              <a:rPr lang="en-IN" smtClean="0"/>
              <a:t>9</a:t>
            </a:fld>
            <a:endParaRPr lang="en-US"/>
          </a:p>
        </p:txBody>
      </p:sp>
      <p:pic>
        <p:nvPicPr>
          <p:cNvPr id="12" name="Content Placeholder 11">
            <a:extLst>
              <a:ext uri="{FF2B5EF4-FFF2-40B4-BE49-F238E27FC236}">
                <a16:creationId xmlns:a16="http://schemas.microsoft.com/office/drawing/2014/main" id="{CEE1E447-95E4-B2F8-CB3E-F103A06CE5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 y="1416130"/>
            <a:ext cx="8229600" cy="4230528"/>
          </a:xfrm>
        </p:spPr>
      </p:pic>
    </p:spTree>
    <p:extLst>
      <p:ext uri="{BB962C8B-B14F-4D97-AF65-F5344CB8AC3E}">
        <p14:creationId xmlns:p14="http://schemas.microsoft.com/office/powerpoint/2010/main" val="272220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8C00E42A26E54B98F15F25452760C6" ma:contentTypeVersion="5" ma:contentTypeDescription="Create a new document." ma:contentTypeScope="" ma:versionID="97ff1ca26665f96af7975baeaa494690">
  <xsd:schema xmlns:xsd="http://www.w3.org/2001/XMLSchema" xmlns:xs="http://www.w3.org/2001/XMLSchema" xmlns:p="http://schemas.microsoft.com/office/2006/metadata/properties" xmlns:ns2="021cedc2-09ad-45f9-9694-78c92e09e1fb" targetNamespace="http://schemas.microsoft.com/office/2006/metadata/properties" ma:root="true" ma:fieldsID="a43f6abd56fa8ee289910688b05a7a02" ns2:_="">
    <xsd:import namespace="021cedc2-09ad-45f9-9694-78c92e09e1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cedc2-09ad-45f9-9694-78c92e09e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7E16F3-3EB7-4BC9-A713-A6CC2BB90449}">
  <ds:schemaRefs>
    <ds:schemaRef ds:uri="021cedc2-09ad-45f9-9694-78c92e09e1fb"/>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3C63DB2-ACEB-450D-B3D3-63D6AB64021C}">
  <ds:schemaRefs>
    <ds:schemaRef ds:uri="http://schemas.microsoft.com/sharepoint/v3/contenttype/forms"/>
  </ds:schemaRefs>
</ds:datastoreItem>
</file>

<file path=customXml/itemProps3.xml><?xml version="1.0" encoding="utf-8"?>
<ds:datastoreItem xmlns:ds="http://schemas.openxmlformats.org/officeDocument/2006/customXml" ds:itemID="{8A737C57-015D-42FA-987D-789CE17AB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cedc2-09ad-45f9-9694-78c92e09e1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658</TotalTime>
  <Words>1091</Words>
  <Application>Microsoft Office PowerPoint</Application>
  <PresentationFormat>On-screen Show (4:3)</PresentationFormat>
  <Paragraphs>195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Cambria</vt:lpstr>
      <vt:lpstr>Helvetica Neue</vt:lpstr>
      <vt:lpstr>Wingdings</vt:lpstr>
      <vt:lpstr>Office Theme</vt:lpstr>
      <vt:lpstr>THARUN ADHITHYA.S.S  - 20BCS001 VISHNU.M                         - 20BCS033 SHRI VATHSANAN.R.K     - 20BCS085</vt:lpstr>
      <vt:lpstr>Contents</vt:lpstr>
      <vt:lpstr>Problem Statement</vt:lpstr>
      <vt:lpstr>Objective</vt:lpstr>
      <vt:lpstr>Survey on Existing System</vt:lpstr>
      <vt:lpstr>PowerPoint Presentation</vt:lpstr>
      <vt:lpstr>PowerPoint Presentation</vt:lpstr>
      <vt:lpstr>Block Diagram of Proposed System</vt:lpstr>
      <vt:lpstr>Circuit Diagram of Proposed System</vt:lpstr>
      <vt:lpstr>Software and Hardware Requirements</vt:lpstr>
      <vt:lpstr>Module Description</vt:lpstr>
      <vt:lpstr>PowerPoint Presentation</vt:lpstr>
      <vt:lpstr>References</vt:lpstr>
      <vt:lpstr>Weekly Plan</vt:lpstr>
      <vt:lpstr>Online Certification Courses</vt:lpstr>
      <vt:lpstr>Guide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vishnu M</cp:lastModifiedBy>
  <cp:revision>407</cp:revision>
  <dcterms:created xsi:type="dcterms:W3CDTF">2021-02-15T04:09:39Z</dcterms:created>
  <dcterms:modified xsi:type="dcterms:W3CDTF">2022-05-20T04:37:00Z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0x010100338C00E42A26E54B98F15F25452760C6</vt:lpwstr>
  </property>
</Properties>
</file>