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07" r:id="rId2"/>
    <p:sldId id="309" r:id="rId3"/>
    <p:sldId id="31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20"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648" autoAdjust="0"/>
  </p:normalViewPr>
  <p:slideViewPr>
    <p:cSldViewPr>
      <p:cViewPr varScale="1">
        <p:scale>
          <a:sx n="121" d="100"/>
          <a:sy n="121" d="100"/>
        </p:scale>
        <p:origin x="1088" y="1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7/23/18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dirty="0"/>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7/23/18</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dirty="0"/>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TextBox 6"/>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1" name="TextBox 1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7/23/18</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11" name="TextBox 10"/>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2" name="TextBox 11"/>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p:cNvSpPr txBox="1">
            <a:spLocks noChangeArrowheads="1"/>
          </p:cNvSpPr>
          <p:nvPr/>
        </p:nvSpPr>
        <p:spPr bwMode="auto">
          <a:xfrm>
            <a:off x="1898650" y="152400"/>
            <a:ext cx="6108700" cy="584775"/>
          </a:xfrm>
          <a:prstGeom prst="rect">
            <a:avLst/>
          </a:prstGeom>
          <a:noFill/>
          <a:ln w="9525">
            <a:noFill/>
            <a:miter lim="800000"/>
            <a:headEnd/>
            <a:tailEnd/>
          </a:ln>
        </p:spPr>
        <p:txBody>
          <a:bodyPr>
            <a:spAutoFit/>
          </a:bodyPr>
          <a:lstStyle/>
          <a:p>
            <a:pPr algn="ctr">
              <a:spcBef>
                <a:spcPct val="50000"/>
              </a:spcBef>
            </a:pPr>
            <a:r>
              <a:rPr lang="en-US" sz="3200" b="1" dirty="0" smtClean="0">
                <a:solidFill>
                  <a:srgbClr val="FF0000"/>
                </a:solidFill>
              </a:rPr>
              <a:t>Assignment Presentation</a:t>
            </a:r>
            <a:endParaRPr lang="en-GB" sz="3200" b="1" dirty="0">
              <a:solidFill>
                <a:srgbClr val="FF0000"/>
              </a:solidFill>
            </a:endParaRPr>
          </a:p>
        </p:txBody>
      </p:sp>
      <p:sp>
        <p:nvSpPr>
          <p:cNvPr id="2051" name="Text Box 8"/>
          <p:cNvSpPr txBox="1">
            <a:spLocks noChangeArrowheads="1"/>
          </p:cNvSpPr>
          <p:nvPr/>
        </p:nvSpPr>
        <p:spPr bwMode="auto">
          <a:xfrm>
            <a:off x="577850" y="990601"/>
            <a:ext cx="8667750" cy="523220"/>
          </a:xfrm>
          <a:prstGeom prst="rect">
            <a:avLst/>
          </a:prstGeom>
          <a:noFill/>
          <a:ln w="9525">
            <a:noFill/>
            <a:miter lim="800000"/>
            <a:headEnd/>
            <a:tailEnd/>
          </a:ln>
        </p:spPr>
        <p:txBody>
          <a:bodyPr>
            <a:spAutoFit/>
          </a:bodyPr>
          <a:lstStyle/>
          <a:p>
            <a:pPr algn="ctr">
              <a:spcBef>
                <a:spcPct val="50000"/>
              </a:spcBef>
            </a:pPr>
            <a:r>
              <a:rPr lang="en-GB" sz="2800" dirty="0"/>
              <a:t>Probabilistic Graphical Models</a:t>
            </a:r>
            <a:r>
              <a:rPr lang="en-GB" sz="2800" dirty="0"/>
              <a:t> </a:t>
            </a:r>
            <a:endParaRPr lang="en-GB" sz="2800" b="1" dirty="0"/>
          </a:p>
        </p:txBody>
      </p:sp>
      <p:sp>
        <p:nvSpPr>
          <p:cNvPr id="2052" name="Text Box 9"/>
          <p:cNvSpPr txBox="1">
            <a:spLocks noChangeArrowheads="1"/>
          </p:cNvSpPr>
          <p:nvPr/>
        </p:nvSpPr>
        <p:spPr bwMode="auto">
          <a:xfrm>
            <a:off x="1614979" y="2667001"/>
            <a:ext cx="6604000" cy="1024896"/>
          </a:xfrm>
          <a:prstGeom prst="rect">
            <a:avLst/>
          </a:prstGeom>
          <a:noFill/>
          <a:ln w="9525">
            <a:noFill/>
            <a:miter lim="800000"/>
            <a:headEnd/>
            <a:tailEnd/>
          </a:ln>
        </p:spPr>
        <p:txBody>
          <a:bodyPr>
            <a:spAutoFit/>
          </a:bodyPr>
          <a:lstStyle/>
          <a:p>
            <a:pPr algn="ctr">
              <a:lnSpc>
                <a:spcPct val="70000"/>
              </a:lnSpc>
              <a:spcBef>
                <a:spcPct val="50000"/>
              </a:spcBef>
            </a:pPr>
            <a:r>
              <a:rPr lang="en-GB" b="1" dirty="0" smtClean="0">
                <a:solidFill>
                  <a:schemeClr val="accent2"/>
                </a:solidFill>
                <a:cs typeface="Times New Roman" pitchFamily="18" charset="0"/>
              </a:rPr>
              <a:t>Vishnu Prasad P</a:t>
            </a:r>
            <a:endParaRPr lang="en-GB" b="1" dirty="0">
              <a:solidFill>
                <a:schemeClr val="accent2"/>
              </a:solidFill>
              <a:cs typeface="Times New Roman" pitchFamily="18" charset="0"/>
            </a:endParaRPr>
          </a:p>
          <a:p>
            <a:pPr algn="ctr">
              <a:lnSpc>
                <a:spcPct val="70000"/>
              </a:lnSpc>
              <a:spcBef>
                <a:spcPct val="50000"/>
              </a:spcBef>
            </a:pPr>
            <a:r>
              <a:rPr lang="en-GB" sz="2000" b="1" dirty="0" smtClean="0">
                <a:cs typeface="Times New Roman" pitchFamily="18" charset="0"/>
              </a:rPr>
              <a:t>FT-2017 Batch, Reg. No.: </a:t>
            </a:r>
            <a:r>
              <a:rPr lang="en-GB" sz="2000" b="1" dirty="0" smtClean="0">
                <a:cs typeface="Times New Roman" pitchFamily="18" charset="0"/>
              </a:rPr>
              <a:t>17ETCS075004</a:t>
            </a:r>
            <a:endParaRPr lang="en-GB" sz="2000" b="1" dirty="0" smtClean="0">
              <a:cs typeface="Times New Roman" pitchFamily="18" charset="0"/>
            </a:endParaRPr>
          </a:p>
          <a:p>
            <a:pPr algn="ctr">
              <a:lnSpc>
                <a:spcPct val="70000"/>
              </a:lnSpc>
              <a:spcBef>
                <a:spcPct val="50000"/>
              </a:spcBef>
            </a:pPr>
            <a:r>
              <a:rPr lang="en-GB" sz="2000" b="1" dirty="0" smtClean="0">
                <a:cs typeface="Times New Roman" pitchFamily="18" charset="0"/>
              </a:rPr>
              <a:t>M</a:t>
            </a:r>
            <a:r>
              <a:rPr lang="en-GB" sz="2000" b="1" dirty="0">
                <a:cs typeface="Times New Roman" pitchFamily="18" charset="0"/>
              </a:rPr>
              <a:t>. </a:t>
            </a:r>
            <a:r>
              <a:rPr lang="en-GB" sz="2000" b="1" dirty="0" smtClean="0">
                <a:cs typeface="Times New Roman" pitchFamily="18" charset="0"/>
              </a:rPr>
              <a:t>Tech. </a:t>
            </a:r>
            <a:r>
              <a:rPr lang="en-GB" sz="2000" b="1" dirty="0">
                <a:cs typeface="Times New Roman" pitchFamily="18" charset="0"/>
              </a:rPr>
              <a:t>in </a:t>
            </a:r>
            <a:r>
              <a:rPr lang="en-GB" sz="2000" b="1" dirty="0" smtClean="0">
                <a:cs typeface="Times New Roman" pitchFamily="18" charset="0"/>
              </a:rPr>
              <a:t>Machine learning and intelligent systems</a:t>
            </a:r>
            <a:endParaRPr lang="en-GB" sz="2000" b="1" dirty="0">
              <a:cs typeface="Times New Roman" pitchFamily="18" charset="0"/>
            </a:endParaRPr>
          </a:p>
        </p:txBody>
      </p:sp>
      <p:sp>
        <p:nvSpPr>
          <p:cNvPr id="2053" name="Text Box 10"/>
          <p:cNvSpPr txBox="1">
            <a:spLocks noChangeArrowheads="1"/>
          </p:cNvSpPr>
          <p:nvPr/>
        </p:nvSpPr>
        <p:spPr bwMode="auto">
          <a:xfrm>
            <a:off x="1981200" y="5410200"/>
            <a:ext cx="6471802" cy="923330"/>
          </a:xfrm>
          <a:prstGeom prst="rect">
            <a:avLst/>
          </a:prstGeom>
          <a:noFill/>
          <a:ln w="9525">
            <a:noFill/>
            <a:miter lim="800000"/>
            <a:headEnd/>
            <a:tailEnd/>
          </a:ln>
        </p:spPr>
        <p:txBody>
          <a:bodyPr wrap="square">
            <a:spAutoFit/>
          </a:bodyPr>
          <a:lstStyle/>
          <a:p>
            <a:r>
              <a:rPr lang="en-GB" sz="1800" b="1" dirty="0" smtClean="0">
                <a:cs typeface="Times New Roman" pitchFamily="18" charset="0"/>
              </a:rPr>
              <a:t>Module Leader: 	</a:t>
            </a:r>
            <a:r>
              <a:rPr lang="en-GB" dirty="0" err="1"/>
              <a:t>Dr.</a:t>
            </a:r>
            <a:r>
              <a:rPr lang="en-GB" dirty="0"/>
              <a:t> </a:t>
            </a:r>
            <a:r>
              <a:rPr lang="en-GB" dirty="0" err="1"/>
              <a:t>Hariharan</a:t>
            </a:r>
            <a:r>
              <a:rPr lang="en-GB" dirty="0"/>
              <a:t> </a:t>
            </a:r>
            <a:r>
              <a:rPr lang="en-GB" dirty="0" err="1"/>
              <a:t>Ramasangu</a:t>
            </a:r>
            <a:r>
              <a:rPr lang="en-GB" dirty="0"/>
              <a:t> </a:t>
            </a:r>
            <a:endParaRPr lang="en-GB" b="1" dirty="0">
              <a:cs typeface="Times New Roman" pitchFamily="18" charset="0"/>
            </a:endParaRPr>
          </a:p>
          <a:p>
            <a:r>
              <a:rPr lang="en-GB" sz="1800" b="1" dirty="0" smtClean="0">
                <a:cs typeface="Times New Roman" pitchFamily="18" charset="0"/>
              </a:rPr>
              <a:t>Module Name: 	</a:t>
            </a:r>
            <a:r>
              <a:rPr lang="en-GB" dirty="0" smtClean="0"/>
              <a:t>Probabilistic </a:t>
            </a:r>
            <a:r>
              <a:rPr lang="en-GB" dirty="0"/>
              <a:t>Graphical Models </a:t>
            </a:r>
            <a:endParaRPr lang="en-GB" b="1" dirty="0"/>
          </a:p>
          <a:p>
            <a:r>
              <a:rPr lang="en-GB" sz="1800" b="1" dirty="0" smtClean="0">
                <a:cs typeface="Times New Roman" pitchFamily="18" charset="0"/>
              </a:rPr>
              <a:t>Module </a:t>
            </a:r>
            <a:r>
              <a:rPr lang="en-GB" sz="1800" b="1" dirty="0" smtClean="0">
                <a:cs typeface="Times New Roman" pitchFamily="18" charset="0"/>
              </a:rPr>
              <a:t>Code : 	</a:t>
            </a:r>
            <a:r>
              <a:rPr lang="en-GB" dirty="0"/>
              <a:t>MIS503</a:t>
            </a:r>
            <a:r>
              <a:rPr lang="en-GB" dirty="0"/>
              <a:t> </a:t>
            </a:r>
            <a:endParaRPr lang="en-GB" sz="1800" b="1" dirty="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an algorithm to extract the semantic labels</a:t>
            </a:r>
            <a:r>
              <a:rPr lang="en-GB" dirty="0"/>
              <a:t> </a:t>
            </a:r>
            <a:endParaRPr lang="en-US" dirty="0"/>
          </a:p>
        </p:txBody>
      </p:sp>
      <p:sp>
        <p:nvSpPr>
          <p:cNvPr id="3" name="Content Placeholder 2"/>
          <p:cNvSpPr>
            <a:spLocks noGrp="1"/>
          </p:cNvSpPr>
          <p:nvPr>
            <p:ph idx="1"/>
          </p:nvPr>
        </p:nvSpPr>
        <p:spPr/>
        <p:txBody>
          <a:bodyPr/>
          <a:lstStyle/>
          <a:p>
            <a:r>
              <a:rPr lang="en-GB" b="1" dirty="0"/>
              <a:t>Algorithm:</a:t>
            </a:r>
            <a:endParaRPr lang="en-GB" dirty="0"/>
          </a:p>
          <a:p>
            <a:pPr lvl="1"/>
            <a:r>
              <a:rPr lang="en-GB" dirty="0"/>
              <a:t>Read text.</a:t>
            </a:r>
          </a:p>
          <a:p>
            <a:pPr lvl="1"/>
            <a:r>
              <a:rPr lang="en-GB" dirty="0"/>
              <a:t>Tokenize the paragraph into sentences.</a:t>
            </a:r>
          </a:p>
          <a:p>
            <a:pPr lvl="1"/>
            <a:r>
              <a:rPr lang="en-GB" dirty="0"/>
              <a:t>Identify the ‘and’ and ‘also’ words in the input and combine if wrongly tokenised in tokenisation.</a:t>
            </a:r>
          </a:p>
          <a:p>
            <a:pPr lvl="1"/>
            <a:r>
              <a:rPr lang="en-GB" dirty="0"/>
              <a:t>Links between the words are identified.</a:t>
            </a:r>
          </a:p>
          <a:p>
            <a:pPr lvl="1"/>
            <a:r>
              <a:rPr lang="en-GB" dirty="0"/>
              <a:t>The word with maximum links is the word that contains the action(Meaning) of the sentences.</a:t>
            </a:r>
          </a:p>
          <a:p>
            <a:pPr lvl="1"/>
            <a:r>
              <a:rPr lang="en-GB" dirty="0"/>
              <a:t>The root word is extracted from the whole sentence.</a:t>
            </a:r>
            <a:r>
              <a:rPr lang="en-GB" dirty="0"/>
              <a:t> </a:t>
            </a:r>
            <a:endParaRPr lang="en-US" dirty="0"/>
          </a:p>
        </p:txBody>
      </p:sp>
    </p:spTree>
    <p:extLst>
      <p:ext uri="{BB962C8B-B14F-4D97-AF65-F5344CB8AC3E}">
        <p14:creationId xmlns:p14="http://schemas.microsoft.com/office/powerpoint/2010/main" val="154236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an algorithm to extract the semantic labels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0987079"/>
              </p:ext>
            </p:extLst>
          </p:nvPr>
        </p:nvGraphicFramePr>
        <p:xfrm>
          <a:off x="457200" y="1676401"/>
          <a:ext cx="8915399" cy="4495799"/>
        </p:xfrm>
        <a:graphic>
          <a:graphicData uri="http://schemas.openxmlformats.org/drawingml/2006/table">
            <a:tbl>
              <a:tblPr firstRow="1" firstCol="1" bandRow="1">
                <a:tableStyleId>{5C22544A-7EE6-4342-B048-85BDC9FD1C3A}</a:tableStyleId>
              </a:tblPr>
              <a:tblGrid>
                <a:gridCol w="1418091"/>
                <a:gridCol w="7497308"/>
              </a:tblGrid>
              <a:tr h="642257">
                <a:tc>
                  <a:txBody>
                    <a:bodyPr/>
                    <a:lstStyle/>
                    <a:p>
                      <a:pPr>
                        <a:lnSpc>
                          <a:spcPct val="150000"/>
                        </a:lnSpc>
                        <a:spcAft>
                          <a:spcPts val="0"/>
                        </a:spcAft>
                      </a:pPr>
                      <a:r>
                        <a:rPr lang="en-GB" sz="1800">
                          <a:effectLst/>
                        </a:rPr>
                        <a:t>Sentence 1</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Walking</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2</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Angry, Came, Began</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3</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Shouted</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4</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Are Stupid</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5</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Are Fake</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6</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a:effectLst/>
                        </a:rPr>
                        <a:t>Take, gift, Buy, Belong</a:t>
                      </a:r>
                      <a:endParaRPr lang="en-GB" sz="1800">
                        <a:effectLst/>
                        <a:latin typeface="Times New Roman" charset="0"/>
                        <a:ea typeface="Calibri" charset="0"/>
                      </a:endParaRPr>
                    </a:p>
                  </a:txBody>
                  <a:tcPr marL="68580" marR="68580" marT="0" marB="0"/>
                </a:tc>
              </a:tr>
              <a:tr h="642257">
                <a:tc>
                  <a:txBody>
                    <a:bodyPr/>
                    <a:lstStyle/>
                    <a:p>
                      <a:pPr>
                        <a:lnSpc>
                          <a:spcPct val="150000"/>
                        </a:lnSpc>
                        <a:spcAft>
                          <a:spcPts val="0"/>
                        </a:spcAft>
                      </a:pPr>
                      <a:r>
                        <a:rPr lang="en-GB" sz="1800">
                          <a:effectLst/>
                        </a:rPr>
                        <a:t>Sentence 7</a:t>
                      </a:r>
                      <a:endParaRPr lang="en-GB" sz="1800">
                        <a:effectLst/>
                        <a:latin typeface="Times New Roman" charset="0"/>
                        <a:ea typeface="Calibri" charset="0"/>
                      </a:endParaRPr>
                    </a:p>
                  </a:txBody>
                  <a:tcPr marL="68580" marR="68580" marT="0" marB="0"/>
                </a:tc>
                <a:tc>
                  <a:txBody>
                    <a:bodyPr/>
                    <a:lstStyle/>
                    <a:p>
                      <a:pPr>
                        <a:lnSpc>
                          <a:spcPct val="150000"/>
                        </a:lnSpc>
                        <a:spcAft>
                          <a:spcPts val="0"/>
                        </a:spcAft>
                      </a:pPr>
                      <a:r>
                        <a:rPr lang="en-GB" sz="1800" dirty="0">
                          <a:effectLst/>
                        </a:rPr>
                        <a:t>Falls, Anger</a:t>
                      </a:r>
                      <a:endParaRPr lang="en-GB" sz="1800" dirty="0">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49746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800" b="1" dirty="0">
                <a:latin typeface="+mn-lt"/>
              </a:rPr>
              <a:t>Development of an algorithm for </a:t>
            </a:r>
            <a:r>
              <a:rPr lang="en-US" sz="2800" b="1" dirty="0" err="1">
                <a:latin typeface="+mn-lt"/>
              </a:rPr>
              <a:t>coreference</a:t>
            </a:r>
            <a:r>
              <a:rPr lang="en-US" sz="2800" b="1" dirty="0">
                <a:latin typeface="+mn-lt"/>
              </a:rPr>
              <a:t> resolution for the extracted syntactic and semantic information </a:t>
            </a:r>
            <a:endParaRPr lang="en-US" sz="2800" dirty="0">
              <a:latin typeface="+mn-lt"/>
            </a:endParaRPr>
          </a:p>
        </p:txBody>
      </p:sp>
      <p:sp>
        <p:nvSpPr>
          <p:cNvPr id="3" name="Content Placeholder 2"/>
          <p:cNvSpPr>
            <a:spLocks noGrp="1"/>
          </p:cNvSpPr>
          <p:nvPr>
            <p:ph idx="1"/>
          </p:nvPr>
        </p:nvSpPr>
        <p:spPr/>
        <p:txBody>
          <a:bodyPr/>
          <a:lstStyle/>
          <a:p>
            <a:r>
              <a:rPr lang="en-GB" dirty="0" err="1"/>
              <a:t>Coreference</a:t>
            </a:r>
            <a:r>
              <a:rPr lang="en-GB" dirty="0"/>
              <a:t> resolution is the task of determining linguistic expressions that refer to the same real-world entity in natural language</a:t>
            </a:r>
            <a:r>
              <a:rPr lang="en-GB" dirty="0" smtClean="0"/>
              <a:t>.</a:t>
            </a:r>
            <a:endParaRPr lang="en-GB"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t="15194"/>
          <a:stretch/>
        </p:blipFill>
        <p:spPr bwMode="auto">
          <a:xfrm>
            <a:off x="838200" y="3170236"/>
            <a:ext cx="8382000" cy="31543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281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Feature identification by integrating syntactic, semantic, and </a:t>
            </a:r>
            <a:r>
              <a:rPr lang="en-GB" sz="3600" dirty="0" err="1"/>
              <a:t>coreference</a:t>
            </a:r>
            <a:r>
              <a:rPr lang="en-GB" sz="3600" dirty="0"/>
              <a:t> </a:t>
            </a:r>
            <a:r>
              <a:rPr lang="en-GB" sz="3600" dirty="0" smtClean="0"/>
              <a:t>information.</a:t>
            </a:r>
            <a:endParaRPr lang="en-US" sz="3600" dirty="0"/>
          </a:p>
        </p:txBody>
      </p:sp>
      <p:sp>
        <p:nvSpPr>
          <p:cNvPr id="3" name="Content Placeholder 2"/>
          <p:cNvSpPr>
            <a:spLocks noGrp="1"/>
          </p:cNvSpPr>
          <p:nvPr>
            <p:ph idx="1"/>
          </p:nvPr>
        </p:nvSpPr>
        <p:spPr/>
        <p:txBody>
          <a:bodyPr/>
          <a:lstStyle/>
          <a:p>
            <a:r>
              <a:rPr lang="en-US" sz="2800" dirty="0"/>
              <a:t>Each every step that is achieved until now has given some important information for further processing to be precise with the information contributed by the individuals are as follows.</a:t>
            </a:r>
            <a:endParaRPr lang="en-GB" sz="2800" dirty="0"/>
          </a:p>
          <a:p>
            <a:pPr lvl="0"/>
            <a:r>
              <a:rPr lang="en-US" sz="2800" b="1" dirty="0"/>
              <a:t>Syntactic Extractor: Base words that form the story.</a:t>
            </a:r>
            <a:endParaRPr lang="en-GB" sz="2800" dirty="0"/>
          </a:p>
          <a:p>
            <a:pPr lvl="0"/>
            <a:r>
              <a:rPr lang="en-US" sz="2800" b="1" dirty="0"/>
              <a:t>Semantic Extractor: Main Theme of the sentence.</a:t>
            </a:r>
            <a:endParaRPr lang="en-GB" sz="2800" dirty="0"/>
          </a:p>
          <a:p>
            <a:pPr lvl="0"/>
            <a:r>
              <a:rPr lang="en-US" sz="2800" b="1" dirty="0" err="1"/>
              <a:t>Coreference</a:t>
            </a:r>
            <a:r>
              <a:rPr lang="en-US" sz="2800" b="1" dirty="0"/>
              <a:t> resolution: Relationship between linguistic expression and real world word.</a:t>
            </a:r>
            <a:endParaRPr lang="en-GB" sz="2800" dirty="0"/>
          </a:p>
          <a:p>
            <a:endParaRPr lang="en-US" dirty="0"/>
          </a:p>
        </p:txBody>
      </p:sp>
    </p:spTree>
    <p:extLst>
      <p:ext uri="{BB962C8B-B14F-4D97-AF65-F5344CB8AC3E}">
        <p14:creationId xmlns:p14="http://schemas.microsoft.com/office/powerpoint/2010/main" val="39938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Develop an algorithm for action description of a narrative text using Bayesian </a:t>
            </a:r>
            <a:r>
              <a:rPr lang="en-GB" sz="3600" b="1" dirty="0" smtClean="0"/>
              <a:t>network</a:t>
            </a:r>
            <a:r>
              <a:rPr lang="en-GB" sz="3600" dirty="0" smtClean="0"/>
              <a:t>.</a:t>
            </a:r>
            <a:endParaRPr lang="en-US" sz="3600" dirty="0"/>
          </a:p>
        </p:txBody>
      </p:sp>
      <p:sp>
        <p:nvSpPr>
          <p:cNvPr id="3" name="Content Placeholder 2"/>
          <p:cNvSpPr>
            <a:spLocks noGrp="1"/>
          </p:cNvSpPr>
          <p:nvPr>
            <p:ph idx="1"/>
          </p:nvPr>
        </p:nvSpPr>
        <p:spPr/>
        <p:txBody>
          <a:bodyPr/>
          <a:lstStyle/>
          <a:p>
            <a:pPr lvl="1"/>
            <a:r>
              <a:rPr lang="en-US" b="1" dirty="0"/>
              <a:t>Development of a knowledge representation algorithm using the features identified in Part-B.</a:t>
            </a:r>
            <a:endParaRPr lang="en-GB" b="1" dirty="0"/>
          </a:p>
          <a:p>
            <a:pPr lvl="0"/>
            <a:r>
              <a:rPr lang="en-GB" sz="2800" dirty="0"/>
              <a:t>The actual story the main context of the story lies in the conversation of Buddha and the young Man.</a:t>
            </a:r>
          </a:p>
          <a:p>
            <a:pPr lvl="0"/>
            <a:r>
              <a:rPr lang="en-GB" sz="2800" dirty="0"/>
              <a:t>The part before the conversation tells the thinking of the young man about Buddha. </a:t>
            </a:r>
          </a:p>
          <a:p>
            <a:pPr lvl="0"/>
            <a:r>
              <a:rPr lang="en-GB" sz="2800" dirty="0"/>
              <a:t>The Conversation refers to the Intent call gift but ultimately it is referred to the anger and the hurt.</a:t>
            </a:r>
          </a:p>
          <a:p>
            <a:pPr lvl="0"/>
            <a:r>
              <a:rPr lang="en-GB" sz="2800" dirty="0"/>
              <a:t>The complete reference to gift has to be taken to the Anger and Hurt.</a:t>
            </a:r>
          </a:p>
          <a:p>
            <a:endParaRPr lang="en-US" dirty="0"/>
          </a:p>
        </p:txBody>
      </p:sp>
    </p:spTree>
    <p:extLst>
      <p:ext uri="{BB962C8B-B14F-4D97-AF65-F5344CB8AC3E}">
        <p14:creationId xmlns:p14="http://schemas.microsoft.com/office/powerpoint/2010/main" val="157489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Identification of threshold patterns for joint probability distribution</a:t>
            </a:r>
            <a:r>
              <a:rPr lang="en-GB" dirty="0"/>
              <a:t> </a:t>
            </a:r>
            <a:endParaRPr lang="en-US" dirty="0"/>
          </a:p>
        </p:txBody>
      </p:sp>
      <p:sp>
        <p:nvSpPr>
          <p:cNvPr id="3" name="Content Placeholder 2"/>
          <p:cNvSpPr>
            <a:spLocks noGrp="1"/>
          </p:cNvSpPr>
          <p:nvPr>
            <p:ph idx="1"/>
          </p:nvPr>
        </p:nvSpPr>
        <p:spPr>
          <a:xfrm>
            <a:off x="381000" y="1676400"/>
            <a:ext cx="8915400" cy="4525963"/>
          </a:xfrm>
        </p:spPr>
        <p:txBody>
          <a:bodyPr/>
          <a:lstStyle/>
          <a:p>
            <a:endParaRPr lang="en-US" dirty="0"/>
          </a:p>
        </p:txBody>
      </p:sp>
      <p:pic>
        <p:nvPicPr>
          <p:cNvPr id="307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96" y="1817686"/>
            <a:ext cx="8753803" cy="704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9"/>
          <p:cNvSpPr>
            <a:spLocks noChangeArrowheads="1"/>
          </p:cNvSpPr>
          <p:nvPr/>
        </p:nvSpPr>
        <p:spPr bwMode="auto">
          <a:xfrm>
            <a:off x="685800" y="2781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8"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2650798"/>
            <a:ext cx="8724899" cy="68930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851" y="3419424"/>
            <a:ext cx="1765300" cy="5969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048" y="3409677"/>
            <a:ext cx="1549400" cy="698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p:cNvSpPr>
            <a:spLocks noChangeArrowheads="1"/>
          </p:cNvSpPr>
          <p:nvPr/>
        </p:nvSpPr>
        <p:spPr bwMode="auto">
          <a:xfrm>
            <a:off x="685800" y="4572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345" y="3429001"/>
            <a:ext cx="1511300" cy="571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685800" y="51435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99" y="4203043"/>
            <a:ext cx="8724900" cy="780119"/>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298" y="5114216"/>
            <a:ext cx="8724899" cy="8293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2"/>
          <p:cNvSpPr>
            <a:spLocks noChangeArrowheads="1"/>
          </p:cNvSpPr>
          <p:nvPr/>
        </p:nvSpPr>
        <p:spPr bwMode="auto">
          <a:xfrm>
            <a:off x="685800" y="63119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430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a:t>Development of a Bayesian network </a:t>
            </a:r>
            <a:r>
              <a:rPr lang="en-US" sz="3200" b="1" dirty="0" smtClean="0"/>
              <a:t>model</a:t>
            </a:r>
            <a:endParaRPr lang="en-US" sz="3200" dirty="0"/>
          </a:p>
        </p:txBody>
      </p:sp>
      <p:sp>
        <p:nvSpPr>
          <p:cNvPr id="3" name="Content Placeholder 2"/>
          <p:cNvSpPr>
            <a:spLocks noGrp="1"/>
          </p:cNvSpPr>
          <p:nvPr>
            <p:ph idx="1"/>
          </p:nvPr>
        </p:nvSpPr>
        <p:spPr/>
        <p:txBody>
          <a:bodyPr/>
          <a:lstStyle/>
          <a:p>
            <a:r>
              <a:rPr lang="en-GB" dirty="0"/>
              <a:t>As the story is seen in perspective of two parts I.e.</a:t>
            </a:r>
          </a:p>
          <a:p>
            <a:pPr lvl="1"/>
            <a:r>
              <a:rPr lang="en-GB" dirty="0"/>
              <a:t>Before conversation</a:t>
            </a:r>
          </a:p>
          <a:p>
            <a:pPr lvl="1"/>
            <a:r>
              <a:rPr lang="en-GB" dirty="0"/>
              <a:t>While conversation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7928" y="3352800"/>
            <a:ext cx="5293272" cy="30886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30900" y="2286000"/>
            <a:ext cx="3479800" cy="4155440"/>
          </a:xfrm>
          <a:prstGeom prst="rect">
            <a:avLst/>
          </a:prstGeom>
        </p:spPr>
      </p:pic>
    </p:spTree>
    <p:extLst>
      <p:ext uri="{BB962C8B-B14F-4D97-AF65-F5344CB8AC3E}">
        <p14:creationId xmlns:p14="http://schemas.microsoft.com/office/powerpoint/2010/main" val="198573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a reasoning scheme for inferring action description</a:t>
            </a:r>
            <a:r>
              <a:rPr lang="en-GB" dirty="0"/>
              <a:t> </a:t>
            </a:r>
            <a:endParaRPr lang="en-US" dirty="0"/>
          </a:p>
        </p:txBody>
      </p:sp>
      <p:sp>
        <p:nvSpPr>
          <p:cNvPr id="3" name="Content Placeholder 2"/>
          <p:cNvSpPr>
            <a:spLocks noGrp="1"/>
          </p:cNvSpPr>
          <p:nvPr>
            <p:ph idx="1"/>
          </p:nvPr>
        </p:nvSpPr>
        <p:spPr/>
        <p:txBody>
          <a:bodyPr/>
          <a:lstStyle/>
          <a:p>
            <a:r>
              <a:rPr lang="en-GB" dirty="0"/>
              <a:t>Reasoning scheme for inferring the action is done using the python library for probabilistic graphical model </a:t>
            </a:r>
            <a:r>
              <a:rPr lang="en-GB" b="1" dirty="0" err="1"/>
              <a:t>pgmpy</a:t>
            </a:r>
            <a:r>
              <a:rPr lang="en-GB" dirty="0" smtClean="0"/>
              <a:t>.</a:t>
            </a:r>
          </a:p>
          <a:p>
            <a:r>
              <a:rPr lang="en-GB" b="1" dirty="0" smtClean="0"/>
              <a:t>OUTPUT</a:t>
            </a:r>
            <a:endParaRPr lang="en-US" b="1" dirty="0" smtClean="0"/>
          </a:p>
          <a:p>
            <a:endParaRPr lang="en-GB" dirty="0"/>
          </a:p>
        </p:txBody>
      </p:sp>
      <p:sp>
        <p:nvSpPr>
          <p:cNvPr id="4" name="Rectangle 1"/>
          <p:cNvSpPr>
            <a:spLocks noChangeArrowheads="1"/>
          </p:cNvSpPr>
          <p:nvPr/>
        </p:nvSpPr>
        <p:spPr bwMode="auto">
          <a:xfrm>
            <a:off x="476907" y="4024209"/>
            <a:ext cx="5413661"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charset="0"/>
                <a:ea typeface="Courier New" charset="0"/>
              </a:rPr>
              <a:t>q = </a:t>
            </a:r>
            <a:r>
              <a:rPr kumimoji="0" lang="en-US" altLang="en-US" sz="1000" b="0" i="0" u="none" strike="noStrike" cap="none" normalizeH="0" baseline="0" dirty="0" err="1">
                <a:ln>
                  <a:noFill/>
                </a:ln>
                <a:solidFill>
                  <a:schemeClr val="tx1"/>
                </a:solidFill>
                <a:effectLst/>
                <a:latin typeface="Arial Unicode MS" charset="0"/>
                <a:ea typeface="Courier New" charset="0"/>
              </a:rPr>
              <a:t>storybeforeconv_model.query</a:t>
            </a:r>
            <a:r>
              <a:rPr kumimoji="0" lang="en-US" altLang="en-US" sz="1000" b="0" i="0" u="none" strike="noStrike" cap="none" normalizeH="0" baseline="0" dirty="0">
                <a:ln>
                  <a:noFill/>
                </a:ln>
                <a:solidFill>
                  <a:schemeClr val="tx1"/>
                </a:solidFill>
                <a:effectLst/>
                <a:latin typeface="Arial Unicode MS" charset="0"/>
                <a:ea typeface="Courier New" charset="0"/>
              </a:rPr>
              <a:t>(variables=['Teach'], evidence={'Stupid': 0})</a:t>
            </a:r>
            <a:r>
              <a:rPr kumimoji="0" lang="en-US" altLang="en-US" sz="1000" b="1" i="0" u="none" strike="noStrike" cap="none" normalizeH="0" baseline="0" dirty="0">
                <a:ln>
                  <a:noFill/>
                </a:ln>
                <a:solidFill>
                  <a:schemeClr val="tx1"/>
                </a:solidFill>
                <a:effectLst/>
                <a:latin typeface="Arial Unicode MS" charset="0"/>
                <a:ea typeface="Courier New" charset="0"/>
              </a:rPr>
              <a:t>print(</a:t>
            </a:r>
            <a:r>
              <a:rPr kumimoji="0" lang="en-US" altLang="en-US" sz="1000" b="0" i="0" u="none" strike="noStrike" cap="none" normalizeH="0" baseline="0" dirty="0">
                <a:ln>
                  <a:noFill/>
                </a:ln>
                <a:solidFill>
                  <a:schemeClr val="tx1"/>
                </a:solidFill>
                <a:effectLst/>
                <a:latin typeface="Arial Unicode MS" charset="0"/>
                <a:ea typeface="Courier New" charset="0"/>
              </a:rPr>
              <a:t>q['Teach'])</a:t>
            </a:r>
            <a:r>
              <a:rPr kumimoji="0" lang="en-US" altLang="en-US" sz="800" b="0" i="0" u="none" strike="noStrike" cap="none" normalizeH="0" baseline="0" dirty="0">
                <a:ln>
                  <a:noFill/>
                </a:ln>
                <a:solidFill>
                  <a:schemeClr val="tx1"/>
                </a:solidFill>
                <a:effectLst/>
              </a:rPr>
              <a:t>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   |  phi(Stupid)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Teach_0 |       0.7000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 </a:t>
            </a:r>
            <a:r>
              <a:rPr kumimoji="0" lang="en-US" altLang="en-US" sz="1000" b="0" i="0" u="none" strike="noStrike" cap="none" normalizeH="0" baseline="0" dirty="0">
                <a:ln>
                  <a:noFill/>
                </a:ln>
                <a:solidFill>
                  <a:schemeClr val="tx1"/>
                </a:solidFill>
                <a:effectLst/>
                <a:latin typeface="Arial Unicode MS" charset="0"/>
                <a:ea typeface="Courier New" charset="0"/>
              </a:rPr>
              <a:t>Teach_1 |       0.3000 </a:t>
            </a:r>
            <a:r>
              <a:rPr kumimoji="0" lang="en-US" altLang="en-US" sz="1000" b="0" i="0" u="none" strike="noStrike" cap="none" normalizeH="0" baseline="0" dirty="0" smtClean="0">
                <a:ln>
                  <a:noFill/>
                </a:ln>
                <a:solidFill>
                  <a:schemeClr val="tx1"/>
                </a:solidFill>
                <a:effectLst/>
                <a:latin typeface="Arial Unicode MS" charset="0"/>
                <a:ea typeface="Courier New"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charset="0"/>
                <a:ea typeface="Courier New"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032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2000" b="1" dirty="0"/>
              <a:t>Analysis of results and comment on the influence of representation, inference, and learning </a:t>
            </a:r>
            <a:r>
              <a:rPr lang="en-US" sz="2000" b="1" dirty="0" smtClean="0"/>
              <a:t>algorithm</a:t>
            </a:r>
            <a:endParaRPr lang="en-US" sz="2000" dirty="0"/>
          </a:p>
        </p:txBody>
      </p:sp>
      <p:sp>
        <p:nvSpPr>
          <p:cNvPr id="3" name="Content Placeholder 2"/>
          <p:cNvSpPr>
            <a:spLocks noGrp="1"/>
          </p:cNvSpPr>
          <p:nvPr>
            <p:ph idx="1"/>
          </p:nvPr>
        </p:nvSpPr>
        <p:spPr/>
        <p:txBody>
          <a:bodyPr/>
          <a:lstStyle/>
          <a:p>
            <a:r>
              <a:rPr lang="en-GB" sz="2000" i="1" dirty="0"/>
              <a:t>Computing the probability of teaching given stupid.</a:t>
            </a:r>
            <a:endParaRPr lang="en-GB" sz="2000" dirty="0"/>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   |  phi(Stupid)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Teach_0 |       0.7000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Teach_1 |       0.3000 |</a:t>
            </a:r>
          </a:p>
          <a:p>
            <a:pPr marL="0" lvl="0" indent="0" algn="ctr" eaLnBrk="0" fontAlgn="base" hangingPunct="0">
              <a:spcBef>
                <a:spcPct val="0"/>
              </a:spcBef>
              <a:spcAft>
                <a:spcPct val="0"/>
              </a:spcAft>
              <a:buNone/>
            </a:pPr>
            <a:r>
              <a:rPr lang="en-US" altLang="en-US" sz="1800" dirty="0">
                <a:latin typeface="Arial Unicode MS" charset="0"/>
                <a:ea typeface="Arial Unicode MS" charset="0"/>
                <a:cs typeface="Arial Unicode MS" charset="0"/>
              </a:rPr>
              <a:t>+------------+--------------+ </a:t>
            </a:r>
          </a:p>
          <a:p>
            <a:r>
              <a:rPr lang="en-GB" sz="2000" dirty="0"/>
              <a:t>Looking at the above result it clearly made an inference of if the person is stupid there is no point of him teaching</a:t>
            </a:r>
            <a:r>
              <a:rPr lang="en-GB" sz="2000" dirty="0" smtClean="0"/>
              <a:t>.</a:t>
            </a:r>
            <a:endParaRPr lang="en-GB" sz="2000" dirty="0"/>
          </a:p>
          <a:p>
            <a:r>
              <a:rPr lang="en-GB" sz="2000" dirty="0"/>
              <a:t>In this model the inference of the anger and is directly obtained it is from the Knowledge representation only</a:t>
            </a:r>
            <a:r>
              <a:rPr lang="en-GB" sz="2000" dirty="0" smtClean="0"/>
              <a:t>.</a:t>
            </a:r>
            <a:endParaRPr lang="en-GB" sz="2000" dirty="0"/>
          </a:p>
          <a:p>
            <a:r>
              <a:rPr lang="en-GB" sz="2000" dirty="0"/>
              <a:t>Similarly as given all the inference can be made from the above graphical models.</a:t>
            </a:r>
            <a:r>
              <a:rPr lang="en-GB" sz="2000" dirty="0"/>
              <a:t> </a:t>
            </a:r>
            <a:endParaRPr lang="en-US" sz="2000" dirty="0"/>
          </a:p>
        </p:txBody>
      </p:sp>
    </p:spTree>
    <p:extLst>
      <p:ext uri="{BB962C8B-B14F-4D97-AF65-F5344CB8AC3E}">
        <p14:creationId xmlns:p14="http://schemas.microsoft.com/office/powerpoint/2010/main" val="48147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References</a:t>
            </a:r>
          </a:p>
        </p:txBody>
      </p:sp>
      <p:sp>
        <p:nvSpPr>
          <p:cNvPr id="3" name="Content Placeholder 2"/>
          <p:cNvSpPr>
            <a:spLocks noGrp="1"/>
          </p:cNvSpPr>
          <p:nvPr>
            <p:ph idx="1"/>
          </p:nvPr>
        </p:nvSpPr>
        <p:spPr>
          <a:xfrm>
            <a:off x="457200" y="1295400"/>
            <a:ext cx="8915400" cy="4267200"/>
          </a:xfrm>
        </p:spPr>
        <p:txBody>
          <a:bodyPr/>
          <a:lstStyle/>
          <a:p>
            <a:r>
              <a:rPr lang="en-GB" sz="1800" dirty="0"/>
              <a:t>Xavier Carreras and </a:t>
            </a:r>
            <a:r>
              <a:rPr lang="en-GB" sz="1800" dirty="0" err="1"/>
              <a:t>Lu´ıs</a:t>
            </a:r>
            <a:r>
              <a:rPr lang="en-GB" sz="1800" dirty="0"/>
              <a:t> Marquez. 2005. Introduction to ` the CoNLL-2005 shared task: </a:t>
            </a:r>
            <a:r>
              <a:rPr lang="en-GB" sz="1800" dirty="0" smtClean="0"/>
              <a:t>	Semantic </a:t>
            </a:r>
            <a:r>
              <a:rPr lang="en-GB" sz="1800" dirty="0"/>
              <a:t>role </a:t>
            </a:r>
            <a:r>
              <a:rPr lang="en-GB" sz="1800" dirty="0" err="1"/>
              <a:t>labeling</a:t>
            </a:r>
            <a:r>
              <a:rPr lang="en-GB" sz="1800" dirty="0"/>
              <a:t>. In </a:t>
            </a:r>
            <a:r>
              <a:rPr lang="en-GB" sz="1800" dirty="0" smtClean="0"/>
              <a:t>	Proceedings </a:t>
            </a:r>
            <a:r>
              <a:rPr lang="en-GB" sz="1800" dirty="0"/>
              <a:t>of </a:t>
            </a:r>
            <a:r>
              <a:rPr lang="en-GB" sz="1800" dirty="0" err="1"/>
              <a:t>CoNLL</a:t>
            </a:r>
            <a:r>
              <a:rPr lang="en-GB" sz="1800" dirty="0"/>
              <a:t>. </a:t>
            </a:r>
          </a:p>
          <a:p>
            <a:r>
              <a:rPr lang="en-GB" sz="1800" dirty="0"/>
              <a:t>Eugene </a:t>
            </a:r>
            <a:r>
              <a:rPr lang="en-GB" sz="1800" dirty="0" err="1"/>
              <a:t>Charniak</a:t>
            </a:r>
            <a:r>
              <a:rPr lang="en-GB" sz="1800" dirty="0"/>
              <a:t> and Mark Johnson. 2005. Coarse-to-fine n-best parsing and </a:t>
            </a:r>
            <a:r>
              <a:rPr lang="en-GB" sz="1800" dirty="0" err="1"/>
              <a:t>MaxEnt</a:t>
            </a:r>
            <a:r>
              <a:rPr lang="en-GB" sz="1800" dirty="0"/>
              <a:t> </a:t>
            </a:r>
            <a:r>
              <a:rPr lang="en-GB" sz="1800" dirty="0" smtClean="0"/>
              <a:t>	discriminative </a:t>
            </a:r>
            <a:r>
              <a:rPr lang="en-GB" sz="1800" dirty="0" err="1"/>
              <a:t>reranking</a:t>
            </a:r>
            <a:r>
              <a:rPr lang="en-GB" sz="1800" dirty="0"/>
              <a:t>. In </a:t>
            </a:r>
            <a:r>
              <a:rPr lang="en-GB" sz="1800" dirty="0" smtClean="0"/>
              <a:t>	Proceedings </a:t>
            </a:r>
            <a:r>
              <a:rPr lang="en-GB" sz="1800" dirty="0"/>
              <a:t>of ACL. </a:t>
            </a:r>
          </a:p>
          <a:p>
            <a:r>
              <a:rPr lang="en-GB" sz="1800" dirty="0"/>
              <a:t>Eugene </a:t>
            </a:r>
            <a:r>
              <a:rPr lang="en-GB" sz="1800" dirty="0" err="1"/>
              <a:t>Charniak</a:t>
            </a:r>
            <a:r>
              <a:rPr lang="en-GB" sz="1800" dirty="0"/>
              <a:t>. 2000. A maximum-entropy-inspired parser. In Proceedings of NAACL, </a:t>
            </a:r>
            <a:r>
              <a:rPr lang="en-GB" sz="1800" dirty="0" smtClean="0"/>
              <a:t>	pages </a:t>
            </a:r>
            <a:r>
              <a:rPr lang="en-GB" sz="1800" dirty="0"/>
              <a:t>132–139. </a:t>
            </a:r>
          </a:p>
          <a:p>
            <a:r>
              <a:rPr lang="en-GB" sz="1800" dirty="0"/>
              <a:t>Michael Collins and James Brooks. 1995. Prepositional attachment through a backed-off </a:t>
            </a:r>
            <a:r>
              <a:rPr lang="en-GB" sz="1800" dirty="0" smtClean="0"/>
              <a:t>	model</a:t>
            </a:r>
            <a:r>
              <a:rPr lang="en-GB" sz="1800" dirty="0"/>
              <a:t>. In Proceedings of </a:t>
            </a:r>
            <a:r>
              <a:rPr lang="en-GB" sz="1800" dirty="0" smtClean="0"/>
              <a:t>	the Third Workshop on Very Large Corpora, pages 27–	38. Michael Collins. 1997. Three generative, 	lexicalised models for statistical 	parsing. In Proceedings of ACL, pages 16 – 23. Michael Collins. 2000. 	Discriminative 	</a:t>
            </a:r>
            <a:r>
              <a:rPr lang="en-GB" sz="1800" dirty="0" err="1" smtClean="0"/>
              <a:t>reranking</a:t>
            </a:r>
            <a:r>
              <a:rPr lang="en-GB" sz="1800" dirty="0" smtClean="0"/>
              <a:t> for natural language parsing. In Proceedings of ICML, pages 175– 182. </a:t>
            </a:r>
            <a:endParaRPr lang="en-US" sz="1800" dirty="0" smtClean="0"/>
          </a:p>
        </p:txBody>
      </p:sp>
    </p:spTree>
    <p:extLst>
      <p:ext uri="{BB962C8B-B14F-4D97-AF65-F5344CB8AC3E}">
        <p14:creationId xmlns:p14="http://schemas.microsoft.com/office/powerpoint/2010/main" val="24818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US" sz="3200" b="1" dirty="0">
                <a:solidFill>
                  <a:srgbClr val="FF0000"/>
                </a:solidFill>
                <a:latin typeface="+mn-lt"/>
                <a:ea typeface="+mn-ea"/>
                <a:cs typeface="+mn-cs"/>
              </a:rPr>
              <a:t>Marking Scheme</a:t>
            </a:r>
          </a:p>
        </p:txBody>
      </p:sp>
      <p:graphicFrame>
        <p:nvGraphicFramePr>
          <p:cNvPr id="6" name="Content Placeholder 5"/>
          <p:cNvGraphicFramePr>
            <a:graphicFrameLocks noGrp="1"/>
          </p:cNvGraphicFramePr>
          <p:nvPr>
            <p:ph idx="1"/>
          </p:nvPr>
        </p:nvGraphicFramePr>
        <p:xfrm>
          <a:off x="742950" y="1219200"/>
          <a:ext cx="8420100" cy="4495800"/>
        </p:xfrm>
        <a:graphic>
          <a:graphicData uri="http://schemas.openxmlformats.org/drawingml/2006/table">
            <a:tbl>
              <a:tblPr firstRow="1" bandRow="1">
                <a:tableStyleId>{5940675A-B579-460E-94D1-54222C63F5DA}</a:tableStyleId>
              </a:tblPr>
              <a:tblGrid>
                <a:gridCol w="4622800"/>
                <a:gridCol w="2146300"/>
                <a:gridCol w="1651000"/>
              </a:tblGrid>
              <a:tr h="749300">
                <a:tc>
                  <a:txBody>
                    <a:bodyPr/>
                    <a:lstStyle/>
                    <a:p>
                      <a:pPr algn="ctr"/>
                      <a:r>
                        <a:rPr lang="en-US" sz="2800" dirty="0" smtClean="0"/>
                        <a:t>Head</a:t>
                      </a:r>
                      <a:endParaRPr lang="en-US" sz="2800" dirty="0"/>
                    </a:p>
                  </a:txBody>
                  <a:tcPr marL="99060" marR="99060"/>
                </a:tc>
                <a:tc>
                  <a:txBody>
                    <a:bodyPr/>
                    <a:lstStyle/>
                    <a:p>
                      <a:pPr algn="ctr"/>
                      <a:r>
                        <a:rPr lang="en-US" sz="2800" dirty="0" smtClean="0"/>
                        <a:t>Maximum</a:t>
                      </a:r>
                      <a:endParaRPr lang="en-US" sz="2800" dirty="0"/>
                    </a:p>
                  </a:txBody>
                  <a:tcPr marL="99060" marR="99060"/>
                </a:tc>
                <a:tc>
                  <a:txBody>
                    <a:bodyPr/>
                    <a:lstStyle/>
                    <a:p>
                      <a:pPr algn="ctr"/>
                      <a:r>
                        <a:rPr lang="en-US" sz="2800" dirty="0" smtClean="0"/>
                        <a:t>Score</a:t>
                      </a:r>
                      <a:endParaRPr lang="en-US" sz="2800" dirty="0"/>
                    </a:p>
                  </a:txBody>
                  <a:tcPr marL="99060" marR="99060"/>
                </a:tc>
              </a:tr>
              <a:tr h="749300">
                <a:tc>
                  <a:txBody>
                    <a:bodyPr/>
                    <a:lstStyle/>
                    <a:p>
                      <a:r>
                        <a:rPr lang="en-US" sz="2800" dirty="0" smtClean="0"/>
                        <a:t>Technical</a:t>
                      </a:r>
                      <a:r>
                        <a:rPr lang="en-US" sz="2800" baseline="0" dirty="0" smtClean="0"/>
                        <a:t> Content</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Grasp</a:t>
                      </a:r>
                      <a:r>
                        <a:rPr lang="en-US" sz="2800" baseline="0" dirty="0" smtClean="0"/>
                        <a:t> and Explanation</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Quality of Slides and Delivery</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r>
                        <a:rPr lang="en-US" sz="2800" dirty="0" smtClean="0"/>
                        <a:t>Q &amp; A</a:t>
                      </a:r>
                      <a:endParaRPr lang="en-US" sz="2800" dirty="0"/>
                    </a:p>
                  </a:txBody>
                  <a:tcPr marL="99060" marR="99060"/>
                </a:tc>
                <a:tc>
                  <a:txBody>
                    <a:bodyPr/>
                    <a:lstStyle/>
                    <a:p>
                      <a:pPr algn="ctr"/>
                      <a:r>
                        <a:rPr lang="en-US" sz="2800" dirty="0" smtClean="0"/>
                        <a:t>5</a:t>
                      </a:r>
                      <a:endParaRPr lang="en-US" sz="2800" dirty="0"/>
                    </a:p>
                  </a:txBody>
                  <a:tcPr marL="99060" marR="99060"/>
                </a:tc>
                <a:tc>
                  <a:txBody>
                    <a:bodyPr/>
                    <a:lstStyle/>
                    <a:p>
                      <a:pPr algn="ctr"/>
                      <a:endParaRPr lang="en-US" sz="2800" dirty="0"/>
                    </a:p>
                  </a:txBody>
                  <a:tcPr marL="99060" marR="99060"/>
                </a:tc>
              </a:tr>
              <a:tr h="749300">
                <a:tc>
                  <a:txBody>
                    <a:bodyPr/>
                    <a:lstStyle/>
                    <a:p>
                      <a:pPr algn="ctr"/>
                      <a:r>
                        <a:rPr lang="en-US" sz="2800" b="1" dirty="0" smtClean="0"/>
                        <a:t>Total</a:t>
                      </a:r>
                      <a:endParaRPr lang="en-US" sz="2800" b="1" dirty="0"/>
                    </a:p>
                  </a:txBody>
                  <a:tcPr marL="99060" marR="99060"/>
                </a:tc>
                <a:tc>
                  <a:txBody>
                    <a:bodyPr/>
                    <a:lstStyle/>
                    <a:p>
                      <a:pPr algn="ctr"/>
                      <a:r>
                        <a:rPr lang="en-US" sz="2800" b="1" dirty="0" smtClean="0"/>
                        <a:t>20</a:t>
                      </a:r>
                      <a:endParaRPr lang="en-US" sz="2800" b="1" dirty="0"/>
                    </a:p>
                  </a:txBody>
                  <a:tcPr marL="99060" marR="99060"/>
                </a:tc>
                <a:tc>
                  <a:txBody>
                    <a:bodyPr/>
                    <a:lstStyle/>
                    <a:p>
                      <a:pPr algn="ctr"/>
                      <a:endParaRPr lang="en-US" sz="2800" b="1" dirty="0"/>
                    </a:p>
                  </a:txBody>
                  <a:tcPr marL="99060" marR="9906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84775"/>
          </a:xfrm>
          <a:noFill/>
          <a:ln w="9525">
            <a:noFill/>
            <a:miter lim="800000"/>
            <a:headEnd/>
            <a:tailEnd/>
          </a:ln>
        </p:spPr>
        <p:txBody>
          <a:bodyPr>
            <a:spAutoFit/>
          </a:bodyPr>
          <a:lstStyle/>
          <a:p>
            <a:pPr>
              <a:spcBef>
                <a:spcPct val="50000"/>
              </a:spcBef>
            </a:pPr>
            <a:r>
              <a:rPr lang="en-GB" sz="3200" b="1" dirty="0">
                <a:solidFill>
                  <a:srgbClr val="FF0000"/>
                </a:solidFill>
                <a:latin typeface="+mn-lt"/>
                <a:ea typeface="+mn-ea"/>
                <a:cs typeface="+mn-cs"/>
              </a:rPr>
              <a:t>Presentation Outline</a:t>
            </a:r>
          </a:p>
        </p:txBody>
      </p:sp>
      <p:sp>
        <p:nvSpPr>
          <p:cNvPr id="3" name="Content Placeholder 2"/>
          <p:cNvSpPr>
            <a:spLocks noGrp="1"/>
          </p:cNvSpPr>
          <p:nvPr>
            <p:ph idx="1"/>
          </p:nvPr>
        </p:nvSpPr>
        <p:spPr/>
        <p:txBody>
          <a:bodyPr/>
          <a:lstStyle/>
          <a:p>
            <a:r>
              <a:rPr lang="en-GB" dirty="0"/>
              <a:t>D</a:t>
            </a:r>
            <a:r>
              <a:rPr lang="en-GB" dirty="0" smtClean="0"/>
              <a:t>iscriminative </a:t>
            </a:r>
            <a:r>
              <a:rPr lang="en-GB" dirty="0"/>
              <a:t>model is better than g</a:t>
            </a:r>
            <a:r>
              <a:rPr lang="en-GB" dirty="0" smtClean="0"/>
              <a:t>enerative </a:t>
            </a:r>
            <a:r>
              <a:rPr lang="en-GB" dirty="0"/>
              <a:t>model in structured classification </a:t>
            </a:r>
            <a:r>
              <a:rPr lang="en-GB" dirty="0" smtClean="0"/>
              <a:t>problems.</a:t>
            </a:r>
          </a:p>
          <a:p>
            <a:r>
              <a:rPr lang="en-GB" dirty="0" smtClean="0"/>
              <a:t>Development of </a:t>
            </a:r>
            <a:r>
              <a:rPr lang="en-GB" dirty="0"/>
              <a:t>an algorithm to extract syntactic cues and semantic labels from a narrative text such that they form an input to knowledge representation module. </a:t>
            </a:r>
            <a:endParaRPr lang="en-GB" dirty="0" smtClean="0"/>
          </a:p>
          <a:p>
            <a:r>
              <a:rPr lang="en-GB" dirty="0" smtClean="0"/>
              <a:t>Development of </a:t>
            </a:r>
            <a:r>
              <a:rPr lang="en-GB" dirty="0"/>
              <a:t>an algorithm for action description of a narrative text using Bayesian network.</a:t>
            </a:r>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t>Generative model is better than discriminative model in structured classification problems</a:t>
            </a:r>
          </a:p>
        </p:txBody>
      </p:sp>
      <p:sp>
        <p:nvSpPr>
          <p:cNvPr id="3" name="Content Placeholder 2"/>
          <p:cNvSpPr>
            <a:spLocks noGrp="1"/>
          </p:cNvSpPr>
          <p:nvPr>
            <p:ph idx="1"/>
          </p:nvPr>
        </p:nvSpPr>
        <p:spPr/>
        <p:txBody>
          <a:bodyPr/>
          <a:lstStyle/>
          <a:p>
            <a:r>
              <a:rPr lang="en-GB" dirty="0" smtClean="0"/>
              <a:t>Application : Structured </a:t>
            </a:r>
            <a:r>
              <a:rPr lang="en-GB" dirty="0"/>
              <a:t>Classification Problem in </a:t>
            </a:r>
            <a:r>
              <a:rPr lang="en-GB" b="1" dirty="0"/>
              <a:t>Natural Language Processing.</a:t>
            </a:r>
            <a:endParaRPr lang="en-GB" dirty="0"/>
          </a:p>
          <a:p>
            <a:r>
              <a:rPr lang="en-GB" dirty="0" smtClean="0"/>
              <a:t>Need:</a:t>
            </a:r>
          </a:p>
          <a:p>
            <a:pPr lvl="1"/>
            <a:r>
              <a:rPr lang="en-GB" sz="2400" dirty="0"/>
              <a:t>Probability estimates can be smoothed to accommodate unseen events </a:t>
            </a:r>
          </a:p>
          <a:p>
            <a:pPr lvl="1"/>
            <a:r>
              <a:rPr lang="en-GB" sz="2400" dirty="0"/>
              <a:t>Redundancy in language supports effective statistical inference procedures \ the stimulus is richer than it might seem.</a:t>
            </a:r>
          </a:p>
          <a:p>
            <a:pPr lvl="1"/>
            <a:r>
              <a:rPr lang="en-GB" sz="2400" dirty="0"/>
              <a:t>Statistical learning theory: generalization ability of a model class can be measured independently of model representation</a:t>
            </a:r>
            <a:r>
              <a:rPr lang="en-GB" sz="2400" dirty="0" smtClean="0"/>
              <a:t>.</a:t>
            </a:r>
            <a:endParaRPr lang="en-GB" sz="2400" dirty="0"/>
          </a:p>
        </p:txBody>
      </p:sp>
    </p:spTree>
    <p:extLst>
      <p:ext uri="{BB962C8B-B14F-4D97-AF65-F5344CB8AC3E}">
        <p14:creationId xmlns:p14="http://schemas.microsoft.com/office/powerpoint/2010/main" val="135938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of Generative and Discriminative models</a:t>
            </a:r>
            <a:endParaRPr lang="en-US" dirty="0"/>
          </a:p>
        </p:txBody>
      </p:sp>
      <p:sp>
        <p:nvSpPr>
          <p:cNvPr id="3" name="Content Placeholder 2"/>
          <p:cNvSpPr>
            <a:spLocks noGrp="1"/>
          </p:cNvSpPr>
          <p:nvPr>
            <p:ph idx="1"/>
          </p:nvPr>
        </p:nvSpPr>
        <p:spPr/>
        <p:txBody>
          <a:bodyPr/>
          <a:lstStyle/>
          <a:p>
            <a:r>
              <a:rPr lang="en-GB" sz="2800" dirty="0"/>
              <a:t>Discriminative models do not offer clear representations of relations between features and classes in the </a:t>
            </a:r>
            <a:r>
              <a:rPr lang="en-GB" sz="2800" dirty="0" smtClean="0"/>
              <a:t>dataset.</a:t>
            </a:r>
          </a:p>
          <a:p>
            <a:r>
              <a:rPr lang="en-GB" sz="2800" dirty="0"/>
              <a:t>Generative models often outperform discriminative models on smaller datasets because their generative assumptions place some structure on </a:t>
            </a:r>
            <a:r>
              <a:rPr lang="en-GB" sz="2800" dirty="0" smtClean="0"/>
              <a:t>your </a:t>
            </a:r>
            <a:r>
              <a:rPr lang="en-GB" sz="2800" dirty="0"/>
              <a:t>model that prevent </a:t>
            </a:r>
            <a:r>
              <a:rPr lang="en-GB" sz="2800" dirty="0" smtClean="0"/>
              <a:t>overfitting.</a:t>
            </a:r>
          </a:p>
          <a:p>
            <a:r>
              <a:rPr lang="en-GB" sz="2800" b="1" dirty="0" smtClean="0"/>
              <a:t>Stance: </a:t>
            </a:r>
            <a:r>
              <a:rPr lang="en-GB" sz="2800" dirty="0" smtClean="0"/>
              <a:t>Discriminative </a:t>
            </a:r>
            <a:r>
              <a:rPr lang="en-GB" sz="2800" dirty="0"/>
              <a:t>models are more powerful than the generative models and hence work better for larger datasets than smaller datasets. The only problem is of Overfitting in smaller Datasets.</a:t>
            </a:r>
          </a:p>
          <a:p>
            <a:endParaRPr lang="en-US" sz="2800" b="1" dirty="0"/>
          </a:p>
        </p:txBody>
      </p:sp>
    </p:spTree>
    <p:extLst>
      <p:ext uri="{BB962C8B-B14F-4D97-AF65-F5344CB8AC3E}">
        <p14:creationId xmlns:p14="http://schemas.microsoft.com/office/powerpoint/2010/main" val="102467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t>Develop an algorithm to extract syntactic cues and semantic labels from a narrative text such that they form an input to knowledge representation module.</a:t>
            </a:r>
            <a:r>
              <a:rPr lang="en-GB" sz="2400" dirty="0"/>
              <a:t> </a:t>
            </a:r>
            <a:endParaRPr lang="en-US" sz="2400" dirty="0"/>
          </a:p>
        </p:txBody>
      </p:sp>
      <p:sp>
        <p:nvSpPr>
          <p:cNvPr id="3" name="Content Placeholder 2"/>
          <p:cNvSpPr>
            <a:spLocks noGrp="1"/>
          </p:cNvSpPr>
          <p:nvPr>
            <p:ph idx="1"/>
          </p:nvPr>
        </p:nvSpPr>
        <p:spPr/>
        <p:txBody>
          <a:bodyPr/>
          <a:lstStyle/>
          <a:p>
            <a:r>
              <a:rPr lang="en-GB" dirty="0" err="1" smtClean="0"/>
              <a:t>Tokenizationof</a:t>
            </a:r>
            <a:r>
              <a:rPr lang="en-GB" dirty="0" smtClean="0"/>
              <a:t> </a:t>
            </a:r>
            <a:r>
              <a:rPr lang="en-GB" dirty="0"/>
              <a:t>the narrative </a:t>
            </a:r>
            <a:r>
              <a:rPr lang="en-GB" dirty="0" smtClean="0"/>
              <a:t>text.</a:t>
            </a:r>
          </a:p>
          <a:p>
            <a:pPr lvl="1"/>
            <a:r>
              <a:rPr lang="en-GB" dirty="0" smtClean="0"/>
              <a:t>The narrative text is tokenised into two forms word and sentences.</a:t>
            </a:r>
            <a:endParaRPr lang="en-US" dirty="0" smtClean="0"/>
          </a:p>
          <a:p>
            <a:pPr marL="0" indent="0">
              <a:buNone/>
            </a:pPr>
            <a:r>
              <a:rPr lang="en-GB" sz="1600" dirty="0"/>
              <a:t>Sentence tokenization output:</a:t>
            </a:r>
          </a:p>
          <a:p>
            <a:pPr marL="0" indent="0">
              <a:buNone/>
            </a:pPr>
            <a:r>
              <a:rPr lang="en-GB" sz="1600" dirty="0"/>
              <a:t>['One day Buddha was walking through a village.', 'A very angry and rude young man came up and began insulting him.', '“You have no right </a:t>
            </a:r>
            <a:r>
              <a:rPr lang="en-GB" sz="1600" dirty="0" smtClean="0"/>
              <a:t>teaching </a:t>
            </a:r>
            <a:r>
              <a:rPr lang="en-GB" sz="1600" dirty="0"/>
              <a:t>others,” </a:t>
            </a:r>
            <a:r>
              <a:rPr lang="en-GB" sz="1600" dirty="0" smtClean="0"/>
              <a:t>he </a:t>
            </a:r>
            <a:r>
              <a:rPr lang="en-GB" sz="1600" dirty="0"/>
              <a:t>shouted.', '“You are as stupid as everyone else</a:t>
            </a:r>
            <a:r>
              <a:rPr lang="en-GB" sz="1600" dirty="0" smtClean="0"/>
              <a:t>.’]</a:t>
            </a:r>
          </a:p>
          <a:p>
            <a:pPr marL="0" indent="0">
              <a:buNone/>
            </a:pPr>
            <a:endParaRPr lang="en-GB" sz="1600" dirty="0"/>
          </a:p>
          <a:p>
            <a:pPr marL="0" indent="0">
              <a:buNone/>
            </a:pPr>
            <a:r>
              <a:rPr lang="en-GB" sz="1600" dirty="0"/>
              <a:t>Word tokenization output:</a:t>
            </a:r>
          </a:p>
          <a:p>
            <a:pPr marL="0" indent="0">
              <a:buNone/>
            </a:pPr>
            <a:r>
              <a:rPr lang="en-GB" sz="1600" dirty="0"/>
              <a:t>['One', 'day', 'Buddha', 'was', 'walking', 'through', 'a', 'village', '.', 'A', 'very', 'angry', 'and', 'rude', 'young', 'man', 'came', 'up', 'and', 'began', 'insulting', 'him', '.', '“', 'You', 'have', 'no', 'right', 'teaching', 'others', ',', '”', 'he', 'shouted', '.', '“', 'You', 'are', 'as', 'stupid', 'as', 'everyone', </a:t>
            </a:r>
            <a:r>
              <a:rPr lang="en-GB" sz="1600" dirty="0" smtClean="0"/>
              <a:t>'else’]</a:t>
            </a:r>
          </a:p>
        </p:txBody>
      </p:sp>
    </p:spTree>
    <p:extLst>
      <p:ext uri="{BB962C8B-B14F-4D97-AF65-F5344CB8AC3E}">
        <p14:creationId xmlns:p14="http://schemas.microsoft.com/office/powerpoint/2010/main" val="46923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 an algorithm to extract the syntactic cues from the text</a:t>
            </a:r>
            <a:r>
              <a:rPr lang="en-GB" dirty="0"/>
              <a:t> </a:t>
            </a:r>
            <a:endParaRPr lang="en-US" dirty="0"/>
          </a:p>
        </p:txBody>
      </p:sp>
      <p:sp>
        <p:nvSpPr>
          <p:cNvPr id="3" name="Content Placeholder 2"/>
          <p:cNvSpPr>
            <a:spLocks noGrp="1"/>
          </p:cNvSpPr>
          <p:nvPr>
            <p:ph idx="1"/>
          </p:nvPr>
        </p:nvSpPr>
        <p:spPr/>
        <p:txBody>
          <a:bodyPr/>
          <a:lstStyle/>
          <a:p>
            <a:pPr lvl="0"/>
            <a:r>
              <a:rPr lang="en-GB" sz="2400" dirty="0"/>
              <a:t>Read text.</a:t>
            </a:r>
          </a:p>
          <a:p>
            <a:pPr lvl="0"/>
            <a:r>
              <a:rPr lang="en-GB" sz="2400" dirty="0"/>
              <a:t>Identify the Special Characters and flag them(Not included for POS tagging)</a:t>
            </a:r>
          </a:p>
          <a:p>
            <a:pPr lvl="0"/>
            <a:r>
              <a:rPr lang="en-GB" sz="2400" dirty="0"/>
              <a:t>Creation of the dictionary the only picks the required words</a:t>
            </a:r>
          </a:p>
          <a:p>
            <a:pPr lvl="1"/>
            <a:r>
              <a:rPr lang="en-GB" sz="2400" dirty="0"/>
              <a:t>Words that starts with the Noun=&gt;Adjective=&gt;Noun</a:t>
            </a:r>
          </a:p>
          <a:p>
            <a:pPr lvl="1"/>
            <a:r>
              <a:rPr lang="en-GB" sz="2400" dirty="0"/>
              <a:t> Words ending (Leaf Ending) which has a conjunction as parent.</a:t>
            </a:r>
          </a:p>
          <a:p>
            <a:pPr lvl="0"/>
            <a:r>
              <a:rPr lang="en-GB" sz="2400" dirty="0"/>
              <a:t>Perform tokenisation eliminating the special characters.</a:t>
            </a:r>
          </a:p>
          <a:p>
            <a:pPr lvl="0"/>
            <a:r>
              <a:rPr lang="en-GB" sz="2400" dirty="0"/>
              <a:t>Run through parts of speech tagger.</a:t>
            </a:r>
          </a:p>
          <a:p>
            <a:pPr lvl="0"/>
            <a:r>
              <a:rPr lang="en-GB" sz="2400" dirty="0"/>
              <a:t>With the help of the dictionary only select the words that fit into and print.</a:t>
            </a:r>
          </a:p>
          <a:p>
            <a:endParaRPr lang="en-US" sz="2400" dirty="0"/>
          </a:p>
        </p:txBody>
      </p:sp>
    </p:spTree>
    <p:extLst>
      <p:ext uri="{BB962C8B-B14F-4D97-AF65-F5344CB8AC3E}">
        <p14:creationId xmlns:p14="http://schemas.microsoft.com/office/powerpoint/2010/main" val="83419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Develop an algorithm to extract the syntactic cues from the text</a:t>
            </a:r>
            <a:r>
              <a:rPr lang="en-GB" dirty="0"/>
              <a:t> </a:t>
            </a:r>
            <a:endParaRPr lang="en-US" dirty="0"/>
          </a:p>
        </p:txBody>
      </p:sp>
      <p:sp>
        <p:nvSpPr>
          <p:cNvPr id="3" name="Content Placeholder 2"/>
          <p:cNvSpPr>
            <a:spLocks noGrp="1"/>
          </p:cNvSpPr>
          <p:nvPr>
            <p:ph idx="1"/>
          </p:nvPr>
        </p:nvSpPr>
        <p:spPr/>
        <p:txBody>
          <a:bodyPr/>
          <a:lstStyle/>
          <a:p>
            <a:r>
              <a:rPr lang="en-GB" dirty="0" smtClean="0"/>
              <a:t>Output:</a:t>
            </a:r>
          </a:p>
        </p:txBody>
      </p:sp>
      <p:graphicFrame>
        <p:nvGraphicFramePr>
          <p:cNvPr id="5" name="Table 4"/>
          <p:cNvGraphicFramePr>
            <a:graphicFrameLocks noGrp="1"/>
          </p:cNvGraphicFramePr>
          <p:nvPr>
            <p:extLst>
              <p:ext uri="{D42A27DB-BD31-4B8C-83A1-F6EECF244321}">
                <p14:modId xmlns:p14="http://schemas.microsoft.com/office/powerpoint/2010/main" val="373064261"/>
              </p:ext>
            </p:extLst>
          </p:nvPr>
        </p:nvGraphicFramePr>
        <p:xfrm>
          <a:off x="838200" y="2355374"/>
          <a:ext cx="1752600" cy="3770796"/>
        </p:xfrm>
        <a:graphic>
          <a:graphicData uri="http://schemas.openxmlformats.org/drawingml/2006/table">
            <a:tbl>
              <a:tblPr firstRow="1" firstCol="1" bandRow="1">
                <a:tableStyleId>{5C22544A-7EE6-4342-B048-85BDC9FD1C3A}</a:tableStyleId>
              </a:tblPr>
              <a:tblGrid>
                <a:gridCol w="1752600"/>
              </a:tblGrid>
              <a:tr h="314233">
                <a:tc>
                  <a:txBody>
                    <a:bodyPr/>
                    <a:lstStyle/>
                    <a:p>
                      <a:pPr>
                        <a:lnSpc>
                          <a:spcPct val="150000"/>
                        </a:lnSpc>
                        <a:spcAft>
                          <a:spcPts val="0"/>
                        </a:spcAft>
                      </a:pPr>
                      <a:r>
                        <a:rPr lang="en-GB" sz="1200" dirty="0">
                          <a:effectLst/>
                        </a:rPr>
                        <a:t>Sentence 1</a:t>
                      </a:r>
                      <a:endParaRPr lang="en-GB" sz="1200" dirty="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day</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village</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Sentence 2</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rude</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young</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Sentence 3</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right</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a:effectLst/>
                        </a:rPr>
                        <a:t>teach</a:t>
                      </a:r>
                      <a:endParaRPr lang="en-GB" sz="1200">
                        <a:effectLst/>
                        <a:latin typeface="Times New Roman" charset="0"/>
                        <a:ea typeface="Calibri" charset="0"/>
                      </a:endParaRPr>
                    </a:p>
                  </a:txBody>
                  <a:tcPr marL="68580" marR="68580" marT="0" marB="0"/>
                </a:tc>
              </a:tr>
              <a:tr h="314233">
                <a:tc>
                  <a:txBody>
                    <a:bodyPr/>
                    <a:lstStyle/>
                    <a:p>
                      <a:pPr>
                        <a:lnSpc>
                          <a:spcPct val="150000"/>
                        </a:lnSpc>
                        <a:spcAft>
                          <a:spcPts val="0"/>
                        </a:spcAft>
                      </a:pPr>
                      <a:r>
                        <a:rPr lang="en-GB" sz="1200" dirty="0">
                          <a:effectLst/>
                        </a:rPr>
                        <a:t>other</a:t>
                      </a:r>
                      <a:endParaRPr lang="en-GB" sz="1200" dirty="0">
                        <a:effectLst/>
                        <a:latin typeface="Times New Roman" charset="0"/>
                        <a:ea typeface="Calibri"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86269034"/>
              </p:ext>
            </p:extLst>
          </p:nvPr>
        </p:nvGraphicFramePr>
        <p:xfrm>
          <a:off x="2718239" y="2355374"/>
          <a:ext cx="1929962" cy="3770788"/>
        </p:xfrm>
        <a:graphic>
          <a:graphicData uri="http://schemas.openxmlformats.org/drawingml/2006/table">
            <a:tbl>
              <a:tblPr firstRow="1" firstCol="1" bandRow="1">
                <a:tableStyleId>{5C22544A-7EE6-4342-B048-85BDC9FD1C3A}</a:tableStyleId>
              </a:tblPr>
              <a:tblGrid>
                <a:gridCol w="1929962"/>
              </a:tblGrid>
              <a:tr h="538684">
                <a:tc>
                  <a:txBody>
                    <a:bodyPr/>
                    <a:lstStyle/>
                    <a:p>
                      <a:pPr>
                        <a:lnSpc>
                          <a:spcPct val="150000"/>
                        </a:lnSpc>
                        <a:spcAft>
                          <a:spcPts val="0"/>
                        </a:spcAft>
                      </a:pPr>
                      <a:r>
                        <a:rPr lang="en-GB" sz="1200">
                          <a:effectLst/>
                        </a:rPr>
                        <a:t>Sentence 4</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everyone</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Sentence 5</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nothing</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fake</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538684">
                <a:tc>
                  <a:txBody>
                    <a:bodyPr/>
                    <a:lstStyle/>
                    <a:p>
                      <a:pPr>
                        <a:lnSpc>
                          <a:spcPct val="150000"/>
                        </a:lnSpc>
                        <a:spcAft>
                          <a:spcPts val="0"/>
                        </a:spcAft>
                      </a:pPr>
                      <a:r>
                        <a:rPr lang="en-GB" sz="1200" dirty="0">
                          <a:effectLst/>
                        </a:rPr>
                        <a:t>insult</a:t>
                      </a:r>
                      <a:endParaRPr lang="en-GB" sz="1200" dirty="0">
                        <a:effectLst/>
                        <a:latin typeface="Times New Roman" charset="0"/>
                        <a:ea typeface="Calibri"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61660580"/>
              </p:ext>
            </p:extLst>
          </p:nvPr>
        </p:nvGraphicFramePr>
        <p:xfrm>
          <a:off x="4791407" y="2355374"/>
          <a:ext cx="1761794" cy="3770784"/>
        </p:xfrm>
        <a:graphic>
          <a:graphicData uri="http://schemas.openxmlformats.org/drawingml/2006/table">
            <a:tbl>
              <a:tblPr firstRow="1" firstCol="1" bandRow="1">
                <a:tableStyleId>{5C22544A-7EE6-4342-B048-85BDC9FD1C3A}</a:tableStyleId>
              </a:tblPr>
              <a:tblGrid>
                <a:gridCol w="1761794"/>
              </a:tblGrid>
              <a:tr h="314232">
                <a:tc>
                  <a:txBody>
                    <a:bodyPr/>
                    <a:lstStyle/>
                    <a:p>
                      <a:pPr>
                        <a:lnSpc>
                          <a:spcPct val="150000"/>
                        </a:lnSpc>
                        <a:spcAft>
                          <a:spcPts val="0"/>
                        </a:spcAft>
                      </a:pPr>
                      <a:r>
                        <a:rPr lang="en-GB" sz="1200">
                          <a:effectLst/>
                        </a:rPr>
                        <a:t>Sentence 6</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young</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tell</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someone</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person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belong</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man</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a:effectLst/>
                        </a:rPr>
                        <a:t>strange</a:t>
                      </a:r>
                      <a:endParaRPr lang="en-GB" sz="1200">
                        <a:effectLst/>
                        <a:latin typeface="Times New Roman" charset="0"/>
                        <a:ea typeface="Calibri" charset="0"/>
                      </a:endParaRPr>
                    </a:p>
                  </a:txBody>
                  <a:tcPr marL="68580" marR="68580" marT="0" marB="0"/>
                </a:tc>
              </a:tr>
              <a:tr h="314232">
                <a:tc>
                  <a:txBody>
                    <a:bodyPr/>
                    <a:lstStyle/>
                    <a:p>
                      <a:pPr>
                        <a:lnSpc>
                          <a:spcPct val="150000"/>
                        </a:lnSpc>
                        <a:spcAft>
                          <a:spcPts val="0"/>
                        </a:spcAft>
                      </a:pPr>
                      <a:r>
                        <a:rPr lang="en-GB" sz="1200" dirty="0">
                          <a:effectLst/>
                        </a:rPr>
                        <a:t>question</a:t>
                      </a:r>
                      <a:endParaRPr lang="en-GB" sz="1200" dirty="0">
                        <a:effectLst/>
                        <a:latin typeface="Times New Roman" charset="0"/>
                        <a:ea typeface="Calibri"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4234426"/>
              </p:ext>
            </p:extLst>
          </p:nvPr>
        </p:nvGraphicFramePr>
        <p:xfrm>
          <a:off x="6696407" y="2355374"/>
          <a:ext cx="2209799" cy="3770785"/>
        </p:xfrm>
        <a:graphic>
          <a:graphicData uri="http://schemas.openxmlformats.org/drawingml/2006/table">
            <a:tbl>
              <a:tblPr firstRow="1" firstCol="1" bandRow="1">
                <a:tableStyleId>{5C22544A-7EE6-4342-B048-85BDC9FD1C3A}</a:tableStyleId>
              </a:tblPr>
              <a:tblGrid>
                <a:gridCol w="2209799"/>
              </a:tblGrid>
              <a:tr h="754157">
                <a:tc>
                  <a:txBody>
                    <a:bodyPr/>
                    <a:lstStyle/>
                    <a:p>
                      <a:pPr>
                        <a:lnSpc>
                          <a:spcPct val="150000"/>
                        </a:lnSpc>
                        <a:spcAft>
                          <a:spcPts val="0"/>
                        </a:spcAft>
                      </a:pPr>
                      <a:r>
                        <a:rPr lang="en-GB" sz="1200">
                          <a:effectLst/>
                        </a:rPr>
                        <a:t>Sentence 7</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gift</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buddha</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a:effectLst/>
                        </a:rPr>
                        <a:t>anger</a:t>
                      </a:r>
                      <a:endParaRPr lang="en-GB" sz="1200">
                        <a:effectLst/>
                        <a:latin typeface="Times New Roman" charset="0"/>
                        <a:ea typeface="Calibri" charset="0"/>
                      </a:endParaRPr>
                    </a:p>
                  </a:txBody>
                  <a:tcPr marL="68580" marR="68580" marT="0" marB="0"/>
                </a:tc>
              </a:tr>
              <a:tr h="754157">
                <a:tc>
                  <a:txBody>
                    <a:bodyPr/>
                    <a:lstStyle/>
                    <a:p>
                      <a:pPr>
                        <a:lnSpc>
                          <a:spcPct val="150000"/>
                        </a:lnSpc>
                        <a:spcAft>
                          <a:spcPts val="0"/>
                        </a:spcAft>
                      </a:pPr>
                      <a:r>
                        <a:rPr lang="en-GB" sz="1200" dirty="0">
                          <a:effectLst/>
                        </a:rPr>
                        <a:t>anger</a:t>
                      </a:r>
                      <a:endParaRPr lang="en-GB" sz="1200" dirty="0">
                        <a:effectLst/>
                        <a:latin typeface="Times New Roman" charset="0"/>
                        <a:ea typeface="Calibri" charset="0"/>
                      </a:endParaRPr>
                    </a:p>
                  </a:txBody>
                  <a:tcPr marL="68580" marR="68580" marT="0" marB="0"/>
                </a:tc>
              </a:tr>
            </a:tbl>
          </a:graphicData>
        </a:graphic>
      </p:graphicFrame>
    </p:spTree>
    <p:extLst>
      <p:ext uri="{BB962C8B-B14F-4D97-AF65-F5344CB8AC3E}">
        <p14:creationId xmlns:p14="http://schemas.microsoft.com/office/powerpoint/2010/main" val="170423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Formation of a semantic label table</a:t>
            </a:r>
            <a:r>
              <a:rPr lang="en-GB" dirty="0"/>
              <a:t> </a:t>
            </a:r>
            <a:endParaRPr lang="en-US" dirty="0"/>
          </a:p>
        </p:txBody>
      </p:sp>
      <p:sp>
        <p:nvSpPr>
          <p:cNvPr id="3" name="Content Placeholder 2"/>
          <p:cNvSpPr>
            <a:spLocks noGrp="1"/>
          </p:cNvSpPr>
          <p:nvPr>
            <p:ph idx="1"/>
          </p:nvPr>
        </p:nvSpPr>
        <p:spPr/>
        <p:txBody>
          <a:bodyPr/>
          <a:lstStyle/>
          <a:p>
            <a:r>
              <a:rPr lang="en-GB" sz="2000" dirty="0"/>
              <a:t>Semantics is the meaning of words in sentences. it refers to meaning that does not depend on the context where it appears. Semantic table consists of [Context1, Intent1, Dependencies, Dep</a:t>
            </a:r>
            <a:r>
              <a:rPr lang="en-GB" sz="2000" dirty="0" smtClean="0"/>
              <a:t>].Context </a:t>
            </a:r>
            <a:r>
              <a:rPr lang="en-GB" sz="2000" dirty="0"/>
              <a:t>has the words in the sentence ,Intent represents to the Action that is performed in the sentence, Dependencies represents the dependence of other words in the same sent to the word in the context, Dep is the semantic role label.</a:t>
            </a:r>
          </a:p>
          <a:p>
            <a:r>
              <a:rPr lang="en-GB" sz="1400" dirty="0"/>
              <a:t>0      	One      	day                              []    					</a:t>
            </a:r>
            <a:r>
              <a:rPr lang="en-GB" sz="1400" dirty="0" err="1"/>
              <a:t>nummod</a:t>
            </a:r>
            <a:endParaRPr lang="en-GB" sz="1400" dirty="0"/>
          </a:p>
          <a:p>
            <a:r>
              <a:rPr lang="en-GB" sz="1400" dirty="0"/>
              <a:t>1      	day  	</a:t>
            </a:r>
            <a:r>
              <a:rPr lang="en-GB" sz="1400" dirty="0" smtClean="0"/>
              <a:t>walking                       </a:t>
            </a:r>
            <a:r>
              <a:rPr lang="en-GB" sz="1400" dirty="0"/>
              <a:t>[One]  				</a:t>
            </a:r>
            <a:r>
              <a:rPr lang="en-GB" sz="1400" dirty="0" err="1" smtClean="0"/>
              <a:t>npadvmod</a:t>
            </a:r>
            <a:endParaRPr lang="en-GB" sz="1400" dirty="0"/>
          </a:p>
          <a:p>
            <a:r>
              <a:rPr lang="en-GB" sz="1400" dirty="0"/>
              <a:t>2   	Buddha  	walking                       []     					</a:t>
            </a:r>
            <a:r>
              <a:rPr lang="en-GB" sz="1400" dirty="0" err="1"/>
              <a:t>nsubj</a:t>
            </a:r>
            <a:endParaRPr lang="en-GB" sz="1400" dirty="0"/>
          </a:p>
          <a:p>
            <a:r>
              <a:rPr lang="en-GB" sz="1400" dirty="0"/>
              <a:t>3      	was  	</a:t>
            </a:r>
            <a:r>
              <a:rPr lang="en-GB" sz="1400" dirty="0" smtClean="0"/>
              <a:t>walking                       </a:t>
            </a:r>
            <a:r>
              <a:rPr lang="en-GB" sz="1400" dirty="0"/>
              <a:t>[]       				</a:t>
            </a:r>
            <a:r>
              <a:rPr lang="en-GB" sz="1400" dirty="0" smtClean="0"/>
              <a:t>aux</a:t>
            </a:r>
            <a:endParaRPr lang="en-GB" sz="1400" dirty="0"/>
          </a:p>
          <a:p>
            <a:r>
              <a:rPr lang="en-GB" sz="1400" dirty="0"/>
              <a:t>4  	walking  	walking 		[day, Buddha, was, through, .]      	</a:t>
            </a:r>
            <a:r>
              <a:rPr lang="en-GB" sz="1400" dirty="0" smtClean="0"/>
              <a:t>	ROOT</a:t>
            </a:r>
            <a:endParaRPr lang="en-GB" sz="1400" dirty="0"/>
          </a:p>
          <a:p>
            <a:r>
              <a:rPr lang="en-GB" sz="1400" dirty="0"/>
              <a:t>5  	through  	walking                       [village]      				prep</a:t>
            </a:r>
          </a:p>
          <a:p>
            <a:r>
              <a:rPr lang="en-GB" sz="1400" dirty="0"/>
              <a:t>6        	a  village                              	</a:t>
            </a:r>
            <a:r>
              <a:rPr lang="en-GB" sz="1400" dirty="0" smtClean="0"/>
              <a:t>	[]       </a:t>
            </a:r>
            <a:r>
              <a:rPr lang="en-GB" sz="1400" dirty="0"/>
              <a:t>				</a:t>
            </a:r>
            <a:r>
              <a:rPr lang="en-GB" sz="1400" dirty="0" err="1" smtClean="0"/>
              <a:t>det</a:t>
            </a:r>
            <a:endParaRPr lang="en-GB" sz="1400" dirty="0"/>
          </a:p>
          <a:p>
            <a:r>
              <a:rPr lang="en-GB" sz="1400" dirty="0"/>
              <a:t>7  	village  	through                        [a]      				</a:t>
            </a:r>
            <a:r>
              <a:rPr lang="en-GB" sz="1400" dirty="0" err="1"/>
              <a:t>pobj</a:t>
            </a:r>
            <a:endParaRPr lang="en-GB" sz="1400" dirty="0"/>
          </a:p>
          <a:p>
            <a:r>
              <a:rPr lang="en-GB" sz="1400" dirty="0"/>
              <a:t>8        . walking                              		[]     				</a:t>
            </a:r>
            <a:r>
              <a:rPr lang="en-GB" sz="1400" dirty="0" err="1"/>
              <a:t>punct</a:t>
            </a:r>
            <a:endParaRPr lang="en-GB" sz="1400" dirty="0"/>
          </a:p>
          <a:p>
            <a:endParaRPr lang="en-US" dirty="0"/>
          </a:p>
        </p:txBody>
      </p:sp>
    </p:spTree>
    <p:extLst>
      <p:ext uri="{BB962C8B-B14F-4D97-AF65-F5344CB8AC3E}">
        <p14:creationId xmlns:p14="http://schemas.microsoft.com/office/powerpoint/2010/main" val="36002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6581</TotalTime>
  <Words>1200</Words>
  <Application>Microsoft Macintosh PowerPoint</Application>
  <PresentationFormat>A4 Paper (210x297 mm)</PresentationFormat>
  <Paragraphs>170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Calibri</vt:lpstr>
      <vt:lpstr>Courier New</vt:lpstr>
      <vt:lpstr>Times New Roman</vt:lpstr>
      <vt:lpstr>Arial</vt:lpstr>
      <vt:lpstr>Office Theme</vt:lpstr>
      <vt:lpstr>PowerPoint Presentation</vt:lpstr>
      <vt:lpstr>Marking Scheme</vt:lpstr>
      <vt:lpstr>Presentation Outline</vt:lpstr>
      <vt:lpstr>Generative model is better than discriminative model in structured classification problems</vt:lpstr>
      <vt:lpstr>Advantages and disadvantages of Generative and Discriminative models</vt:lpstr>
      <vt:lpstr>Develop an algorithm to extract syntactic cues and semantic labels from a narrative text such that they form an input to knowledge representation module. </vt:lpstr>
      <vt:lpstr>Develop an algorithm to extract the syntactic cues from the text </vt:lpstr>
      <vt:lpstr>Develop an algorithm to extract the syntactic cues from the text </vt:lpstr>
      <vt:lpstr>Formation of a semantic label table </vt:lpstr>
      <vt:lpstr>Development of an algorithm to extract the semantic labels </vt:lpstr>
      <vt:lpstr>Development of an algorithm to extract the semantic labels </vt:lpstr>
      <vt:lpstr>Development of an algorithm for coreference resolution for the extracted syntactic and semantic information </vt:lpstr>
      <vt:lpstr>Feature identification by integrating syntactic, semantic, and coreference information.</vt:lpstr>
      <vt:lpstr>Develop an algorithm for action description of a narrative text using Bayesian network.</vt:lpstr>
      <vt:lpstr>Identification of threshold patterns for joint probability distribution </vt:lpstr>
      <vt:lpstr>Development of a Bayesian network model</vt:lpstr>
      <vt:lpstr>Development of a reasoning scheme for inferring action description </vt:lpstr>
      <vt:lpstr>Analysis of results and comment on the influence of representation, inference, and learning algorithm</vt:lpstr>
      <vt:lpstr>References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Microsoft Office User</cp:lastModifiedBy>
  <cp:revision>436</cp:revision>
  <dcterms:created xsi:type="dcterms:W3CDTF">2006-08-16T00:00:00Z</dcterms:created>
  <dcterms:modified xsi:type="dcterms:W3CDTF">2018-07-23T05:03:26Z</dcterms:modified>
</cp:coreProperties>
</file>