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07" r:id="rId2"/>
    <p:sldId id="309" r:id="rId3"/>
    <p:sldId id="310" r:id="rId4"/>
    <p:sldId id="321" r:id="rId5"/>
    <p:sldId id="322" r:id="rId6"/>
    <p:sldId id="323" r:id="rId7"/>
    <p:sldId id="324" r:id="rId8"/>
    <p:sldId id="325" r:id="rId9"/>
    <p:sldId id="326" r:id="rId10"/>
    <p:sldId id="327" r:id="rId11"/>
    <p:sldId id="332" r:id="rId12"/>
    <p:sldId id="328" r:id="rId13"/>
    <p:sldId id="329" r:id="rId14"/>
    <p:sldId id="330" r:id="rId15"/>
    <p:sldId id="320" r:id="rId16"/>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0" autoAdjust="0"/>
    <p:restoredTop sz="94580" autoAdjust="0"/>
  </p:normalViewPr>
  <p:slideViewPr>
    <p:cSldViewPr>
      <p:cViewPr varScale="1">
        <p:scale>
          <a:sx n="121" d="100"/>
          <a:sy n="121" d="100"/>
        </p:scale>
        <p:origin x="1136" y="18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BD6149-F860-46EB-888F-B7F54A879ACB}" type="datetimeFigureOut">
              <a:rPr lang="en-US" smtClean="0"/>
              <a:pPr/>
              <a:t>8/31/18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C51A9C-BC3B-4640-9559-50261E7C82D1}" type="slidenum">
              <a:rPr lang="en-US" smtClean="0"/>
              <a:pPr/>
              <a:t>‹#›</a:t>
            </a:fld>
            <a:endParaRPr lang="en-US" dirty="0"/>
          </a:p>
        </p:txBody>
      </p:sp>
    </p:spTree>
    <p:extLst>
      <p:ext uri="{BB962C8B-B14F-4D97-AF65-F5344CB8AC3E}">
        <p14:creationId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DE4C5-FD42-43C3-A107-FC2F226E7727}" type="datetimeFigureOut">
              <a:rPr lang="en-US" smtClean="0"/>
              <a:pPr/>
              <a:t>8/31/18</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dirty="0"/>
          </a:p>
        </p:txBody>
      </p:sp>
    </p:spTree>
    <p:extLst>
      <p:ext uri="{BB962C8B-B14F-4D97-AF65-F5344CB8AC3E}">
        <p14:creationId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8/31/18</a:t>
            </a:fld>
            <a:endParaRPr lang="en-US"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8/31/18</a:t>
            </a:fld>
            <a:endParaRPr lang="en-US"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8/31/18</a:t>
            </a:fld>
            <a:endParaRPr lang="en-US"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8/31/18</a:t>
            </a:fld>
            <a:endParaRPr lang="en-US"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8/31/18</a:t>
            </a:fld>
            <a:endParaRPr lang="en-US"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8/31/18</a:t>
            </a:fld>
            <a:endParaRPr lang="en-US" dirty="0"/>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8/31/18</a:t>
            </a:fld>
            <a:endParaRPr lang="en-US" dirty="0"/>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8/31/18</a:t>
            </a:fld>
            <a:endParaRPr lang="en-US" dirty="0"/>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7" name="TextBox 6"/>
          <p:cNvSpPr txBox="1"/>
          <p:nvPr userDrawn="1"/>
        </p:nvSpPr>
        <p:spPr>
          <a:xfrm>
            <a:off x="6890895" y="6655158"/>
            <a:ext cx="2472152" cy="253916"/>
          </a:xfrm>
          <a:prstGeom prst="rect">
            <a:avLst/>
          </a:prstGeom>
          <a:noFill/>
        </p:spPr>
        <p:txBody>
          <a:bodyPr wrap="none" rtlCol="0">
            <a:spAutoFit/>
          </a:bodyPr>
          <a:lstStyle/>
          <a:p>
            <a:r>
              <a:rPr lang="en-US" sz="1050" dirty="0" smtClean="0">
                <a:solidFill>
                  <a:schemeClr val="bg1"/>
                </a:solidFill>
              </a:rPr>
              <a:t>© Ramaiah University of Applied Sciences</a:t>
            </a:r>
            <a:endParaRPr lang="en-US" sz="1050" dirty="0">
              <a:solidFill>
                <a:schemeClr val="bg1"/>
              </a:solidFill>
            </a:endParaRPr>
          </a:p>
        </p:txBody>
      </p:sp>
      <p:sp>
        <p:nvSpPr>
          <p:cNvPr id="11" name="TextBox 10"/>
          <p:cNvSpPr txBox="1"/>
          <p:nvPr userDrawn="1"/>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8/31/18</a:t>
            </a:fld>
            <a:endParaRPr lang="en-US" dirty="0"/>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8/31/18</a:t>
            </a:fld>
            <a:endParaRPr lang="en-US" dirty="0"/>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pic>
        <p:nvPicPr>
          <p:cNvPr id="10" name="Picture 9"/>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181725"/>
            <a:ext cx="415290" cy="523875"/>
          </a:xfrm>
          <a:prstGeom prst="rect">
            <a:avLst/>
          </a:prstGeom>
          <a:noFill/>
          <a:ln>
            <a:noFill/>
          </a:ln>
        </p:spPr>
      </p:pic>
      <p:sp>
        <p:nvSpPr>
          <p:cNvPr id="11" name="TextBox 10"/>
          <p:cNvSpPr txBox="1"/>
          <p:nvPr userDrawn="1"/>
        </p:nvSpPr>
        <p:spPr>
          <a:xfrm>
            <a:off x="6890895" y="6655158"/>
            <a:ext cx="2472152" cy="253916"/>
          </a:xfrm>
          <a:prstGeom prst="rect">
            <a:avLst/>
          </a:prstGeom>
          <a:noFill/>
        </p:spPr>
        <p:txBody>
          <a:bodyPr wrap="none" rtlCol="0">
            <a:spAutoFit/>
          </a:bodyPr>
          <a:lstStyle/>
          <a:p>
            <a:r>
              <a:rPr lang="en-US" sz="1050" dirty="0" smtClean="0">
                <a:solidFill>
                  <a:schemeClr val="bg1"/>
                </a:solidFill>
              </a:rPr>
              <a:t>© Ramaiah University of Applied Sciences</a:t>
            </a:r>
            <a:endParaRPr lang="en-US" sz="1050" dirty="0">
              <a:solidFill>
                <a:schemeClr val="bg1"/>
              </a:solidFill>
            </a:endParaRPr>
          </a:p>
        </p:txBody>
      </p:sp>
      <p:sp>
        <p:nvSpPr>
          <p:cNvPr id="12" name="TextBox 11"/>
          <p:cNvSpPr txBox="1"/>
          <p:nvPr userDrawn="1"/>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7"/>
          <p:cNvSpPr txBox="1">
            <a:spLocks noChangeArrowheads="1"/>
          </p:cNvSpPr>
          <p:nvPr/>
        </p:nvSpPr>
        <p:spPr bwMode="auto">
          <a:xfrm>
            <a:off x="1898650" y="152400"/>
            <a:ext cx="6108700" cy="584775"/>
          </a:xfrm>
          <a:prstGeom prst="rect">
            <a:avLst/>
          </a:prstGeom>
          <a:noFill/>
          <a:ln w="9525">
            <a:noFill/>
            <a:miter lim="800000"/>
            <a:headEnd/>
            <a:tailEnd/>
          </a:ln>
        </p:spPr>
        <p:txBody>
          <a:bodyPr>
            <a:spAutoFit/>
          </a:bodyPr>
          <a:lstStyle/>
          <a:p>
            <a:pPr algn="ctr">
              <a:spcBef>
                <a:spcPct val="50000"/>
              </a:spcBef>
            </a:pPr>
            <a:r>
              <a:rPr lang="en-US" sz="3200" b="1" dirty="0" smtClean="0">
                <a:solidFill>
                  <a:srgbClr val="FF0000"/>
                </a:solidFill>
              </a:rPr>
              <a:t>Assignment Presentation</a:t>
            </a:r>
            <a:endParaRPr lang="en-GB" sz="3200" b="1" dirty="0">
              <a:solidFill>
                <a:srgbClr val="FF0000"/>
              </a:solidFill>
            </a:endParaRPr>
          </a:p>
        </p:txBody>
      </p:sp>
      <p:sp>
        <p:nvSpPr>
          <p:cNvPr id="2051" name="Text Box 8"/>
          <p:cNvSpPr txBox="1">
            <a:spLocks noChangeArrowheads="1"/>
          </p:cNvSpPr>
          <p:nvPr/>
        </p:nvSpPr>
        <p:spPr bwMode="auto">
          <a:xfrm>
            <a:off x="577850" y="990601"/>
            <a:ext cx="8667750" cy="523220"/>
          </a:xfrm>
          <a:prstGeom prst="rect">
            <a:avLst/>
          </a:prstGeom>
          <a:noFill/>
          <a:ln w="9525">
            <a:noFill/>
            <a:miter lim="800000"/>
            <a:headEnd/>
            <a:tailEnd/>
          </a:ln>
        </p:spPr>
        <p:txBody>
          <a:bodyPr>
            <a:spAutoFit/>
          </a:bodyPr>
          <a:lstStyle/>
          <a:p>
            <a:pPr algn="ctr">
              <a:spcBef>
                <a:spcPct val="50000"/>
              </a:spcBef>
            </a:pPr>
            <a:r>
              <a:rPr lang="en-GB" sz="2800" dirty="0"/>
              <a:t>Applied Machine Learning</a:t>
            </a:r>
            <a:r>
              <a:rPr lang="en-GB" sz="2800" dirty="0"/>
              <a:t> </a:t>
            </a:r>
            <a:endParaRPr lang="en-GB" sz="2800" b="1" dirty="0"/>
          </a:p>
        </p:txBody>
      </p:sp>
      <p:sp>
        <p:nvSpPr>
          <p:cNvPr id="2052" name="Text Box 9"/>
          <p:cNvSpPr txBox="1">
            <a:spLocks noChangeArrowheads="1"/>
          </p:cNvSpPr>
          <p:nvPr/>
        </p:nvSpPr>
        <p:spPr bwMode="auto">
          <a:xfrm>
            <a:off x="1614979" y="2667001"/>
            <a:ext cx="6604000" cy="1024896"/>
          </a:xfrm>
          <a:prstGeom prst="rect">
            <a:avLst/>
          </a:prstGeom>
          <a:noFill/>
          <a:ln w="9525">
            <a:noFill/>
            <a:miter lim="800000"/>
            <a:headEnd/>
            <a:tailEnd/>
          </a:ln>
        </p:spPr>
        <p:txBody>
          <a:bodyPr>
            <a:spAutoFit/>
          </a:bodyPr>
          <a:lstStyle/>
          <a:p>
            <a:pPr algn="ctr">
              <a:lnSpc>
                <a:spcPct val="70000"/>
              </a:lnSpc>
              <a:spcBef>
                <a:spcPct val="50000"/>
              </a:spcBef>
            </a:pPr>
            <a:r>
              <a:rPr lang="en-GB" b="1" smtClean="0">
                <a:solidFill>
                  <a:schemeClr val="accent2"/>
                </a:solidFill>
                <a:cs typeface="Times New Roman" pitchFamily="18" charset="0"/>
              </a:rPr>
              <a:t>Vishnu Prasad P</a:t>
            </a:r>
            <a:endParaRPr lang="en-GB" b="1" dirty="0">
              <a:solidFill>
                <a:schemeClr val="accent2"/>
              </a:solidFill>
              <a:cs typeface="Times New Roman" pitchFamily="18" charset="0"/>
            </a:endParaRPr>
          </a:p>
          <a:p>
            <a:pPr algn="ctr">
              <a:lnSpc>
                <a:spcPct val="70000"/>
              </a:lnSpc>
              <a:spcBef>
                <a:spcPct val="50000"/>
              </a:spcBef>
            </a:pPr>
            <a:r>
              <a:rPr lang="en-GB" sz="2000" b="1" dirty="0" smtClean="0">
                <a:cs typeface="Times New Roman" pitchFamily="18" charset="0"/>
              </a:rPr>
              <a:t>FT-2017 Batch, Reg. No.: </a:t>
            </a:r>
            <a:r>
              <a:rPr lang="en-GB" sz="2000" b="1" dirty="0">
                <a:cs typeface="Times New Roman" pitchFamily="18" charset="0"/>
              </a:rPr>
              <a:t>17ETCS075004 </a:t>
            </a:r>
            <a:endParaRPr lang="en-GB" sz="2000" b="1" dirty="0">
              <a:cs typeface="Times New Roman" pitchFamily="18" charset="0"/>
            </a:endParaRPr>
          </a:p>
          <a:p>
            <a:pPr algn="ctr">
              <a:lnSpc>
                <a:spcPct val="70000"/>
              </a:lnSpc>
              <a:spcBef>
                <a:spcPct val="50000"/>
              </a:spcBef>
            </a:pPr>
            <a:r>
              <a:rPr lang="en-GB" sz="2000" dirty="0"/>
              <a:t>M. Tech. in Machine Learning and Intelligent Systems</a:t>
            </a:r>
            <a:r>
              <a:rPr lang="en-GB" sz="2000" dirty="0"/>
              <a:t> </a:t>
            </a:r>
            <a:endParaRPr lang="en-GB" sz="2000" b="1" dirty="0">
              <a:cs typeface="Times New Roman" pitchFamily="18" charset="0"/>
            </a:endParaRPr>
          </a:p>
        </p:txBody>
      </p:sp>
      <p:sp>
        <p:nvSpPr>
          <p:cNvPr id="2053" name="Text Box 10"/>
          <p:cNvSpPr txBox="1">
            <a:spLocks noChangeArrowheads="1"/>
          </p:cNvSpPr>
          <p:nvPr/>
        </p:nvSpPr>
        <p:spPr bwMode="auto">
          <a:xfrm>
            <a:off x="1981200" y="5410200"/>
            <a:ext cx="6471802" cy="923330"/>
          </a:xfrm>
          <a:prstGeom prst="rect">
            <a:avLst/>
          </a:prstGeom>
          <a:noFill/>
          <a:ln w="9525">
            <a:noFill/>
            <a:miter lim="800000"/>
            <a:headEnd/>
            <a:tailEnd/>
          </a:ln>
        </p:spPr>
        <p:txBody>
          <a:bodyPr wrap="square">
            <a:spAutoFit/>
          </a:bodyPr>
          <a:lstStyle/>
          <a:p>
            <a:r>
              <a:rPr lang="en-GB" sz="1800" b="1" dirty="0" smtClean="0">
                <a:cs typeface="Times New Roman" pitchFamily="18" charset="0"/>
              </a:rPr>
              <a:t>Module Leader: 	</a:t>
            </a:r>
            <a:r>
              <a:rPr lang="en-GB" b="1" dirty="0"/>
              <a:t> </a:t>
            </a:r>
            <a:r>
              <a:rPr lang="en-GB" b="1" dirty="0" err="1"/>
              <a:t>Dr.</a:t>
            </a:r>
            <a:r>
              <a:rPr lang="en-GB" b="1" dirty="0"/>
              <a:t> </a:t>
            </a:r>
            <a:r>
              <a:rPr lang="en-GB" b="1" dirty="0" err="1"/>
              <a:t>Subarna</a:t>
            </a:r>
            <a:r>
              <a:rPr lang="en-GB" b="1" dirty="0"/>
              <a:t> Chatterjee </a:t>
            </a:r>
          </a:p>
          <a:p>
            <a:r>
              <a:rPr lang="en-GB" sz="1800" b="1" dirty="0" smtClean="0">
                <a:cs typeface="Times New Roman" pitchFamily="18" charset="0"/>
              </a:rPr>
              <a:t>Module Name: 	</a:t>
            </a:r>
            <a:r>
              <a:rPr lang="en-GB" b="1" dirty="0" smtClean="0"/>
              <a:t>Applied </a:t>
            </a:r>
            <a:r>
              <a:rPr lang="en-GB" b="1" dirty="0"/>
              <a:t>Machine Learning </a:t>
            </a:r>
            <a:endParaRPr lang="en-GB" b="1" dirty="0" smtClean="0"/>
          </a:p>
          <a:p>
            <a:r>
              <a:rPr lang="en-GB" sz="1800" b="1" dirty="0" smtClean="0">
                <a:cs typeface="Times New Roman" pitchFamily="18" charset="0"/>
              </a:rPr>
              <a:t>Module </a:t>
            </a:r>
            <a:r>
              <a:rPr lang="en-GB" sz="1800" b="1" dirty="0" smtClean="0">
                <a:cs typeface="Times New Roman" pitchFamily="18" charset="0"/>
              </a:rPr>
              <a:t>Code : 	</a:t>
            </a:r>
            <a:r>
              <a:rPr lang="is-IS" b="1" dirty="0">
                <a:cs typeface="Times New Roman" pitchFamily="18" charset="0"/>
              </a:rPr>
              <a:t>MIS504</a:t>
            </a:r>
            <a:endParaRPr lang="en-GB" sz="1800" b="1" dirty="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 surveillance system</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95300" y="1689719"/>
            <a:ext cx="8915400" cy="4346925"/>
          </a:xfrm>
          <a:prstGeom prst="rect">
            <a:avLst/>
          </a:prstGeom>
        </p:spPr>
      </p:pic>
    </p:spTree>
    <p:extLst>
      <p:ext uri="{BB962C8B-B14F-4D97-AF65-F5344CB8AC3E}">
        <p14:creationId xmlns:p14="http://schemas.microsoft.com/office/powerpoint/2010/main" val="1346246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Their Features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63823760"/>
              </p:ext>
            </p:extLst>
          </p:nvPr>
        </p:nvGraphicFramePr>
        <p:xfrm>
          <a:off x="228600" y="846138"/>
          <a:ext cx="3886199" cy="5249863"/>
        </p:xfrm>
        <a:graphic>
          <a:graphicData uri="http://schemas.openxmlformats.org/drawingml/2006/table">
            <a:tbl>
              <a:tblPr firstRow="1" firstCol="1" bandRow="1">
                <a:tableStyleId>{5C22544A-7EE6-4342-B048-85BDC9FD1C3A}</a:tableStyleId>
              </a:tblPr>
              <a:tblGrid>
                <a:gridCol w="990600"/>
                <a:gridCol w="1599912"/>
                <a:gridCol w="1295687"/>
              </a:tblGrid>
              <a:tr h="308815">
                <a:tc>
                  <a:txBody>
                    <a:bodyPr/>
                    <a:lstStyle/>
                    <a:p>
                      <a:pPr algn="ctr">
                        <a:lnSpc>
                          <a:spcPct val="150000"/>
                        </a:lnSpc>
                        <a:spcAft>
                          <a:spcPts val="0"/>
                        </a:spcAft>
                      </a:pPr>
                      <a:r>
                        <a:rPr lang="en-US" sz="1200">
                          <a:effectLst/>
                        </a:rPr>
                        <a:t>File name</a:t>
                      </a:r>
                      <a:endParaRPr lang="en-GB" sz="1200">
                        <a:effectLst/>
                        <a:latin typeface="Times New Roman" charset="0"/>
                        <a:ea typeface="Times New Roman" charset="0"/>
                      </a:endParaRPr>
                    </a:p>
                  </a:txBody>
                  <a:tcPr marL="66558" marR="66558" marT="0" marB="0" anchor="ctr"/>
                </a:tc>
                <a:tc>
                  <a:txBody>
                    <a:bodyPr/>
                    <a:lstStyle/>
                    <a:p>
                      <a:pPr algn="ctr">
                        <a:lnSpc>
                          <a:spcPct val="150000"/>
                        </a:lnSpc>
                        <a:spcAft>
                          <a:spcPts val="0"/>
                        </a:spcAft>
                      </a:pPr>
                      <a:r>
                        <a:rPr lang="en-US" sz="1200">
                          <a:effectLst/>
                        </a:rPr>
                        <a:t>Voice</a:t>
                      </a:r>
                      <a:endParaRPr lang="en-GB" sz="1200">
                        <a:effectLst/>
                        <a:latin typeface="Times New Roman" charset="0"/>
                        <a:ea typeface="Times New Roman" charset="0"/>
                      </a:endParaRPr>
                    </a:p>
                  </a:txBody>
                  <a:tcPr marL="66558" marR="66558" marT="0" marB="0" anchor="ctr"/>
                </a:tc>
                <a:tc>
                  <a:txBody>
                    <a:bodyPr/>
                    <a:lstStyle/>
                    <a:p>
                      <a:pPr algn="ctr">
                        <a:lnSpc>
                          <a:spcPct val="150000"/>
                        </a:lnSpc>
                        <a:spcAft>
                          <a:spcPts val="0"/>
                        </a:spcAft>
                      </a:pPr>
                      <a:r>
                        <a:rPr lang="en-US" sz="1200">
                          <a:effectLst/>
                        </a:rPr>
                        <a:t>Uttered word</a:t>
                      </a:r>
                      <a:endParaRPr lang="en-GB" sz="1200">
                        <a:effectLst/>
                        <a:latin typeface="Times New Roman" charset="0"/>
                        <a:ea typeface="Times New Roman" charset="0"/>
                      </a:endParaRPr>
                    </a:p>
                  </a:txBody>
                  <a:tcPr marL="66558" marR="66558" marT="0" marB="0" anchor="ctr"/>
                </a:tc>
              </a:tr>
              <a:tr h="617631">
                <a:tc>
                  <a:txBody>
                    <a:bodyPr/>
                    <a:lstStyle/>
                    <a:p>
                      <a:pPr algn="ctr">
                        <a:lnSpc>
                          <a:spcPct val="150000"/>
                        </a:lnSpc>
                        <a:spcAft>
                          <a:spcPts val="0"/>
                        </a:spcAft>
                      </a:pPr>
                      <a:r>
                        <a:rPr lang="en-US" sz="1200">
                          <a:effectLst/>
                        </a:rPr>
                        <a:t>S1.wav</a:t>
                      </a:r>
                      <a:endParaRPr lang="en-GB" sz="1200">
                        <a:effectLst/>
                        <a:latin typeface="Times New Roman" charset="0"/>
                        <a:ea typeface="Times New Roman" charset="0"/>
                      </a:endParaRPr>
                    </a:p>
                  </a:txBody>
                  <a:tcPr marL="66558" marR="66558" marT="0" marB="0" anchor="ctr"/>
                </a:tc>
                <a:tc>
                  <a:txBody>
                    <a:bodyPr/>
                    <a:lstStyle/>
                    <a:p>
                      <a:pPr algn="ctr">
                        <a:lnSpc>
                          <a:spcPct val="150000"/>
                        </a:lnSpc>
                        <a:spcAft>
                          <a:spcPts val="0"/>
                        </a:spcAft>
                      </a:pPr>
                      <a:r>
                        <a:rPr lang="en-US" sz="1200">
                          <a:effectLst/>
                        </a:rPr>
                        <a:t>Female</a:t>
                      </a:r>
                      <a:endParaRPr lang="en-GB" sz="1200">
                        <a:effectLst/>
                      </a:endParaRPr>
                    </a:p>
                    <a:p>
                      <a:pPr algn="ctr">
                        <a:lnSpc>
                          <a:spcPct val="150000"/>
                        </a:lnSpc>
                        <a:spcAft>
                          <a:spcPts val="0"/>
                        </a:spcAft>
                      </a:pPr>
                      <a:r>
                        <a:rPr lang="en-US" sz="1200">
                          <a:effectLst/>
                        </a:rPr>
                        <a:t>(Computer Generated)</a:t>
                      </a:r>
                      <a:endParaRPr lang="en-GB" sz="1200">
                        <a:effectLst/>
                        <a:latin typeface="Times New Roman" charset="0"/>
                        <a:ea typeface="Times New Roman" charset="0"/>
                      </a:endParaRPr>
                    </a:p>
                  </a:txBody>
                  <a:tcPr marL="66558" marR="66558" marT="0" marB="0" anchor="ctr"/>
                </a:tc>
                <a:tc>
                  <a:txBody>
                    <a:bodyPr/>
                    <a:lstStyle/>
                    <a:p>
                      <a:pPr algn="ctr">
                        <a:lnSpc>
                          <a:spcPct val="150000"/>
                        </a:lnSpc>
                        <a:spcAft>
                          <a:spcPts val="0"/>
                        </a:spcAft>
                      </a:pPr>
                      <a:r>
                        <a:rPr lang="en-US" sz="1200">
                          <a:effectLst/>
                        </a:rPr>
                        <a:t>Zero</a:t>
                      </a:r>
                      <a:endParaRPr lang="en-GB" sz="1200">
                        <a:effectLst/>
                        <a:latin typeface="Times New Roman" charset="0"/>
                        <a:ea typeface="Times New Roman" charset="0"/>
                      </a:endParaRPr>
                    </a:p>
                  </a:txBody>
                  <a:tcPr marL="66558" marR="66558" marT="0" marB="0" anchor="ctr"/>
                </a:tc>
              </a:tr>
              <a:tr h="617631">
                <a:tc>
                  <a:txBody>
                    <a:bodyPr/>
                    <a:lstStyle/>
                    <a:p>
                      <a:pPr algn="ctr">
                        <a:lnSpc>
                          <a:spcPct val="150000"/>
                        </a:lnSpc>
                        <a:spcAft>
                          <a:spcPts val="0"/>
                        </a:spcAft>
                      </a:pPr>
                      <a:r>
                        <a:rPr lang="en-US" sz="1200">
                          <a:effectLst/>
                        </a:rPr>
                        <a:t>S2.wav</a:t>
                      </a:r>
                      <a:endParaRPr lang="en-GB" sz="1200">
                        <a:effectLst/>
                        <a:latin typeface="Times New Roman" charset="0"/>
                        <a:ea typeface="Times New Roman" charset="0"/>
                      </a:endParaRPr>
                    </a:p>
                  </a:txBody>
                  <a:tcPr marL="66558" marR="66558" marT="0" marB="0" anchor="ctr"/>
                </a:tc>
                <a:tc>
                  <a:txBody>
                    <a:bodyPr/>
                    <a:lstStyle/>
                    <a:p>
                      <a:pPr algn="ctr">
                        <a:lnSpc>
                          <a:spcPct val="150000"/>
                        </a:lnSpc>
                        <a:spcAft>
                          <a:spcPts val="0"/>
                        </a:spcAft>
                      </a:pPr>
                      <a:r>
                        <a:rPr lang="en-US" sz="1200">
                          <a:effectLst/>
                        </a:rPr>
                        <a:t>Female</a:t>
                      </a:r>
                      <a:endParaRPr lang="en-GB" sz="1200">
                        <a:effectLst/>
                      </a:endParaRPr>
                    </a:p>
                    <a:p>
                      <a:pPr algn="ctr">
                        <a:lnSpc>
                          <a:spcPct val="150000"/>
                        </a:lnSpc>
                        <a:spcAft>
                          <a:spcPts val="0"/>
                        </a:spcAft>
                      </a:pPr>
                      <a:r>
                        <a:rPr lang="en-US" sz="1200">
                          <a:effectLst/>
                        </a:rPr>
                        <a:t>(Computer Generated)</a:t>
                      </a:r>
                      <a:endParaRPr lang="en-GB" sz="1200">
                        <a:effectLst/>
                        <a:latin typeface="Times New Roman" charset="0"/>
                        <a:ea typeface="Times New Roman" charset="0"/>
                      </a:endParaRPr>
                    </a:p>
                  </a:txBody>
                  <a:tcPr marL="66558" marR="66558" marT="0" marB="0" anchor="ctr"/>
                </a:tc>
                <a:tc>
                  <a:txBody>
                    <a:bodyPr/>
                    <a:lstStyle/>
                    <a:p>
                      <a:pPr algn="ctr">
                        <a:lnSpc>
                          <a:spcPct val="150000"/>
                        </a:lnSpc>
                        <a:spcAft>
                          <a:spcPts val="0"/>
                        </a:spcAft>
                      </a:pPr>
                      <a:r>
                        <a:rPr lang="en-US" sz="1200">
                          <a:effectLst/>
                        </a:rPr>
                        <a:t>Zero</a:t>
                      </a:r>
                      <a:endParaRPr lang="en-GB" sz="1200">
                        <a:effectLst/>
                        <a:latin typeface="Times New Roman" charset="0"/>
                        <a:ea typeface="Times New Roman" charset="0"/>
                      </a:endParaRPr>
                    </a:p>
                  </a:txBody>
                  <a:tcPr marL="66558" marR="66558" marT="0" marB="0" anchor="ctr"/>
                </a:tc>
              </a:tr>
              <a:tr h="617631">
                <a:tc>
                  <a:txBody>
                    <a:bodyPr/>
                    <a:lstStyle/>
                    <a:p>
                      <a:pPr algn="ctr">
                        <a:lnSpc>
                          <a:spcPct val="150000"/>
                        </a:lnSpc>
                        <a:spcAft>
                          <a:spcPts val="0"/>
                        </a:spcAft>
                      </a:pPr>
                      <a:r>
                        <a:rPr lang="en-US" sz="1200">
                          <a:effectLst/>
                        </a:rPr>
                        <a:t>S3.wav</a:t>
                      </a:r>
                      <a:endParaRPr lang="en-GB" sz="1200">
                        <a:effectLst/>
                        <a:latin typeface="Times New Roman" charset="0"/>
                        <a:ea typeface="Times New Roman" charset="0"/>
                      </a:endParaRPr>
                    </a:p>
                  </a:txBody>
                  <a:tcPr marL="66558" marR="66558" marT="0" marB="0" anchor="ctr"/>
                </a:tc>
                <a:tc>
                  <a:txBody>
                    <a:bodyPr/>
                    <a:lstStyle/>
                    <a:p>
                      <a:pPr algn="ctr">
                        <a:lnSpc>
                          <a:spcPct val="150000"/>
                        </a:lnSpc>
                        <a:spcAft>
                          <a:spcPts val="0"/>
                        </a:spcAft>
                      </a:pPr>
                      <a:r>
                        <a:rPr lang="en-US" sz="1200">
                          <a:effectLst/>
                        </a:rPr>
                        <a:t>Female</a:t>
                      </a:r>
                      <a:endParaRPr lang="en-GB" sz="1200">
                        <a:effectLst/>
                      </a:endParaRPr>
                    </a:p>
                    <a:p>
                      <a:pPr algn="ctr">
                        <a:lnSpc>
                          <a:spcPct val="150000"/>
                        </a:lnSpc>
                        <a:spcAft>
                          <a:spcPts val="0"/>
                        </a:spcAft>
                      </a:pPr>
                      <a:r>
                        <a:rPr lang="en-US" sz="1200">
                          <a:effectLst/>
                        </a:rPr>
                        <a:t>(Computer Generated)</a:t>
                      </a:r>
                      <a:endParaRPr lang="en-GB" sz="1200">
                        <a:effectLst/>
                        <a:latin typeface="Times New Roman" charset="0"/>
                        <a:ea typeface="Times New Roman" charset="0"/>
                      </a:endParaRPr>
                    </a:p>
                  </a:txBody>
                  <a:tcPr marL="66558" marR="66558" marT="0" marB="0" anchor="ctr"/>
                </a:tc>
                <a:tc>
                  <a:txBody>
                    <a:bodyPr/>
                    <a:lstStyle/>
                    <a:p>
                      <a:pPr algn="ctr">
                        <a:lnSpc>
                          <a:spcPct val="150000"/>
                        </a:lnSpc>
                        <a:spcAft>
                          <a:spcPts val="0"/>
                        </a:spcAft>
                      </a:pPr>
                      <a:r>
                        <a:rPr lang="en-US" sz="1200">
                          <a:effectLst/>
                        </a:rPr>
                        <a:t>Zero</a:t>
                      </a:r>
                      <a:endParaRPr lang="en-GB" sz="1200">
                        <a:effectLst/>
                        <a:latin typeface="Times New Roman" charset="0"/>
                        <a:ea typeface="Times New Roman" charset="0"/>
                      </a:endParaRPr>
                    </a:p>
                  </a:txBody>
                  <a:tcPr marL="66558" marR="66558" marT="0" marB="0" anchor="ctr"/>
                </a:tc>
              </a:tr>
              <a:tr h="617631">
                <a:tc>
                  <a:txBody>
                    <a:bodyPr/>
                    <a:lstStyle/>
                    <a:p>
                      <a:pPr algn="ctr">
                        <a:lnSpc>
                          <a:spcPct val="150000"/>
                        </a:lnSpc>
                        <a:spcAft>
                          <a:spcPts val="0"/>
                        </a:spcAft>
                      </a:pPr>
                      <a:r>
                        <a:rPr lang="en-US" sz="1200">
                          <a:effectLst/>
                        </a:rPr>
                        <a:t>S4.wav</a:t>
                      </a:r>
                      <a:endParaRPr lang="en-GB" sz="1200">
                        <a:effectLst/>
                        <a:latin typeface="Times New Roman" charset="0"/>
                        <a:ea typeface="Times New Roman" charset="0"/>
                      </a:endParaRPr>
                    </a:p>
                  </a:txBody>
                  <a:tcPr marL="66558" marR="66558" marT="0" marB="0" anchor="ctr"/>
                </a:tc>
                <a:tc>
                  <a:txBody>
                    <a:bodyPr/>
                    <a:lstStyle/>
                    <a:p>
                      <a:pPr algn="ctr">
                        <a:lnSpc>
                          <a:spcPct val="150000"/>
                        </a:lnSpc>
                        <a:spcAft>
                          <a:spcPts val="0"/>
                        </a:spcAft>
                      </a:pPr>
                      <a:r>
                        <a:rPr lang="en-US" sz="1200">
                          <a:effectLst/>
                        </a:rPr>
                        <a:t>Female</a:t>
                      </a:r>
                      <a:endParaRPr lang="en-GB" sz="1200">
                        <a:effectLst/>
                      </a:endParaRPr>
                    </a:p>
                    <a:p>
                      <a:pPr algn="ctr">
                        <a:lnSpc>
                          <a:spcPct val="150000"/>
                        </a:lnSpc>
                        <a:spcAft>
                          <a:spcPts val="0"/>
                        </a:spcAft>
                      </a:pPr>
                      <a:r>
                        <a:rPr lang="en-US" sz="1200">
                          <a:effectLst/>
                        </a:rPr>
                        <a:t>(Computer Generated)</a:t>
                      </a:r>
                      <a:endParaRPr lang="en-GB" sz="1200">
                        <a:effectLst/>
                        <a:latin typeface="Times New Roman" charset="0"/>
                        <a:ea typeface="Times New Roman" charset="0"/>
                      </a:endParaRPr>
                    </a:p>
                  </a:txBody>
                  <a:tcPr marL="66558" marR="66558" marT="0" marB="0" anchor="ctr"/>
                </a:tc>
                <a:tc>
                  <a:txBody>
                    <a:bodyPr/>
                    <a:lstStyle/>
                    <a:p>
                      <a:pPr algn="ctr">
                        <a:lnSpc>
                          <a:spcPct val="150000"/>
                        </a:lnSpc>
                        <a:spcAft>
                          <a:spcPts val="0"/>
                        </a:spcAft>
                      </a:pPr>
                      <a:r>
                        <a:rPr lang="en-US" sz="1200">
                          <a:effectLst/>
                        </a:rPr>
                        <a:t>Zero</a:t>
                      </a:r>
                      <a:endParaRPr lang="en-GB" sz="1200">
                        <a:effectLst/>
                        <a:latin typeface="Times New Roman" charset="0"/>
                        <a:ea typeface="Times New Roman" charset="0"/>
                      </a:endParaRPr>
                    </a:p>
                  </a:txBody>
                  <a:tcPr marL="66558" marR="66558" marT="0" marB="0" anchor="ctr"/>
                </a:tc>
              </a:tr>
              <a:tr h="617631">
                <a:tc>
                  <a:txBody>
                    <a:bodyPr/>
                    <a:lstStyle/>
                    <a:p>
                      <a:pPr algn="ctr">
                        <a:lnSpc>
                          <a:spcPct val="150000"/>
                        </a:lnSpc>
                        <a:spcAft>
                          <a:spcPts val="0"/>
                        </a:spcAft>
                      </a:pPr>
                      <a:r>
                        <a:rPr lang="en-US" sz="1200">
                          <a:effectLst/>
                        </a:rPr>
                        <a:t>S5.wav</a:t>
                      </a:r>
                      <a:endParaRPr lang="en-GB" sz="1200">
                        <a:effectLst/>
                        <a:latin typeface="Times New Roman" charset="0"/>
                        <a:ea typeface="Times New Roman" charset="0"/>
                      </a:endParaRPr>
                    </a:p>
                  </a:txBody>
                  <a:tcPr marL="66558" marR="66558" marT="0" marB="0" anchor="ctr"/>
                </a:tc>
                <a:tc>
                  <a:txBody>
                    <a:bodyPr/>
                    <a:lstStyle/>
                    <a:p>
                      <a:pPr algn="ctr">
                        <a:lnSpc>
                          <a:spcPct val="150000"/>
                        </a:lnSpc>
                        <a:spcAft>
                          <a:spcPts val="0"/>
                        </a:spcAft>
                      </a:pPr>
                      <a:r>
                        <a:rPr lang="en-US" sz="1200">
                          <a:effectLst/>
                        </a:rPr>
                        <a:t>Female</a:t>
                      </a:r>
                      <a:endParaRPr lang="en-GB" sz="1200">
                        <a:effectLst/>
                      </a:endParaRPr>
                    </a:p>
                    <a:p>
                      <a:pPr algn="ctr">
                        <a:lnSpc>
                          <a:spcPct val="150000"/>
                        </a:lnSpc>
                        <a:spcAft>
                          <a:spcPts val="0"/>
                        </a:spcAft>
                      </a:pPr>
                      <a:r>
                        <a:rPr lang="en-US" sz="1200">
                          <a:effectLst/>
                        </a:rPr>
                        <a:t>(Computer Generated)</a:t>
                      </a:r>
                      <a:endParaRPr lang="en-GB" sz="1200">
                        <a:effectLst/>
                        <a:latin typeface="Times New Roman" charset="0"/>
                        <a:ea typeface="Times New Roman" charset="0"/>
                      </a:endParaRPr>
                    </a:p>
                  </a:txBody>
                  <a:tcPr marL="66558" marR="66558" marT="0" marB="0" anchor="ctr"/>
                </a:tc>
                <a:tc>
                  <a:txBody>
                    <a:bodyPr/>
                    <a:lstStyle/>
                    <a:p>
                      <a:pPr algn="ctr">
                        <a:lnSpc>
                          <a:spcPct val="150000"/>
                        </a:lnSpc>
                        <a:spcAft>
                          <a:spcPts val="0"/>
                        </a:spcAft>
                      </a:pPr>
                      <a:r>
                        <a:rPr lang="en-US" sz="1200">
                          <a:effectLst/>
                        </a:rPr>
                        <a:t>Zero</a:t>
                      </a:r>
                      <a:endParaRPr lang="en-GB" sz="1200">
                        <a:effectLst/>
                        <a:latin typeface="Times New Roman" charset="0"/>
                        <a:ea typeface="Times New Roman" charset="0"/>
                      </a:endParaRPr>
                    </a:p>
                  </a:txBody>
                  <a:tcPr marL="66558" marR="66558" marT="0" marB="0" anchor="ctr"/>
                </a:tc>
              </a:tr>
              <a:tr h="617631">
                <a:tc>
                  <a:txBody>
                    <a:bodyPr/>
                    <a:lstStyle/>
                    <a:p>
                      <a:pPr algn="ctr">
                        <a:lnSpc>
                          <a:spcPct val="150000"/>
                        </a:lnSpc>
                        <a:spcAft>
                          <a:spcPts val="0"/>
                        </a:spcAft>
                      </a:pPr>
                      <a:r>
                        <a:rPr lang="en-US" sz="1200">
                          <a:effectLst/>
                        </a:rPr>
                        <a:t>S6.wav</a:t>
                      </a:r>
                      <a:endParaRPr lang="en-GB" sz="1200">
                        <a:effectLst/>
                        <a:latin typeface="Times New Roman" charset="0"/>
                        <a:ea typeface="Times New Roman" charset="0"/>
                      </a:endParaRPr>
                    </a:p>
                  </a:txBody>
                  <a:tcPr marL="66558" marR="66558" marT="0" marB="0" anchor="ctr"/>
                </a:tc>
                <a:tc>
                  <a:txBody>
                    <a:bodyPr/>
                    <a:lstStyle/>
                    <a:p>
                      <a:pPr algn="ctr">
                        <a:lnSpc>
                          <a:spcPct val="150000"/>
                        </a:lnSpc>
                        <a:spcAft>
                          <a:spcPts val="0"/>
                        </a:spcAft>
                      </a:pPr>
                      <a:r>
                        <a:rPr lang="en-US" sz="1200">
                          <a:effectLst/>
                        </a:rPr>
                        <a:t>Female</a:t>
                      </a:r>
                      <a:endParaRPr lang="en-GB" sz="1200">
                        <a:effectLst/>
                      </a:endParaRPr>
                    </a:p>
                    <a:p>
                      <a:pPr algn="ctr">
                        <a:lnSpc>
                          <a:spcPct val="150000"/>
                        </a:lnSpc>
                        <a:spcAft>
                          <a:spcPts val="0"/>
                        </a:spcAft>
                      </a:pPr>
                      <a:r>
                        <a:rPr lang="en-US" sz="1200">
                          <a:effectLst/>
                        </a:rPr>
                        <a:t>(Computer Generated)</a:t>
                      </a:r>
                      <a:endParaRPr lang="en-GB" sz="1200">
                        <a:effectLst/>
                        <a:latin typeface="Times New Roman" charset="0"/>
                        <a:ea typeface="Times New Roman" charset="0"/>
                      </a:endParaRPr>
                    </a:p>
                  </a:txBody>
                  <a:tcPr marL="66558" marR="66558" marT="0" marB="0" anchor="ctr"/>
                </a:tc>
                <a:tc>
                  <a:txBody>
                    <a:bodyPr/>
                    <a:lstStyle/>
                    <a:p>
                      <a:pPr algn="ctr">
                        <a:lnSpc>
                          <a:spcPct val="150000"/>
                        </a:lnSpc>
                        <a:spcAft>
                          <a:spcPts val="0"/>
                        </a:spcAft>
                      </a:pPr>
                      <a:r>
                        <a:rPr lang="en-US" sz="1200">
                          <a:effectLst/>
                        </a:rPr>
                        <a:t>Zero</a:t>
                      </a:r>
                      <a:endParaRPr lang="en-GB" sz="1200">
                        <a:effectLst/>
                        <a:latin typeface="Times New Roman" charset="0"/>
                        <a:ea typeface="Times New Roman" charset="0"/>
                      </a:endParaRPr>
                    </a:p>
                  </a:txBody>
                  <a:tcPr marL="66558" marR="66558" marT="0" marB="0" anchor="ctr"/>
                </a:tc>
              </a:tr>
              <a:tr h="617631">
                <a:tc>
                  <a:txBody>
                    <a:bodyPr/>
                    <a:lstStyle/>
                    <a:p>
                      <a:pPr algn="ctr">
                        <a:lnSpc>
                          <a:spcPct val="150000"/>
                        </a:lnSpc>
                        <a:spcAft>
                          <a:spcPts val="0"/>
                        </a:spcAft>
                      </a:pPr>
                      <a:r>
                        <a:rPr lang="en-US" sz="1200">
                          <a:effectLst/>
                        </a:rPr>
                        <a:t>S7.wav</a:t>
                      </a:r>
                      <a:endParaRPr lang="en-GB" sz="1200">
                        <a:effectLst/>
                        <a:latin typeface="Times New Roman" charset="0"/>
                        <a:ea typeface="Times New Roman" charset="0"/>
                      </a:endParaRPr>
                    </a:p>
                  </a:txBody>
                  <a:tcPr marL="66558" marR="66558" marT="0" marB="0" anchor="ctr"/>
                </a:tc>
                <a:tc>
                  <a:txBody>
                    <a:bodyPr/>
                    <a:lstStyle/>
                    <a:p>
                      <a:pPr algn="ctr">
                        <a:lnSpc>
                          <a:spcPct val="150000"/>
                        </a:lnSpc>
                        <a:spcAft>
                          <a:spcPts val="0"/>
                        </a:spcAft>
                      </a:pPr>
                      <a:r>
                        <a:rPr lang="en-US" sz="1200">
                          <a:effectLst/>
                        </a:rPr>
                        <a:t>Female</a:t>
                      </a:r>
                      <a:endParaRPr lang="en-GB" sz="1200">
                        <a:effectLst/>
                      </a:endParaRPr>
                    </a:p>
                    <a:p>
                      <a:pPr algn="ctr">
                        <a:lnSpc>
                          <a:spcPct val="150000"/>
                        </a:lnSpc>
                        <a:spcAft>
                          <a:spcPts val="0"/>
                        </a:spcAft>
                      </a:pPr>
                      <a:r>
                        <a:rPr lang="en-US" sz="1200">
                          <a:effectLst/>
                        </a:rPr>
                        <a:t>(Computer Generated)</a:t>
                      </a:r>
                      <a:endParaRPr lang="en-GB" sz="1200">
                        <a:effectLst/>
                        <a:latin typeface="Times New Roman" charset="0"/>
                        <a:ea typeface="Times New Roman" charset="0"/>
                      </a:endParaRPr>
                    </a:p>
                  </a:txBody>
                  <a:tcPr marL="66558" marR="66558" marT="0" marB="0" anchor="ctr"/>
                </a:tc>
                <a:tc>
                  <a:txBody>
                    <a:bodyPr/>
                    <a:lstStyle/>
                    <a:p>
                      <a:pPr algn="ctr">
                        <a:lnSpc>
                          <a:spcPct val="150000"/>
                        </a:lnSpc>
                        <a:spcAft>
                          <a:spcPts val="0"/>
                        </a:spcAft>
                      </a:pPr>
                      <a:r>
                        <a:rPr lang="en-US" sz="1200">
                          <a:effectLst/>
                        </a:rPr>
                        <a:t>Zero</a:t>
                      </a:r>
                      <a:endParaRPr lang="en-GB" sz="1200">
                        <a:effectLst/>
                        <a:latin typeface="Times New Roman" charset="0"/>
                        <a:ea typeface="Times New Roman" charset="0"/>
                      </a:endParaRPr>
                    </a:p>
                  </a:txBody>
                  <a:tcPr marL="66558" marR="66558" marT="0" marB="0" anchor="ctr"/>
                </a:tc>
              </a:tr>
              <a:tr h="617631">
                <a:tc>
                  <a:txBody>
                    <a:bodyPr/>
                    <a:lstStyle/>
                    <a:p>
                      <a:pPr algn="ctr">
                        <a:lnSpc>
                          <a:spcPct val="150000"/>
                        </a:lnSpc>
                        <a:spcAft>
                          <a:spcPts val="0"/>
                        </a:spcAft>
                      </a:pPr>
                      <a:r>
                        <a:rPr lang="en-US" sz="1200">
                          <a:effectLst/>
                        </a:rPr>
                        <a:t>S8.wav</a:t>
                      </a:r>
                      <a:endParaRPr lang="en-GB" sz="1200">
                        <a:effectLst/>
                        <a:latin typeface="Times New Roman" charset="0"/>
                        <a:ea typeface="Times New Roman" charset="0"/>
                      </a:endParaRPr>
                    </a:p>
                  </a:txBody>
                  <a:tcPr marL="66558" marR="66558" marT="0" marB="0" anchor="ctr"/>
                </a:tc>
                <a:tc>
                  <a:txBody>
                    <a:bodyPr/>
                    <a:lstStyle/>
                    <a:p>
                      <a:pPr algn="ctr">
                        <a:lnSpc>
                          <a:spcPct val="150000"/>
                        </a:lnSpc>
                        <a:spcAft>
                          <a:spcPts val="0"/>
                        </a:spcAft>
                      </a:pPr>
                      <a:r>
                        <a:rPr lang="en-US" sz="1200">
                          <a:effectLst/>
                        </a:rPr>
                        <a:t>Female</a:t>
                      </a:r>
                      <a:endParaRPr lang="en-GB" sz="1200">
                        <a:effectLst/>
                      </a:endParaRPr>
                    </a:p>
                    <a:p>
                      <a:pPr algn="ctr">
                        <a:lnSpc>
                          <a:spcPct val="150000"/>
                        </a:lnSpc>
                        <a:spcAft>
                          <a:spcPts val="0"/>
                        </a:spcAft>
                      </a:pPr>
                      <a:r>
                        <a:rPr lang="en-US" sz="1200">
                          <a:effectLst/>
                        </a:rPr>
                        <a:t>(Computer Generated)</a:t>
                      </a:r>
                      <a:endParaRPr lang="en-GB" sz="1200">
                        <a:effectLst/>
                        <a:latin typeface="Times New Roman" charset="0"/>
                        <a:ea typeface="Times New Roman" charset="0"/>
                      </a:endParaRPr>
                    </a:p>
                  </a:txBody>
                  <a:tcPr marL="66558" marR="66558" marT="0" marB="0" anchor="ctr"/>
                </a:tc>
                <a:tc>
                  <a:txBody>
                    <a:bodyPr/>
                    <a:lstStyle/>
                    <a:p>
                      <a:pPr algn="ctr">
                        <a:lnSpc>
                          <a:spcPct val="150000"/>
                        </a:lnSpc>
                        <a:spcAft>
                          <a:spcPts val="0"/>
                        </a:spcAft>
                      </a:pPr>
                      <a:r>
                        <a:rPr lang="en-US" sz="1200" dirty="0">
                          <a:effectLst/>
                        </a:rPr>
                        <a:t>Zero</a:t>
                      </a:r>
                      <a:endParaRPr lang="en-GB" sz="1200" dirty="0">
                        <a:effectLst/>
                        <a:latin typeface="Times New Roman" charset="0"/>
                        <a:ea typeface="Times New Roman" charset="0"/>
                      </a:endParaRPr>
                    </a:p>
                  </a:txBody>
                  <a:tcPr marL="66558" marR="66558" marT="0" marB="0" anchor="ctr"/>
                </a:tc>
              </a:tr>
            </a:tbl>
          </a:graphicData>
        </a:graphic>
      </p:graphicFrame>
      <p:pic>
        <p:nvPicPr>
          <p:cNvPr id="5" name="Picture 4"/>
          <p:cNvPicPr/>
          <p:nvPr/>
        </p:nvPicPr>
        <p:blipFill>
          <a:blip r:embed="rId2"/>
          <a:stretch>
            <a:fillRect/>
          </a:stretch>
        </p:blipFill>
        <p:spPr>
          <a:xfrm>
            <a:off x="4572000" y="1676400"/>
            <a:ext cx="5041900" cy="3378200"/>
          </a:xfrm>
          <a:prstGeom prst="rect">
            <a:avLst/>
          </a:prstGeom>
        </p:spPr>
      </p:pic>
    </p:spTree>
    <p:extLst>
      <p:ext uri="{BB962C8B-B14F-4D97-AF65-F5344CB8AC3E}">
        <p14:creationId xmlns:p14="http://schemas.microsoft.com/office/powerpoint/2010/main" val="49210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t>
            </a:r>
            <a:r>
              <a:rPr lang="en-US" dirty="0"/>
              <a:t>of the speaker recognition system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4434834"/>
              </p:ext>
            </p:extLst>
          </p:nvPr>
        </p:nvGraphicFramePr>
        <p:xfrm>
          <a:off x="533400" y="1828800"/>
          <a:ext cx="8839200" cy="4480208"/>
        </p:xfrm>
        <a:graphic>
          <a:graphicData uri="http://schemas.openxmlformats.org/drawingml/2006/table">
            <a:tbl>
              <a:tblPr firstRow="1" firstCol="1" bandRow="1">
                <a:tableStyleId>{5C22544A-7EE6-4342-B048-85BDC9FD1C3A}</a:tableStyleId>
              </a:tblPr>
              <a:tblGrid>
                <a:gridCol w="2799420"/>
                <a:gridCol w="3282973"/>
                <a:gridCol w="2756807"/>
              </a:tblGrid>
              <a:tr h="598476">
                <a:tc>
                  <a:txBody>
                    <a:bodyPr/>
                    <a:lstStyle/>
                    <a:p>
                      <a:pPr algn="just">
                        <a:lnSpc>
                          <a:spcPct val="150000"/>
                        </a:lnSpc>
                        <a:spcAft>
                          <a:spcPts val="0"/>
                        </a:spcAft>
                      </a:pPr>
                      <a:r>
                        <a:rPr lang="en-US" sz="1200">
                          <a:effectLst/>
                        </a:rPr>
                        <a:t>True Speaker</a:t>
                      </a:r>
                      <a:endParaRPr lang="en-GB" sz="1200">
                        <a:effectLst/>
                        <a:latin typeface="Times New Roman" charset="0"/>
                        <a:ea typeface="Times New Roman" charset="0"/>
                      </a:endParaRPr>
                    </a:p>
                  </a:txBody>
                  <a:tcPr marL="68580" marR="68580" marT="0" marB="0" anchor="b"/>
                </a:tc>
                <a:tc>
                  <a:txBody>
                    <a:bodyPr/>
                    <a:lstStyle/>
                    <a:p>
                      <a:pPr algn="just">
                        <a:lnSpc>
                          <a:spcPct val="150000"/>
                        </a:lnSpc>
                        <a:spcAft>
                          <a:spcPts val="0"/>
                        </a:spcAft>
                      </a:pPr>
                      <a:r>
                        <a:rPr lang="en-US" sz="1200" dirty="0">
                          <a:effectLst/>
                        </a:rPr>
                        <a:t>Identified as (MFCC)</a:t>
                      </a:r>
                      <a:endParaRPr lang="en-GB" sz="1200" dirty="0">
                        <a:effectLst/>
                        <a:latin typeface="Times New Roman" charset="0"/>
                        <a:ea typeface="Times New Roman" charset="0"/>
                      </a:endParaRPr>
                    </a:p>
                  </a:txBody>
                  <a:tcPr marL="68580" marR="68580" marT="0" marB="0" anchor="b"/>
                </a:tc>
                <a:tc>
                  <a:txBody>
                    <a:bodyPr/>
                    <a:lstStyle/>
                    <a:p>
                      <a:pPr algn="just">
                        <a:lnSpc>
                          <a:spcPct val="150000"/>
                        </a:lnSpc>
                        <a:spcAft>
                          <a:spcPts val="0"/>
                        </a:spcAft>
                      </a:pPr>
                      <a:r>
                        <a:rPr lang="en-US" sz="1200">
                          <a:effectLst/>
                        </a:rPr>
                        <a:t>Identified as(LPC)</a:t>
                      </a:r>
                      <a:endParaRPr lang="en-GB" sz="1200">
                        <a:effectLst/>
                        <a:latin typeface="Times New Roman" charset="0"/>
                        <a:ea typeface="Times New Roman" charset="0"/>
                      </a:endParaRPr>
                    </a:p>
                  </a:txBody>
                  <a:tcPr marL="68580" marR="68580" marT="0" marB="0" anchor="b"/>
                </a:tc>
              </a:tr>
              <a:tr h="410407">
                <a:tc>
                  <a:txBody>
                    <a:bodyPr/>
                    <a:lstStyle/>
                    <a:p>
                      <a:pPr algn="just">
                        <a:lnSpc>
                          <a:spcPct val="150000"/>
                        </a:lnSpc>
                        <a:spcAft>
                          <a:spcPts val="0"/>
                        </a:spcAft>
                      </a:pPr>
                      <a:r>
                        <a:rPr lang="en-US" sz="1200">
                          <a:effectLst/>
                        </a:rPr>
                        <a:t>S1</a:t>
                      </a:r>
                      <a:endParaRPr lang="en-GB" sz="1200">
                        <a:effectLst/>
                        <a:latin typeface="Times New Roman" charset="0"/>
                        <a:ea typeface="Times New Roman" charset="0"/>
                      </a:endParaRPr>
                    </a:p>
                  </a:txBody>
                  <a:tcPr marL="68580" marR="68580" marT="0" marB="0" anchor="b"/>
                </a:tc>
                <a:tc>
                  <a:txBody>
                    <a:bodyPr/>
                    <a:lstStyle/>
                    <a:p>
                      <a:pPr algn="just">
                        <a:lnSpc>
                          <a:spcPct val="150000"/>
                        </a:lnSpc>
                        <a:spcAft>
                          <a:spcPts val="0"/>
                        </a:spcAft>
                      </a:pPr>
                      <a:r>
                        <a:rPr lang="en-US" sz="1200">
                          <a:effectLst/>
                        </a:rPr>
                        <a:t>S1</a:t>
                      </a:r>
                      <a:endParaRPr lang="en-GB" sz="1200">
                        <a:effectLst/>
                        <a:latin typeface="Times New Roman" charset="0"/>
                        <a:ea typeface="Times New Roman" charset="0"/>
                      </a:endParaRPr>
                    </a:p>
                  </a:txBody>
                  <a:tcPr marL="68580" marR="68580" marT="0" marB="0" anchor="b"/>
                </a:tc>
                <a:tc>
                  <a:txBody>
                    <a:bodyPr/>
                    <a:lstStyle/>
                    <a:p>
                      <a:pPr algn="just">
                        <a:lnSpc>
                          <a:spcPct val="150000"/>
                        </a:lnSpc>
                        <a:spcAft>
                          <a:spcPts val="0"/>
                        </a:spcAft>
                      </a:pPr>
                      <a:r>
                        <a:rPr lang="en-US" sz="1200">
                          <a:effectLst/>
                        </a:rPr>
                        <a:t>S5</a:t>
                      </a:r>
                      <a:endParaRPr lang="en-GB" sz="1200">
                        <a:effectLst/>
                        <a:latin typeface="Times New Roman" charset="0"/>
                        <a:ea typeface="Times New Roman" charset="0"/>
                      </a:endParaRPr>
                    </a:p>
                  </a:txBody>
                  <a:tcPr marL="68580" marR="68580" marT="0" marB="0" anchor="b"/>
                </a:tc>
              </a:tr>
              <a:tr h="410407">
                <a:tc>
                  <a:txBody>
                    <a:bodyPr/>
                    <a:lstStyle/>
                    <a:p>
                      <a:pPr algn="just">
                        <a:lnSpc>
                          <a:spcPct val="150000"/>
                        </a:lnSpc>
                        <a:spcAft>
                          <a:spcPts val="0"/>
                        </a:spcAft>
                      </a:pPr>
                      <a:r>
                        <a:rPr lang="en-US" sz="1200">
                          <a:effectLst/>
                        </a:rPr>
                        <a:t>S2</a:t>
                      </a:r>
                      <a:endParaRPr lang="en-GB" sz="1200">
                        <a:effectLst/>
                        <a:latin typeface="Times New Roman" charset="0"/>
                        <a:ea typeface="Times New Roman" charset="0"/>
                      </a:endParaRPr>
                    </a:p>
                  </a:txBody>
                  <a:tcPr marL="68580" marR="68580" marT="0" marB="0" anchor="b"/>
                </a:tc>
                <a:tc>
                  <a:txBody>
                    <a:bodyPr/>
                    <a:lstStyle/>
                    <a:p>
                      <a:pPr algn="just">
                        <a:lnSpc>
                          <a:spcPct val="150000"/>
                        </a:lnSpc>
                        <a:spcAft>
                          <a:spcPts val="0"/>
                        </a:spcAft>
                      </a:pPr>
                      <a:r>
                        <a:rPr lang="en-US" sz="1200" dirty="0">
                          <a:effectLst/>
                        </a:rPr>
                        <a:t>S8</a:t>
                      </a:r>
                      <a:endParaRPr lang="en-GB" sz="1200" dirty="0">
                        <a:effectLst/>
                        <a:latin typeface="Times New Roman" charset="0"/>
                        <a:ea typeface="Times New Roman" charset="0"/>
                      </a:endParaRPr>
                    </a:p>
                  </a:txBody>
                  <a:tcPr marL="68580" marR="68580" marT="0" marB="0" anchor="b"/>
                </a:tc>
                <a:tc>
                  <a:txBody>
                    <a:bodyPr/>
                    <a:lstStyle/>
                    <a:p>
                      <a:pPr algn="just">
                        <a:lnSpc>
                          <a:spcPct val="150000"/>
                        </a:lnSpc>
                        <a:spcAft>
                          <a:spcPts val="0"/>
                        </a:spcAft>
                      </a:pPr>
                      <a:r>
                        <a:rPr lang="en-US" sz="1200">
                          <a:effectLst/>
                        </a:rPr>
                        <a:t>S2</a:t>
                      </a:r>
                      <a:endParaRPr lang="en-GB" sz="1200">
                        <a:effectLst/>
                        <a:latin typeface="Times New Roman" charset="0"/>
                        <a:ea typeface="Times New Roman" charset="0"/>
                      </a:endParaRPr>
                    </a:p>
                  </a:txBody>
                  <a:tcPr marL="68580" marR="68580" marT="0" marB="0" anchor="b"/>
                </a:tc>
              </a:tr>
              <a:tr h="410407">
                <a:tc>
                  <a:txBody>
                    <a:bodyPr/>
                    <a:lstStyle/>
                    <a:p>
                      <a:pPr algn="just">
                        <a:lnSpc>
                          <a:spcPct val="150000"/>
                        </a:lnSpc>
                        <a:spcAft>
                          <a:spcPts val="0"/>
                        </a:spcAft>
                      </a:pPr>
                      <a:r>
                        <a:rPr lang="en-US" sz="1200">
                          <a:effectLst/>
                        </a:rPr>
                        <a:t>S3</a:t>
                      </a:r>
                      <a:endParaRPr lang="en-GB" sz="1200">
                        <a:effectLst/>
                        <a:latin typeface="Times New Roman" charset="0"/>
                        <a:ea typeface="Times New Roman" charset="0"/>
                      </a:endParaRPr>
                    </a:p>
                  </a:txBody>
                  <a:tcPr marL="68580" marR="68580" marT="0" marB="0" anchor="b"/>
                </a:tc>
                <a:tc>
                  <a:txBody>
                    <a:bodyPr/>
                    <a:lstStyle/>
                    <a:p>
                      <a:pPr algn="just">
                        <a:lnSpc>
                          <a:spcPct val="150000"/>
                        </a:lnSpc>
                        <a:spcAft>
                          <a:spcPts val="0"/>
                        </a:spcAft>
                      </a:pPr>
                      <a:r>
                        <a:rPr lang="en-US" sz="1200">
                          <a:effectLst/>
                        </a:rPr>
                        <a:t>S5</a:t>
                      </a:r>
                      <a:endParaRPr lang="en-GB" sz="1200">
                        <a:effectLst/>
                        <a:latin typeface="Times New Roman" charset="0"/>
                        <a:ea typeface="Times New Roman" charset="0"/>
                      </a:endParaRPr>
                    </a:p>
                  </a:txBody>
                  <a:tcPr marL="68580" marR="68580" marT="0" marB="0" anchor="b"/>
                </a:tc>
                <a:tc>
                  <a:txBody>
                    <a:bodyPr/>
                    <a:lstStyle/>
                    <a:p>
                      <a:pPr algn="just">
                        <a:lnSpc>
                          <a:spcPct val="150000"/>
                        </a:lnSpc>
                        <a:spcAft>
                          <a:spcPts val="0"/>
                        </a:spcAft>
                      </a:pPr>
                      <a:r>
                        <a:rPr lang="en-US" sz="1200">
                          <a:effectLst/>
                        </a:rPr>
                        <a:t>S1</a:t>
                      </a:r>
                      <a:endParaRPr lang="en-GB" sz="1200">
                        <a:effectLst/>
                        <a:latin typeface="Times New Roman" charset="0"/>
                        <a:ea typeface="Times New Roman" charset="0"/>
                      </a:endParaRPr>
                    </a:p>
                  </a:txBody>
                  <a:tcPr marL="68580" marR="68580" marT="0" marB="0" anchor="b"/>
                </a:tc>
              </a:tr>
              <a:tr h="410407">
                <a:tc>
                  <a:txBody>
                    <a:bodyPr/>
                    <a:lstStyle/>
                    <a:p>
                      <a:pPr algn="just">
                        <a:lnSpc>
                          <a:spcPct val="150000"/>
                        </a:lnSpc>
                        <a:spcAft>
                          <a:spcPts val="0"/>
                        </a:spcAft>
                      </a:pPr>
                      <a:r>
                        <a:rPr lang="en-US" sz="1200">
                          <a:effectLst/>
                        </a:rPr>
                        <a:t>S4</a:t>
                      </a:r>
                      <a:endParaRPr lang="en-GB" sz="1200">
                        <a:effectLst/>
                        <a:latin typeface="Times New Roman" charset="0"/>
                        <a:ea typeface="Times New Roman" charset="0"/>
                      </a:endParaRPr>
                    </a:p>
                  </a:txBody>
                  <a:tcPr marL="68580" marR="68580" marT="0" marB="0" anchor="b"/>
                </a:tc>
                <a:tc>
                  <a:txBody>
                    <a:bodyPr/>
                    <a:lstStyle/>
                    <a:p>
                      <a:pPr algn="just">
                        <a:lnSpc>
                          <a:spcPct val="150000"/>
                        </a:lnSpc>
                        <a:spcAft>
                          <a:spcPts val="0"/>
                        </a:spcAft>
                      </a:pPr>
                      <a:r>
                        <a:rPr lang="en-US" sz="1200">
                          <a:effectLst/>
                        </a:rPr>
                        <a:t>S6</a:t>
                      </a:r>
                      <a:endParaRPr lang="en-GB" sz="1200">
                        <a:effectLst/>
                        <a:latin typeface="Times New Roman" charset="0"/>
                        <a:ea typeface="Times New Roman" charset="0"/>
                      </a:endParaRPr>
                    </a:p>
                  </a:txBody>
                  <a:tcPr marL="68580" marR="68580" marT="0" marB="0" anchor="b"/>
                </a:tc>
                <a:tc>
                  <a:txBody>
                    <a:bodyPr/>
                    <a:lstStyle/>
                    <a:p>
                      <a:pPr algn="just">
                        <a:lnSpc>
                          <a:spcPct val="150000"/>
                        </a:lnSpc>
                        <a:spcAft>
                          <a:spcPts val="0"/>
                        </a:spcAft>
                      </a:pPr>
                      <a:r>
                        <a:rPr lang="en-US" sz="1200">
                          <a:effectLst/>
                        </a:rPr>
                        <a:t>S4</a:t>
                      </a:r>
                      <a:endParaRPr lang="en-GB" sz="1200">
                        <a:effectLst/>
                        <a:latin typeface="Times New Roman" charset="0"/>
                        <a:ea typeface="Times New Roman" charset="0"/>
                      </a:endParaRPr>
                    </a:p>
                  </a:txBody>
                  <a:tcPr marL="68580" marR="68580" marT="0" marB="0" anchor="b"/>
                </a:tc>
              </a:tr>
              <a:tr h="410407">
                <a:tc>
                  <a:txBody>
                    <a:bodyPr/>
                    <a:lstStyle/>
                    <a:p>
                      <a:pPr algn="just">
                        <a:lnSpc>
                          <a:spcPct val="150000"/>
                        </a:lnSpc>
                        <a:spcAft>
                          <a:spcPts val="0"/>
                        </a:spcAft>
                      </a:pPr>
                      <a:r>
                        <a:rPr lang="en-US" sz="1200">
                          <a:effectLst/>
                        </a:rPr>
                        <a:t>S5</a:t>
                      </a:r>
                      <a:endParaRPr lang="en-GB" sz="1200">
                        <a:effectLst/>
                        <a:latin typeface="Times New Roman" charset="0"/>
                        <a:ea typeface="Times New Roman" charset="0"/>
                      </a:endParaRPr>
                    </a:p>
                  </a:txBody>
                  <a:tcPr marL="68580" marR="68580" marT="0" marB="0" anchor="b"/>
                </a:tc>
                <a:tc>
                  <a:txBody>
                    <a:bodyPr/>
                    <a:lstStyle/>
                    <a:p>
                      <a:pPr algn="just">
                        <a:lnSpc>
                          <a:spcPct val="150000"/>
                        </a:lnSpc>
                        <a:spcAft>
                          <a:spcPts val="0"/>
                        </a:spcAft>
                      </a:pPr>
                      <a:r>
                        <a:rPr lang="en-US" sz="1200">
                          <a:effectLst/>
                        </a:rPr>
                        <a:t>S5</a:t>
                      </a:r>
                      <a:endParaRPr lang="en-GB" sz="1200">
                        <a:effectLst/>
                        <a:latin typeface="Times New Roman" charset="0"/>
                        <a:ea typeface="Times New Roman" charset="0"/>
                      </a:endParaRPr>
                    </a:p>
                  </a:txBody>
                  <a:tcPr marL="68580" marR="68580" marT="0" marB="0" anchor="b"/>
                </a:tc>
                <a:tc>
                  <a:txBody>
                    <a:bodyPr/>
                    <a:lstStyle/>
                    <a:p>
                      <a:pPr algn="just">
                        <a:lnSpc>
                          <a:spcPct val="150000"/>
                        </a:lnSpc>
                        <a:spcAft>
                          <a:spcPts val="0"/>
                        </a:spcAft>
                      </a:pPr>
                      <a:r>
                        <a:rPr lang="en-US" sz="1200">
                          <a:effectLst/>
                        </a:rPr>
                        <a:t>S5</a:t>
                      </a:r>
                      <a:endParaRPr lang="en-GB" sz="1200">
                        <a:effectLst/>
                        <a:latin typeface="Times New Roman" charset="0"/>
                        <a:ea typeface="Times New Roman" charset="0"/>
                      </a:endParaRPr>
                    </a:p>
                  </a:txBody>
                  <a:tcPr marL="68580" marR="68580" marT="0" marB="0" anchor="b"/>
                </a:tc>
              </a:tr>
              <a:tr h="410407">
                <a:tc>
                  <a:txBody>
                    <a:bodyPr/>
                    <a:lstStyle/>
                    <a:p>
                      <a:pPr algn="just">
                        <a:lnSpc>
                          <a:spcPct val="150000"/>
                        </a:lnSpc>
                        <a:spcAft>
                          <a:spcPts val="0"/>
                        </a:spcAft>
                      </a:pPr>
                      <a:r>
                        <a:rPr lang="en-US" sz="1200">
                          <a:effectLst/>
                        </a:rPr>
                        <a:t>S6</a:t>
                      </a:r>
                      <a:endParaRPr lang="en-GB" sz="1200">
                        <a:effectLst/>
                        <a:latin typeface="Times New Roman" charset="0"/>
                        <a:ea typeface="Times New Roman" charset="0"/>
                      </a:endParaRPr>
                    </a:p>
                  </a:txBody>
                  <a:tcPr marL="68580" marR="68580" marT="0" marB="0" anchor="b"/>
                </a:tc>
                <a:tc>
                  <a:txBody>
                    <a:bodyPr/>
                    <a:lstStyle/>
                    <a:p>
                      <a:pPr algn="just">
                        <a:lnSpc>
                          <a:spcPct val="150000"/>
                        </a:lnSpc>
                        <a:spcAft>
                          <a:spcPts val="0"/>
                        </a:spcAft>
                      </a:pPr>
                      <a:r>
                        <a:rPr lang="en-US" sz="1200">
                          <a:effectLst/>
                        </a:rPr>
                        <a:t>S3</a:t>
                      </a:r>
                      <a:endParaRPr lang="en-GB" sz="1200">
                        <a:effectLst/>
                        <a:latin typeface="Times New Roman" charset="0"/>
                        <a:ea typeface="Times New Roman" charset="0"/>
                      </a:endParaRPr>
                    </a:p>
                  </a:txBody>
                  <a:tcPr marL="68580" marR="68580" marT="0" marB="0" anchor="b"/>
                </a:tc>
                <a:tc>
                  <a:txBody>
                    <a:bodyPr/>
                    <a:lstStyle/>
                    <a:p>
                      <a:pPr algn="just">
                        <a:lnSpc>
                          <a:spcPct val="150000"/>
                        </a:lnSpc>
                        <a:spcAft>
                          <a:spcPts val="0"/>
                        </a:spcAft>
                      </a:pPr>
                      <a:r>
                        <a:rPr lang="en-US" sz="1200">
                          <a:effectLst/>
                        </a:rPr>
                        <a:t>S1</a:t>
                      </a:r>
                      <a:endParaRPr lang="en-GB" sz="1200">
                        <a:effectLst/>
                        <a:latin typeface="Times New Roman" charset="0"/>
                        <a:ea typeface="Times New Roman" charset="0"/>
                      </a:endParaRPr>
                    </a:p>
                  </a:txBody>
                  <a:tcPr marL="68580" marR="68580" marT="0" marB="0" anchor="b"/>
                </a:tc>
              </a:tr>
              <a:tr h="410407">
                <a:tc>
                  <a:txBody>
                    <a:bodyPr/>
                    <a:lstStyle/>
                    <a:p>
                      <a:pPr algn="just">
                        <a:lnSpc>
                          <a:spcPct val="150000"/>
                        </a:lnSpc>
                        <a:spcAft>
                          <a:spcPts val="0"/>
                        </a:spcAft>
                      </a:pPr>
                      <a:r>
                        <a:rPr lang="en-US" sz="1200">
                          <a:effectLst/>
                        </a:rPr>
                        <a:t>S7</a:t>
                      </a:r>
                      <a:endParaRPr lang="en-GB" sz="1200">
                        <a:effectLst/>
                        <a:latin typeface="Times New Roman" charset="0"/>
                        <a:ea typeface="Times New Roman" charset="0"/>
                      </a:endParaRPr>
                    </a:p>
                  </a:txBody>
                  <a:tcPr marL="68580" marR="68580" marT="0" marB="0" anchor="b"/>
                </a:tc>
                <a:tc>
                  <a:txBody>
                    <a:bodyPr/>
                    <a:lstStyle/>
                    <a:p>
                      <a:pPr algn="just">
                        <a:lnSpc>
                          <a:spcPct val="150000"/>
                        </a:lnSpc>
                        <a:spcAft>
                          <a:spcPts val="0"/>
                        </a:spcAft>
                      </a:pPr>
                      <a:r>
                        <a:rPr lang="en-US" sz="1200">
                          <a:effectLst/>
                        </a:rPr>
                        <a:t>S8</a:t>
                      </a:r>
                      <a:endParaRPr lang="en-GB" sz="1200">
                        <a:effectLst/>
                        <a:latin typeface="Times New Roman" charset="0"/>
                        <a:ea typeface="Times New Roman" charset="0"/>
                      </a:endParaRPr>
                    </a:p>
                  </a:txBody>
                  <a:tcPr marL="68580" marR="68580" marT="0" marB="0" anchor="b"/>
                </a:tc>
                <a:tc>
                  <a:txBody>
                    <a:bodyPr/>
                    <a:lstStyle/>
                    <a:p>
                      <a:pPr algn="just">
                        <a:lnSpc>
                          <a:spcPct val="150000"/>
                        </a:lnSpc>
                        <a:spcAft>
                          <a:spcPts val="0"/>
                        </a:spcAft>
                      </a:pPr>
                      <a:r>
                        <a:rPr lang="en-US" sz="1200">
                          <a:effectLst/>
                        </a:rPr>
                        <a:t>S8</a:t>
                      </a:r>
                      <a:endParaRPr lang="en-GB" sz="1200">
                        <a:effectLst/>
                        <a:latin typeface="Times New Roman" charset="0"/>
                        <a:ea typeface="Times New Roman" charset="0"/>
                      </a:endParaRPr>
                    </a:p>
                  </a:txBody>
                  <a:tcPr marL="68580" marR="68580" marT="0" marB="0" anchor="b"/>
                </a:tc>
              </a:tr>
              <a:tr h="410407">
                <a:tc>
                  <a:txBody>
                    <a:bodyPr/>
                    <a:lstStyle/>
                    <a:p>
                      <a:pPr algn="just">
                        <a:lnSpc>
                          <a:spcPct val="150000"/>
                        </a:lnSpc>
                        <a:spcAft>
                          <a:spcPts val="0"/>
                        </a:spcAft>
                      </a:pPr>
                      <a:r>
                        <a:rPr lang="en-US" sz="1200">
                          <a:effectLst/>
                        </a:rPr>
                        <a:t>S8</a:t>
                      </a:r>
                      <a:endParaRPr lang="en-GB" sz="1200">
                        <a:effectLst/>
                        <a:latin typeface="Times New Roman" charset="0"/>
                        <a:ea typeface="Times New Roman" charset="0"/>
                      </a:endParaRPr>
                    </a:p>
                  </a:txBody>
                  <a:tcPr marL="68580" marR="68580" marT="0" marB="0" anchor="b"/>
                </a:tc>
                <a:tc>
                  <a:txBody>
                    <a:bodyPr/>
                    <a:lstStyle/>
                    <a:p>
                      <a:pPr algn="just">
                        <a:lnSpc>
                          <a:spcPct val="150000"/>
                        </a:lnSpc>
                        <a:spcAft>
                          <a:spcPts val="0"/>
                        </a:spcAft>
                      </a:pPr>
                      <a:r>
                        <a:rPr lang="en-US" sz="1200">
                          <a:effectLst/>
                        </a:rPr>
                        <a:t>S8</a:t>
                      </a:r>
                      <a:endParaRPr lang="en-GB" sz="1200">
                        <a:effectLst/>
                        <a:latin typeface="Times New Roman" charset="0"/>
                        <a:ea typeface="Times New Roman" charset="0"/>
                      </a:endParaRPr>
                    </a:p>
                  </a:txBody>
                  <a:tcPr marL="68580" marR="68580" marT="0" marB="0" anchor="b"/>
                </a:tc>
                <a:tc>
                  <a:txBody>
                    <a:bodyPr/>
                    <a:lstStyle/>
                    <a:p>
                      <a:pPr algn="just">
                        <a:lnSpc>
                          <a:spcPct val="150000"/>
                        </a:lnSpc>
                        <a:spcAft>
                          <a:spcPts val="0"/>
                        </a:spcAft>
                      </a:pPr>
                      <a:r>
                        <a:rPr lang="en-US" sz="1200">
                          <a:effectLst/>
                        </a:rPr>
                        <a:t>S8</a:t>
                      </a:r>
                      <a:endParaRPr lang="en-GB" sz="1200">
                        <a:effectLst/>
                        <a:latin typeface="Times New Roman" charset="0"/>
                        <a:ea typeface="Times New Roman" charset="0"/>
                      </a:endParaRPr>
                    </a:p>
                  </a:txBody>
                  <a:tcPr marL="68580" marR="68580" marT="0" marB="0" anchor="b"/>
                </a:tc>
              </a:tr>
              <a:tr h="598476">
                <a:tc>
                  <a:txBody>
                    <a:bodyPr/>
                    <a:lstStyle/>
                    <a:p>
                      <a:pPr algn="just">
                        <a:lnSpc>
                          <a:spcPct val="150000"/>
                        </a:lnSpc>
                        <a:spcAft>
                          <a:spcPts val="0"/>
                        </a:spcAft>
                      </a:pPr>
                      <a:r>
                        <a:rPr lang="en-US" sz="1200">
                          <a:effectLst/>
                        </a:rPr>
                        <a:t> </a:t>
                      </a:r>
                      <a:endParaRPr lang="en-GB" sz="1200">
                        <a:effectLst/>
                        <a:latin typeface="Times New Roman" charset="0"/>
                        <a:ea typeface="Times New Roman" charset="0"/>
                      </a:endParaRPr>
                    </a:p>
                  </a:txBody>
                  <a:tcPr marL="68580" marR="68580" marT="0" marB="0" anchor="b"/>
                </a:tc>
                <a:tc>
                  <a:txBody>
                    <a:bodyPr/>
                    <a:lstStyle/>
                    <a:p>
                      <a:pPr algn="just">
                        <a:lnSpc>
                          <a:spcPct val="150000"/>
                        </a:lnSpc>
                        <a:spcAft>
                          <a:spcPts val="0"/>
                        </a:spcAft>
                      </a:pPr>
                      <a:r>
                        <a:rPr lang="en-US" sz="1200">
                          <a:effectLst/>
                        </a:rPr>
                        <a:t>Accuracy=37.5%</a:t>
                      </a:r>
                      <a:endParaRPr lang="en-GB" sz="1200">
                        <a:effectLst/>
                        <a:latin typeface="Times New Roman" charset="0"/>
                        <a:ea typeface="Times New Roman" charset="0"/>
                      </a:endParaRPr>
                    </a:p>
                  </a:txBody>
                  <a:tcPr marL="68580" marR="68580" marT="0" marB="0" anchor="b"/>
                </a:tc>
                <a:tc>
                  <a:txBody>
                    <a:bodyPr/>
                    <a:lstStyle/>
                    <a:p>
                      <a:pPr algn="just">
                        <a:lnSpc>
                          <a:spcPct val="150000"/>
                        </a:lnSpc>
                        <a:spcAft>
                          <a:spcPts val="0"/>
                        </a:spcAft>
                      </a:pPr>
                      <a:r>
                        <a:rPr lang="en-US" sz="1200" dirty="0">
                          <a:effectLst/>
                        </a:rPr>
                        <a:t>Accuracy = 50%</a:t>
                      </a:r>
                      <a:endParaRPr lang="en-GB" sz="1200" dirty="0">
                        <a:effectLst/>
                        <a:latin typeface="Times New Roman" charset="0"/>
                        <a:ea typeface="Times New Roman" charset="0"/>
                      </a:endParaRPr>
                    </a:p>
                  </a:txBody>
                  <a:tcPr marL="68580" marR="68580" marT="0" marB="0" anchor="b"/>
                </a:tc>
              </a:tr>
            </a:tbl>
          </a:graphicData>
        </a:graphic>
      </p:graphicFrame>
    </p:spTree>
    <p:extLst>
      <p:ext uri="{BB962C8B-B14F-4D97-AF65-F5344CB8AC3E}">
        <p14:creationId xmlns:p14="http://schemas.microsoft.com/office/powerpoint/2010/main" val="1635156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Develop an algorithm to recognize human emotion using speech </a:t>
            </a:r>
            <a:r>
              <a:rPr lang="en-US" sz="2800" b="1" dirty="0" smtClean="0"/>
              <a:t>processing</a:t>
            </a:r>
            <a:endParaRPr lang="en-US" sz="2800" dirty="0"/>
          </a:p>
        </p:txBody>
      </p:sp>
      <p:sp>
        <p:nvSpPr>
          <p:cNvPr id="3" name="Content Placeholder 2"/>
          <p:cNvSpPr>
            <a:spLocks noGrp="1"/>
          </p:cNvSpPr>
          <p:nvPr>
            <p:ph idx="1"/>
          </p:nvPr>
        </p:nvSpPr>
        <p:spPr/>
        <p:txBody>
          <a:bodyPr/>
          <a:lstStyle/>
          <a:p>
            <a:r>
              <a:rPr lang="en-US" sz="1600" b="1" dirty="0"/>
              <a:t>Choice of an </a:t>
            </a:r>
            <a:r>
              <a:rPr lang="en-US" sz="1600" b="1" dirty="0" smtClean="0"/>
              <a:t>appropriate </a:t>
            </a:r>
            <a:r>
              <a:rPr lang="en-US" sz="1600" b="1" dirty="0"/>
              <a:t>emotion detection algorithm and its justification for the speech files </a:t>
            </a:r>
            <a:r>
              <a:rPr lang="en-US" sz="1600" b="1" dirty="0" smtClean="0"/>
              <a:t>given</a:t>
            </a:r>
          </a:p>
          <a:p>
            <a:r>
              <a:rPr lang="en-US" sz="1200" dirty="0" smtClean="0"/>
              <a:t>This </a:t>
            </a:r>
            <a:r>
              <a:rPr lang="en-US" sz="1200" dirty="0"/>
              <a:t>system consists of 5 steps, namely </a:t>
            </a:r>
            <a:endParaRPr lang="en-GB" sz="1200" dirty="0"/>
          </a:p>
          <a:p>
            <a:pPr lvl="1"/>
            <a:r>
              <a:rPr lang="en-US" sz="1200" dirty="0"/>
              <a:t>1.Emotional speech input </a:t>
            </a:r>
            <a:endParaRPr lang="en-GB" sz="1200" dirty="0"/>
          </a:p>
          <a:p>
            <a:pPr lvl="1"/>
            <a:r>
              <a:rPr lang="en-US" sz="1200" dirty="0"/>
              <a:t>2.Feature extraction and selection, </a:t>
            </a:r>
            <a:endParaRPr lang="en-GB" sz="1200" dirty="0"/>
          </a:p>
          <a:p>
            <a:pPr lvl="1"/>
            <a:r>
              <a:rPr lang="en-US" sz="1200" dirty="0"/>
              <a:t>3.Training, </a:t>
            </a:r>
            <a:endParaRPr lang="en-GB" sz="1200" dirty="0"/>
          </a:p>
          <a:p>
            <a:pPr lvl="1"/>
            <a:r>
              <a:rPr lang="en-US" sz="1200" dirty="0"/>
              <a:t>4.Classification, </a:t>
            </a:r>
            <a:endParaRPr lang="en-GB" sz="1200" dirty="0"/>
          </a:p>
          <a:p>
            <a:pPr lvl="1"/>
            <a:r>
              <a:rPr lang="en-US" sz="1200" dirty="0"/>
              <a:t>5.Emotion recognition</a:t>
            </a:r>
            <a:endParaRPr lang="en-GB" sz="1200" dirty="0"/>
          </a:p>
          <a:p>
            <a:r>
              <a:rPr lang="en-US" sz="1600" b="1" dirty="0"/>
              <a:t>Justification for feature extraction: </a:t>
            </a:r>
            <a:r>
              <a:rPr lang="en-US" sz="1600" dirty="0"/>
              <a:t>MFCC (Mel frequency cepstral coefficient): Mel frequency cepstral coefficient is parametric representation known as voice quality feature, widely used in the area of speech emotion recognition. It provides better rate of recognition in both speech and emotion recognitions. </a:t>
            </a:r>
            <a:endParaRPr lang="en-GB" sz="1600" dirty="0"/>
          </a:p>
          <a:p>
            <a:r>
              <a:rPr lang="en-US" sz="1600" b="1" dirty="0"/>
              <a:t>Justification for Classification:</a:t>
            </a:r>
            <a:r>
              <a:rPr lang="en-US" sz="1600" dirty="0"/>
              <a:t> The highly </a:t>
            </a:r>
            <a:r>
              <a:rPr lang="en-US" sz="1600" dirty="0" err="1"/>
              <a:t>optimised</a:t>
            </a:r>
            <a:r>
              <a:rPr lang="en-US" sz="1600" dirty="0"/>
              <a:t> SVMs produce higher cross validation accuracies than other algorithms. SVM classifier is binary decision algorithm and classification is mainly dependent on the MFFC </a:t>
            </a:r>
            <a:r>
              <a:rPr lang="en-US" sz="1600" dirty="0" smtClean="0"/>
              <a:t>feature.</a:t>
            </a:r>
            <a:endParaRPr lang="en-GB" sz="1600" dirty="0"/>
          </a:p>
        </p:txBody>
      </p:sp>
    </p:spTree>
    <p:extLst>
      <p:ext uri="{BB962C8B-B14F-4D97-AF65-F5344CB8AC3E}">
        <p14:creationId xmlns:p14="http://schemas.microsoft.com/office/powerpoint/2010/main" val="1712557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2400" b="1" dirty="0"/>
              <a:t>Testing and validation of the reference model with the given speech </a:t>
            </a:r>
            <a:r>
              <a:rPr lang="en-US" sz="2400" b="1" dirty="0" smtClean="0"/>
              <a:t>file</a:t>
            </a:r>
            <a:endParaRPr lang="en-US" sz="2400" dirty="0"/>
          </a:p>
        </p:txBody>
      </p:sp>
      <p:sp>
        <p:nvSpPr>
          <p:cNvPr id="3" name="Content Placeholder 2"/>
          <p:cNvSpPr>
            <a:spLocks noGrp="1"/>
          </p:cNvSpPr>
          <p:nvPr>
            <p:ph idx="1"/>
          </p:nvPr>
        </p:nvSpPr>
        <p:spPr/>
        <p:txBody>
          <a:bodyPr/>
          <a:lstStyle/>
          <a:p>
            <a:r>
              <a:rPr lang="en-US" sz="1400" dirty="0"/>
              <a:t>The provided Data set is been tested over the model and the result of the software </a:t>
            </a:r>
            <a:r>
              <a:rPr lang="en-US" sz="1400" dirty="0" err="1"/>
              <a:t>programme</a:t>
            </a:r>
            <a:r>
              <a:rPr lang="en-US" sz="1400" dirty="0"/>
              <a:t> are as follows</a:t>
            </a:r>
            <a:r>
              <a:rPr lang="en-US" sz="1400" dirty="0" smtClean="0"/>
              <a:t>.</a:t>
            </a:r>
            <a:endParaRPr lang="en-GB" sz="1400" dirty="0"/>
          </a:p>
          <a:p>
            <a:pPr lvl="1"/>
            <a:r>
              <a:rPr lang="en-US" sz="1000" dirty="0"/>
              <a:t>Input File:  ./</a:t>
            </a:r>
            <a:r>
              <a:rPr lang="en-US" sz="1000" dirty="0" err="1"/>
              <a:t>new_test_sounds</a:t>
            </a:r>
            <a:r>
              <a:rPr lang="en-US" sz="1000" dirty="0"/>
              <a:t>/</a:t>
            </a:r>
            <a:r>
              <a:rPr lang="en-US" sz="1000" dirty="0" err="1"/>
              <a:t>YAF_young_angry.wav</a:t>
            </a:r>
            <a:r>
              <a:rPr lang="en-US" sz="1000" dirty="0"/>
              <a:t> |  Predicted Emotion Is: angry</a:t>
            </a:r>
            <a:endParaRPr lang="en-GB" sz="1000" dirty="0"/>
          </a:p>
          <a:p>
            <a:pPr lvl="1"/>
            <a:r>
              <a:rPr lang="en-US" sz="1000" dirty="0"/>
              <a:t>Input File:  ./</a:t>
            </a:r>
            <a:r>
              <a:rPr lang="en-US" sz="1000" dirty="0" err="1"/>
              <a:t>new_test_sounds</a:t>
            </a:r>
            <a:r>
              <a:rPr lang="en-US" sz="1000" dirty="0"/>
              <a:t>/</a:t>
            </a:r>
            <a:r>
              <a:rPr lang="en-US" sz="1000" dirty="0" err="1"/>
              <a:t>YAF_young_disgust.wav</a:t>
            </a:r>
            <a:r>
              <a:rPr lang="en-US" sz="1000" dirty="0"/>
              <a:t> |  Predicted Emotion Is: disgust</a:t>
            </a:r>
            <a:endParaRPr lang="en-GB" sz="1000" dirty="0"/>
          </a:p>
          <a:p>
            <a:pPr lvl="1"/>
            <a:r>
              <a:rPr lang="en-US" sz="1000" dirty="0"/>
              <a:t>Input File:  ./</a:t>
            </a:r>
            <a:r>
              <a:rPr lang="en-US" sz="1000" dirty="0" err="1"/>
              <a:t>new_test_sounds</a:t>
            </a:r>
            <a:r>
              <a:rPr lang="en-US" sz="1000" dirty="0"/>
              <a:t>/</a:t>
            </a:r>
            <a:r>
              <a:rPr lang="en-US" sz="1000" dirty="0" err="1"/>
              <a:t>YAF_young_fear.wav</a:t>
            </a:r>
            <a:r>
              <a:rPr lang="en-US" sz="1000" dirty="0"/>
              <a:t> |  Predicted Emotion Is: fear</a:t>
            </a:r>
            <a:endParaRPr lang="en-GB" sz="1000" dirty="0"/>
          </a:p>
          <a:p>
            <a:pPr lvl="1"/>
            <a:r>
              <a:rPr lang="en-US" sz="1000" dirty="0"/>
              <a:t>Input File:  ./</a:t>
            </a:r>
            <a:r>
              <a:rPr lang="en-US" sz="1000" dirty="0" err="1"/>
              <a:t>new_test_sounds</a:t>
            </a:r>
            <a:r>
              <a:rPr lang="en-US" sz="1000" dirty="0"/>
              <a:t>/</a:t>
            </a:r>
            <a:r>
              <a:rPr lang="en-US" sz="1000" dirty="0" err="1"/>
              <a:t>YAF_young_happy.wav</a:t>
            </a:r>
            <a:r>
              <a:rPr lang="en-US" sz="1000" dirty="0"/>
              <a:t> |  Predicted Emotion Is: happy</a:t>
            </a:r>
            <a:endParaRPr lang="en-GB" sz="1000" dirty="0"/>
          </a:p>
          <a:p>
            <a:pPr lvl="1"/>
            <a:r>
              <a:rPr lang="en-US" sz="1000" dirty="0"/>
              <a:t>Input File:  ./</a:t>
            </a:r>
            <a:r>
              <a:rPr lang="en-US" sz="1000" dirty="0" err="1"/>
              <a:t>new_test_sounds</a:t>
            </a:r>
            <a:r>
              <a:rPr lang="en-US" sz="1000" dirty="0"/>
              <a:t>/</a:t>
            </a:r>
            <a:r>
              <a:rPr lang="en-US" sz="1000" dirty="0" err="1"/>
              <a:t>YAF_young_neutral.wav</a:t>
            </a:r>
            <a:r>
              <a:rPr lang="en-US" sz="1000" dirty="0"/>
              <a:t> |  Predicted Emotion Is: neutral</a:t>
            </a:r>
            <a:endParaRPr lang="en-GB" sz="1000" dirty="0"/>
          </a:p>
          <a:p>
            <a:pPr lvl="1"/>
            <a:r>
              <a:rPr lang="en-US" sz="1000" dirty="0"/>
              <a:t>Input File:  ./</a:t>
            </a:r>
            <a:r>
              <a:rPr lang="en-US" sz="1000" dirty="0" err="1"/>
              <a:t>new_test_sounds</a:t>
            </a:r>
            <a:r>
              <a:rPr lang="en-US" sz="1000" dirty="0"/>
              <a:t>/</a:t>
            </a:r>
            <a:r>
              <a:rPr lang="en-US" sz="1000" dirty="0" err="1"/>
              <a:t>YAF_young_ps</a:t>
            </a:r>
            <a:r>
              <a:rPr lang="en-US" sz="1000" dirty="0"/>
              <a:t>(Pleasant Surprise).wav |  Predicted Emotion Is: surprise</a:t>
            </a:r>
            <a:endParaRPr lang="en-GB" sz="1000" dirty="0"/>
          </a:p>
          <a:p>
            <a:pPr lvl="1"/>
            <a:r>
              <a:rPr lang="en-US" sz="1000" dirty="0"/>
              <a:t>Input File:  ./</a:t>
            </a:r>
            <a:r>
              <a:rPr lang="en-US" sz="1000" dirty="0" err="1"/>
              <a:t>new_test_sounds</a:t>
            </a:r>
            <a:r>
              <a:rPr lang="en-US" sz="1000" dirty="0"/>
              <a:t>/</a:t>
            </a:r>
            <a:r>
              <a:rPr lang="en-US" sz="1000" dirty="0" err="1"/>
              <a:t>YAF_young_sad.wav</a:t>
            </a:r>
            <a:r>
              <a:rPr lang="en-US" sz="1000" dirty="0"/>
              <a:t> |  Predicted Emotion Is: </a:t>
            </a:r>
            <a:r>
              <a:rPr lang="en-US" sz="1000" dirty="0" smtClean="0"/>
              <a:t>disgust</a:t>
            </a:r>
            <a:endParaRPr lang="en-GB" sz="1000" dirty="0"/>
          </a:p>
          <a:p>
            <a:endParaRPr lang="en-US" sz="1400" dirty="0" smtClean="0"/>
          </a:p>
          <a:p>
            <a:endParaRPr lang="en-US" sz="1400" dirty="0"/>
          </a:p>
        </p:txBody>
      </p:sp>
      <p:graphicFrame>
        <p:nvGraphicFramePr>
          <p:cNvPr id="4" name="Table 3"/>
          <p:cNvGraphicFramePr>
            <a:graphicFrameLocks noGrp="1"/>
          </p:cNvGraphicFramePr>
          <p:nvPr>
            <p:extLst>
              <p:ext uri="{D42A27DB-BD31-4B8C-83A1-F6EECF244321}">
                <p14:modId xmlns:p14="http://schemas.microsoft.com/office/powerpoint/2010/main" val="455373402"/>
              </p:ext>
            </p:extLst>
          </p:nvPr>
        </p:nvGraphicFramePr>
        <p:xfrm>
          <a:off x="495300" y="3276599"/>
          <a:ext cx="8915400" cy="3352800"/>
        </p:xfrm>
        <a:graphic>
          <a:graphicData uri="http://schemas.openxmlformats.org/drawingml/2006/table">
            <a:tbl>
              <a:tblPr firstRow="1" firstCol="1" bandRow="1">
                <a:tableStyleId>{5C22544A-7EE6-4342-B048-85BDC9FD1C3A}</a:tableStyleId>
              </a:tblPr>
              <a:tblGrid>
                <a:gridCol w="2971470"/>
                <a:gridCol w="2971470"/>
                <a:gridCol w="2972460"/>
              </a:tblGrid>
              <a:tr h="441723">
                <a:tc>
                  <a:txBody>
                    <a:bodyPr/>
                    <a:lstStyle/>
                    <a:p>
                      <a:pPr algn="ctr">
                        <a:lnSpc>
                          <a:spcPct val="150000"/>
                        </a:lnSpc>
                        <a:spcAft>
                          <a:spcPts val="0"/>
                        </a:spcAft>
                      </a:pPr>
                      <a:r>
                        <a:rPr lang="en-US" sz="1200">
                          <a:effectLst/>
                        </a:rPr>
                        <a:t>Audio file</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Emotion</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Predicted Emotion</a:t>
                      </a:r>
                      <a:endParaRPr lang="en-GB" sz="1200">
                        <a:effectLst/>
                        <a:latin typeface="Times New Roman" charset="0"/>
                        <a:ea typeface="Times New Roman" charset="0"/>
                      </a:endParaRPr>
                    </a:p>
                  </a:txBody>
                  <a:tcPr marL="68580" marR="68580" marT="0" marB="0" anchor="ctr"/>
                </a:tc>
              </a:tr>
              <a:tr h="319216">
                <a:tc>
                  <a:txBody>
                    <a:bodyPr/>
                    <a:lstStyle/>
                    <a:p>
                      <a:pPr algn="ctr">
                        <a:lnSpc>
                          <a:spcPct val="150000"/>
                        </a:lnSpc>
                        <a:spcAft>
                          <a:spcPts val="0"/>
                        </a:spcAft>
                      </a:pPr>
                      <a:r>
                        <a:rPr lang="en-US" sz="1200">
                          <a:effectLst/>
                        </a:rPr>
                        <a:t>YAF_young_angry.wav</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Angry</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Angry</a:t>
                      </a:r>
                      <a:endParaRPr lang="en-GB" sz="1200">
                        <a:effectLst/>
                        <a:latin typeface="Times New Roman" charset="0"/>
                        <a:ea typeface="Times New Roman" charset="0"/>
                      </a:endParaRPr>
                    </a:p>
                  </a:txBody>
                  <a:tcPr marL="68580" marR="68580" marT="0" marB="0" anchor="ctr"/>
                </a:tc>
              </a:tr>
              <a:tr h="319216">
                <a:tc>
                  <a:txBody>
                    <a:bodyPr/>
                    <a:lstStyle/>
                    <a:p>
                      <a:pPr algn="ctr">
                        <a:lnSpc>
                          <a:spcPct val="150000"/>
                        </a:lnSpc>
                        <a:spcAft>
                          <a:spcPts val="0"/>
                        </a:spcAft>
                      </a:pPr>
                      <a:r>
                        <a:rPr lang="en-US" sz="1200">
                          <a:effectLst/>
                        </a:rPr>
                        <a:t>YAF_young_disgust.wav</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Disgust</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Disgust</a:t>
                      </a:r>
                      <a:endParaRPr lang="en-GB" sz="1200">
                        <a:effectLst/>
                        <a:latin typeface="Times New Roman" charset="0"/>
                        <a:ea typeface="Times New Roman" charset="0"/>
                      </a:endParaRPr>
                    </a:p>
                  </a:txBody>
                  <a:tcPr marL="68580" marR="68580" marT="0" marB="0" anchor="ctr"/>
                </a:tc>
              </a:tr>
              <a:tr h="319216">
                <a:tc>
                  <a:txBody>
                    <a:bodyPr/>
                    <a:lstStyle/>
                    <a:p>
                      <a:pPr algn="ctr">
                        <a:lnSpc>
                          <a:spcPct val="150000"/>
                        </a:lnSpc>
                        <a:spcAft>
                          <a:spcPts val="0"/>
                        </a:spcAft>
                      </a:pPr>
                      <a:r>
                        <a:rPr lang="en-US" sz="1200">
                          <a:effectLst/>
                        </a:rPr>
                        <a:t>YAF_young_fear.wav</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Fear</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Fear</a:t>
                      </a:r>
                      <a:endParaRPr lang="en-GB" sz="1200">
                        <a:effectLst/>
                        <a:latin typeface="Times New Roman" charset="0"/>
                        <a:ea typeface="Times New Roman" charset="0"/>
                      </a:endParaRPr>
                    </a:p>
                  </a:txBody>
                  <a:tcPr marL="68580" marR="68580" marT="0" marB="0" anchor="ctr"/>
                </a:tc>
              </a:tr>
              <a:tr h="319216">
                <a:tc>
                  <a:txBody>
                    <a:bodyPr/>
                    <a:lstStyle/>
                    <a:p>
                      <a:pPr algn="ctr">
                        <a:lnSpc>
                          <a:spcPct val="150000"/>
                        </a:lnSpc>
                        <a:spcAft>
                          <a:spcPts val="0"/>
                        </a:spcAft>
                      </a:pPr>
                      <a:r>
                        <a:rPr lang="en-US" sz="1200">
                          <a:effectLst/>
                        </a:rPr>
                        <a:t>YAF_young_happy.wav</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Happy</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Happy</a:t>
                      </a:r>
                      <a:endParaRPr lang="en-GB" sz="1200">
                        <a:effectLst/>
                        <a:latin typeface="Times New Roman" charset="0"/>
                        <a:ea typeface="Times New Roman" charset="0"/>
                      </a:endParaRPr>
                    </a:p>
                  </a:txBody>
                  <a:tcPr marL="68580" marR="68580" marT="0" marB="0" anchor="ctr"/>
                </a:tc>
              </a:tr>
              <a:tr h="319216">
                <a:tc>
                  <a:txBody>
                    <a:bodyPr/>
                    <a:lstStyle/>
                    <a:p>
                      <a:pPr algn="ctr">
                        <a:lnSpc>
                          <a:spcPct val="150000"/>
                        </a:lnSpc>
                        <a:spcAft>
                          <a:spcPts val="0"/>
                        </a:spcAft>
                      </a:pPr>
                      <a:r>
                        <a:rPr lang="en-US" sz="1200">
                          <a:effectLst/>
                        </a:rPr>
                        <a:t>YAF_young_neutral.wav</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Neutral</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Neutral</a:t>
                      </a:r>
                      <a:endParaRPr lang="en-GB" sz="1200">
                        <a:effectLst/>
                        <a:latin typeface="Times New Roman" charset="0"/>
                        <a:ea typeface="Times New Roman" charset="0"/>
                      </a:endParaRPr>
                    </a:p>
                  </a:txBody>
                  <a:tcPr marL="68580" marR="68580" marT="0" marB="0" anchor="ctr"/>
                </a:tc>
              </a:tr>
              <a:tr h="676565">
                <a:tc>
                  <a:txBody>
                    <a:bodyPr/>
                    <a:lstStyle/>
                    <a:p>
                      <a:pPr algn="ctr">
                        <a:lnSpc>
                          <a:spcPct val="150000"/>
                        </a:lnSpc>
                        <a:spcAft>
                          <a:spcPts val="0"/>
                        </a:spcAft>
                      </a:pPr>
                      <a:r>
                        <a:rPr lang="en-US" sz="1200">
                          <a:effectLst/>
                        </a:rPr>
                        <a:t>YAF_young_ps(Pleasant Surprise).wav</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Surprise</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Surprise</a:t>
                      </a:r>
                      <a:endParaRPr lang="en-GB" sz="1200">
                        <a:effectLst/>
                        <a:latin typeface="Times New Roman" charset="0"/>
                        <a:ea typeface="Times New Roman" charset="0"/>
                      </a:endParaRPr>
                    </a:p>
                  </a:txBody>
                  <a:tcPr marL="68580" marR="68580" marT="0" marB="0" anchor="ctr"/>
                </a:tc>
              </a:tr>
              <a:tr h="319216">
                <a:tc>
                  <a:txBody>
                    <a:bodyPr/>
                    <a:lstStyle/>
                    <a:p>
                      <a:pPr algn="ctr">
                        <a:lnSpc>
                          <a:spcPct val="150000"/>
                        </a:lnSpc>
                        <a:spcAft>
                          <a:spcPts val="0"/>
                        </a:spcAft>
                      </a:pPr>
                      <a:r>
                        <a:rPr lang="en-US" sz="1200">
                          <a:effectLst/>
                        </a:rPr>
                        <a:t>YAF_young_sad.wav</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Sad</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disgust</a:t>
                      </a:r>
                      <a:endParaRPr lang="en-GB" sz="1200">
                        <a:effectLst/>
                        <a:latin typeface="Times New Roman" charset="0"/>
                        <a:ea typeface="Times New Roman" charset="0"/>
                      </a:endParaRPr>
                    </a:p>
                  </a:txBody>
                  <a:tcPr marL="68580" marR="68580" marT="0" marB="0" anchor="ctr"/>
                </a:tc>
              </a:tr>
              <a:tr h="319216">
                <a:tc>
                  <a:txBody>
                    <a:bodyPr/>
                    <a:lstStyle/>
                    <a:p>
                      <a:pPr algn="ctr">
                        <a:lnSpc>
                          <a:spcPct val="150000"/>
                        </a:lnSpc>
                        <a:spcAft>
                          <a:spcPts val="0"/>
                        </a:spcAft>
                      </a:pPr>
                      <a:r>
                        <a:rPr lang="en-US" sz="1200">
                          <a:effectLst/>
                        </a:rPr>
                        <a:t> </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 </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dirty="0">
                          <a:effectLst/>
                        </a:rPr>
                        <a:t>Accuracy=85.71%</a:t>
                      </a:r>
                      <a:endParaRPr lang="en-GB" sz="1200" dirty="0">
                        <a:effectLst/>
                        <a:latin typeface="Times New Roman" charset="0"/>
                        <a:ea typeface="Times New Roman" charset="0"/>
                      </a:endParaRPr>
                    </a:p>
                  </a:txBody>
                  <a:tcPr marL="68580" marR="68580" marT="0" marB="0" anchor="ctr"/>
                </a:tc>
              </a:tr>
            </a:tbl>
          </a:graphicData>
        </a:graphic>
      </p:graphicFrame>
    </p:spTree>
    <p:extLst>
      <p:ext uri="{BB962C8B-B14F-4D97-AF65-F5344CB8AC3E}">
        <p14:creationId xmlns:p14="http://schemas.microsoft.com/office/powerpoint/2010/main" val="1249133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915400" cy="584775"/>
          </a:xfrm>
          <a:noFill/>
          <a:ln w="9525">
            <a:noFill/>
            <a:miter lim="800000"/>
            <a:headEnd/>
            <a:tailEnd/>
          </a:ln>
        </p:spPr>
        <p:txBody>
          <a:bodyPr>
            <a:spAutoFit/>
          </a:bodyPr>
          <a:lstStyle/>
          <a:p>
            <a:pPr>
              <a:spcBef>
                <a:spcPct val="50000"/>
              </a:spcBef>
            </a:pPr>
            <a:r>
              <a:rPr lang="en-US" sz="3200" b="1" dirty="0">
                <a:solidFill>
                  <a:srgbClr val="FF0000"/>
                </a:solidFill>
                <a:latin typeface="+mn-lt"/>
                <a:ea typeface="+mn-ea"/>
                <a:cs typeface="+mn-cs"/>
              </a:rPr>
              <a:t>References</a:t>
            </a:r>
          </a:p>
        </p:txBody>
      </p:sp>
      <p:sp>
        <p:nvSpPr>
          <p:cNvPr id="3" name="Content Placeholder 2"/>
          <p:cNvSpPr>
            <a:spLocks noGrp="1"/>
          </p:cNvSpPr>
          <p:nvPr>
            <p:ph idx="1"/>
          </p:nvPr>
        </p:nvSpPr>
        <p:spPr>
          <a:xfrm>
            <a:off x="457200" y="1295400"/>
            <a:ext cx="8915400" cy="4267200"/>
          </a:xfrm>
        </p:spPr>
        <p:txBody>
          <a:bodyPr/>
          <a:lstStyle/>
          <a:p>
            <a:r>
              <a:rPr lang="en-US" sz="1600" dirty="0" err="1"/>
              <a:t>Avetisyan</a:t>
            </a:r>
            <a:r>
              <a:rPr lang="en-US" sz="1600" dirty="0"/>
              <a:t>, H., Bruna, O. and </a:t>
            </a:r>
            <a:r>
              <a:rPr lang="en-US" sz="1600" dirty="0" err="1"/>
              <a:t>Holub</a:t>
            </a:r>
            <a:r>
              <a:rPr lang="en-US" sz="1600" dirty="0"/>
              <a:t>, J. (2016). Overview of existing algorithms for emotion </a:t>
            </a:r>
            <a:r>
              <a:rPr lang="en-US" sz="1600" dirty="0" smtClean="0"/>
              <a:t>	classification</a:t>
            </a:r>
            <a:r>
              <a:rPr lang="en-US" sz="1600" dirty="0"/>
              <a:t>. Uncertainties in evaluations of accuracies. </a:t>
            </a:r>
            <a:r>
              <a:rPr lang="en-US" sz="1600" i="1" dirty="0"/>
              <a:t>Journal of Physics: Conference Series</a:t>
            </a:r>
            <a:r>
              <a:rPr lang="en-US" sz="1600" dirty="0"/>
              <a:t>, </a:t>
            </a:r>
            <a:r>
              <a:rPr lang="en-US" sz="1600" dirty="0" smtClean="0"/>
              <a:t>	772</a:t>
            </a:r>
            <a:r>
              <a:rPr lang="en-US" sz="1600" dirty="0"/>
              <a:t>, p.012039.</a:t>
            </a:r>
            <a:endParaRPr lang="en-GB" sz="1600" dirty="0"/>
          </a:p>
          <a:p>
            <a:r>
              <a:rPr lang="en-US" sz="1600" dirty="0" err="1"/>
              <a:t>Ntalampiras</a:t>
            </a:r>
            <a:r>
              <a:rPr lang="en-US" sz="1600" dirty="0"/>
              <a:t>, S. (2015). Audio Pattern Recognition of Baby Crying Sound Events. </a:t>
            </a:r>
            <a:r>
              <a:rPr lang="en-US" sz="1600" i="1" dirty="0"/>
              <a:t>Journal of the Audio </a:t>
            </a:r>
            <a:r>
              <a:rPr lang="en-US" sz="1600" i="1" dirty="0" smtClean="0"/>
              <a:t>	Engineering </a:t>
            </a:r>
            <a:r>
              <a:rPr lang="en-US" sz="1600" i="1" dirty="0"/>
              <a:t>Society</a:t>
            </a:r>
            <a:r>
              <a:rPr lang="en-US" sz="1600" dirty="0"/>
              <a:t>, 63(5), pp.358-369.</a:t>
            </a:r>
            <a:endParaRPr lang="en-GB" sz="1600" dirty="0"/>
          </a:p>
          <a:p>
            <a:r>
              <a:rPr lang="en-US" sz="1600" dirty="0" err="1"/>
              <a:t>Ntalampiras</a:t>
            </a:r>
            <a:r>
              <a:rPr lang="en-US" sz="1600" dirty="0"/>
              <a:t>, S., </a:t>
            </a:r>
            <a:r>
              <a:rPr lang="en-US" sz="1600" dirty="0" err="1"/>
              <a:t>Potamitis</a:t>
            </a:r>
            <a:r>
              <a:rPr lang="en-US" sz="1600" dirty="0"/>
              <a:t>, I. and </a:t>
            </a:r>
            <a:r>
              <a:rPr lang="en-US" sz="1600" dirty="0" err="1"/>
              <a:t>Fakotakis</a:t>
            </a:r>
            <a:r>
              <a:rPr lang="en-US" sz="1600" dirty="0"/>
              <a:t>, N. (2009). An Adaptive Framework for Acoustic </a:t>
            </a:r>
            <a:r>
              <a:rPr lang="en-US" sz="1600" dirty="0" smtClean="0"/>
              <a:t>	Monitoring </a:t>
            </a:r>
            <a:r>
              <a:rPr lang="en-US" sz="1600" dirty="0"/>
              <a:t>of Potential Hazards. </a:t>
            </a:r>
            <a:r>
              <a:rPr lang="en-US" sz="1600" i="1" dirty="0"/>
              <a:t>EURASIP Journal on Audio, Speech, and Music Processing</a:t>
            </a:r>
            <a:r>
              <a:rPr lang="en-US" sz="1600" dirty="0"/>
              <a:t>, </a:t>
            </a:r>
            <a:r>
              <a:rPr lang="en-US" sz="1600" dirty="0" smtClean="0"/>
              <a:t>	2009</a:t>
            </a:r>
            <a:r>
              <a:rPr lang="en-US" sz="1600" dirty="0"/>
              <a:t>, pp.1-15.</a:t>
            </a:r>
            <a:endParaRPr lang="en-GB" sz="1600" dirty="0"/>
          </a:p>
          <a:p>
            <a:r>
              <a:rPr lang="en-US" sz="1600" dirty="0" err="1"/>
              <a:t>Pfister</a:t>
            </a:r>
            <a:r>
              <a:rPr lang="en-US" sz="1600" dirty="0"/>
              <a:t>, T. (2010). </a:t>
            </a:r>
            <a:r>
              <a:rPr lang="en-US" sz="1600" i="1" dirty="0"/>
              <a:t>Emotion Detection from Speech</a:t>
            </a:r>
            <a:r>
              <a:rPr lang="en-US" sz="1600" dirty="0"/>
              <a:t>. Ph.D. </a:t>
            </a:r>
            <a:r>
              <a:rPr lang="en-US" sz="1600" dirty="0" err="1"/>
              <a:t>Gonville</a:t>
            </a:r>
            <a:r>
              <a:rPr lang="en-US" sz="1600" dirty="0"/>
              <a:t> &amp; Caius College.</a:t>
            </a:r>
            <a:endParaRPr lang="en-GB" sz="1600" dirty="0"/>
          </a:p>
          <a:p>
            <a:r>
              <a:rPr lang="en-US" sz="1600" dirty="0"/>
              <a:t>Xia, S., Wang, J., Wang, R. and Zhao, L. (2015). An Improved Algorithm of Speech Emotion </a:t>
            </a:r>
            <a:r>
              <a:rPr lang="en-US" sz="1600" dirty="0" smtClean="0"/>
              <a:t>	Recognition</a:t>
            </a:r>
            <a:r>
              <a:rPr lang="en-US" sz="1600" dirty="0"/>
              <a:t>. </a:t>
            </a:r>
            <a:r>
              <a:rPr lang="en-US" sz="1600" i="1" dirty="0"/>
              <a:t>International Journal of u- and e- Service, Science and Technology</a:t>
            </a:r>
            <a:r>
              <a:rPr lang="en-US" sz="1600" dirty="0"/>
              <a:t>, 8(12</a:t>
            </a:r>
            <a:r>
              <a:rPr lang="en-US" sz="1600"/>
              <a:t>), </a:t>
            </a:r>
            <a:r>
              <a:rPr lang="en-US" sz="1600" smtClean="0"/>
              <a:t>pp.217-	226</a:t>
            </a:r>
            <a:r>
              <a:rPr lang="en-US" sz="1600" dirty="0"/>
              <a:t>.</a:t>
            </a:r>
            <a:endParaRPr lang="en-GB" sz="1600" dirty="0"/>
          </a:p>
          <a:p>
            <a:pPr lvl="0"/>
            <a:endParaRPr lang="en-US" sz="1600" dirty="0" smtClean="0"/>
          </a:p>
        </p:txBody>
      </p:sp>
    </p:spTree>
    <p:extLst>
      <p:ext uri="{BB962C8B-B14F-4D97-AF65-F5344CB8AC3E}">
        <p14:creationId xmlns:p14="http://schemas.microsoft.com/office/powerpoint/2010/main" val="248181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5300" y="274638"/>
            <a:ext cx="8915400" cy="584775"/>
          </a:xfrm>
          <a:noFill/>
          <a:ln w="9525">
            <a:noFill/>
            <a:miter lim="800000"/>
            <a:headEnd/>
            <a:tailEnd/>
          </a:ln>
        </p:spPr>
        <p:txBody>
          <a:bodyPr>
            <a:spAutoFit/>
          </a:bodyPr>
          <a:lstStyle/>
          <a:p>
            <a:pPr>
              <a:spcBef>
                <a:spcPct val="50000"/>
              </a:spcBef>
            </a:pPr>
            <a:r>
              <a:rPr lang="en-US" sz="3200" b="1" dirty="0">
                <a:solidFill>
                  <a:srgbClr val="FF0000"/>
                </a:solidFill>
                <a:latin typeface="+mn-lt"/>
                <a:ea typeface="+mn-ea"/>
                <a:cs typeface="+mn-cs"/>
              </a:rPr>
              <a:t>Marking Scheme</a:t>
            </a:r>
          </a:p>
        </p:txBody>
      </p:sp>
      <p:graphicFrame>
        <p:nvGraphicFramePr>
          <p:cNvPr id="6" name="Content Placeholder 5"/>
          <p:cNvGraphicFramePr>
            <a:graphicFrameLocks noGrp="1"/>
          </p:cNvGraphicFramePr>
          <p:nvPr>
            <p:ph idx="1"/>
          </p:nvPr>
        </p:nvGraphicFramePr>
        <p:xfrm>
          <a:off x="742950" y="1219200"/>
          <a:ext cx="8420100" cy="4495800"/>
        </p:xfrm>
        <a:graphic>
          <a:graphicData uri="http://schemas.openxmlformats.org/drawingml/2006/table">
            <a:tbl>
              <a:tblPr firstRow="1" bandRow="1">
                <a:tableStyleId>{5940675A-B579-460E-94D1-54222C63F5DA}</a:tableStyleId>
              </a:tblPr>
              <a:tblGrid>
                <a:gridCol w="4622800"/>
                <a:gridCol w="2146300"/>
                <a:gridCol w="1651000"/>
              </a:tblGrid>
              <a:tr h="749300">
                <a:tc>
                  <a:txBody>
                    <a:bodyPr/>
                    <a:lstStyle/>
                    <a:p>
                      <a:pPr algn="ctr"/>
                      <a:r>
                        <a:rPr lang="en-US" sz="2800" dirty="0" smtClean="0"/>
                        <a:t>Head</a:t>
                      </a:r>
                      <a:endParaRPr lang="en-US" sz="2800" dirty="0"/>
                    </a:p>
                  </a:txBody>
                  <a:tcPr marL="99060" marR="99060"/>
                </a:tc>
                <a:tc>
                  <a:txBody>
                    <a:bodyPr/>
                    <a:lstStyle/>
                    <a:p>
                      <a:pPr algn="ctr"/>
                      <a:r>
                        <a:rPr lang="en-US" sz="2800" dirty="0" smtClean="0"/>
                        <a:t>Maximum</a:t>
                      </a:r>
                      <a:endParaRPr lang="en-US" sz="2800" dirty="0"/>
                    </a:p>
                  </a:txBody>
                  <a:tcPr marL="99060" marR="99060"/>
                </a:tc>
                <a:tc>
                  <a:txBody>
                    <a:bodyPr/>
                    <a:lstStyle/>
                    <a:p>
                      <a:pPr algn="ctr"/>
                      <a:r>
                        <a:rPr lang="en-US" sz="2800" dirty="0" smtClean="0"/>
                        <a:t>Score</a:t>
                      </a:r>
                      <a:endParaRPr lang="en-US" sz="2800" dirty="0"/>
                    </a:p>
                  </a:txBody>
                  <a:tcPr marL="99060" marR="99060"/>
                </a:tc>
              </a:tr>
              <a:tr h="749300">
                <a:tc>
                  <a:txBody>
                    <a:bodyPr/>
                    <a:lstStyle/>
                    <a:p>
                      <a:r>
                        <a:rPr lang="en-US" sz="2800" dirty="0" smtClean="0"/>
                        <a:t>Technical</a:t>
                      </a:r>
                      <a:r>
                        <a:rPr lang="en-US" sz="2800" baseline="0" dirty="0" smtClean="0"/>
                        <a:t> Content</a:t>
                      </a:r>
                      <a:endParaRPr lang="en-US" sz="2800" dirty="0"/>
                    </a:p>
                  </a:txBody>
                  <a:tcPr marL="99060" marR="99060"/>
                </a:tc>
                <a:tc>
                  <a:txBody>
                    <a:bodyPr/>
                    <a:lstStyle/>
                    <a:p>
                      <a:pPr algn="ctr"/>
                      <a:r>
                        <a:rPr lang="en-US" sz="2800" dirty="0" smtClean="0"/>
                        <a:t>5</a:t>
                      </a:r>
                      <a:endParaRPr lang="en-US" sz="2800" dirty="0"/>
                    </a:p>
                  </a:txBody>
                  <a:tcPr marL="99060" marR="99060"/>
                </a:tc>
                <a:tc>
                  <a:txBody>
                    <a:bodyPr/>
                    <a:lstStyle/>
                    <a:p>
                      <a:pPr algn="ctr"/>
                      <a:endParaRPr lang="en-US" sz="2800" dirty="0"/>
                    </a:p>
                  </a:txBody>
                  <a:tcPr marL="99060" marR="99060"/>
                </a:tc>
              </a:tr>
              <a:tr h="749300">
                <a:tc>
                  <a:txBody>
                    <a:bodyPr/>
                    <a:lstStyle/>
                    <a:p>
                      <a:r>
                        <a:rPr lang="en-US" sz="2800" dirty="0" smtClean="0"/>
                        <a:t>Grasp</a:t>
                      </a:r>
                      <a:r>
                        <a:rPr lang="en-US" sz="2800" baseline="0" dirty="0" smtClean="0"/>
                        <a:t> and Explanation</a:t>
                      </a:r>
                      <a:endParaRPr lang="en-US" sz="2800" dirty="0"/>
                    </a:p>
                  </a:txBody>
                  <a:tcPr marL="99060" marR="99060"/>
                </a:tc>
                <a:tc>
                  <a:txBody>
                    <a:bodyPr/>
                    <a:lstStyle/>
                    <a:p>
                      <a:pPr algn="ctr"/>
                      <a:r>
                        <a:rPr lang="en-US" sz="2800" dirty="0" smtClean="0"/>
                        <a:t>5</a:t>
                      </a:r>
                      <a:endParaRPr lang="en-US" sz="2800" dirty="0"/>
                    </a:p>
                  </a:txBody>
                  <a:tcPr marL="99060" marR="99060"/>
                </a:tc>
                <a:tc>
                  <a:txBody>
                    <a:bodyPr/>
                    <a:lstStyle/>
                    <a:p>
                      <a:pPr algn="ctr"/>
                      <a:endParaRPr lang="en-US" sz="2800" dirty="0"/>
                    </a:p>
                  </a:txBody>
                  <a:tcPr marL="99060" marR="99060"/>
                </a:tc>
              </a:tr>
              <a:tr h="749300">
                <a:tc>
                  <a:txBody>
                    <a:bodyPr/>
                    <a:lstStyle/>
                    <a:p>
                      <a:r>
                        <a:rPr lang="en-US" sz="2800" dirty="0" smtClean="0"/>
                        <a:t>Quality of Slides and Delivery</a:t>
                      </a:r>
                      <a:endParaRPr lang="en-US" sz="2800" dirty="0"/>
                    </a:p>
                  </a:txBody>
                  <a:tcPr marL="99060" marR="99060"/>
                </a:tc>
                <a:tc>
                  <a:txBody>
                    <a:bodyPr/>
                    <a:lstStyle/>
                    <a:p>
                      <a:pPr algn="ctr"/>
                      <a:r>
                        <a:rPr lang="en-US" sz="2800" dirty="0" smtClean="0"/>
                        <a:t>5</a:t>
                      </a:r>
                      <a:endParaRPr lang="en-US" sz="2800" dirty="0"/>
                    </a:p>
                  </a:txBody>
                  <a:tcPr marL="99060" marR="99060"/>
                </a:tc>
                <a:tc>
                  <a:txBody>
                    <a:bodyPr/>
                    <a:lstStyle/>
                    <a:p>
                      <a:pPr algn="ctr"/>
                      <a:endParaRPr lang="en-US" sz="2800" dirty="0"/>
                    </a:p>
                  </a:txBody>
                  <a:tcPr marL="99060" marR="99060"/>
                </a:tc>
              </a:tr>
              <a:tr h="749300">
                <a:tc>
                  <a:txBody>
                    <a:bodyPr/>
                    <a:lstStyle/>
                    <a:p>
                      <a:r>
                        <a:rPr lang="en-US" sz="2800" dirty="0" smtClean="0"/>
                        <a:t>Q &amp; A</a:t>
                      </a:r>
                      <a:endParaRPr lang="en-US" sz="2800" dirty="0"/>
                    </a:p>
                  </a:txBody>
                  <a:tcPr marL="99060" marR="99060"/>
                </a:tc>
                <a:tc>
                  <a:txBody>
                    <a:bodyPr/>
                    <a:lstStyle/>
                    <a:p>
                      <a:pPr algn="ctr"/>
                      <a:r>
                        <a:rPr lang="en-US" sz="2800" dirty="0" smtClean="0"/>
                        <a:t>5</a:t>
                      </a:r>
                      <a:endParaRPr lang="en-US" sz="2800" dirty="0"/>
                    </a:p>
                  </a:txBody>
                  <a:tcPr marL="99060" marR="99060"/>
                </a:tc>
                <a:tc>
                  <a:txBody>
                    <a:bodyPr/>
                    <a:lstStyle/>
                    <a:p>
                      <a:pPr algn="ctr"/>
                      <a:endParaRPr lang="en-US" sz="2800" dirty="0"/>
                    </a:p>
                  </a:txBody>
                  <a:tcPr marL="99060" marR="99060"/>
                </a:tc>
              </a:tr>
              <a:tr h="749300">
                <a:tc>
                  <a:txBody>
                    <a:bodyPr/>
                    <a:lstStyle/>
                    <a:p>
                      <a:pPr algn="ctr"/>
                      <a:r>
                        <a:rPr lang="en-US" sz="2800" b="1" dirty="0" smtClean="0"/>
                        <a:t>Total</a:t>
                      </a:r>
                      <a:endParaRPr lang="en-US" sz="2800" b="1" dirty="0"/>
                    </a:p>
                  </a:txBody>
                  <a:tcPr marL="99060" marR="99060"/>
                </a:tc>
                <a:tc>
                  <a:txBody>
                    <a:bodyPr/>
                    <a:lstStyle/>
                    <a:p>
                      <a:pPr algn="ctr"/>
                      <a:r>
                        <a:rPr lang="en-US" sz="2800" b="1" dirty="0" smtClean="0"/>
                        <a:t>20</a:t>
                      </a:r>
                      <a:endParaRPr lang="en-US" sz="2800" b="1" dirty="0"/>
                    </a:p>
                  </a:txBody>
                  <a:tcPr marL="99060" marR="99060"/>
                </a:tc>
                <a:tc>
                  <a:txBody>
                    <a:bodyPr/>
                    <a:lstStyle/>
                    <a:p>
                      <a:pPr algn="ctr"/>
                      <a:endParaRPr lang="en-US" sz="2800" b="1" dirty="0"/>
                    </a:p>
                  </a:txBody>
                  <a:tcPr marL="99060" marR="99060"/>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84775"/>
          </a:xfrm>
          <a:noFill/>
          <a:ln w="9525">
            <a:noFill/>
            <a:miter lim="800000"/>
            <a:headEnd/>
            <a:tailEnd/>
          </a:ln>
        </p:spPr>
        <p:txBody>
          <a:bodyPr>
            <a:spAutoFit/>
          </a:bodyPr>
          <a:lstStyle/>
          <a:p>
            <a:pPr>
              <a:spcBef>
                <a:spcPct val="50000"/>
              </a:spcBef>
            </a:pPr>
            <a:r>
              <a:rPr lang="en-GB" sz="3200" b="1" dirty="0">
                <a:solidFill>
                  <a:srgbClr val="FF0000"/>
                </a:solidFill>
                <a:latin typeface="+mn-lt"/>
                <a:ea typeface="+mn-ea"/>
                <a:cs typeface="+mn-cs"/>
              </a:rPr>
              <a:t>Presentation Outline</a:t>
            </a:r>
          </a:p>
        </p:txBody>
      </p:sp>
      <p:sp>
        <p:nvSpPr>
          <p:cNvPr id="3" name="Content Placeholder 2"/>
          <p:cNvSpPr>
            <a:spLocks noGrp="1"/>
          </p:cNvSpPr>
          <p:nvPr>
            <p:ph idx="1"/>
          </p:nvPr>
        </p:nvSpPr>
        <p:spPr/>
        <p:txBody>
          <a:bodyPr/>
          <a:lstStyle/>
          <a:p>
            <a:r>
              <a:rPr lang="en-US" dirty="0"/>
              <a:t>Speech processing methods are preferred over Image processing techniques for Emotion </a:t>
            </a:r>
            <a:r>
              <a:rPr lang="en-US" dirty="0" smtClean="0"/>
              <a:t>Recognition</a:t>
            </a:r>
            <a:r>
              <a:rPr lang="en-GB" dirty="0" smtClean="0"/>
              <a:t>.</a:t>
            </a:r>
          </a:p>
          <a:p>
            <a:r>
              <a:rPr lang="en-US" dirty="0"/>
              <a:t>A</a:t>
            </a:r>
            <a:r>
              <a:rPr lang="en-US" dirty="0" smtClean="0"/>
              <a:t>lgorithm </a:t>
            </a:r>
            <a:r>
              <a:rPr lang="en-US" dirty="0"/>
              <a:t>for audio surveillance in </a:t>
            </a:r>
            <a:r>
              <a:rPr lang="en-US" dirty="0" smtClean="0"/>
              <a:t>PYTHON</a:t>
            </a:r>
            <a:r>
              <a:rPr lang="en-GB" dirty="0" smtClean="0"/>
              <a:t>.</a:t>
            </a:r>
            <a:endParaRPr lang="en-GB" dirty="0" smtClean="0"/>
          </a:p>
          <a:p>
            <a:r>
              <a:rPr lang="en-US" dirty="0"/>
              <a:t>A</a:t>
            </a:r>
            <a:r>
              <a:rPr lang="en-US" dirty="0" smtClean="0"/>
              <a:t>lgorithm </a:t>
            </a:r>
            <a:r>
              <a:rPr lang="en-US" dirty="0"/>
              <a:t>to recognize human emotion using speech </a:t>
            </a:r>
            <a:r>
              <a:rPr lang="en-US" dirty="0" smtClean="0"/>
              <a:t>processing.</a:t>
            </a:r>
            <a:endParaRPr lang="en-GB"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Speech processing methods are preferred over Image processing techniques for Emotion Recognition</a:t>
            </a:r>
            <a:r>
              <a:rPr lang="en-GB" sz="2800" dirty="0" smtClean="0"/>
              <a:t>.</a:t>
            </a:r>
            <a:endParaRPr lang="en-US" sz="2800" dirty="0"/>
          </a:p>
        </p:txBody>
      </p:sp>
      <p:sp>
        <p:nvSpPr>
          <p:cNvPr id="3" name="Content Placeholder 2"/>
          <p:cNvSpPr>
            <a:spLocks noGrp="1"/>
          </p:cNvSpPr>
          <p:nvPr>
            <p:ph idx="1"/>
          </p:nvPr>
        </p:nvSpPr>
        <p:spPr>
          <a:xfrm>
            <a:off x="495300" y="1417638"/>
            <a:ext cx="8915400" cy="4525963"/>
          </a:xfrm>
        </p:spPr>
        <p:txBody>
          <a:bodyPr/>
          <a:lstStyle/>
          <a:p>
            <a:r>
              <a:rPr lang="en-US" sz="2000" dirty="0"/>
              <a:t>Emotions are fundamental for humans, impacting perception and everyday activities such as communication, learning and decision-making. They are expressed through speech, facial expressions, gestures and other non-verbal clues.</a:t>
            </a:r>
            <a:r>
              <a:rPr lang="en-GB" sz="2000" dirty="0"/>
              <a:t> </a:t>
            </a:r>
            <a:endParaRPr lang="en-GB" sz="2000" dirty="0" smtClean="0"/>
          </a:p>
          <a:p>
            <a:r>
              <a:rPr lang="en-US" sz="2000" b="1" dirty="0"/>
              <a:t>Parameters and challenges in speech detection for emotion </a:t>
            </a:r>
            <a:r>
              <a:rPr lang="en-US" sz="2000" b="1" dirty="0" smtClean="0"/>
              <a:t>analysis</a:t>
            </a:r>
            <a:r>
              <a:rPr lang="en-GB" sz="2000" b="1" dirty="0" smtClean="0"/>
              <a:t>.</a:t>
            </a:r>
          </a:p>
          <a:p>
            <a:pPr lvl="1"/>
            <a:r>
              <a:rPr lang="en-GB" sz="1400" dirty="0"/>
              <a:t>Firstly, discovering which features are indicative of emotion classes is a difficult task. The key challenge, in emotion detection and in pattern recognition in general, is to maximise the between-class variability whilst minimising the </a:t>
            </a:r>
            <a:r>
              <a:rPr lang="en-GB" sz="1400" dirty="0" err="1"/>
              <a:t>withinclass</a:t>
            </a:r>
            <a:r>
              <a:rPr lang="en-GB" sz="1400" dirty="0"/>
              <a:t> variability so that classes are well separated. However, features indicating different emotional states may be overlapping, and there may be multiple ways of expressing the same emotional state. One strategy is to compute as many features as possible. Optimisation algorithms can then be applied to select the features contributing most to the discrimination while ignoring others, creating a compact emotion code that can be used for classification. This avoids making difficult a priori assumptions about which features may be </a:t>
            </a:r>
            <a:r>
              <a:rPr lang="en-GB" sz="1400" dirty="0" smtClean="0"/>
              <a:t>relevant.</a:t>
            </a:r>
          </a:p>
          <a:p>
            <a:pPr lvl="1"/>
            <a:r>
              <a:rPr lang="en-GB" sz="1400" dirty="0"/>
              <a:t>Secondly</a:t>
            </a:r>
            <a:r>
              <a:rPr lang="en-GB" sz="1400" dirty="0"/>
              <a:t>, previous studies indicate that several emotions can occur simultaneously. For example, co-occurring emotions could include being happy at the same time as being tired, or feeling touched, surprised and excited when hearing good news. This requires a classifier that can infer multiple temporally co-occurring emotions. </a:t>
            </a:r>
          </a:p>
          <a:p>
            <a:pPr lvl="1"/>
            <a:r>
              <a:rPr lang="en-GB" sz="1400" dirty="0"/>
              <a:t>Thirdly, real-time classification will require choosing and implementing efficient algorithms and data structures. </a:t>
            </a:r>
          </a:p>
          <a:p>
            <a:pPr lvl="1"/>
            <a:r>
              <a:rPr lang="en-GB" sz="1400" dirty="0"/>
              <a:t>Fourth, in persuasive communication, special attention is required to what non-verbal clues the speaker conveys. Untrained speakers often come across as bland, lifeless and colourless. Precisely measuring and analysing the voice is a difficult task.</a:t>
            </a:r>
          </a:p>
          <a:p>
            <a:pPr lvl="1"/>
            <a:endParaRPr lang="en-US" sz="1600" b="1" dirty="0"/>
          </a:p>
        </p:txBody>
      </p:sp>
    </p:spTree>
    <p:extLst>
      <p:ext uri="{BB962C8B-B14F-4D97-AF65-F5344CB8AC3E}">
        <p14:creationId xmlns:p14="http://schemas.microsoft.com/office/powerpoint/2010/main" val="831829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Critical analysis of techniques in speech recognition for emotion analysis</a:t>
            </a:r>
            <a:r>
              <a:rPr lang="en-GB" sz="2800" dirty="0"/>
              <a:t> </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97833631"/>
              </p:ext>
            </p:extLst>
          </p:nvPr>
        </p:nvGraphicFramePr>
        <p:xfrm>
          <a:off x="484788" y="1417638"/>
          <a:ext cx="8915402" cy="5042732"/>
        </p:xfrm>
        <a:graphic>
          <a:graphicData uri="http://schemas.openxmlformats.org/drawingml/2006/table">
            <a:tbl>
              <a:tblPr firstRow="1" firstCol="1" bandRow="1">
                <a:tableStyleId>{5C22544A-7EE6-4342-B048-85BDC9FD1C3A}</a:tableStyleId>
              </a:tblPr>
              <a:tblGrid>
                <a:gridCol w="1095094"/>
                <a:gridCol w="1202985"/>
                <a:gridCol w="1393594"/>
                <a:gridCol w="1528458"/>
                <a:gridCol w="1528458"/>
                <a:gridCol w="2166813"/>
              </a:tblGrid>
              <a:tr h="312135">
                <a:tc>
                  <a:txBody>
                    <a:bodyPr/>
                    <a:lstStyle/>
                    <a:p>
                      <a:pPr algn="ctr">
                        <a:spcAft>
                          <a:spcPts val="0"/>
                        </a:spcAft>
                      </a:pPr>
                      <a:r>
                        <a:rPr lang="en-US" sz="1600">
                          <a:effectLst/>
                        </a:rPr>
                        <a:t>Ref</a:t>
                      </a:r>
                      <a:endParaRPr lang="en-GB" sz="1600">
                        <a:effectLst/>
                        <a:latin typeface="Times New Roman" charset="0"/>
                        <a:ea typeface="Times New Roman" charset="0"/>
                      </a:endParaRPr>
                    </a:p>
                  </a:txBody>
                  <a:tcPr marL="52673" marR="52673" marT="0" marB="0" anchor="ctr"/>
                </a:tc>
                <a:tc>
                  <a:txBody>
                    <a:bodyPr/>
                    <a:lstStyle/>
                    <a:p>
                      <a:pPr algn="ctr">
                        <a:spcAft>
                          <a:spcPts val="0"/>
                        </a:spcAft>
                      </a:pPr>
                      <a:r>
                        <a:rPr lang="en-US" sz="1600">
                          <a:effectLst/>
                        </a:rPr>
                        <a:t>Types of classifier</a:t>
                      </a:r>
                      <a:endParaRPr lang="en-GB" sz="1600">
                        <a:effectLst/>
                        <a:latin typeface="Times New Roman" charset="0"/>
                        <a:ea typeface="Times New Roman" charset="0"/>
                      </a:endParaRPr>
                    </a:p>
                  </a:txBody>
                  <a:tcPr marL="52673" marR="52673" marT="0" marB="0" anchor="ctr"/>
                </a:tc>
                <a:tc>
                  <a:txBody>
                    <a:bodyPr/>
                    <a:lstStyle/>
                    <a:p>
                      <a:pPr algn="ctr">
                        <a:spcAft>
                          <a:spcPts val="0"/>
                        </a:spcAft>
                      </a:pPr>
                      <a:r>
                        <a:rPr lang="en-US" sz="1600">
                          <a:effectLst/>
                        </a:rPr>
                        <a:t>Types of features</a:t>
                      </a:r>
                      <a:endParaRPr lang="en-GB" sz="1600">
                        <a:effectLst/>
                        <a:latin typeface="Times New Roman" charset="0"/>
                        <a:ea typeface="Times New Roman" charset="0"/>
                      </a:endParaRPr>
                    </a:p>
                  </a:txBody>
                  <a:tcPr marL="52673" marR="52673" marT="0" marB="0" anchor="ctr"/>
                </a:tc>
                <a:tc>
                  <a:txBody>
                    <a:bodyPr/>
                    <a:lstStyle/>
                    <a:p>
                      <a:pPr algn="ctr">
                        <a:spcAft>
                          <a:spcPts val="0"/>
                        </a:spcAft>
                      </a:pPr>
                      <a:r>
                        <a:rPr lang="en-US" sz="1600">
                          <a:effectLst/>
                        </a:rPr>
                        <a:t>Recognition</a:t>
                      </a:r>
                      <a:br>
                        <a:rPr lang="en-US" sz="1600">
                          <a:effectLst/>
                        </a:rPr>
                      </a:br>
                      <a:r>
                        <a:rPr lang="en-US" sz="1600">
                          <a:effectLst/>
                        </a:rPr>
                        <a:t>Rate</a:t>
                      </a:r>
                      <a:endParaRPr lang="en-GB" sz="1600">
                        <a:effectLst/>
                        <a:latin typeface="Times New Roman" charset="0"/>
                        <a:ea typeface="Times New Roman" charset="0"/>
                      </a:endParaRPr>
                    </a:p>
                  </a:txBody>
                  <a:tcPr marL="52673" marR="52673" marT="0" marB="0" anchor="ctr"/>
                </a:tc>
                <a:tc>
                  <a:txBody>
                    <a:bodyPr/>
                    <a:lstStyle/>
                    <a:p>
                      <a:pPr algn="ctr">
                        <a:spcAft>
                          <a:spcPts val="0"/>
                        </a:spcAft>
                      </a:pPr>
                      <a:r>
                        <a:rPr lang="en-US" sz="1600">
                          <a:effectLst/>
                        </a:rPr>
                        <a:t>Type of Dataset</a:t>
                      </a:r>
                      <a:endParaRPr lang="en-GB" sz="1600">
                        <a:effectLst/>
                        <a:latin typeface="Times New Roman" charset="0"/>
                        <a:ea typeface="Times New Roman" charset="0"/>
                      </a:endParaRPr>
                    </a:p>
                  </a:txBody>
                  <a:tcPr marL="52673" marR="52673" marT="0" marB="0" anchor="ctr"/>
                </a:tc>
                <a:tc>
                  <a:txBody>
                    <a:bodyPr/>
                    <a:lstStyle/>
                    <a:p>
                      <a:pPr algn="ctr">
                        <a:spcAft>
                          <a:spcPts val="0"/>
                        </a:spcAft>
                      </a:pPr>
                      <a:r>
                        <a:rPr lang="en-US" sz="1600">
                          <a:effectLst/>
                        </a:rPr>
                        <a:t>Methods</a:t>
                      </a:r>
                      <a:endParaRPr lang="en-GB" sz="1600">
                        <a:effectLst/>
                        <a:latin typeface="Times New Roman" charset="0"/>
                        <a:ea typeface="Times New Roman" charset="0"/>
                      </a:endParaRPr>
                    </a:p>
                  </a:txBody>
                  <a:tcPr marL="52673" marR="52673" marT="0" marB="0" anchor="ctr"/>
                </a:tc>
              </a:tr>
              <a:tr h="624271">
                <a:tc>
                  <a:txBody>
                    <a:bodyPr/>
                    <a:lstStyle/>
                    <a:p>
                      <a:pPr algn="ctr">
                        <a:spcAft>
                          <a:spcPts val="0"/>
                        </a:spcAft>
                      </a:pPr>
                      <a:r>
                        <a:rPr lang="en-US" sz="1600">
                          <a:effectLst/>
                        </a:rPr>
                        <a:t>H. Cao(2015)</a:t>
                      </a:r>
                      <a:endParaRPr lang="en-GB" sz="1600">
                        <a:effectLst/>
                        <a:latin typeface="Times New Roman" charset="0"/>
                        <a:ea typeface="Times New Roman" charset="0"/>
                      </a:endParaRPr>
                    </a:p>
                  </a:txBody>
                  <a:tcPr marL="52673" marR="52673" marT="0" marB="0" anchor="ctr"/>
                </a:tc>
                <a:tc>
                  <a:txBody>
                    <a:bodyPr/>
                    <a:lstStyle/>
                    <a:p>
                      <a:pPr algn="ctr">
                        <a:spcAft>
                          <a:spcPts val="0"/>
                        </a:spcAft>
                      </a:pPr>
                      <a:r>
                        <a:rPr lang="en-US" sz="1600" dirty="0">
                          <a:effectLst/>
                        </a:rPr>
                        <a:t>SVM</a:t>
                      </a:r>
                      <a:endParaRPr lang="en-GB" sz="1600" dirty="0">
                        <a:effectLst/>
                        <a:latin typeface="Times New Roman" charset="0"/>
                        <a:ea typeface="Times New Roman" charset="0"/>
                      </a:endParaRPr>
                    </a:p>
                  </a:txBody>
                  <a:tcPr marL="52673" marR="52673" marT="0" marB="0" anchor="ctr"/>
                </a:tc>
                <a:tc>
                  <a:txBody>
                    <a:bodyPr/>
                    <a:lstStyle/>
                    <a:p>
                      <a:pPr algn="ctr">
                        <a:spcAft>
                          <a:spcPts val="0"/>
                        </a:spcAft>
                      </a:pPr>
                      <a:r>
                        <a:rPr lang="en-US" sz="1600">
                          <a:effectLst/>
                        </a:rPr>
                        <a:t>Prosodic and spectral features</a:t>
                      </a:r>
                      <a:endParaRPr lang="en-GB" sz="1600">
                        <a:effectLst/>
                        <a:latin typeface="Times New Roman" charset="0"/>
                        <a:ea typeface="Times New Roman" charset="0"/>
                      </a:endParaRPr>
                    </a:p>
                  </a:txBody>
                  <a:tcPr marL="52673" marR="52673" marT="0" marB="0" anchor="ctr"/>
                </a:tc>
                <a:tc>
                  <a:txBody>
                    <a:bodyPr/>
                    <a:lstStyle/>
                    <a:p>
                      <a:pPr algn="ctr">
                        <a:spcAft>
                          <a:spcPts val="0"/>
                        </a:spcAft>
                      </a:pPr>
                      <a:r>
                        <a:rPr lang="en-US" sz="1600">
                          <a:effectLst/>
                        </a:rPr>
                        <a:t>44.40%</a:t>
                      </a:r>
                      <a:endParaRPr lang="en-GB" sz="1600">
                        <a:effectLst/>
                        <a:latin typeface="Times New Roman" charset="0"/>
                        <a:ea typeface="Times New Roman" charset="0"/>
                      </a:endParaRPr>
                    </a:p>
                  </a:txBody>
                  <a:tcPr marL="52673" marR="52673" marT="0" marB="0" anchor="ctr"/>
                </a:tc>
                <a:tc>
                  <a:txBody>
                    <a:bodyPr/>
                    <a:lstStyle/>
                    <a:p>
                      <a:pPr algn="ctr">
                        <a:spcAft>
                          <a:spcPts val="0"/>
                        </a:spcAft>
                      </a:pPr>
                      <a:r>
                        <a:rPr lang="en-US" sz="1600">
                          <a:effectLst/>
                        </a:rPr>
                        <a:t>Berlin &amp; LDC &amp; FAU</a:t>
                      </a:r>
                      <a:br>
                        <a:rPr lang="en-US" sz="1600">
                          <a:effectLst/>
                        </a:rPr>
                      </a:br>
                      <a:r>
                        <a:rPr lang="en-US" sz="1600">
                          <a:effectLst/>
                        </a:rPr>
                        <a:t>Aibo dataset</a:t>
                      </a:r>
                      <a:endParaRPr lang="en-GB" sz="1600">
                        <a:effectLst/>
                        <a:latin typeface="Times New Roman" charset="0"/>
                        <a:ea typeface="Times New Roman" charset="0"/>
                      </a:endParaRPr>
                    </a:p>
                  </a:txBody>
                  <a:tcPr marL="52673" marR="52673" marT="0" marB="0" anchor="ctr"/>
                </a:tc>
                <a:tc>
                  <a:txBody>
                    <a:bodyPr/>
                    <a:lstStyle/>
                    <a:p>
                      <a:pPr algn="ctr">
                        <a:spcAft>
                          <a:spcPts val="0"/>
                        </a:spcAft>
                      </a:pPr>
                      <a:r>
                        <a:rPr lang="en-US" sz="1600">
                          <a:effectLst/>
                        </a:rPr>
                        <a:t>Ranking SVM</a:t>
                      </a:r>
                      <a:endParaRPr lang="en-GB" sz="1600">
                        <a:effectLst/>
                        <a:latin typeface="Times New Roman" charset="0"/>
                        <a:ea typeface="Times New Roman" charset="0"/>
                      </a:endParaRPr>
                    </a:p>
                  </a:txBody>
                  <a:tcPr marL="52673" marR="52673" marT="0" marB="0" anchor="ctr"/>
                </a:tc>
              </a:tr>
              <a:tr h="936406">
                <a:tc>
                  <a:txBody>
                    <a:bodyPr/>
                    <a:lstStyle/>
                    <a:p>
                      <a:pPr algn="ctr">
                        <a:spcAft>
                          <a:spcPts val="0"/>
                        </a:spcAft>
                      </a:pPr>
                      <a:r>
                        <a:rPr lang="en-US" sz="1600">
                          <a:effectLst/>
                        </a:rPr>
                        <a:t>T. L. New (2003)</a:t>
                      </a:r>
                      <a:endParaRPr lang="en-GB" sz="1600">
                        <a:effectLst/>
                        <a:latin typeface="Times New Roman" charset="0"/>
                        <a:ea typeface="Times New Roman" charset="0"/>
                      </a:endParaRPr>
                    </a:p>
                  </a:txBody>
                  <a:tcPr marL="52673" marR="52673" marT="0" marB="0" anchor="ctr"/>
                </a:tc>
                <a:tc>
                  <a:txBody>
                    <a:bodyPr/>
                    <a:lstStyle/>
                    <a:p>
                      <a:pPr algn="ctr">
                        <a:spcAft>
                          <a:spcPts val="0"/>
                        </a:spcAft>
                      </a:pPr>
                      <a:r>
                        <a:rPr lang="en-US" sz="1600">
                          <a:effectLst/>
                        </a:rPr>
                        <a:t>HMM</a:t>
                      </a:r>
                      <a:endParaRPr lang="en-GB" sz="1600">
                        <a:effectLst/>
                        <a:latin typeface="Times New Roman" charset="0"/>
                        <a:ea typeface="Times New Roman" charset="0"/>
                      </a:endParaRPr>
                    </a:p>
                  </a:txBody>
                  <a:tcPr marL="52673" marR="52673" marT="0" marB="0" anchor="ctr"/>
                </a:tc>
                <a:tc>
                  <a:txBody>
                    <a:bodyPr/>
                    <a:lstStyle/>
                    <a:p>
                      <a:pPr algn="ctr">
                        <a:spcAft>
                          <a:spcPts val="0"/>
                        </a:spcAft>
                      </a:pPr>
                      <a:r>
                        <a:rPr lang="en-US" sz="1600">
                          <a:effectLst/>
                        </a:rPr>
                        <a:t>Log frequency power coefficients (LFPC), MFCC</a:t>
                      </a:r>
                      <a:endParaRPr lang="en-GB" sz="1600">
                        <a:effectLst/>
                        <a:latin typeface="Times New Roman" charset="0"/>
                        <a:ea typeface="Times New Roman" charset="0"/>
                      </a:endParaRPr>
                    </a:p>
                  </a:txBody>
                  <a:tcPr marL="52673" marR="52673" marT="0" marB="0" anchor="ctr"/>
                </a:tc>
                <a:tc>
                  <a:txBody>
                    <a:bodyPr/>
                    <a:lstStyle/>
                    <a:p>
                      <a:pPr algn="ctr">
                        <a:spcAft>
                          <a:spcPts val="0"/>
                        </a:spcAft>
                      </a:pPr>
                      <a:r>
                        <a:rPr lang="en-US" sz="1600">
                          <a:effectLst/>
                        </a:rPr>
                        <a:t>Average and best result 78% and 96% respectively</a:t>
                      </a:r>
                      <a:endParaRPr lang="en-GB" sz="1600">
                        <a:effectLst/>
                        <a:latin typeface="Times New Roman" charset="0"/>
                        <a:ea typeface="Times New Roman" charset="0"/>
                      </a:endParaRPr>
                    </a:p>
                  </a:txBody>
                  <a:tcPr marL="52673" marR="52673" marT="0" marB="0" anchor="ctr"/>
                </a:tc>
                <a:tc>
                  <a:txBody>
                    <a:bodyPr/>
                    <a:lstStyle/>
                    <a:p>
                      <a:pPr algn="ctr">
                        <a:spcAft>
                          <a:spcPts val="0"/>
                        </a:spcAft>
                      </a:pPr>
                      <a:r>
                        <a:rPr lang="en-US" sz="1600">
                          <a:effectLst/>
                        </a:rPr>
                        <a:t>Two private speech dataset</a:t>
                      </a:r>
                      <a:endParaRPr lang="en-GB" sz="1600">
                        <a:effectLst/>
                        <a:latin typeface="Times New Roman" charset="0"/>
                        <a:ea typeface="Times New Roman" charset="0"/>
                      </a:endParaRPr>
                    </a:p>
                  </a:txBody>
                  <a:tcPr marL="52673" marR="52673" marT="0" marB="0" anchor="ctr"/>
                </a:tc>
                <a:tc>
                  <a:txBody>
                    <a:bodyPr/>
                    <a:lstStyle/>
                    <a:p>
                      <a:pPr algn="ctr">
                        <a:spcAft>
                          <a:spcPts val="0"/>
                        </a:spcAft>
                      </a:pPr>
                      <a:r>
                        <a:rPr lang="en-US" sz="1600">
                          <a:effectLst/>
                        </a:rPr>
                        <a:t>Discrete HMM and LFPC to characterize speech signal</a:t>
                      </a:r>
                      <a:endParaRPr lang="en-GB" sz="1600">
                        <a:effectLst/>
                        <a:latin typeface="Times New Roman" charset="0"/>
                        <a:ea typeface="Times New Roman" charset="0"/>
                      </a:endParaRPr>
                    </a:p>
                  </a:txBody>
                  <a:tcPr marL="52673" marR="52673" marT="0" marB="0" anchor="ctr"/>
                </a:tc>
              </a:tr>
              <a:tr h="1872812">
                <a:tc>
                  <a:txBody>
                    <a:bodyPr/>
                    <a:lstStyle/>
                    <a:p>
                      <a:pPr algn="ctr">
                        <a:spcAft>
                          <a:spcPts val="0"/>
                        </a:spcAft>
                      </a:pPr>
                      <a:r>
                        <a:rPr lang="en-US" sz="1600">
                          <a:effectLst/>
                        </a:rPr>
                        <a:t>J.-H. Yeh(2011)</a:t>
                      </a:r>
                      <a:endParaRPr lang="en-GB" sz="1600">
                        <a:effectLst/>
                        <a:latin typeface="Times New Roman" charset="0"/>
                        <a:ea typeface="Times New Roman" charset="0"/>
                      </a:endParaRPr>
                    </a:p>
                  </a:txBody>
                  <a:tcPr marL="52673" marR="52673" marT="0" marB="0" anchor="ctr"/>
                </a:tc>
                <a:tc>
                  <a:txBody>
                    <a:bodyPr/>
                    <a:lstStyle/>
                    <a:p>
                      <a:pPr algn="ctr">
                        <a:spcAft>
                          <a:spcPts val="0"/>
                        </a:spcAft>
                      </a:pPr>
                      <a:r>
                        <a:rPr lang="en-US" sz="1600">
                          <a:effectLst/>
                        </a:rPr>
                        <a:t>k-NN</a:t>
                      </a:r>
                      <a:endParaRPr lang="en-GB" sz="1600">
                        <a:effectLst/>
                        <a:latin typeface="Times New Roman" charset="0"/>
                        <a:ea typeface="Times New Roman" charset="0"/>
                      </a:endParaRPr>
                    </a:p>
                  </a:txBody>
                  <a:tcPr marL="52673" marR="52673" marT="0" marB="0" anchor="ctr"/>
                </a:tc>
                <a:tc>
                  <a:txBody>
                    <a:bodyPr/>
                    <a:lstStyle/>
                    <a:p>
                      <a:pPr algn="ctr">
                        <a:spcAft>
                          <a:spcPts val="0"/>
                        </a:spcAft>
                      </a:pPr>
                      <a:r>
                        <a:rPr lang="en-US" sz="1600">
                          <a:effectLst/>
                        </a:rPr>
                        <a:t>Jitter, shimmer, formants, LPC, LPCC, MFCC, LFPC, PLP, and Rasta-PLP, SFS and SBS</a:t>
                      </a:r>
                      <a:endParaRPr lang="en-GB" sz="1600">
                        <a:effectLst/>
                        <a:latin typeface="Times New Roman" charset="0"/>
                        <a:ea typeface="Times New Roman" charset="0"/>
                      </a:endParaRPr>
                    </a:p>
                  </a:txBody>
                  <a:tcPr marL="52673" marR="52673" marT="0" marB="0" anchor="ctr"/>
                </a:tc>
                <a:tc>
                  <a:txBody>
                    <a:bodyPr/>
                    <a:lstStyle/>
                    <a:p>
                      <a:pPr algn="ctr">
                        <a:spcAft>
                          <a:spcPts val="0"/>
                        </a:spcAft>
                      </a:pPr>
                      <a:r>
                        <a:rPr lang="en-US" sz="1600" dirty="0">
                          <a:effectLst/>
                        </a:rPr>
                        <a:t>Best 86%</a:t>
                      </a:r>
                      <a:endParaRPr lang="en-GB" sz="1600" dirty="0">
                        <a:effectLst/>
                        <a:latin typeface="Times New Roman" charset="0"/>
                        <a:ea typeface="Times New Roman" charset="0"/>
                      </a:endParaRPr>
                    </a:p>
                  </a:txBody>
                  <a:tcPr marL="52673" marR="52673" marT="0" marB="0" anchor="ctr"/>
                </a:tc>
                <a:tc>
                  <a:txBody>
                    <a:bodyPr/>
                    <a:lstStyle/>
                    <a:p>
                      <a:pPr algn="ctr">
                        <a:spcAft>
                          <a:spcPts val="0"/>
                        </a:spcAft>
                      </a:pPr>
                      <a:r>
                        <a:rPr lang="en-US" sz="1600">
                          <a:effectLst/>
                        </a:rPr>
                        <a:t>Chinese emotional speech corpus We invited 18 males and 16 females</a:t>
                      </a:r>
                      <a:endParaRPr lang="en-GB" sz="1600">
                        <a:effectLst/>
                        <a:latin typeface="Times New Roman" charset="0"/>
                        <a:ea typeface="Times New Roman" charset="0"/>
                      </a:endParaRPr>
                    </a:p>
                  </a:txBody>
                  <a:tcPr marL="52673" marR="52673" marT="0" marB="0" anchor="ctr"/>
                </a:tc>
                <a:tc>
                  <a:txBody>
                    <a:bodyPr/>
                    <a:lstStyle/>
                    <a:p>
                      <a:pPr algn="ctr">
                        <a:spcAft>
                          <a:spcPts val="0"/>
                        </a:spcAft>
                      </a:pPr>
                      <a:r>
                        <a:rPr lang="en-US" sz="1600">
                          <a:effectLst/>
                        </a:rPr>
                        <a:t>Segment based method by employing k-NN, SFS ( sequential forward selection), SBS (sequential backward selection)</a:t>
                      </a:r>
                      <a:endParaRPr lang="en-GB" sz="1600">
                        <a:effectLst/>
                        <a:latin typeface="Times New Roman" charset="0"/>
                        <a:ea typeface="Times New Roman" charset="0"/>
                      </a:endParaRPr>
                    </a:p>
                  </a:txBody>
                  <a:tcPr marL="52673" marR="52673" marT="0" marB="0" anchor="ctr"/>
                </a:tc>
              </a:tr>
              <a:tr h="780338">
                <a:tc>
                  <a:txBody>
                    <a:bodyPr/>
                    <a:lstStyle/>
                    <a:p>
                      <a:pPr algn="ctr">
                        <a:spcAft>
                          <a:spcPts val="0"/>
                        </a:spcAft>
                      </a:pPr>
                      <a:r>
                        <a:rPr lang="en-US" sz="1600">
                          <a:effectLst/>
                        </a:rPr>
                        <a:t>C.-C. Lee (2009)</a:t>
                      </a:r>
                      <a:endParaRPr lang="en-GB" sz="1600">
                        <a:effectLst/>
                        <a:latin typeface="Times New Roman" charset="0"/>
                        <a:ea typeface="Times New Roman" charset="0"/>
                      </a:endParaRPr>
                    </a:p>
                  </a:txBody>
                  <a:tcPr marL="52673" marR="52673" marT="0" marB="0" anchor="ctr"/>
                </a:tc>
                <a:tc>
                  <a:txBody>
                    <a:bodyPr/>
                    <a:lstStyle/>
                    <a:p>
                      <a:pPr algn="ctr">
                        <a:spcAft>
                          <a:spcPts val="0"/>
                        </a:spcAft>
                      </a:pPr>
                      <a:r>
                        <a:rPr lang="en-US" sz="1600">
                          <a:effectLst/>
                        </a:rPr>
                        <a:t>Bayesian</a:t>
                      </a:r>
                      <a:br>
                        <a:rPr lang="en-US" sz="1600">
                          <a:effectLst/>
                        </a:rPr>
                      </a:br>
                      <a:r>
                        <a:rPr lang="en-US" sz="1600">
                          <a:effectLst/>
                        </a:rPr>
                        <a:t>Logistic</a:t>
                      </a:r>
                      <a:br>
                        <a:rPr lang="en-US" sz="1600">
                          <a:effectLst/>
                        </a:rPr>
                      </a:br>
                      <a:r>
                        <a:rPr lang="en-US" sz="1600">
                          <a:effectLst/>
                        </a:rPr>
                        <a:t>Regression,</a:t>
                      </a:r>
                      <a:br>
                        <a:rPr lang="en-US" sz="1600">
                          <a:effectLst/>
                        </a:rPr>
                      </a:br>
                      <a:r>
                        <a:rPr lang="en-US" sz="1600">
                          <a:effectLst/>
                        </a:rPr>
                        <a:t>SVM</a:t>
                      </a:r>
                      <a:endParaRPr lang="en-GB" sz="1600">
                        <a:effectLst/>
                        <a:latin typeface="Times New Roman" charset="0"/>
                        <a:ea typeface="Times New Roman" charset="0"/>
                      </a:endParaRPr>
                    </a:p>
                  </a:txBody>
                  <a:tcPr marL="52673" marR="52673" marT="0" marB="0" anchor="ctr"/>
                </a:tc>
                <a:tc>
                  <a:txBody>
                    <a:bodyPr/>
                    <a:lstStyle/>
                    <a:p>
                      <a:pPr algn="ctr">
                        <a:spcAft>
                          <a:spcPts val="0"/>
                        </a:spcAft>
                      </a:pPr>
                      <a:r>
                        <a:rPr lang="en-US" sz="1600">
                          <a:effectLst/>
                        </a:rPr>
                        <a:t>large-margin feature</a:t>
                      </a:r>
                      <a:endParaRPr lang="en-GB" sz="1600">
                        <a:effectLst/>
                        <a:latin typeface="Times New Roman" charset="0"/>
                        <a:ea typeface="Times New Roman" charset="0"/>
                      </a:endParaRPr>
                    </a:p>
                  </a:txBody>
                  <a:tcPr marL="52673" marR="52673" marT="0" marB="0" anchor="ctr"/>
                </a:tc>
                <a:tc>
                  <a:txBody>
                    <a:bodyPr/>
                    <a:lstStyle/>
                    <a:p>
                      <a:pPr algn="ctr">
                        <a:spcAft>
                          <a:spcPts val="0"/>
                        </a:spcAft>
                      </a:pPr>
                      <a:r>
                        <a:rPr lang="en-US" sz="1600">
                          <a:effectLst/>
                        </a:rPr>
                        <a:t>70.1% &amp; 65.1% for two and five class</a:t>
                      </a:r>
                      <a:endParaRPr lang="en-GB" sz="1600">
                        <a:effectLst/>
                        <a:latin typeface="Times New Roman" charset="0"/>
                        <a:ea typeface="Times New Roman" charset="0"/>
                      </a:endParaRPr>
                    </a:p>
                  </a:txBody>
                  <a:tcPr marL="52673" marR="52673" marT="0" marB="0" anchor="ctr"/>
                </a:tc>
                <a:tc>
                  <a:txBody>
                    <a:bodyPr/>
                    <a:lstStyle/>
                    <a:p>
                      <a:pPr algn="ctr">
                        <a:spcAft>
                          <a:spcPts val="0"/>
                        </a:spcAft>
                      </a:pPr>
                      <a:r>
                        <a:rPr lang="en-US" sz="1600">
                          <a:effectLst/>
                        </a:rPr>
                        <a:t>AIBO dataset</a:t>
                      </a:r>
                      <a:endParaRPr lang="en-GB" sz="1600">
                        <a:effectLst/>
                        <a:latin typeface="Times New Roman" charset="0"/>
                        <a:ea typeface="Times New Roman" charset="0"/>
                      </a:endParaRPr>
                    </a:p>
                  </a:txBody>
                  <a:tcPr marL="52673" marR="52673" marT="0" marB="0" anchor="ctr"/>
                </a:tc>
                <a:tc>
                  <a:txBody>
                    <a:bodyPr/>
                    <a:lstStyle/>
                    <a:p>
                      <a:pPr algn="ctr">
                        <a:spcAft>
                          <a:spcPts val="0"/>
                        </a:spcAft>
                      </a:pPr>
                      <a:r>
                        <a:rPr lang="en-US" sz="1600" dirty="0">
                          <a:effectLst/>
                        </a:rPr>
                        <a:t>Hierarchical structure for binary decision tree</a:t>
                      </a:r>
                      <a:endParaRPr lang="en-GB" sz="1600" dirty="0">
                        <a:effectLst/>
                        <a:latin typeface="Times New Roman" charset="0"/>
                        <a:ea typeface="Times New Roman" charset="0"/>
                      </a:endParaRPr>
                    </a:p>
                  </a:txBody>
                  <a:tcPr marL="52673" marR="52673" marT="0" marB="0" anchor="ctr"/>
                </a:tc>
              </a:tr>
            </a:tbl>
          </a:graphicData>
        </a:graphic>
      </p:graphicFrame>
    </p:spTree>
    <p:extLst>
      <p:ext uri="{BB962C8B-B14F-4D97-AF65-F5344CB8AC3E}">
        <p14:creationId xmlns:p14="http://schemas.microsoft.com/office/powerpoint/2010/main" val="28007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Stance taken with justification</a:t>
            </a:r>
            <a:r>
              <a:rPr lang="en-GB" dirty="0"/>
              <a:t> </a:t>
            </a:r>
            <a:endParaRPr lang="en-US" dirty="0"/>
          </a:p>
        </p:txBody>
      </p:sp>
      <p:sp>
        <p:nvSpPr>
          <p:cNvPr id="3" name="Content Placeholder 2"/>
          <p:cNvSpPr>
            <a:spLocks noGrp="1"/>
          </p:cNvSpPr>
          <p:nvPr>
            <p:ph idx="1"/>
          </p:nvPr>
        </p:nvSpPr>
        <p:spPr/>
        <p:txBody>
          <a:bodyPr/>
          <a:lstStyle/>
          <a:p>
            <a:r>
              <a:rPr lang="en-US" sz="1800" dirty="0"/>
              <a:t>Various speeches emotional recognition systems reviewed and discussed based on different approaches. Here the performance is also compared in terms of classifier, features, recognition rate, and datasets. Well-design classifiers have obtain high classification accuracies between different types of emotions. In this study HMM with adopting short time LFPC as a feature proves a good accuracy on different levels in the chart. </a:t>
            </a:r>
            <a:r>
              <a:rPr lang="en-US" sz="1800" dirty="0" err="1"/>
              <a:t>Basharirad</a:t>
            </a:r>
            <a:r>
              <a:rPr lang="en-US" sz="1800" dirty="0"/>
              <a:t>(2017) The majority of the current datasets are not capable for evaluation of speech emotion recognition. In most of them, it is hard even for human to specify different emotion of certain collected utterances; e.g. the human recognition accuracy was 80% for </a:t>
            </a:r>
            <a:r>
              <a:rPr lang="en-US" sz="1800" dirty="0" smtClean="0"/>
              <a:t>Berlin.</a:t>
            </a:r>
          </a:p>
          <a:p>
            <a:pPr lvl="0"/>
            <a:r>
              <a:rPr lang="en-US" sz="2400" b="1" dirty="0" smtClean="0"/>
              <a:t>Conclusion</a:t>
            </a:r>
            <a:endParaRPr lang="en-GB" sz="2400" b="1" dirty="0"/>
          </a:p>
          <a:p>
            <a:pPr lvl="1"/>
            <a:r>
              <a:rPr lang="en-US" sz="1800" dirty="0" smtClean="0"/>
              <a:t>From </a:t>
            </a:r>
            <a:r>
              <a:rPr lang="en-US" sz="1800" dirty="0"/>
              <a:t>the above statements it is clearly evident that the facial expression does not exhibit as many classes of the emotions that is exhibited in voice/speech of a person</a:t>
            </a:r>
            <a:r>
              <a:rPr lang="en-US" sz="1800" dirty="0" smtClean="0"/>
              <a:t>.</a:t>
            </a:r>
            <a:endParaRPr lang="en-GB" sz="1800" dirty="0"/>
          </a:p>
        </p:txBody>
      </p:sp>
    </p:spTree>
    <p:extLst>
      <p:ext uri="{BB962C8B-B14F-4D97-AF65-F5344CB8AC3E}">
        <p14:creationId xmlns:p14="http://schemas.microsoft.com/office/powerpoint/2010/main" val="542500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Develop and simulate an algorithm for audio surveillance in PYTHON.</a:t>
            </a:r>
            <a:r>
              <a:rPr lang="en-GB" sz="3200" dirty="0"/>
              <a:t> </a:t>
            </a:r>
            <a:endParaRPr lang="en-US" sz="3200" dirty="0"/>
          </a:p>
        </p:txBody>
      </p:sp>
      <p:sp>
        <p:nvSpPr>
          <p:cNvPr id="3" name="Content Placeholder 2"/>
          <p:cNvSpPr>
            <a:spLocks noGrp="1"/>
          </p:cNvSpPr>
          <p:nvPr>
            <p:ph idx="1"/>
          </p:nvPr>
        </p:nvSpPr>
        <p:spPr>
          <a:xfrm>
            <a:off x="495299" y="1295400"/>
            <a:ext cx="8915400" cy="4525963"/>
          </a:xfrm>
        </p:spPr>
        <p:txBody>
          <a:bodyPr/>
          <a:lstStyle/>
          <a:p>
            <a:r>
              <a:rPr lang="en-US" dirty="0" smtClean="0"/>
              <a:t>Comparison of </a:t>
            </a:r>
            <a:r>
              <a:rPr lang="en-US" dirty="0"/>
              <a:t>Audio </a:t>
            </a:r>
            <a:r>
              <a:rPr lang="en-US" dirty="0" smtClean="0"/>
              <a:t>Surveillance</a:t>
            </a:r>
            <a:r>
              <a:rPr lang="en-GB" dirty="0" smtClean="0"/>
              <a:t> </a:t>
            </a:r>
            <a:r>
              <a:rPr lang="en-US" dirty="0" smtClean="0"/>
              <a:t>Algorithms.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20349961"/>
              </p:ext>
            </p:extLst>
          </p:nvPr>
        </p:nvGraphicFramePr>
        <p:xfrm>
          <a:off x="495299" y="1828800"/>
          <a:ext cx="8915402" cy="4772194"/>
        </p:xfrm>
        <a:graphic>
          <a:graphicData uri="http://schemas.openxmlformats.org/drawingml/2006/table">
            <a:tbl>
              <a:tblPr firstRow="1" firstCol="1" bandRow="1">
                <a:tableStyleId>{5C22544A-7EE6-4342-B048-85BDC9FD1C3A}</a:tableStyleId>
              </a:tblPr>
              <a:tblGrid>
                <a:gridCol w="1568205"/>
                <a:gridCol w="1959315"/>
                <a:gridCol w="1844581"/>
                <a:gridCol w="903548"/>
                <a:gridCol w="1264745"/>
                <a:gridCol w="1375008"/>
              </a:tblGrid>
              <a:tr h="218367">
                <a:tc>
                  <a:txBody>
                    <a:bodyPr/>
                    <a:lstStyle/>
                    <a:p>
                      <a:pPr algn="ctr">
                        <a:spcAft>
                          <a:spcPts val="0"/>
                        </a:spcAft>
                      </a:pPr>
                      <a:r>
                        <a:rPr lang="en-US" sz="1000">
                          <a:effectLst/>
                        </a:rPr>
                        <a:t>Paper</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Atypical sound classes </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Model adaptation </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Classifier </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Features </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Database</a:t>
                      </a:r>
                      <a:endParaRPr lang="en-GB" sz="1000">
                        <a:effectLst/>
                        <a:latin typeface="Times New Roman" charset="0"/>
                        <a:ea typeface="Times New Roman" charset="0"/>
                      </a:endParaRPr>
                    </a:p>
                  </a:txBody>
                  <a:tcPr marL="39162" marR="39162" marT="0" marB="0" anchor="ctr"/>
                </a:tc>
              </a:tr>
              <a:tr h="655106">
                <a:tc>
                  <a:txBody>
                    <a:bodyPr/>
                    <a:lstStyle/>
                    <a:p>
                      <a:pPr algn="ctr">
                        <a:spcAft>
                          <a:spcPts val="0"/>
                        </a:spcAft>
                      </a:pPr>
                      <a:r>
                        <a:rPr lang="en-US" sz="1000">
                          <a:effectLst/>
                        </a:rPr>
                        <a:t>Ntalampiras et al. (2009) </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Scream, gunshot, and explosion </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dirty="0">
                          <a:effectLst/>
                        </a:rPr>
                        <a:t>MAP adaptation of GMMs </a:t>
                      </a:r>
                      <a:endParaRPr lang="en-GB" sz="1000" dirty="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GMM </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MFCC, MPEG-7, CB-TEO, Intonation </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Large audio corpora from professional sound effects </a:t>
                      </a:r>
                      <a:endParaRPr lang="en-GB" sz="1000">
                        <a:effectLst/>
                        <a:latin typeface="Times New Roman" charset="0"/>
                        <a:ea typeface="Times New Roman" charset="0"/>
                      </a:endParaRPr>
                    </a:p>
                  </a:txBody>
                  <a:tcPr marL="39162" marR="39162" marT="0" marB="0" anchor="ctr"/>
                </a:tc>
              </a:tr>
              <a:tr h="545921">
                <a:tc>
                  <a:txBody>
                    <a:bodyPr/>
                    <a:lstStyle/>
                    <a:p>
                      <a:pPr algn="ctr">
                        <a:spcAft>
                          <a:spcPts val="0"/>
                        </a:spcAft>
                      </a:pPr>
                      <a:r>
                        <a:rPr lang="en-US" sz="1000" dirty="0" err="1">
                          <a:effectLst/>
                        </a:rPr>
                        <a:t>Valenzise</a:t>
                      </a:r>
                      <a:r>
                        <a:rPr lang="en-US" sz="1000" dirty="0">
                          <a:effectLst/>
                        </a:rPr>
                        <a:t> et al. (2007)</a:t>
                      </a:r>
                      <a:endParaRPr lang="en-GB" sz="1000" dirty="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Scream</a:t>
                      </a:r>
                      <a:br>
                        <a:rPr lang="en-US" sz="1000">
                          <a:effectLst/>
                        </a:rPr>
                      </a:br>
                      <a:r>
                        <a:rPr lang="en-US" sz="1000">
                          <a:effectLst/>
                        </a:rPr>
                        <a:t>and</a:t>
                      </a:r>
                      <a:br>
                        <a:rPr lang="en-US" sz="1000">
                          <a:effectLst/>
                        </a:rPr>
                      </a:br>
                      <a:r>
                        <a:rPr lang="en-US" sz="1000">
                          <a:effectLst/>
                        </a:rPr>
                        <a:t>gunshot</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dirty="0">
                          <a:effectLst/>
                        </a:rPr>
                        <a:t>-</a:t>
                      </a:r>
                      <a:endParaRPr lang="en-GB" sz="1000" dirty="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GMM </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Temporal, spectral, cepstral, correlation</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Movie soundtracks, Internet, and people shouts</a:t>
                      </a:r>
                      <a:endParaRPr lang="en-GB" sz="1000">
                        <a:effectLst/>
                        <a:latin typeface="Times New Roman" charset="0"/>
                        <a:ea typeface="Times New Roman" charset="0"/>
                      </a:endParaRPr>
                    </a:p>
                  </a:txBody>
                  <a:tcPr marL="39162" marR="39162" marT="0" marB="0" anchor="ctr"/>
                </a:tc>
              </a:tr>
              <a:tr h="440292">
                <a:tc>
                  <a:txBody>
                    <a:bodyPr/>
                    <a:lstStyle/>
                    <a:p>
                      <a:pPr algn="ctr">
                        <a:spcAft>
                          <a:spcPts val="0"/>
                        </a:spcAft>
                      </a:pPr>
                      <a:r>
                        <a:rPr lang="en-US" sz="1000">
                          <a:effectLst/>
                        </a:rPr>
                        <a:t>Radhakrishnan &amp; Divakaran (2005)</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Banging</a:t>
                      </a:r>
                      <a:br>
                        <a:rPr lang="en-US" sz="1000">
                          <a:effectLst/>
                        </a:rPr>
                      </a:br>
                      <a:r>
                        <a:rPr lang="en-US" sz="1000">
                          <a:effectLst/>
                        </a:rPr>
                        <a:t>and nonneutral</a:t>
                      </a:r>
                      <a:br>
                        <a:rPr lang="en-US" sz="1000">
                          <a:effectLst/>
                        </a:rPr>
                      </a:br>
                      <a:r>
                        <a:rPr lang="en-US" sz="1000">
                          <a:effectLst/>
                        </a:rPr>
                        <a:t>speech</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GMM </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MFCC</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Elevator recordings</a:t>
                      </a:r>
                      <a:endParaRPr lang="en-GB" sz="1000">
                        <a:effectLst/>
                        <a:latin typeface="Times New Roman" charset="0"/>
                        <a:ea typeface="Times New Roman" charset="0"/>
                      </a:endParaRPr>
                    </a:p>
                  </a:txBody>
                  <a:tcPr marL="39162" marR="39162" marT="0" marB="0" anchor="ctr"/>
                </a:tc>
              </a:tr>
              <a:tr h="587055">
                <a:tc>
                  <a:txBody>
                    <a:bodyPr/>
                    <a:lstStyle/>
                    <a:p>
                      <a:pPr algn="ctr">
                        <a:spcAft>
                          <a:spcPts val="0"/>
                        </a:spcAft>
                      </a:pPr>
                      <a:r>
                        <a:rPr lang="en-US" sz="1000">
                          <a:effectLst/>
                        </a:rPr>
                        <a:t>Clavel</a:t>
                      </a:r>
                      <a:br>
                        <a:rPr lang="en-US" sz="1000">
                          <a:effectLst/>
                        </a:rPr>
                      </a:br>
                      <a:r>
                        <a:rPr lang="en-US" sz="1000">
                          <a:effectLst/>
                        </a:rPr>
                        <a:t>et al. (2005)</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dirty="0">
                          <a:effectLst/>
                        </a:rPr>
                        <a:t>Gunshot</a:t>
                      </a:r>
                      <a:endParaRPr lang="en-GB" sz="1000" dirty="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GMM </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MFCC,</a:t>
                      </a:r>
                      <a:br>
                        <a:rPr lang="en-US" sz="1000">
                          <a:effectLst/>
                        </a:rPr>
                      </a:br>
                      <a:r>
                        <a:rPr lang="en-US" sz="1000">
                          <a:effectLst/>
                        </a:rPr>
                        <a:t>spectral</a:t>
                      </a:r>
                      <a:br>
                        <a:rPr lang="en-US" sz="1000">
                          <a:effectLst/>
                        </a:rPr>
                      </a:br>
                      <a:r>
                        <a:rPr lang="en-US" sz="1000">
                          <a:effectLst/>
                        </a:rPr>
                        <a:t>moments</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CDs for the</a:t>
                      </a:r>
                      <a:br>
                        <a:rPr lang="en-US" sz="1000">
                          <a:effectLst/>
                        </a:rPr>
                      </a:br>
                      <a:r>
                        <a:rPr lang="en-US" sz="1000">
                          <a:effectLst/>
                        </a:rPr>
                        <a:t>national</a:t>
                      </a:r>
                      <a:br>
                        <a:rPr lang="en-US" sz="1000">
                          <a:effectLst/>
                        </a:rPr>
                      </a:br>
                      <a:r>
                        <a:rPr lang="en-US" sz="1000">
                          <a:effectLst/>
                        </a:rPr>
                        <a:t>French</a:t>
                      </a:r>
                      <a:br>
                        <a:rPr lang="en-US" sz="1000">
                          <a:effectLst/>
                        </a:rPr>
                      </a:br>
                      <a:r>
                        <a:rPr lang="en-US" sz="1000">
                          <a:effectLst/>
                        </a:rPr>
                        <a:t>public radio</a:t>
                      </a:r>
                      <a:endParaRPr lang="en-GB" sz="1000">
                        <a:effectLst/>
                        <a:latin typeface="Times New Roman" charset="0"/>
                        <a:ea typeface="Times New Roman" charset="0"/>
                      </a:endParaRPr>
                    </a:p>
                  </a:txBody>
                  <a:tcPr marL="39162" marR="39162" marT="0" marB="0" anchor="ctr"/>
                </a:tc>
              </a:tr>
              <a:tr h="733819">
                <a:tc>
                  <a:txBody>
                    <a:bodyPr/>
                    <a:lstStyle/>
                    <a:p>
                      <a:pPr algn="ctr">
                        <a:spcAft>
                          <a:spcPts val="0"/>
                        </a:spcAft>
                      </a:pPr>
                      <a:r>
                        <a:rPr lang="en-US" sz="1000">
                          <a:effectLst/>
                        </a:rPr>
                        <a:t>Rouas</a:t>
                      </a:r>
                      <a:br>
                        <a:rPr lang="en-US" sz="1000">
                          <a:effectLst/>
                        </a:rPr>
                      </a:br>
                      <a:r>
                        <a:rPr lang="en-US" sz="1000">
                          <a:effectLst/>
                        </a:rPr>
                        <a:t>et al. (2006)</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Shout</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Adaptive</a:t>
                      </a:r>
                      <a:br>
                        <a:rPr lang="en-US" sz="1000">
                          <a:effectLst/>
                        </a:rPr>
                      </a:br>
                      <a:r>
                        <a:rPr lang="en-US" sz="1000">
                          <a:effectLst/>
                        </a:rPr>
                        <a:t>threshold</a:t>
                      </a:r>
                      <a:br>
                        <a:rPr lang="en-US" sz="1000">
                          <a:effectLst/>
                        </a:rPr>
                      </a:br>
                      <a:r>
                        <a:rPr lang="en-US" sz="1000">
                          <a:effectLst/>
                        </a:rPr>
                        <a:t>for sound</a:t>
                      </a:r>
                      <a:br>
                        <a:rPr lang="en-US" sz="1000">
                          <a:effectLst/>
                        </a:rPr>
                      </a:br>
                      <a:r>
                        <a:rPr lang="en-US" sz="1000">
                          <a:effectLst/>
                        </a:rPr>
                        <a:t>activity</a:t>
                      </a:r>
                      <a:br>
                        <a:rPr lang="en-US" sz="1000">
                          <a:effectLst/>
                        </a:rPr>
                      </a:br>
                      <a:r>
                        <a:rPr lang="en-US" sz="1000">
                          <a:effectLst/>
                        </a:rPr>
                        <a:t>detection</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GMM,</a:t>
                      </a:r>
                      <a:br>
                        <a:rPr lang="en-US" sz="1000">
                          <a:effectLst/>
                        </a:rPr>
                      </a:br>
                      <a:r>
                        <a:rPr lang="en-US" sz="1000">
                          <a:effectLst/>
                        </a:rPr>
                        <a:t>SVM</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Energy,</a:t>
                      </a:r>
                      <a:br>
                        <a:rPr lang="en-US" sz="1000">
                          <a:effectLst/>
                        </a:rPr>
                      </a:br>
                      <a:r>
                        <a:rPr lang="en-US" sz="1000">
                          <a:effectLst/>
                        </a:rPr>
                        <a:t>MFCC</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Recorded</a:t>
                      </a:r>
                      <a:br>
                        <a:rPr lang="en-US" sz="1000">
                          <a:effectLst/>
                        </a:rPr>
                      </a:br>
                      <a:r>
                        <a:rPr lang="en-US" sz="1000">
                          <a:effectLst/>
                        </a:rPr>
                        <a:t>during four</a:t>
                      </a:r>
                      <a:br>
                        <a:rPr lang="en-US" sz="1000">
                          <a:effectLst/>
                        </a:rPr>
                      </a:br>
                      <a:r>
                        <a:rPr lang="en-US" sz="1000">
                          <a:effectLst/>
                        </a:rPr>
                        <a:t>scenarios</a:t>
                      </a:r>
                      <a:endParaRPr lang="en-GB" sz="1000">
                        <a:effectLst/>
                        <a:latin typeface="Times New Roman" charset="0"/>
                        <a:ea typeface="Times New Roman" charset="0"/>
                      </a:endParaRPr>
                    </a:p>
                  </a:txBody>
                  <a:tcPr marL="39162" marR="39162" marT="0" marB="0" anchor="ctr"/>
                </a:tc>
              </a:tr>
              <a:tr h="440292">
                <a:tc>
                  <a:txBody>
                    <a:bodyPr/>
                    <a:lstStyle/>
                    <a:p>
                      <a:pPr algn="ctr">
                        <a:spcAft>
                          <a:spcPts val="0"/>
                        </a:spcAft>
                      </a:pPr>
                      <a:r>
                        <a:rPr lang="en-US" sz="1000">
                          <a:effectLst/>
                        </a:rPr>
                        <a:t>Vacher</a:t>
                      </a:r>
                      <a:br>
                        <a:rPr lang="en-US" sz="1000">
                          <a:effectLst/>
                        </a:rPr>
                      </a:br>
                      <a:r>
                        <a:rPr lang="en-US" sz="1000">
                          <a:effectLst/>
                        </a:rPr>
                        <a:t>et al. (2004)</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Scream</a:t>
                      </a:r>
                      <a:br>
                        <a:rPr lang="en-US" sz="1000">
                          <a:effectLst/>
                        </a:rPr>
                      </a:br>
                      <a:r>
                        <a:rPr lang="en-US" sz="1000">
                          <a:effectLst/>
                        </a:rPr>
                        <a:t>and glass</a:t>
                      </a:r>
                      <a:br>
                        <a:rPr lang="en-US" sz="1000">
                          <a:effectLst/>
                        </a:rPr>
                      </a:br>
                      <a:r>
                        <a:rPr lang="en-US" sz="1000">
                          <a:effectLst/>
                        </a:rPr>
                        <a:t>break</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GMM</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Wavelet based cepstral coefficients</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Laboratory</a:t>
                      </a:r>
                      <a:br>
                        <a:rPr lang="en-US" sz="1000">
                          <a:effectLst/>
                        </a:rPr>
                      </a:br>
                      <a:r>
                        <a:rPr lang="en-US" sz="1000">
                          <a:effectLst/>
                        </a:rPr>
                        <a:t>recordings</a:t>
                      </a:r>
                      <a:br>
                        <a:rPr lang="en-US" sz="1000">
                          <a:effectLst/>
                        </a:rPr>
                      </a:br>
                      <a:r>
                        <a:rPr lang="en-US" sz="1000">
                          <a:effectLst/>
                        </a:rPr>
                        <a:t>and RCWP</a:t>
                      </a:r>
                      <a:endParaRPr lang="en-GB" sz="1000">
                        <a:effectLst/>
                        <a:latin typeface="Times New Roman" charset="0"/>
                        <a:ea typeface="Times New Roman" charset="0"/>
                      </a:endParaRPr>
                    </a:p>
                  </a:txBody>
                  <a:tcPr marL="39162" marR="39162" marT="0" marB="0" anchor="ctr"/>
                </a:tc>
              </a:tr>
              <a:tr h="440292">
                <a:tc>
                  <a:txBody>
                    <a:bodyPr/>
                    <a:lstStyle/>
                    <a:p>
                      <a:pPr algn="ctr">
                        <a:spcAft>
                          <a:spcPts val="0"/>
                        </a:spcAft>
                      </a:pPr>
                      <a:r>
                        <a:rPr lang="en-US" sz="1000">
                          <a:effectLst/>
                        </a:rPr>
                        <a:t>Atrey et al.</a:t>
                      </a:r>
                      <a:br>
                        <a:rPr lang="en-US" sz="1000">
                          <a:effectLst/>
                        </a:rPr>
                      </a:br>
                      <a:r>
                        <a:rPr lang="en-US" sz="1000">
                          <a:effectLst/>
                        </a:rPr>
                        <a:t>(2006)</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Shout</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dirty="0">
                          <a:effectLst/>
                        </a:rPr>
                        <a:t>-</a:t>
                      </a:r>
                      <a:endParaRPr lang="en-GB" sz="1000" dirty="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GMM</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ZCR, LPC,</a:t>
                      </a:r>
                      <a:br>
                        <a:rPr lang="en-US" sz="1000">
                          <a:effectLst/>
                        </a:rPr>
                      </a:br>
                      <a:r>
                        <a:rPr lang="en-US" sz="1000">
                          <a:effectLst/>
                        </a:rPr>
                        <a:t>LPCC,</a:t>
                      </a:r>
                      <a:br>
                        <a:rPr lang="en-US" sz="1000">
                          <a:effectLst/>
                        </a:rPr>
                      </a:br>
                      <a:r>
                        <a:rPr lang="en-US" sz="1000">
                          <a:effectLst/>
                        </a:rPr>
                        <a:t>LFCC</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Recorded</a:t>
                      </a:r>
                      <a:br>
                        <a:rPr lang="en-US" sz="1000">
                          <a:effectLst/>
                        </a:rPr>
                      </a:br>
                      <a:r>
                        <a:rPr lang="en-US" sz="1000">
                          <a:effectLst/>
                        </a:rPr>
                        <a:t>in offi ce</a:t>
                      </a:r>
                      <a:br>
                        <a:rPr lang="en-US" sz="1000">
                          <a:effectLst/>
                        </a:rPr>
                      </a:br>
                      <a:r>
                        <a:rPr lang="en-US" sz="1000">
                          <a:effectLst/>
                        </a:rPr>
                        <a:t>corridor</a:t>
                      </a:r>
                      <a:endParaRPr lang="en-GB" sz="1000">
                        <a:effectLst/>
                        <a:latin typeface="Times New Roman" charset="0"/>
                        <a:ea typeface="Times New Roman" charset="0"/>
                      </a:endParaRPr>
                    </a:p>
                  </a:txBody>
                  <a:tcPr marL="39162" marR="39162" marT="0" marB="0" anchor="ctr"/>
                </a:tc>
              </a:tr>
              <a:tr h="587055">
                <a:tc>
                  <a:txBody>
                    <a:bodyPr/>
                    <a:lstStyle/>
                    <a:p>
                      <a:pPr algn="ctr">
                        <a:spcAft>
                          <a:spcPts val="0"/>
                        </a:spcAft>
                      </a:pPr>
                      <a:r>
                        <a:rPr lang="en-US" sz="1000">
                          <a:effectLst/>
                        </a:rPr>
                        <a:t>Ito et al. (2009)</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Glass clash, scream, fi re cracker</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Adaptive threshold for abnormal sound event detection</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GMM</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a:effectLst/>
                        </a:rPr>
                        <a:t>MFCC,</a:t>
                      </a:r>
                      <a:br>
                        <a:rPr lang="en-US" sz="1000">
                          <a:effectLst/>
                        </a:rPr>
                      </a:br>
                      <a:r>
                        <a:rPr lang="en-US" sz="1000">
                          <a:effectLst/>
                        </a:rPr>
                        <a:t>Power</a:t>
                      </a:r>
                      <a:endParaRPr lang="en-GB" sz="1000">
                        <a:effectLst/>
                        <a:latin typeface="Times New Roman" charset="0"/>
                        <a:ea typeface="Times New Roman" charset="0"/>
                      </a:endParaRPr>
                    </a:p>
                  </a:txBody>
                  <a:tcPr marL="39162" marR="39162" marT="0" marB="0" anchor="ctr"/>
                </a:tc>
                <a:tc>
                  <a:txBody>
                    <a:bodyPr/>
                    <a:lstStyle/>
                    <a:p>
                      <a:pPr algn="ctr">
                        <a:spcAft>
                          <a:spcPts val="0"/>
                        </a:spcAft>
                      </a:pPr>
                      <a:r>
                        <a:rPr lang="en-US" sz="1000" dirty="0">
                          <a:effectLst/>
                        </a:rPr>
                        <a:t>Recorded</a:t>
                      </a:r>
                      <a:br>
                        <a:rPr lang="en-US" sz="1000" dirty="0">
                          <a:effectLst/>
                        </a:rPr>
                      </a:br>
                      <a:r>
                        <a:rPr lang="en-US" sz="1000" dirty="0">
                          <a:effectLst/>
                        </a:rPr>
                        <a:t>under</a:t>
                      </a:r>
                      <a:br>
                        <a:rPr lang="en-US" sz="1000" dirty="0">
                          <a:effectLst/>
                        </a:rPr>
                      </a:br>
                      <a:r>
                        <a:rPr lang="en-US" sz="1000" dirty="0">
                          <a:effectLst/>
                        </a:rPr>
                        <a:t>laboratory</a:t>
                      </a:r>
                      <a:br>
                        <a:rPr lang="en-US" sz="1000" dirty="0">
                          <a:effectLst/>
                        </a:rPr>
                      </a:br>
                      <a:r>
                        <a:rPr lang="en-US" sz="1000" dirty="0">
                          <a:effectLst/>
                        </a:rPr>
                        <a:t>conditions</a:t>
                      </a:r>
                      <a:endParaRPr lang="en-GB" sz="1000" dirty="0">
                        <a:effectLst/>
                        <a:latin typeface="Times New Roman" charset="0"/>
                        <a:ea typeface="Times New Roman" charset="0"/>
                      </a:endParaRPr>
                    </a:p>
                  </a:txBody>
                  <a:tcPr marL="39162" marR="39162" marT="0" marB="0" anchor="ctr"/>
                </a:tc>
              </a:tr>
            </a:tbl>
          </a:graphicData>
        </a:graphic>
      </p:graphicFrame>
    </p:spTree>
    <p:extLst>
      <p:ext uri="{BB962C8B-B14F-4D97-AF65-F5344CB8AC3E}">
        <p14:creationId xmlns:p14="http://schemas.microsoft.com/office/powerpoint/2010/main" val="75540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extraction techniques for Speech Recognition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7918556"/>
              </p:ext>
            </p:extLst>
          </p:nvPr>
        </p:nvGraphicFramePr>
        <p:xfrm>
          <a:off x="457200" y="1600200"/>
          <a:ext cx="8953500" cy="5089949"/>
        </p:xfrm>
        <a:graphic>
          <a:graphicData uri="http://schemas.openxmlformats.org/drawingml/2006/table">
            <a:tbl>
              <a:tblPr firstRow="1" firstCol="1" bandRow="1">
                <a:tableStyleId>{5C22544A-7EE6-4342-B048-85BDC9FD1C3A}</a:tableStyleId>
              </a:tblPr>
              <a:tblGrid>
                <a:gridCol w="1292783"/>
                <a:gridCol w="2474323"/>
                <a:gridCol w="2438440"/>
                <a:gridCol w="2747954"/>
              </a:tblGrid>
              <a:tr h="102637">
                <a:tc>
                  <a:txBody>
                    <a:bodyPr/>
                    <a:lstStyle/>
                    <a:p>
                      <a:pPr algn="ctr">
                        <a:lnSpc>
                          <a:spcPct val="150000"/>
                        </a:lnSpc>
                        <a:spcAft>
                          <a:spcPts val="0"/>
                        </a:spcAft>
                      </a:pPr>
                      <a:r>
                        <a:rPr lang="en-GB" sz="800">
                          <a:effectLst/>
                        </a:rPr>
                        <a:t>Technique</a:t>
                      </a:r>
                      <a:endParaRPr lang="en-GB" sz="800">
                        <a:effectLst/>
                        <a:latin typeface="Times New Roman" charset="0"/>
                        <a:ea typeface="Times New Roman" charset="0"/>
                      </a:endParaRPr>
                    </a:p>
                  </a:txBody>
                  <a:tcPr marL="23092" marR="23092" marT="0" marB="0" anchor="ctr"/>
                </a:tc>
                <a:tc>
                  <a:txBody>
                    <a:bodyPr/>
                    <a:lstStyle/>
                    <a:p>
                      <a:pPr algn="ctr">
                        <a:lnSpc>
                          <a:spcPct val="150000"/>
                        </a:lnSpc>
                        <a:spcAft>
                          <a:spcPts val="0"/>
                        </a:spcAft>
                      </a:pPr>
                      <a:r>
                        <a:rPr lang="en-GB" sz="800">
                          <a:effectLst/>
                        </a:rPr>
                        <a:t>Characteristics</a:t>
                      </a:r>
                      <a:endParaRPr lang="en-GB" sz="800">
                        <a:effectLst/>
                        <a:latin typeface="Times New Roman" charset="0"/>
                        <a:ea typeface="Times New Roman" charset="0"/>
                      </a:endParaRPr>
                    </a:p>
                  </a:txBody>
                  <a:tcPr marL="23092" marR="23092" marT="0" marB="0" anchor="ctr"/>
                </a:tc>
                <a:tc>
                  <a:txBody>
                    <a:bodyPr/>
                    <a:lstStyle/>
                    <a:p>
                      <a:pPr algn="ctr">
                        <a:lnSpc>
                          <a:spcPct val="150000"/>
                        </a:lnSpc>
                        <a:spcAft>
                          <a:spcPts val="0"/>
                        </a:spcAft>
                      </a:pPr>
                      <a:r>
                        <a:rPr lang="en-GB" sz="800">
                          <a:effectLst/>
                        </a:rPr>
                        <a:t>Advantages</a:t>
                      </a:r>
                      <a:endParaRPr lang="en-GB" sz="800">
                        <a:effectLst/>
                        <a:latin typeface="Times New Roman" charset="0"/>
                        <a:ea typeface="Times New Roman" charset="0"/>
                      </a:endParaRPr>
                    </a:p>
                  </a:txBody>
                  <a:tcPr marL="23092" marR="23092" marT="0" marB="0" anchor="ctr"/>
                </a:tc>
                <a:tc>
                  <a:txBody>
                    <a:bodyPr/>
                    <a:lstStyle/>
                    <a:p>
                      <a:pPr algn="ctr">
                        <a:lnSpc>
                          <a:spcPct val="150000"/>
                        </a:lnSpc>
                        <a:spcAft>
                          <a:spcPts val="0"/>
                        </a:spcAft>
                      </a:pPr>
                      <a:r>
                        <a:rPr lang="en-GB" sz="800">
                          <a:effectLst/>
                        </a:rPr>
                        <a:t>Disadvantages</a:t>
                      </a:r>
                      <a:endParaRPr lang="en-GB" sz="800">
                        <a:effectLst/>
                        <a:latin typeface="Times New Roman" charset="0"/>
                        <a:ea typeface="Times New Roman" charset="0"/>
                      </a:endParaRPr>
                    </a:p>
                  </a:txBody>
                  <a:tcPr marL="23092" marR="23092" marT="0" marB="0" anchor="ctr"/>
                </a:tc>
              </a:tr>
              <a:tr h="1436914">
                <a:tc>
                  <a:txBody>
                    <a:bodyPr/>
                    <a:lstStyle/>
                    <a:p>
                      <a:pPr algn="ctr">
                        <a:lnSpc>
                          <a:spcPct val="150000"/>
                        </a:lnSpc>
                        <a:spcAft>
                          <a:spcPts val="0"/>
                        </a:spcAft>
                      </a:pPr>
                      <a:r>
                        <a:rPr lang="en-GB" sz="800">
                          <a:effectLst/>
                        </a:rPr>
                        <a:t>LINEAR PREDICTIVE CODING</a:t>
                      </a:r>
                      <a:endParaRPr lang="en-GB" sz="800">
                        <a:effectLst/>
                        <a:latin typeface="Times New Roman" charset="0"/>
                        <a:ea typeface="Times New Roman" charset="0"/>
                      </a:endParaRPr>
                    </a:p>
                  </a:txBody>
                  <a:tcPr marL="23092" marR="23092" marT="0" marB="0" anchor="ctr"/>
                </a:tc>
                <a:tc>
                  <a:txBody>
                    <a:bodyPr/>
                    <a:lstStyle/>
                    <a:p>
                      <a:pPr algn="ctr">
                        <a:lnSpc>
                          <a:spcPct val="150000"/>
                        </a:lnSpc>
                        <a:spcAft>
                          <a:spcPts val="0"/>
                        </a:spcAft>
                      </a:pPr>
                      <a:r>
                        <a:rPr lang="en-GB" sz="800">
                          <a:effectLst/>
                        </a:rPr>
                        <a:t>*Provides autoregression based speech features. *Is a formant estimation technique . *A static technique.  *The residual sound is very close to the vocal tract input signal.[7]</a:t>
                      </a:r>
                      <a:endParaRPr lang="en-GB" sz="800">
                        <a:effectLst/>
                        <a:latin typeface="Times New Roman" charset="0"/>
                        <a:ea typeface="Times New Roman" charset="0"/>
                      </a:endParaRPr>
                    </a:p>
                  </a:txBody>
                  <a:tcPr marL="23092" marR="23092" marT="0" marB="0" anchor="ctr"/>
                </a:tc>
                <a:tc>
                  <a:txBody>
                    <a:bodyPr/>
                    <a:lstStyle/>
                    <a:p>
                      <a:pPr algn="ctr">
                        <a:lnSpc>
                          <a:spcPct val="150000"/>
                        </a:lnSpc>
                        <a:spcAft>
                          <a:spcPts val="0"/>
                        </a:spcAft>
                      </a:pPr>
                      <a:r>
                        <a:rPr lang="en-GB" sz="800">
                          <a:effectLst/>
                        </a:rPr>
                        <a:t>*Is a reliable, accurate and robust technique for providing parameters which describe the timevarying linear system which represent the vocal tract.  * Computation speed of LPC is good and provides with accurate parameters of speech. * Useful for encoding speech at low bit rate.</a:t>
                      </a:r>
                      <a:endParaRPr lang="en-GB" sz="800">
                        <a:effectLst/>
                        <a:latin typeface="Times New Roman" charset="0"/>
                        <a:ea typeface="Times New Roman" charset="0"/>
                      </a:endParaRPr>
                    </a:p>
                  </a:txBody>
                  <a:tcPr marL="23092" marR="23092" marT="0" marB="0" anchor="ctr"/>
                </a:tc>
                <a:tc>
                  <a:txBody>
                    <a:bodyPr/>
                    <a:lstStyle/>
                    <a:p>
                      <a:pPr algn="ctr">
                        <a:lnSpc>
                          <a:spcPct val="150000"/>
                        </a:lnSpc>
                        <a:spcAft>
                          <a:spcPts val="0"/>
                        </a:spcAft>
                      </a:pPr>
                      <a:r>
                        <a:rPr lang="en-GB" sz="800">
                          <a:effectLst/>
                        </a:rPr>
                        <a:t>Is not able to distinguish the words with similar vowel sounds . * Cannot represent speech because of the assumption that signals are stationary and hence is not able to analyze the local events accurately. *LPC generates residual error as output that means some amount of important speech gets left in the residue resulting in poor speech quality.</a:t>
                      </a:r>
                      <a:endParaRPr lang="en-GB" sz="800">
                        <a:effectLst/>
                        <a:latin typeface="Times New Roman" charset="0"/>
                        <a:ea typeface="Times New Roman" charset="0"/>
                      </a:endParaRPr>
                    </a:p>
                  </a:txBody>
                  <a:tcPr marL="23092" marR="23092" marT="0" marB="0" anchor="ctr"/>
                </a:tc>
              </a:tr>
              <a:tr h="821094">
                <a:tc>
                  <a:txBody>
                    <a:bodyPr/>
                    <a:lstStyle/>
                    <a:p>
                      <a:pPr algn="ctr">
                        <a:lnSpc>
                          <a:spcPct val="150000"/>
                        </a:lnSpc>
                        <a:spcAft>
                          <a:spcPts val="0"/>
                        </a:spcAft>
                      </a:pPr>
                      <a:r>
                        <a:rPr lang="en-GB" sz="800">
                          <a:effectLst/>
                        </a:rPr>
                        <a:t>MEL – FREQUENCY CEPSTRUM (MFCC)</a:t>
                      </a:r>
                      <a:endParaRPr lang="en-GB" sz="800">
                        <a:effectLst/>
                        <a:latin typeface="Times New Roman" charset="0"/>
                        <a:ea typeface="Times New Roman" charset="0"/>
                      </a:endParaRPr>
                    </a:p>
                  </a:txBody>
                  <a:tcPr marL="23092" marR="23092" marT="0" marB="0" anchor="ctr"/>
                </a:tc>
                <a:tc>
                  <a:txBody>
                    <a:bodyPr/>
                    <a:lstStyle/>
                    <a:p>
                      <a:pPr algn="ctr">
                        <a:lnSpc>
                          <a:spcPct val="150000"/>
                        </a:lnSpc>
                        <a:spcAft>
                          <a:spcPts val="0"/>
                        </a:spcAft>
                      </a:pPr>
                      <a:r>
                        <a:rPr lang="en-GB" sz="800">
                          <a:effectLst/>
                        </a:rPr>
                        <a:t>* Used for speech processing tasks. *Mimics the human auditory system * Mel frequency scale: linear frequency spacing below 1000Hz &amp; a log spacing above 1000Hz.</a:t>
                      </a:r>
                      <a:endParaRPr lang="en-GB" sz="800">
                        <a:effectLst/>
                        <a:latin typeface="Times New Roman" charset="0"/>
                        <a:ea typeface="Times New Roman" charset="0"/>
                      </a:endParaRPr>
                    </a:p>
                  </a:txBody>
                  <a:tcPr marL="23092" marR="23092" marT="0" marB="0" anchor="ctr"/>
                </a:tc>
                <a:tc>
                  <a:txBody>
                    <a:bodyPr/>
                    <a:lstStyle/>
                    <a:p>
                      <a:pPr algn="ctr">
                        <a:lnSpc>
                          <a:spcPct val="150000"/>
                        </a:lnSpc>
                        <a:spcAft>
                          <a:spcPts val="0"/>
                        </a:spcAft>
                      </a:pPr>
                      <a:r>
                        <a:rPr lang="en-GB" sz="800">
                          <a:effectLst/>
                        </a:rPr>
                        <a:t>* The recognition accuracy is high. That means the performance rate of MFCC is high. * MFCC captures main characteristics of phones in speech. * Low Complexity.</a:t>
                      </a:r>
                      <a:endParaRPr lang="en-GB" sz="800">
                        <a:effectLst/>
                        <a:latin typeface="Times New Roman" charset="0"/>
                        <a:ea typeface="Times New Roman" charset="0"/>
                      </a:endParaRPr>
                    </a:p>
                  </a:txBody>
                  <a:tcPr marL="23092" marR="23092" marT="0" marB="0" anchor="ctr"/>
                </a:tc>
                <a:tc>
                  <a:txBody>
                    <a:bodyPr/>
                    <a:lstStyle/>
                    <a:p>
                      <a:pPr algn="ctr">
                        <a:lnSpc>
                          <a:spcPct val="150000"/>
                        </a:lnSpc>
                        <a:spcAft>
                          <a:spcPts val="0"/>
                        </a:spcAft>
                      </a:pPr>
                      <a:r>
                        <a:rPr lang="en-GB" sz="800">
                          <a:effectLst/>
                        </a:rPr>
                        <a:t>*In background noise MFCC does not give accurate results. * The filter bandwidth is not an independent design parameter * Performance might be affected by the number of filters.</a:t>
                      </a:r>
                      <a:endParaRPr lang="en-GB" sz="800">
                        <a:effectLst/>
                        <a:latin typeface="Times New Roman" charset="0"/>
                        <a:ea typeface="Times New Roman" charset="0"/>
                      </a:endParaRPr>
                    </a:p>
                  </a:txBody>
                  <a:tcPr marL="23092" marR="23092" marT="0" marB="0" anchor="ctr"/>
                </a:tc>
              </a:tr>
              <a:tr h="1539551">
                <a:tc>
                  <a:txBody>
                    <a:bodyPr/>
                    <a:lstStyle/>
                    <a:p>
                      <a:pPr algn="ctr">
                        <a:lnSpc>
                          <a:spcPct val="150000"/>
                        </a:lnSpc>
                        <a:spcAft>
                          <a:spcPts val="0"/>
                        </a:spcAft>
                      </a:pPr>
                      <a:r>
                        <a:rPr lang="en-GB" sz="800">
                          <a:effectLst/>
                        </a:rPr>
                        <a:t>RelAtive SpecTrAl (RASTA Filtering)</a:t>
                      </a:r>
                      <a:endParaRPr lang="en-GB" sz="800">
                        <a:effectLst/>
                        <a:latin typeface="Times New Roman" charset="0"/>
                        <a:ea typeface="Times New Roman" charset="0"/>
                      </a:endParaRPr>
                    </a:p>
                  </a:txBody>
                  <a:tcPr marL="23092" marR="23092" marT="0" marB="0" anchor="ctr"/>
                </a:tc>
                <a:tc>
                  <a:txBody>
                    <a:bodyPr/>
                    <a:lstStyle/>
                    <a:p>
                      <a:pPr algn="ctr">
                        <a:lnSpc>
                          <a:spcPct val="150000"/>
                        </a:lnSpc>
                        <a:spcAft>
                          <a:spcPts val="0"/>
                        </a:spcAft>
                      </a:pPr>
                      <a:r>
                        <a:rPr lang="en-GB" sz="800" dirty="0">
                          <a:effectLst/>
                        </a:rPr>
                        <a:t>* Is a band pass filtering technique. * Designed to lessen impact of noise as well as enhance speech. That is, it is a technique which is widely used for the speech signals that have background noise or simply noisy speech.</a:t>
                      </a:r>
                      <a:endParaRPr lang="en-GB" sz="800" dirty="0">
                        <a:effectLst/>
                        <a:latin typeface="Times New Roman" charset="0"/>
                        <a:ea typeface="Times New Roman" charset="0"/>
                      </a:endParaRPr>
                    </a:p>
                  </a:txBody>
                  <a:tcPr marL="23092" marR="23092" marT="0" marB="0" anchor="ctr"/>
                </a:tc>
                <a:tc>
                  <a:txBody>
                    <a:bodyPr/>
                    <a:lstStyle/>
                    <a:p>
                      <a:pPr algn="ctr">
                        <a:lnSpc>
                          <a:spcPct val="150000"/>
                        </a:lnSpc>
                        <a:spcAft>
                          <a:spcPts val="0"/>
                        </a:spcAft>
                      </a:pPr>
                      <a:r>
                        <a:rPr lang="en-GB" sz="800">
                          <a:effectLst/>
                        </a:rPr>
                        <a:t>*Removes the slow varying environmental variations as well as the fast variations in artefacts. * This technique does not depend on the choice of microphone or the position of the microphone to the mouth, hence it is robust. * Captures frequencies with low modulations that correspond to speech.</a:t>
                      </a:r>
                      <a:endParaRPr lang="en-GB" sz="800">
                        <a:effectLst/>
                        <a:latin typeface="Times New Roman" charset="0"/>
                        <a:ea typeface="Times New Roman" charset="0"/>
                      </a:endParaRPr>
                    </a:p>
                  </a:txBody>
                  <a:tcPr marL="23092" marR="23092" marT="0" marB="0" anchor="ctr"/>
                </a:tc>
                <a:tc>
                  <a:txBody>
                    <a:bodyPr/>
                    <a:lstStyle/>
                    <a:p>
                      <a:pPr algn="ctr">
                        <a:lnSpc>
                          <a:spcPct val="150000"/>
                        </a:lnSpc>
                        <a:spcAft>
                          <a:spcPts val="0"/>
                        </a:spcAft>
                      </a:pPr>
                      <a:r>
                        <a:rPr lang="en-GB" sz="800">
                          <a:effectLst/>
                        </a:rPr>
                        <a:t>*This technique causes a minor deprivation in performance for the clean information but it also slashes the error in half for the filtered case. RASTA combined with PLP gives a better performance ratio.</a:t>
                      </a:r>
                      <a:endParaRPr lang="en-GB" sz="800">
                        <a:effectLst/>
                        <a:latin typeface="Times New Roman" charset="0"/>
                        <a:ea typeface="Times New Roman" charset="0"/>
                      </a:endParaRPr>
                    </a:p>
                  </a:txBody>
                  <a:tcPr marL="23092" marR="23092" marT="0" marB="0" anchor="ctr"/>
                </a:tc>
              </a:tr>
              <a:tr h="1129004">
                <a:tc>
                  <a:txBody>
                    <a:bodyPr/>
                    <a:lstStyle/>
                    <a:p>
                      <a:pPr algn="ctr">
                        <a:lnSpc>
                          <a:spcPct val="150000"/>
                        </a:lnSpc>
                        <a:spcAft>
                          <a:spcPts val="0"/>
                        </a:spcAft>
                      </a:pPr>
                      <a:r>
                        <a:rPr lang="en-GB" sz="800">
                          <a:effectLst/>
                        </a:rPr>
                        <a:t>Probabilistic Linear Discriminate Analysis (PLDA)</a:t>
                      </a:r>
                      <a:endParaRPr lang="en-GB" sz="800">
                        <a:effectLst/>
                        <a:latin typeface="Times New Roman" charset="0"/>
                        <a:ea typeface="Times New Roman" charset="0"/>
                      </a:endParaRPr>
                    </a:p>
                  </a:txBody>
                  <a:tcPr marL="23092" marR="23092" marT="0" marB="0" anchor="ctr"/>
                </a:tc>
                <a:tc>
                  <a:txBody>
                    <a:bodyPr/>
                    <a:lstStyle/>
                    <a:p>
                      <a:pPr algn="ctr">
                        <a:lnSpc>
                          <a:spcPct val="150000"/>
                        </a:lnSpc>
                        <a:spcAft>
                          <a:spcPts val="0"/>
                        </a:spcAft>
                      </a:pPr>
                      <a:r>
                        <a:rPr lang="en-GB" sz="800">
                          <a:effectLst/>
                        </a:rPr>
                        <a:t>*Based on i-vector extraction. The ivector is one which is full of information and is a low dimensional vector having fixed length. * This technique uses the state dependent variables of HMM. * PLDA is formulated by a generative model.</a:t>
                      </a:r>
                      <a:endParaRPr lang="en-GB" sz="800">
                        <a:effectLst/>
                        <a:latin typeface="Times New Roman" charset="0"/>
                        <a:ea typeface="Times New Roman" charset="0"/>
                      </a:endParaRPr>
                    </a:p>
                  </a:txBody>
                  <a:tcPr marL="23092" marR="23092" marT="0" marB="0" anchor="ctr"/>
                </a:tc>
                <a:tc>
                  <a:txBody>
                    <a:bodyPr/>
                    <a:lstStyle/>
                    <a:p>
                      <a:pPr algn="ctr">
                        <a:lnSpc>
                          <a:spcPct val="150000"/>
                        </a:lnSpc>
                        <a:spcAft>
                          <a:spcPts val="0"/>
                        </a:spcAft>
                      </a:pPr>
                      <a:r>
                        <a:rPr lang="en-GB" sz="800">
                          <a:effectLst/>
                        </a:rPr>
                        <a:t>* Is a flexible acoustic model which makes use of variable number of interrelated input frames without any need of covariance modelling. * High recognition accuracy</a:t>
                      </a:r>
                      <a:endParaRPr lang="en-GB" sz="800">
                        <a:effectLst/>
                        <a:latin typeface="Times New Roman" charset="0"/>
                        <a:ea typeface="Times New Roman" charset="0"/>
                      </a:endParaRPr>
                    </a:p>
                  </a:txBody>
                  <a:tcPr marL="23092" marR="23092" marT="0" marB="0" anchor="ctr"/>
                </a:tc>
                <a:tc>
                  <a:txBody>
                    <a:bodyPr/>
                    <a:lstStyle/>
                    <a:p>
                      <a:pPr algn="ctr">
                        <a:lnSpc>
                          <a:spcPct val="150000"/>
                        </a:lnSpc>
                        <a:spcAft>
                          <a:spcPts val="0"/>
                        </a:spcAft>
                      </a:pPr>
                      <a:r>
                        <a:rPr lang="en-GB" sz="800" dirty="0">
                          <a:effectLst/>
                        </a:rPr>
                        <a:t>* The Gaussian assumption which are on the class conditional distributions. This is just an assumption and is not true actually. * The generative model is also a disadvantage. The objective was to fit the date which takes class discrimination into account.</a:t>
                      </a:r>
                      <a:endParaRPr lang="en-GB" sz="800" dirty="0">
                        <a:effectLst/>
                        <a:latin typeface="Times New Roman" charset="0"/>
                        <a:ea typeface="Times New Roman" charset="0"/>
                      </a:endParaRPr>
                    </a:p>
                  </a:txBody>
                  <a:tcPr marL="23092" marR="23092" marT="0" marB="0" anchor="ctr"/>
                </a:tc>
              </a:tr>
            </a:tbl>
          </a:graphicData>
        </a:graphic>
      </p:graphicFrame>
    </p:spTree>
    <p:extLst>
      <p:ext uri="{BB962C8B-B14F-4D97-AF65-F5344CB8AC3E}">
        <p14:creationId xmlns:p14="http://schemas.microsoft.com/office/powerpoint/2010/main" val="1565671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techniques for Speech Recognition.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9697115"/>
              </p:ext>
            </p:extLst>
          </p:nvPr>
        </p:nvGraphicFramePr>
        <p:xfrm>
          <a:off x="495300" y="1633696"/>
          <a:ext cx="8915399" cy="4614704"/>
        </p:xfrm>
        <a:graphic>
          <a:graphicData uri="http://schemas.openxmlformats.org/drawingml/2006/table">
            <a:tbl>
              <a:tblPr firstRow="1" firstCol="1" bandRow="1">
                <a:tableStyleId>{5C22544A-7EE6-4342-B048-85BDC9FD1C3A}</a:tableStyleId>
              </a:tblPr>
              <a:tblGrid>
                <a:gridCol w="1805056"/>
                <a:gridCol w="1624738"/>
                <a:gridCol w="2500031"/>
                <a:gridCol w="2985574"/>
              </a:tblGrid>
              <a:tr h="420954">
                <a:tc>
                  <a:txBody>
                    <a:bodyPr/>
                    <a:lstStyle/>
                    <a:p>
                      <a:pPr algn="ctr">
                        <a:lnSpc>
                          <a:spcPct val="150000"/>
                        </a:lnSpc>
                        <a:spcAft>
                          <a:spcPts val="0"/>
                        </a:spcAft>
                      </a:pPr>
                      <a:r>
                        <a:rPr lang="en-US" sz="1200">
                          <a:effectLst/>
                        </a:rPr>
                        <a:t>Technique</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Characteristics</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Advantages</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Disadvantages</a:t>
                      </a:r>
                      <a:endParaRPr lang="en-GB" sz="1200">
                        <a:effectLst/>
                        <a:latin typeface="Times New Roman" charset="0"/>
                        <a:ea typeface="Times New Roman" charset="0"/>
                      </a:endParaRPr>
                    </a:p>
                  </a:txBody>
                  <a:tcPr marL="68580" marR="68580" marT="0" marB="0" anchor="ctr"/>
                </a:tc>
              </a:tr>
              <a:tr h="609067">
                <a:tc>
                  <a:txBody>
                    <a:bodyPr/>
                    <a:lstStyle/>
                    <a:p>
                      <a:pPr algn="ctr">
                        <a:lnSpc>
                          <a:spcPct val="150000"/>
                        </a:lnSpc>
                        <a:spcAft>
                          <a:spcPts val="0"/>
                        </a:spcAft>
                      </a:pPr>
                      <a:r>
                        <a:rPr lang="en-US" sz="1200">
                          <a:effectLst/>
                        </a:rPr>
                        <a:t>Guassian Mixture Model</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dirty="0">
                          <a:effectLst/>
                        </a:rPr>
                        <a:t>Unsupervised</a:t>
                      </a:r>
                      <a:endParaRPr lang="en-GB" sz="1200" dirty="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Needs less trainning and test data</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Compromise between DTW and HMM</a:t>
                      </a:r>
                      <a:endParaRPr lang="en-GB" sz="1200">
                        <a:effectLst/>
                        <a:latin typeface="Times New Roman" charset="0"/>
                        <a:ea typeface="Times New Roman" charset="0"/>
                      </a:endParaRPr>
                    </a:p>
                  </a:txBody>
                  <a:tcPr marL="68580" marR="68580" marT="0" marB="0" anchor="ctr"/>
                </a:tc>
              </a:tr>
              <a:tr h="848485">
                <a:tc>
                  <a:txBody>
                    <a:bodyPr/>
                    <a:lstStyle/>
                    <a:p>
                      <a:pPr algn="ctr">
                        <a:lnSpc>
                          <a:spcPct val="150000"/>
                        </a:lnSpc>
                        <a:spcAft>
                          <a:spcPts val="0"/>
                        </a:spcAft>
                      </a:pPr>
                      <a:r>
                        <a:rPr lang="en-US" sz="1200">
                          <a:effectLst/>
                        </a:rPr>
                        <a:t>Dynamic Time Warping (DTW)</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Unsupervised</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Requires less storage space,beneficial for variable length</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Cross-channel issue</a:t>
                      </a:r>
                      <a:endParaRPr lang="en-GB" sz="1200">
                        <a:effectLst/>
                        <a:latin typeface="Times New Roman" charset="0"/>
                        <a:ea typeface="Times New Roman" charset="0"/>
                      </a:endParaRPr>
                    </a:p>
                  </a:txBody>
                  <a:tcPr marL="68580" marR="68580" marT="0" marB="0" anchor="ctr"/>
                </a:tc>
              </a:tr>
              <a:tr h="1052384">
                <a:tc>
                  <a:txBody>
                    <a:bodyPr/>
                    <a:lstStyle/>
                    <a:p>
                      <a:pPr algn="ctr">
                        <a:lnSpc>
                          <a:spcPct val="150000"/>
                        </a:lnSpc>
                        <a:spcAft>
                          <a:spcPts val="0"/>
                        </a:spcAft>
                      </a:pPr>
                      <a:r>
                        <a:rPr lang="en-US" sz="1200">
                          <a:effectLst/>
                        </a:rPr>
                        <a:t>Hidden Markov Model (HMM)</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Unsupervised</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Rail system outputs,efficient performance</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Computationally more complex,more storage space</a:t>
                      </a:r>
                      <a:endParaRPr lang="en-GB" sz="1200">
                        <a:effectLst/>
                        <a:latin typeface="Times New Roman" charset="0"/>
                        <a:ea typeface="Times New Roman" charset="0"/>
                      </a:endParaRPr>
                    </a:p>
                  </a:txBody>
                  <a:tcPr marL="68580" marR="68580" marT="0" marB="0" anchor="ctr"/>
                </a:tc>
              </a:tr>
              <a:tr h="631430">
                <a:tc>
                  <a:txBody>
                    <a:bodyPr/>
                    <a:lstStyle/>
                    <a:p>
                      <a:pPr algn="ctr">
                        <a:lnSpc>
                          <a:spcPct val="150000"/>
                        </a:lnSpc>
                        <a:spcAft>
                          <a:spcPts val="0"/>
                        </a:spcAft>
                      </a:pPr>
                      <a:r>
                        <a:rPr lang="en-US" sz="1200">
                          <a:effectLst/>
                        </a:rPr>
                        <a:t>Vector Quantization(VQ)</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Unsupervised</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Computationally less complex</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Real time encoding is complex</a:t>
                      </a:r>
                      <a:endParaRPr lang="en-GB" sz="1200">
                        <a:effectLst/>
                        <a:latin typeface="Times New Roman" charset="0"/>
                        <a:ea typeface="Times New Roman" charset="0"/>
                      </a:endParaRPr>
                    </a:p>
                  </a:txBody>
                  <a:tcPr marL="68580" marR="68580" marT="0" marB="0" anchor="ctr"/>
                </a:tc>
              </a:tr>
              <a:tr h="1052384">
                <a:tc>
                  <a:txBody>
                    <a:bodyPr/>
                    <a:lstStyle/>
                    <a:p>
                      <a:pPr algn="ctr">
                        <a:lnSpc>
                          <a:spcPct val="150000"/>
                        </a:lnSpc>
                        <a:spcAft>
                          <a:spcPts val="0"/>
                        </a:spcAft>
                      </a:pPr>
                      <a:r>
                        <a:rPr lang="en-US" sz="1200">
                          <a:effectLst/>
                        </a:rPr>
                        <a:t>Support Vector Machine (SVM)</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Supervised</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a:effectLst/>
                        </a:rPr>
                        <a:t>Simple operation</a:t>
                      </a:r>
                      <a:endParaRPr lang="en-GB" sz="1200">
                        <a:effectLst/>
                        <a:latin typeface="Times New Roman" charset="0"/>
                        <a:ea typeface="Times New Roman" charset="0"/>
                      </a:endParaRPr>
                    </a:p>
                  </a:txBody>
                  <a:tcPr marL="68580" marR="68580" marT="0" marB="0" anchor="ctr"/>
                </a:tc>
                <a:tc>
                  <a:txBody>
                    <a:bodyPr/>
                    <a:lstStyle/>
                    <a:p>
                      <a:pPr algn="ctr">
                        <a:lnSpc>
                          <a:spcPct val="150000"/>
                        </a:lnSpc>
                        <a:spcAft>
                          <a:spcPts val="0"/>
                        </a:spcAft>
                      </a:pPr>
                      <a:r>
                        <a:rPr lang="en-US" sz="1200" dirty="0">
                          <a:effectLst/>
                        </a:rPr>
                        <a:t>binary SVM has limitations in speaker recognition</a:t>
                      </a:r>
                      <a:endParaRPr lang="en-GB" sz="1200" dirty="0">
                        <a:effectLst/>
                        <a:latin typeface="Times New Roman" charset="0"/>
                        <a:ea typeface="Times New Roman" charset="0"/>
                      </a:endParaRPr>
                    </a:p>
                  </a:txBody>
                  <a:tcPr marL="68580" marR="68580" marT="0" marB="0" anchor="ctr"/>
                </a:tc>
              </a:tr>
            </a:tbl>
          </a:graphicData>
        </a:graphic>
      </p:graphicFrame>
    </p:spTree>
    <p:extLst>
      <p:ext uri="{BB962C8B-B14F-4D97-AF65-F5344CB8AC3E}">
        <p14:creationId xmlns:p14="http://schemas.microsoft.com/office/powerpoint/2010/main" val="389902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6835</TotalTime>
  <Words>1876</Words>
  <Application>Microsoft Macintosh PowerPoint</Application>
  <PresentationFormat>A4 Paper (210x297 mm)</PresentationFormat>
  <Paragraphs>290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Times New Roman</vt:lpstr>
      <vt:lpstr>Arial</vt:lpstr>
      <vt:lpstr>Office Theme</vt:lpstr>
      <vt:lpstr>PowerPoint Presentation</vt:lpstr>
      <vt:lpstr>Marking Scheme</vt:lpstr>
      <vt:lpstr>Presentation Outline</vt:lpstr>
      <vt:lpstr>Speech processing methods are preferred over Image processing techniques for Emotion Recognition.</vt:lpstr>
      <vt:lpstr>Critical analysis of techniques in speech recognition for emotion analysis </vt:lpstr>
      <vt:lpstr>Stance taken with justification </vt:lpstr>
      <vt:lpstr>Develop and simulate an algorithm for audio surveillance in PYTHON. </vt:lpstr>
      <vt:lpstr>feature extraction techniques for Speech Recognition</vt:lpstr>
      <vt:lpstr>Classification techniques for Speech Recognition.</vt:lpstr>
      <vt:lpstr>Audio surveillance system</vt:lpstr>
      <vt:lpstr>Input and Their Features</vt:lpstr>
      <vt:lpstr>Validation of the speaker recognition system</vt:lpstr>
      <vt:lpstr>Develop an algorithm to recognize human emotion using speech processing</vt:lpstr>
      <vt:lpstr>Testing and validation of the reference model with the given speech file</vt:lpstr>
      <vt:lpstr>References</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Microsoft Office User</cp:lastModifiedBy>
  <cp:revision>436</cp:revision>
  <cp:lastPrinted>2018-08-31T03:54:40Z</cp:lastPrinted>
  <dcterms:created xsi:type="dcterms:W3CDTF">2006-08-16T00:00:00Z</dcterms:created>
  <dcterms:modified xsi:type="dcterms:W3CDTF">2018-08-31T07:09:02Z</dcterms:modified>
</cp:coreProperties>
</file>