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4" r:id="rId14"/>
    <p:sldId id="275" r:id="rId15"/>
    <p:sldId id="268" r:id="rId16"/>
    <p:sldId id="265" r:id="rId17"/>
    <p:sldId id="277"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295337" y="2324185"/>
            <a:ext cx="8610600" cy="2306955"/>
          </a:xfrm>
          <a:prstGeom prst="rect">
            <a:avLst/>
          </a:prstGeom>
          <a:noFill/>
        </p:spPr>
        <p:txBody>
          <a:bodyPr wrap="square" rtlCol="0">
            <a:spAutoFit/>
          </a:bodyPr>
          <a:lstStyle/>
          <a:p>
            <a:r>
              <a:rPr lang="en-US" sz="2400"/>
              <a:t>STUDENT NAME: VISHNU PRIYA.V</a:t>
            </a:r>
            <a:endParaRPr lang="en-US" sz="2400" dirty="0"/>
          </a:p>
          <a:p>
            <a:r>
              <a:rPr lang="en-US" sz="2400" dirty="0"/>
              <a:t>REGISTER NO:312216152(asumn1621312216152)</a:t>
            </a:r>
            <a:endParaRPr lang="en-US" sz="2400" dirty="0"/>
          </a:p>
          <a:p>
            <a:r>
              <a:rPr lang="en-US" sz="2400" dirty="0"/>
              <a:t>DEPARTMENT: B.COM (A&amp;F)</a:t>
            </a:r>
            <a:endParaRPr lang="en-US" sz="2400" dirty="0"/>
          </a:p>
          <a:p>
            <a:r>
              <a:rPr lang="en-US" sz="2400" dirty="0"/>
              <a:t>COLLEGE: </a:t>
            </a:r>
            <a:r>
              <a:rPr lang="en-US" sz="2400" dirty="0"/>
              <a:t>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56385" y="1597025"/>
            <a:ext cx="4064000" cy="4246245"/>
          </a:xfrm>
          <a:prstGeom prst="rect">
            <a:avLst/>
          </a:prstGeom>
          <a:noFill/>
        </p:spPr>
        <p:txBody>
          <a:bodyPr wrap="square" rtlCol="0">
            <a:spAutoFit/>
          </a:bodyPr>
          <a:p>
            <a:r>
              <a:rPr lang="en-US"/>
              <a:t>Data collection</a:t>
            </a:r>
            <a:endParaRPr lang="en-US"/>
          </a:p>
          <a:p>
            <a:r>
              <a:rPr lang="en-US"/>
              <a:t>1.Data set from Edunet Dashboard</a:t>
            </a:r>
            <a:endParaRPr lang="en-US"/>
          </a:p>
          <a:p>
            <a:r>
              <a:rPr lang="en-US"/>
              <a:t>Features collection</a:t>
            </a:r>
            <a:endParaRPr lang="en-US"/>
          </a:p>
          <a:p>
            <a:r>
              <a:rPr lang="en-US"/>
              <a:t>collected 26 features from dataset</a:t>
            </a:r>
            <a:endParaRPr lang="en-US"/>
          </a:p>
          <a:p>
            <a:r>
              <a:rPr lang="en-US"/>
              <a:t>only 9 features were taken into consideration</a:t>
            </a:r>
            <a:endParaRPr lang="en-US"/>
          </a:p>
          <a:p>
            <a:r>
              <a:rPr lang="en-US"/>
              <a:t>1. Emp ID - Numeric</a:t>
            </a:r>
            <a:endParaRPr lang="en-US"/>
          </a:p>
          <a:p>
            <a:r>
              <a:rPr lang="en-US"/>
              <a:t>2. First Name - Text</a:t>
            </a:r>
            <a:endParaRPr lang="en-US"/>
          </a:p>
          <a:p>
            <a:r>
              <a:rPr lang="en-US"/>
              <a:t>3. Last Name - Text</a:t>
            </a:r>
            <a:endParaRPr lang="en-US"/>
          </a:p>
          <a:p>
            <a:r>
              <a:rPr lang="en-US"/>
              <a:t>4. Employee Type</a:t>
            </a:r>
            <a:endParaRPr lang="en-US"/>
          </a:p>
          <a:p>
            <a:r>
              <a:rPr lang="en-US"/>
              <a:t>5. Gender - Male/Female</a:t>
            </a:r>
            <a:endParaRPr lang="en-US"/>
          </a:p>
          <a:p>
            <a:r>
              <a:rPr lang="en-US"/>
              <a:t>6. Performance score</a:t>
            </a:r>
            <a:endParaRPr lang="en-US"/>
          </a:p>
          <a:p>
            <a:r>
              <a:rPr lang="en-US"/>
              <a:t>7. Employee Rating - Numeric</a:t>
            </a:r>
            <a:endParaRPr lang="en-US"/>
          </a:p>
          <a:p>
            <a:r>
              <a:rPr lang="en-US"/>
              <a:t>8. Business Unit</a:t>
            </a:r>
            <a:endParaRPr lang="en-US"/>
          </a:p>
          <a:p>
            <a:r>
              <a:rPr lang="en-US"/>
              <a:t>9. Employee Status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838200" y="425450"/>
            <a:ext cx="7252970" cy="5419090"/>
          </a:xfrm>
          <a:prstGeom prst="rect">
            <a:avLst/>
          </a:prstGeom>
          <a:noFill/>
        </p:spPr>
        <p:txBody>
          <a:bodyPr wrap="square" rtlCol="0">
            <a:noAutofit/>
          </a:bodyPr>
          <a:p>
            <a:r>
              <a:rPr lang="en-US" sz="2000"/>
              <a:t>Data cleaning</a:t>
            </a:r>
            <a:endParaRPr lang="en-US" sz="2000"/>
          </a:p>
          <a:p>
            <a:r>
              <a:rPr lang="en-US" sz="2000"/>
              <a:t>* Used conditional formatting to highlight the</a:t>
            </a:r>
            <a:endParaRPr lang="en-US" sz="2000"/>
          </a:p>
          <a:p>
            <a:r>
              <a:rPr lang="en-US" sz="2000"/>
              <a:t>blank coloumns. And,</a:t>
            </a:r>
            <a:endParaRPr lang="en-US" sz="2000"/>
          </a:p>
          <a:p>
            <a:r>
              <a:rPr lang="en-US" sz="2000"/>
              <a:t>* Filter option is used to remove the highlighted</a:t>
            </a:r>
            <a:endParaRPr lang="en-US" sz="2000"/>
          </a:p>
          <a:p>
            <a:r>
              <a:rPr lang="en-US" sz="2000"/>
              <a:t>coloumns</a:t>
            </a:r>
            <a:endParaRPr lang="en-US" sz="2000"/>
          </a:p>
          <a:p>
            <a:r>
              <a:rPr lang="en-US" sz="2000"/>
              <a:t>Performance level</a:t>
            </a:r>
            <a:endParaRPr lang="en-US" sz="2000"/>
          </a:p>
          <a:p>
            <a:r>
              <a:rPr lang="en-US" sz="2000"/>
              <a:t>* Identifed the employees performance level by</a:t>
            </a:r>
            <a:endParaRPr lang="en-US" sz="2000"/>
          </a:p>
          <a:p>
            <a:r>
              <a:rPr lang="en-US" sz="2000"/>
              <a:t>creating a new formula by using the coloumn</a:t>
            </a:r>
            <a:endParaRPr lang="en-US" sz="2000"/>
          </a:p>
          <a:p>
            <a:r>
              <a:rPr lang="en-US" sz="2000"/>
              <a:t>called employee rating</a:t>
            </a:r>
            <a:endParaRPr lang="en-US" sz="2000"/>
          </a:p>
          <a:p>
            <a:r>
              <a:rPr lang="en-US" sz="2000"/>
              <a:t>* The formula is - “=IFS(Z8&gt;=5,"VERY HIGH",Z8&gt;=4</a:t>
            </a:r>
            <a:endParaRPr lang="en-US" sz="2000"/>
          </a:p>
          <a:p>
            <a:r>
              <a:rPr lang="en-US" sz="2000"/>
              <a:t>,"HIGH",Z8&gt;=3,"MED",TRUE,"LOW")”</a:t>
            </a:r>
            <a:endParaRPr lang="en-US" sz="2000"/>
          </a:p>
          <a:p>
            <a:r>
              <a:rPr lang="en-US" sz="2000"/>
              <a:t>Summary</a:t>
            </a:r>
            <a:endParaRPr lang="en-US" sz="2000"/>
          </a:p>
          <a:p>
            <a:r>
              <a:rPr lang="en-US" sz="2000"/>
              <a:t>* Summarized by use of Pivot tables</a:t>
            </a:r>
            <a:endParaRPr lang="en-US" sz="2000"/>
          </a:p>
          <a:p>
            <a:r>
              <a:rPr lang="en-US" sz="2000"/>
              <a:t>adding</a:t>
            </a:r>
            <a:endParaRPr lang="en-US" sz="2000"/>
          </a:p>
          <a:p>
            <a:r>
              <a:rPr lang="en-US" sz="2000"/>
              <a:t>1. business unit to the rows</a:t>
            </a:r>
            <a:endParaRPr lang="en-US" sz="2000"/>
          </a:p>
          <a:p>
            <a:r>
              <a:rPr lang="en-US" sz="2000"/>
              <a:t>2. performance level to the coloumn</a:t>
            </a:r>
            <a:endParaRPr lang="en-US" sz="2000"/>
          </a:p>
          <a:p>
            <a:r>
              <a:rPr lang="en-US" sz="2000"/>
              <a:t>3. gender to the filter</a:t>
            </a:r>
            <a:endParaRPr lang="en-US" sz="2000"/>
          </a:p>
          <a:p>
            <a:r>
              <a:rPr lang="en-US" sz="2000"/>
              <a:t>4. first name to the values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19200" y="1676400"/>
            <a:ext cx="7739380" cy="3360420"/>
          </a:xfrm>
          <a:prstGeom prst="rect">
            <a:avLst/>
          </a:prstGeom>
          <a:noFill/>
        </p:spPr>
        <p:txBody>
          <a:bodyPr wrap="square" rtlCol="0">
            <a:noAutofit/>
          </a:bodyPr>
          <a:p>
            <a:r>
              <a:rPr lang="en-US" sz="2000"/>
              <a:t>Data Vizualization</a:t>
            </a:r>
            <a:endParaRPr lang="en-US" sz="2000"/>
          </a:p>
          <a:p>
            <a:r>
              <a:rPr lang="en-US" sz="2000"/>
              <a:t>* done using</a:t>
            </a:r>
            <a:endParaRPr lang="en-US" sz="2000"/>
          </a:p>
          <a:p>
            <a:r>
              <a:rPr lang="en-US" sz="2000"/>
              <a:t>1. bar graph</a:t>
            </a:r>
            <a:endParaRPr lang="en-US" sz="2000"/>
          </a:p>
          <a:p>
            <a:r>
              <a:rPr lang="en-US" sz="2000"/>
              <a:t>trend lines are used to differentiate the</a:t>
            </a:r>
            <a:endParaRPr lang="en-US" sz="2000"/>
          </a:p>
          <a:p>
            <a:r>
              <a:rPr lang="en-US" sz="2000"/>
              <a:t>rating of the employee</a:t>
            </a:r>
            <a:endParaRPr lang="en-US" sz="2000"/>
          </a:p>
          <a:p>
            <a:r>
              <a:rPr lang="en-US" sz="2000"/>
              <a:t>2. pie chart</a:t>
            </a:r>
            <a:endParaRPr lang="en-US" sz="2000"/>
          </a:p>
          <a:p>
            <a:r>
              <a:rPr lang="en-US" sz="2000"/>
              <a:t>business units are used to differentiate</a:t>
            </a:r>
            <a:endParaRPr lang="en-US" sz="2000"/>
          </a:p>
          <a:p>
            <a:r>
              <a:rPr lang="en-US" sz="2000"/>
              <a:t>employee type</a:t>
            </a:r>
            <a:endParaRPr lang="en-US" sz="2000"/>
          </a:p>
          <a:p>
            <a:r>
              <a:rPr lang="en-US" sz="2000"/>
              <a:t>The results are shown below</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ltLang="en-IN" dirty="0">
                <a:latin typeface="Times New Roman" panose="02020603050405020304" pitchFamily="18" charset="0"/>
                <a:cs typeface="Times New Roman" panose="02020603050405020304" pitchFamily="18" charset="0"/>
              </a:rPr>
              <a:t>Result:</a:t>
            </a:r>
            <a:endParaRPr lang="en-US" altLang="en-IN" dirty="0">
              <a:latin typeface="Times New Roman" panose="02020603050405020304" pitchFamily="18" charset="0"/>
              <a:cs typeface="Times New Roman" panose="02020603050405020304" pitchFamily="18" charset="0"/>
            </a:endParaRPr>
          </a:p>
        </p:txBody>
      </p:sp>
      <p:pic>
        <p:nvPicPr>
          <p:cNvPr id="3" name="Picture 2" descr="NM Proj"/>
          <p:cNvPicPr>
            <a:picLocks noChangeAspect="1"/>
          </p:cNvPicPr>
          <p:nvPr/>
        </p:nvPicPr>
        <p:blipFill>
          <a:blip r:embed="rId1"/>
          <a:stretch>
            <a:fillRect/>
          </a:stretch>
        </p:blipFill>
        <p:spPr>
          <a:xfrm>
            <a:off x="598170" y="1358900"/>
            <a:ext cx="7809230" cy="4483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descr="nm pro"/>
          <p:cNvPicPr>
            <a:picLocks noChangeAspect="1"/>
          </p:cNvPicPr>
          <p:nvPr/>
        </p:nvPicPr>
        <p:blipFill>
          <a:blip r:embed="rId2"/>
          <a:stretch>
            <a:fillRect/>
          </a:stretch>
        </p:blipFill>
        <p:spPr>
          <a:xfrm>
            <a:off x="640715" y="1407795"/>
            <a:ext cx="8185150" cy="4105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Conclusion:</a:t>
            </a:r>
            <a:endParaRPr lang="en-US"/>
          </a:p>
        </p:txBody>
      </p:sp>
      <p:sp>
        <p:nvSpPr>
          <p:cNvPr id="3" name="Text Box 2"/>
          <p:cNvSpPr txBox="1"/>
          <p:nvPr/>
        </p:nvSpPr>
        <p:spPr>
          <a:xfrm>
            <a:off x="990600" y="2286000"/>
            <a:ext cx="7075805" cy="1568450"/>
          </a:xfrm>
          <a:prstGeom prst="rect">
            <a:avLst/>
          </a:prstGeom>
          <a:noFill/>
        </p:spPr>
        <p:txBody>
          <a:bodyPr wrap="square" rtlCol="0">
            <a:spAutoFit/>
          </a:bodyPr>
          <a:p>
            <a:r>
              <a:rPr lang="en-US" sz="3200"/>
              <a:t>And hence it is concluded that there MSC with full time higher than compared to other departments .  </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676400" y="1981200"/>
            <a:ext cx="5507990" cy="3079115"/>
          </a:xfrm>
          <a:prstGeom prst="rect">
            <a:avLst/>
          </a:prstGeom>
          <a:noFill/>
        </p:spPr>
        <p:txBody>
          <a:bodyPr wrap="square" rtlCol="0">
            <a:noAutofit/>
          </a:bodyPr>
          <a:p>
            <a:r>
              <a:rPr lang="en-US" sz="2000"/>
              <a:t>EmployeesPerformance analysis is an essential aspect of managing any business and, if done correctly, can help management teams use data</a:t>
            </a:r>
            <a:endParaRPr lang="en-US" sz="2000"/>
          </a:p>
          <a:p>
            <a:r>
              <a:rPr lang="en-US" sz="2000"/>
              <a:t>analysis to their advantage to further business growth. Different crucial decisions like bonuses,</a:t>
            </a:r>
            <a:endParaRPr lang="en-US" sz="2000"/>
          </a:p>
          <a:p>
            <a:r>
              <a:rPr lang="en-US" sz="2000"/>
              <a:t>pay raises, promotions, etc. are taken based on</a:t>
            </a:r>
            <a:endParaRPr lang="en-US" sz="2000"/>
          </a:p>
          <a:p>
            <a:r>
              <a:rPr lang="en-US" sz="2000"/>
              <a:t>the performance evaluation of the employees in a</a:t>
            </a:r>
            <a:endParaRPr lang="en-US" sz="2000"/>
          </a:p>
          <a:p>
            <a:r>
              <a:rPr lang="en-US" sz="2000"/>
              <a:t>company or organization. These are some reasons to analyses th2e employee peerformances level.</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148715" y="2028825"/>
            <a:ext cx="4925060" cy="3785235"/>
          </a:xfrm>
          <a:prstGeom prst="rect">
            <a:avLst/>
          </a:prstGeom>
          <a:noFill/>
        </p:spPr>
        <p:txBody>
          <a:bodyPr wrap="square" rtlCol="0">
            <a:noAutofit/>
          </a:bodyPr>
          <a:p>
            <a:r>
              <a:rPr lang="en-US" sz="2000"/>
              <a:t>Analysing the performance level of employees considering various factors like gender, performance score, ratings, achievements and their contribution to the company. By this way we will be able to know how many employees are well-versed in their work and who needs improved, so that they can be motivated. This states the employees contribution level</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295400" y="2133600"/>
            <a:ext cx="4064000" cy="3107690"/>
          </a:xfrm>
          <a:prstGeom prst="rect">
            <a:avLst/>
          </a:prstGeom>
          <a:noFill/>
        </p:spPr>
        <p:txBody>
          <a:bodyPr wrap="square" rtlCol="0">
            <a:spAutoFit/>
          </a:bodyPr>
          <a:p>
            <a:r>
              <a:rPr lang="en-US" sz="2800"/>
              <a:t>The end users are the people in the hierarchy structure of the company like, manager, CEO, Managing director, Board members of that particular company</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328035" y="2063750"/>
            <a:ext cx="4064000" cy="3415030"/>
          </a:xfrm>
          <a:prstGeom prst="rect">
            <a:avLst/>
          </a:prstGeom>
          <a:noFill/>
        </p:spPr>
        <p:txBody>
          <a:bodyPr wrap="square" rtlCol="0">
            <a:spAutoFit/>
          </a:bodyPr>
          <a:p>
            <a:r>
              <a:rPr lang="en-US"/>
              <a:t>Conditional Formatting - To highlight the missing values Filter - To remove the missing values Formulas - To calculate employees performance level</a:t>
            </a:r>
            <a:endParaRPr lang="en-US"/>
          </a:p>
          <a:p>
            <a:r>
              <a:rPr lang="en-US"/>
              <a:t>from numeric to alphabetic</a:t>
            </a:r>
            <a:endParaRPr lang="en-US"/>
          </a:p>
          <a:p>
            <a:r>
              <a:rPr lang="en-US"/>
              <a:t>Pivot Table - To make the summary of the selected value</a:t>
            </a:r>
            <a:endParaRPr lang="en-US"/>
          </a:p>
          <a:p>
            <a:r>
              <a:rPr lang="en-US"/>
              <a:t>Slicer - Used to view one particular information from all</a:t>
            </a:r>
            <a:endParaRPr lang="en-US"/>
          </a:p>
          <a:p>
            <a:r>
              <a:rPr lang="en-US"/>
              <a:t>over the data.</a:t>
            </a:r>
            <a:endParaRPr lang="en-US"/>
          </a:p>
          <a:p>
            <a:r>
              <a:rPr lang="en-US"/>
              <a:t>Graph - To visualize the data in the most easier format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164590" y="1816100"/>
            <a:ext cx="4421505" cy="3799840"/>
          </a:xfrm>
          <a:prstGeom prst="rect">
            <a:avLst/>
          </a:prstGeom>
          <a:noFill/>
        </p:spPr>
        <p:txBody>
          <a:bodyPr wrap="square" rtlCol="0">
            <a:noAutofit/>
          </a:bodyPr>
          <a:p>
            <a:r>
              <a:rPr lang="en-US"/>
              <a:t>* </a:t>
            </a:r>
            <a:r>
              <a:rPr lang="en-US" sz="2000"/>
              <a:t>Employees - IBM EDUNET</a:t>
            </a:r>
            <a:endParaRPr lang="en-US" sz="2000"/>
          </a:p>
          <a:p>
            <a:r>
              <a:rPr lang="en-US" sz="2000"/>
              <a:t>* Available features - 26</a:t>
            </a:r>
            <a:endParaRPr lang="en-US" sz="2000"/>
          </a:p>
          <a:p>
            <a:r>
              <a:rPr lang="en-US" sz="2000"/>
              <a:t>* Considered features - 9</a:t>
            </a:r>
            <a:endParaRPr lang="en-US" sz="2000"/>
          </a:p>
          <a:p>
            <a:r>
              <a:rPr lang="en-US" sz="2000"/>
              <a:t>1. Emp ID - Numeric</a:t>
            </a:r>
            <a:endParaRPr lang="en-US" sz="2000"/>
          </a:p>
          <a:p>
            <a:r>
              <a:rPr lang="en-US" sz="2000"/>
              <a:t>2. First Name - Text</a:t>
            </a:r>
            <a:endParaRPr lang="en-US" sz="2000"/>
          </a:p>
          <a:p>
            <a:r>
              <a:rPr lang="en-US" sz="2000"/>
              <a:t>3. Last Name - Text</a:t>
            </a:r>
            <a:endParaRPr lang="en-US" sz="2000"/>
          </a:p>
          <a:p>
            <a:r>
              <a:rPr lang="en-US" sz="2000"/>
              <a:t>4. Employee Type</a:t>
            </a:r>
            <a:endParaRPr lang="en-US" sz="2000"/>
          </a:p>
          <a:p>
            <a:r>
              <a:rPr lang="en-US" sz="2000"/>
              <a:t>5. Gender - Male/Female</a:t>
            </a:r>
            <a:endParaRPr lang="en-US" sz="2000"/>
          </a:p>
          <a:p>
            <a:r>
              <a:rPr lang="en-US" sz="2000"/>
              <a:t>6. Performance score</a:t>
            </a:r>
            <a:endParaRPr lang="en-US" sz="2000"/>
          </a:p>
          <a:p>
            <a:r>
              <a:rPr lang="en-US" sz="2000"/>
              <a:t>7. Employee Rating -</a:t>
            </a:r>
            <a:endParaRPr lang="en-US" sz="2000"/>
          </a:p>
          <a:p>
            <a:r>
              <a:rPr lang="en-US" sz="2000"/>
              <a:t>Numeric</a:t>
            </a:r>
            <a:endParaRPr lang="en-US" sz="2000"/>
          </a:p>
          <a:p>
            <a:r>
              <a:rPr lang="en-US" sz="2000"/>
              <a:t>8. Business Unit</a:t>
            </a:r>
            <a:endParaRPr lang="en-US" sz="2000"/>
          </a:p>
          <a:p>
            <a:r>
              <a:rPr lang="en-US" sz="2000"/>
              <a:t>9. Employee Status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743200" y="1676400"/>
            <a:ext cx="4064000" cy="3415030"/>
          </a:xfrm>
          <a:prstGeom prst="rect">
            <a:avLst/>
          </a:prstGeom>
          <a:noFill/>
        </p:spPr>
        <p:txBody>
          <a:bodyPr wrap="square" rtlCol="0">
            <a:spAutoFit/>
          </a:bodyPr>
          <a:p>
            <a:r>
              <a:rPr lang="en-US"/>
              <a:t>I have created a new coloumn</a:t>
            </a:r>
            <a:endParaRPr lang="en-US"/>
          </a:p>
          <a:p>
            <a:r>
              <a:rPr lang="en-US"/>
              <a:t>named performance level to</a:t>
            </a:r>
            <a:endParaRPr lang="en-US"/>
          </a:p>
          <a:p>
            <a:r>
              <a:rPr lang="en-US"/>
              <a:t>update the employee ratings that</a:t>
            </a:r>
            <a:endParaRPr lang="en-US"/>
          </a:p>
          <a:p>
            <a:r>
              <a:rPr lang="en-US"/>
              <a:t>was in then numric form to text form using a formula ”,=IFS9(Z8&gt;=5</a:t>
            </a:r>
            <a:endParaRPr lang="en-US"/>
          </a:p>
          <a:p>
            <a:r>
              <a:rPr lang="en-US"/>
              <a:t>,"VERY HIGH",Z8&gt;=4,"HIGH",Z8&gt;=3</a:t>
            </a:r>
            <a:endParaRPr lang="en-US"/>
          </a:p>
          <a:p>
            <a:r>
              <a:rPr lang="en-US"/>
              <a:t>,"MED",TRUE,"LOW")”. This shows</a:t>
            </a:r>
            <a:endParaRPr lang="en-US"/>
          </a:p>
          <a:p>
            <a:r>
              <a:rPr lang="en-US"/>
              <a:t>the numeric rating in the text</a:t>
            </a:r>
            <a:endParaRPr lang="en-US"/>
          </a:p>
          <a:p>
            <a:r>
              <a:rPr lang="en-US"/>
              <a:t>form with the name 1. very high</a:t>
            </a:r>
            <a:endParaRPr lang="en-US"/>
          </a:p>
          <a:p>
            <a:r>
              <a:rPr lang="en-US"/>
              <a:t>2. high</a:t>
            </a:r>
            <a:endParaRPr lang="en-US"/>
          </a:p>
          <a:p>
            <a:r>
              <a:rPr lang="en-US"/>
              <a:t>3. medium</a:t>
            </a:r>
            <a:endParaRPr lang="en-US"/>
          </a:p>
          <a:p>
            <a:r>
              <a:rPr lang="en-US"/>
              <a:t>4. low</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3585</Words>
  <Application>WPS Presentation</Application>
  <PresentationFormat>Widescreen</PresentationFormat>
  <Paragraphs>162</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PowerPoint 演示文稿</vt:lpstr>
      <vt:lpstr>conclusion</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venkatesan</cp:lastModifiedBy>
  <cp:revision>14</cp:revision>
  <dcterms:created xsi:type="dcterms:W3CDTF">2024-03-29T15:07:00Z</dcterms:created>
  <dcterms:modified xsi:type="dcterms:W3CDTF">2024-09-10T17:23:56Z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F5AA437DC6DF4FD8A8B332FD8677A6A0_13</vt:lpwstr>
  </property>
  <property fmtid="{D5CDD505-2E9C-101B-9397-08002B2CF9AE}" pid="5" name="KSOProductBuildVer">
    <vt:lpwstr>1033-12.2.0.17562</vt:lpwstr>
  </property>
</Properties>
</file>