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notesMasterIdLst>
    <p:notesMasterId r:id="rId22"/>
  </p:notesMasterIdLst>
  <p:handoutMasterIdLst>
    <p:handoutMasterId r:id="rId23"/>
  </p:handoutMasterIdLst>
  <p:sldIdLst>
    <p:sldId id="256" r:id="rId2"/>
    <p:sldId id="258" r:id="rId3"/>
    <p:sldId id="282" r:id="rId4"/>
    <p:sldId id="261" r:id="rId5"/>
    <p:sldId id="283" r:id="rId6"/>
    <p:sldId id="284" r:id="rId7"/>
    <p:sldId id="286" r:id="rId8"/>
    <p:sldId id="288" r:id="rId9"/>
    <p:sldId id="287" r:id="rId10"/>
    <p:sldId id="299" r:id="rId11"/>
    <p:sldId id="298" r:id="rId12"/>
    <p:sldId id="291" r:id="rId13"/>
    <p:sldId id="289" r:id="rId14"/>
    <p:sldId id="290" r:id="rId15"/>
    <p:sldId id="292" r:id="rId16"/>
    <p:sldId id="294" r:id="rId17"/>
    <p:sldId id="296" r:id="rId18"/>
    <p:sldId id="295" r:id="rId19"/>
    <p:sldId id="297"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51"/>
    <a:srgbClr val="F4F498"/>
    <a:srgbClr val="000000"/>
    <a:srgbClr val="424242"/>
    <a:srgbClr val="B72E91"/>
    <a:srgbClr val="293B97"/>
    <a:srgbClr val="1E2785"/>
    <a:srgbClr val="313131"/>
    <a:srgbClr val="1E297F"/>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4D1761-F169-1034-C267-C63C8D75ADEB}" v="939" dt="2023-11-26T16:49:41.523"/>
    <p1510:client id="{4C557493-1338-E40C-0473-8F3B4E1F708C}" v="4" dt="2023-11-23T19:28:52.058"/>
    <p1510:client id="{4F889726-6371-4AEE-151A-B6915A43264C}" v="146" dt="2023-10-31T13:54:03.760"/>
    <p1510:client id="{66B592CB-CDAE-4A7C-9179-F8FE3A077B2F}" v="51" dt="2023-10-31T14:46:45.916"/>
    <p1510:client id="{8422D1AF-87AC-F5D9-6F00-E87F1E96F98C}" v="502" dt="2023-10-31T13:50:41.179"/>
    <p1510:client id="{919F78D9-00ED-6AC4-2922-CFF5E90F238D}" v="151" dt="2023-10-31T09:53:56.639"/>
    <p1510:client id="{9A2080CA-8A92-0AA0-AAC1-CFDFD1EF45F2}" v="671" dt="2023-11-20T14:44:53.775"/>
    <p1510:client id="{C6BBBC87-7A2D-65A3-9A21-94A549F5885A}" v="36" dt="2023-11-25T15:19:35.418"/>
    <p1510:client id="{FF22070E-73AF-A1C0-005D-A40DC82F1F3B}" v="240" dt="2023-10-31T13:19:57.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p:restoredTop sz="94660"/>
  </p:normalViewPr>
  <p:slideViewPr>
    <p:cSldViewPr snapToGrid="0">
      <p:cViewPr>
        <p:scale>
          <a:sx n="114" d="100"/>
          <a:sy n="114" d="100"/>
        </p:scale>
        <p:origin x="-272" y="32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vishnusharmananda/Desktop/data/final%20data%20of%20econometr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vishnusharmananda/Desktop/data/final%20data%20of%20econometric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5551"/>
                </a:solidFill>
                <a:latin typeface="+mn-lt"/>
                <a:ea typeface="+mn-ea"/>
                <a:cs typeface="+mn-cs"/>
              </a:defRPr>
            </a:pPr>
            <a:r>
              <a:rPr lang="en-US" dirty="0">
                <a:solidFill>
                  <a:srgbClr val="005551"/>
                </a:solidFill>
              </a:rPr>
              <a:t>Fuel</a:t>
            </a:r>
            <a:r>
              <a:rPr lang="en-US" baseline="0" dirty="0">
                <a:solidFill>
                  <a:srgbClr val="005551"/>
                </a:solidFill>
              </a:rPr>
              <a:t> consumption </a:t>
            </a:r>
            <a:r>
              <a:rPr lang="en-US" dirty="0">
                <a:solidFill>
                  <a:srgbClr val="005551"/>
                </a:solidFill>
              </a:rPr>
              <a:t>(thousand toe)</a:t>
            </a: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005551"/>
              </a:solidFill>
              <a:latin typeface="+mn-lt"/>
              <a:ea typeface="+mn-ea"/>
              <a:cs typeface="+mn-cs"/>
            </a:defRPr>
          </a:pPr>
          <a:endParaRPr lang="en-US"/>
        </a:p>
      </c:txPr>
    </c:title>
    <c:autoTitleDeleted val="0"/>
    <c:plotArea>
      <c:layout/>
      <c:lineChart>
        <c:grouping val="standard"/>
        <c:varyColors val="0"/>
        <c:ser>
          <c:idx val="0"/>
          <c:order val="0"/>
          <c:tx>
            <c:strRef>
              <c:f>'covar and correl'!$D$6</c:f>
              <c:strCache>
                <c:ptCount val="1"/>
                <c:pt idx="0">
                  <c:v>Diesel oil (thousand toe)</c:v>
                </c:pt>
              </c:strCache>
            </c:strRef>
          </c:tx>
          <c:spPr>
            <a:ln w="28575" cap="rnd">
              <a:solidFill>
                <a:schemeClr val="accent1"/>
              </a:solidFill>
              <a:round/>
            </a:ln>
            <a:effectLst/>
          </c:spPr>
          <c:marker>
            <c:symbol val="none"/>
          </c:marker>
          <c:cat>
            <c:numRef>
              <c:f>'covar and correl'!$B$7:$B$16</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'covar and correl'!$D$7:$D$16</c:f>
              <c:numCache>
                <c:formatCode>General</c:formatCode>
                <c:ptCount val="10"/>
                <c:pt idx="0">
                  <c:v>537</c:v>
                </c:pt>
                <c:pt idx="1">
                  <c:v>562</c:v>
                </c:pt>
                <c:pt idx="2">
                  <c:v>607</c:v>
                </c:pt>
                <c:pt idx="3">
                  <c:v>668</c:v>
                </c:pt>
                <c:pt idx="4">
                  <c:v>693</c:v>
                </c:pt>
                <c:pt idx="5">
                  <c:v>754</c:v>
                </c:pt>
                <c:pt idx="6">
                  <c:v>768</c:v>
                </c:pt>
                <c:pt idx="7">
                  <c:v>791</c:v>
                </c:pt>
                <c:pt idx="8">
                  <c:v>752</c:v>
                </c:pt>
                <c:pt idx="9">
                  <c:v>795</c:v>
                </c:pt>
              </c:numCache>
            </c:numRef>
          </c:val>
          <c:smooth val="0"/>
          <c:extLst>
            <c:ext xmlns:c16="http://schemas.microsoft.com/office/drawing/2014/chart" uri="{C3380CC4-5D6E-409C-BE32-E72D297353CC}">
              <c16:uniqueId val="{00000000-3FF5-4449-82E7-CBD27204CA7F}"/>
            </c:ext>
          </c:extLst>
        </c:ser>
        <c:dLbls>
          <c:showLegendKey val="0"/>
          <c:showVal val="0"/>
          <c:showCatName val="0"/>
          <c:showSerName val="0"/>
          <c:showPercent val="0"/>
          <c:showBubbleSize val="0"/>
        </c:dLbls>
        <c:smooth val="0"/>
        <c:axId val="1765225599"/>
        <c:axId val="1703008863"/>
      </c:lineChart>
      <c:catAx>
        <c:axId val="1765225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5551"/>
                </a:solidFill>
                <a:latin typeface="+mn-lt"/>
                <a:ea typeface="+mn-ea"/>
                <a:cs typeface="+mn-cs"/>
              </a:defRPr>
            </a:pPr>
            <a:endParaRPr lang="en-US"/>
          </a:p>
        </c:txPr>
        <c:crossAx val="1703008863"/>
        <c:crosses val="autoZero"/>
        <c:auto val="1"/>
        <c:lblAlgn val="ctr"/>
        <c:lblOffset val="100"/>
        <c:noMultiLvlLbl val="0"/>
      </c:catAx>
      <c:valAx>
        <c:axId val="1703008863"/>
        <c:scaling>
          <c:orientation val="minMax"/>
          <c:max val="1000"/>
          <c:min val="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rgbClr val="005551"/>
                    </a:solidFill>
                  </a:rPr>
                  <a:t>Fuel</a:t>
                </a:r>
                <a:r>
                  <a:rPr lang="en-US" baseline="0" dirty="0">
                    <a:solidFill>
                      <a:srgbClr val="005551"/>
                    </a:solidFill>
                  </a:rPr>
                  <a:t> consumption (thousand toe)</a:t>
                </a:r>
                <a:endParaRPr lang="en-US" dirty="0">
                  <a:solidFill>
                    <a:srgbClr val="00555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5551"/>
                </a:solidFill>
                <a:latin typeface="+mn-lt"/>
                <a:ea typeface="+mn-ea"/>
                <a:cs typeface="+mn-cs"/>
              </a:defRPr>
            </a:pPr>
            <a:endParaRPr lang="en-US"/>
          </a:p>
        </c:txPr>
        <c:crossAx val="1765225599"/>
        <c:crosses val="autoZero"/>
        <c:crossBetween val="between"/>
        <c:majorUnit val="15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rgbClr val="005551"/>
              </a:solidFill>
              <a:latin typeface="+mn-lt"/>
              <a:ea typeface="+mn-ea"/>
              <a:cs typeface="+mn-cs"/>
            </a:defRPr>
          </a:pPr>
          <a:endParaRPr lang="en-US"/>
        </a:p>
      </c:txPr>
    </c:title>
    <c:autoTitleDeleted val="0"/>
    <c:plotArea>
      <c:layout/>
      <c:lineChart>
        <c:grouping val="standard"/>
        <c:varyColors val="0"/>
        <c:ser>
          <c:idx val="0"/>
          <c:order val="0"/>
          <c:tx>
            <c:strRef>
              <c:f>'covar and correl'!$C$6</c:f>
              <c:strCache>
                <c:ptCount val="1"/>
                <c:pt idx="0">
                  <c:v>Road Freight (in thousand tons)</c:v>
                </c:pt>
              </c:strCache>
            </c:strRef>
          </c:tx>
          <c:spPr>
            <a:ln w="28575" cap="rnd">
              <a:solidFill>
                <a:schemeClr val="accent1"/>
              </a:solidFill>
              <a:round/>
            </a:ln>
            <a:effectLst/>
          </c:spPr>
          <c:marker>
            <c:symbol val="none"/>
          </c:marker>
          <c:cat>
            <c:numRef>
              <c:f>'covar and correl'!$B$7:$B$16</c:f>
              <c:numCache>
                <c:formatCode>General</c:formatCode>
                <c:ptCount val="10"/>
                <c:pt idx="0">
                  <c:v>2014</c:v>
                </c:pt>
                <c:pt idx="1">
                  <c:v>2015</c:v>
                </c:pt>
                <c:pt idx="2">
                  <c:v>2016</c:v>
                </c:pt>
                <c:pt idx="3">
                  <c:v>2017</c:v>
                </c:pt>
                <c:pt idx="4">
                  <c:v>2018</c:v>
                </c:pt>
                <c:pt idx="5">
                  <c:v>2019</c:v>
                </c:pt>
                <c:pt idx="6">
                  <c:v>2020</c:v>
                </c:pt>
                <c:pt idx="7">
                  <c:v>2021</c:v>
                </c:pt>
                <c:pt idx="8">
                  <c:v>2022</c:v>
                </c:pt>
                <c:pt idx="9">
                  <c:v>2023</c:v>
                </c:pt>
              </c:numCache>
            </c:numRef>
          </c:cat>
          <c:val>
            <c:numRef>
              <c:f>'covar and correl'!$C$7:$C$16</c:f>
              <c:numCache>
                <c:formatCode>#,##0</c:formatCode>
                <c:ptCount val="10"/>
                <c:pt idx="0">
                  <c:v>62239</c:v>
                </c:pt>
                <c:pt idx="1">
                  <c:v>62569</c:v>
                </c:pt>
                <c:pt idx="2">
                  <c:v>63389</c:v>
                </c:pt>
                <c:pt idx="3">
                  <c:v>68013</c:v>
                </c:pt>
                <c:pt idx="4">
                  <c:v>76701</c:v>
                </c:pt>
                <c:pt idx="5">
                  <c:v>73755</c:v>
                </c:pt>
                <c:pt idx="6">
                  <c:v>75660</c:v>
                </c:pt>
                <c:pt idx="7">
                  <c:v>81562</c:v>
                </c:pt>
                <c:pt idx="8">
                  <c:v>80906</c:v>
                </c:pt>
                <c:pt idx="9">
                  <c:v>80624</c:v>
                </c:pt>
              </c:numCache>
            </c:numRef>
          </c:val>
          <c:smooth val="0"/>
          <c:extLst>
            <c:ext xmlns:c16="http://schemas.microsoft.com/office/drawing/2014/chart" uri="{C3380CC4-5D6E-409C-BE32-E72D297353CC}">
              <c16:uniqueId val="{00000000-0A99-8341-88BB-F68A79F77649}"/>
            </c:ext>
          </c:extLst>
        </c:ser>
        <c:dLbls>
          <c:showLegendKey val="0"/>
          <c:showVal val="0"/>
          <c:showCatName val="0"/>
          <c:showSerName val="0"/>
          <c:showPercent val="0"/>
          <c:showBubbleSize val="0"/>
        </c:dLbls>
        <c:smooth val="0"/>
        <c:axId val="1762984127"/>
        <c:axId val="1703005935"/>
      </c:lineChart>
      <c:catAx>
        <c:axId val="17629841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005551"/>
                </a:solidFill>
                <a:latin typeface="+mn-lt"/>
                <a:ea typeface="+mn-ea"/>
                <a:cs typeface="+mn-cs"/>
              </a:defRPr>
            </a:pPr>
            <a:endParaRPr lang="en-US"/>
          </a:p>
        </c:txPr>
        <c:crossAx val="1703005935"/>
        <c:crosses val="autoZero"/>
        <c:auto val="1"/>
        <c:lblAlgn val="ctr"/>
        <c:lblOffset val="100"/>
        <c:noMultiLvlLbl val="0"/>
      </c:catAx>
      <c:valAx>
        <c:axId val="1703005935"/>
        <c:scaling>
          <c:orientation val="minMax"/>
          <c:max val="105000"/>
          <c:min val="4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rgbClr val="005551"/>
                    </a:solidFill>
                  </a:rPr>
                  <a:t>Road</a:t>
                </a:r>
                <a:r>
                  <a:rPr lang="en-US" baseline="0" dirty="0">
                    <a:solidFill>
                      <a:srgbClr val="005551"/>
                    </a:solidFill>
                  </a:rPr>
                  <a:t> Freight in volume </a:t>
                </a:r>
                <a:endParaRPr lang="en-US" dirty="0">
                  <a:solidFill>
                    <a:srgbClr val="00555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5551"/>
                </a:solidFill>
                <a:latin typeface="+mn-lt"/>
                <a:ea typeface="+mn-ea"/>
                <a:cs typeface="+mn-cs"/>
              </a:defRPr>
            </a:pPr>
            <a:endParaRPr lang="en-US"/>
          </a:p>
        </c:txPr>
        <c:crossAx val="1762984127"/>
        <c:crosses val="autoZero"/>
        <c:crossBetween val="between"/>
        <c:majorUnit val="89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FDBB95-2919-BA49-BF3E-F989F8D69C19}" type="datetimeFigureOut">
              <a:rPr lang="en-US" smtClean="0"/>
              <a:t>12/18/24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D7869F8-E71A-D14F-A8BC-587CDE7D4EBD}" type="slidenum">
              <a:rPr lang="en-US" smtClean="0"/>
              <a:t>‹#›</a:t>
            </a:fld>
            <a:endParaRPr lang="en-US"/>
          </a:p>
        </p:txBody>
      </p:sp>
    </p:spTree>
    <p:extLst>
      <p:ext uri="{BB962C8B-B14F-4D97-AF65-F5344CB8AC3E}">
        <p14:creationId xmlns:p14="http://schemas.microsoft.com/office/powerpoint/2010/main" val="37522047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1E34D1-F639-E448-89D5-A8813FF58557}" type="datetimeFigureOut">
              <a:rPr lang="en-US" smtClean="0"/>
              <a:t>12/18/24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579E2-A0C5-8541-B354-36B522AD5324}" type="slidenum">
              <a:rPr lang="en-US" smtClean="0"/>
              <a:t>‹#›</a:t>
            </a:fld>
            <a:endParaRPr lang="en-US"/>
          </a:p>
        </p:txBody>
      </p:sp>
    </p:spTree>
    <p:extLst>
      <p:ext uri="{BB962C8B-B14F-4D97-AF65-F5344CB8AC3E}">
        <p14:creationId xmlns:p14="http://schemas.microsoft.com/office/powerpoint/2010/main" val="3082597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slaid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sz="quarter" idx="11" hasCustomPrompt="1"/>
          </p:nvPr>
        </p:nvSpPr>
        <p:spPr>
          <a:xfrm>
            <a:off x="550333" y="4695825"/>
            <a:ext cx="8102600" cy="495300"/>
          </a:xfrm>
        </p:spPr>
        <p:txBody>
          <a:bodyPr>
            <a:no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700">
                <a:solidFill>
                  <a:srgbClr val="005551"/>
                </a:solidFil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lv-LV" sz="2700" err="1"/>
              <a:t>Text</a:t>
            </a:r>
            <a:r>
              <a:rPr lang="lv-LV" sz="2700"/>
              <a:t>, </a:t>
            </a:r>
            <a:r>
              <a:rPr lang="lv-LV" sz="2700" err="1"/>
              <a:t>text</a:t>
            </a:r>
            <a:r>
              <a:rPr lang="lv-LV" sz="2700"/>
              <a:t>, </a:t>
            </a:r>
            <a:r>
              <a:rPr lang="lv-LV" sz="2700" err="1"/>
              <a:t>text</a:t>
            </a:r>
            <a:endParaRPr lang="en-US" sz="2700"/>
          </a:p>
        </p:txBody>
      </p:sp>
      <p:sp>
        <p:nvSpPr>
          <p:cNvPr id="8" name="Text Placeholder 7"/>
          <p:cNvSpPr>
            <a:spLocks noGrp="1"/>
          </p:cNvSpPr>
          <p:nvPr>
            <p:ph type="body" sz="quarter" idx="13" hasCustomPrompt="1"/>
          </p:nvPr>
        </p:nvSpPr>
        <p:spPr>
          <a:xfrm>
            <a:off x="550863" y="6124575"/>
            <a:ext cx="8102600" cy="295275"/>
          </a:xfrm>
        </p:spPr>
        <p:txBody>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1400">
                <a:solidFill>
                  <a:srgbClr val="005551"/>
                </a:solidFill>
              </a:defRPr>
            </a:lvl1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lang="en-US" sz="1400" err="1">
                <a:solidFill>
                  <a:srgbClr val="005551"/>
                </a:solidFill>
                <a:latin typeface="Arial"/>
                <a:cs typeface="Arial"/>
              </a:rPr>
              <a:t>Datums</a:t>
            </a:r>
            <a:endParaRPr lang="en-US" sz="1400">
              <a:solidFill>
                <a:srgbClr val="005551"/>
              </a:solidFill>
              <a:latin typeface="Arial"/>
              <a:cs typeface="Arial"/>
            </a:endParaRPr>
          </a:p>
        </p:txBody>
      </p:sp>
      <p:sp>
        <p:nvSpPr>
          <p:cNvPr id="11" name="Text Placeholder 10"/>
          <p:cNvSpPr>
            <a:spLocks noGrp="1"/>
          </p:cNvSpPr>
          <p:nvPr>
            <p:ph type="body" sz="quarter" idx="14" hasCustomPrompt="1"/>
          </p:nvPr>
        </p:nvSpPr>
        <p:spPr>
          <a:xfrm>
            <a:off x="550863" y="5372100"/>
            <a:ext cx="8102600" cy="276225"/>
          </a:xfrm>
        </p:spPr>
        <p:txBody>
          <a:bodyPr>
            <a:noAutofit/>
          </a:bodyPr>
          <a:lstStyle>
            <a:lvl1pPr marL="0" indent="0" algn="ctr">
              <a:buNone/>
              <a:defRPr sz="1400" baseline="0">
                <a:solidFill>
                  <a:srgbClr val="005551"/>
                </a:solidFill>
              </a:defRPr>
            </a:lvl1pPr>
          </a:lstStyle>
          <a:p>
            <a:pPr lvl="0"/>
            <a:r>
              <a:rPr lang="lv-LV"/>
              <a:t>Vārds, uzvārds</a:t>
            </a:r>
          </a:p>
        </p:txBody>
      </p:sp>
      <p:sp>
        <p:nvSpPr>
          <p:cNvPr id="13" name="Text Placeholder 12"/>
          <p:cNvSpPr>
            <a:spLocks noGrp="1"/>
          </p:cNvSpPr>
          <p:nvPr>
            <p:ph type="body" sz="quarter" idx="15" hasCustomPrompt="1"/>
          </p:nvPr>
        </p:nvSpPr>
        <p:spPr>
          <a:xfrm>
            <a:off x="550863" y="5648325"/>
            <a:ext cx="8102600" cy="285750"/>
          </a:xfrm>
        </p:spPr>
        <p:txBody>
          <a:bodyPr>
            <a:noAutofit/>
          </a:bodyPr>
          <a:lstStyle>
            <a:lvl1pPr marL="0" indent="0" algn="ctr">
              <a:buNone/>
              <a:defRPr sz="1400">
                <a:solidFill>
                  <a:srgbClr val="005551"/>
                </a:solidFill>
              </a:defRPr>
            </a:lvl1pPr>
          </a:lstStyle>
          <a:p>
            <a:pPr lvl="0"/>
            <a:r>
              <a:rPr lang="lv-LV" sz="1400"/>
              <a:t>Amats</a:t>
            </a:r>
            <a:endParaRPr lang="lv-LV"/>
          </a:p>
        </p:txBody>
      </p:sp>
      <p:sp>
        <p:nvSpPr>
          <p:cNvPr id="15" name="Text Placeholder 14"/>
          <p:cNvSpPr>
            <a:spLocks noGrp="1"/>
          </p:cNvSpPr>
          <p:nvPr>
            <p:ph type="body" sz="quarter" idx="16" hasCustomPrompt="1"/>
          </p:nvPr>
        </p:nvSpPr>
        <p:spPr>
          <a:xfrm>
            <a:off x="550863" y="2311995"/>
            <a:ext cx="8102600" cy="1809750"/>
          </a:xfrm>
        </p:spPr>
        <p:txBody>
          <a:bodyPr>
            <a:normAutofit/>
          </a:bodyPr>
          <a:lstStyle>
            <a:lvl1pPr marL="0" indent="0" algn="ctr">
              <a:buNone/>
              <a:defRPr sz="5500" b="1" baseline="0">
                <a:solidFill>
                  <a:srgbClr val="005551"/>
                </a:solidFill>
              </a:defRPr>
            </a:lvl1pPr>
          </a:lstStyle>
          <a:p>
            <a:pPr lvl="0"/>
            <a:r>
              <a:rPr lang="lv-LV"/>
              <a:t>Jaunas prezentācijas nosaukums</a:t>
            </a:r>
          </a:p>
        </p:txBody>
      </p:sp>
    </p:spTree>
    <p:extLst>
      <p:ext uri="{BB962C8B-B14F-4D97-AF65-F5344CB8AC3E}">
        <p14:creationId xmlns:p14="http://schemas.microsoft.com/office/powerpoint/2010/main" val="29791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130327"/>
            <a:ext cx="5111750" cy="4995835"/>
          </a:xfrm>
        </p:spPr>
        <p:txBody>
          <a:bodyPr/>
          <a:lstStyle>
            <a:lvl1pPr>
              <a:defRPr sz="1800">
                <a:solidFill>
                  <a:srgbClr val="005551"/>
                </a:solidFill>
              </a:defRPr>
            </a:lvl1pPr>
            <a:lvl2pPr>
              <a:defRPr sz="1800">
                <a:solidFill>
                  <a:srgbClr val="005551"/>
                </a:solidFill>
              </a:defRPr>
            </a:lvl2pPr>
            <a:lvl3pPr>
              <a:defRPr sz="1400">
                <a:solidFill>
                  <a:srgbClr val="005551"/>
                </a:solidFill>
              </a:defRPr>
            </a:lvl3pPr>
            <a:lvl4pPr>
              <a:defRPr sz="1400">
                <a:solidFill>
                  <a:srgbClr val="005551"/>
                </a:solidFill>
              </a:defRPr>
            </a:lvl4pPr>
            <a:lvl5pPr>
              <a:defRPr sz="1400">
                <a:solidFill>
                  <a:srgbClr val="005551"/>
                </a:solidFill>
              </a:defRPr>
            </a:lvl5pPr>
            <a:lvl6pPr>
              <a:defRPr sz="2000"/>
            </a:lvl6pPr>
            <a:lvl7pPr>
              <a:defRPr sz="2000"/>
            </a:lvl7pPr>
            <a:lvl8pPr>
              <a:defRPr sz="2000"/>
            </a:lvl8pPr>
            <a:lvl9pPr>
              <a:defRPr sz="2000"/>
            </a:lvl9pPr>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4" name="Text Placeholder 3"/>
          <p:cNvSpPr>
            <a:spLocks noGrp="1"/>
          </p:cNvSpPr>
          <p:nvPr>
            <p:ph type="body" sz="half" idx="2"/>
          </p:nvPr>
        </p:nvSpPr>
        <p:spPr>
          <a:xfrm>
            <a:off x="457200" y="2657230"/>
            <a:ext cx="3008313" cy="3468931"/>
          </a:xfrm>
        </p:spPr>
        <p:txBody>
          <a:bodyPr/>
          <a:lstStyle>
            <a:lvl1pPr marL="0" indent="0">
              <a:buNone/>
              <a:defRPr sz="140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Click to edit Master text styles</a:t>
            </a:r>
          </a:p>
        </p:txBody>
      </p:sp>
      <p:sp>
        <p:nvSpPr>
          <p:cNvPr id="13" name="Text Placeholder 3"/>
          <p:cNvSpPr>
            <a:spLocks noGrp="1"/>
          </p:cNvSpPr>
          <p:nvPr>
            <p:ph type="body" sz="half" idx="13" hasCustomPrompt="1"/>
          </p:nvPr>
        </p:nvSpPr>
        <p:spPr>
          <a:xfrm>
            <a:off x="457200" y="1130328"/>
            <a:ext cx="3008313" cy="1431924"/>
          </a:xfrm>
        </p:spPr>
        <p:txBody>
          <a:bodyPr>
            <a:noAutofit/>
          </a:bodyPr>
          <a:lstStyle>
            <a:lvl1pPr marL="0" indent="0">
              <a:buNone/>
              <a:defRPr sz="3600" baseline="0">
                <a:solidFill>
                  <a:srgbClr val="00555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Click to edit text title style</a:t>
            </a:r>
          </a:p>
        </p:txBody>
      </p:sp>
      <p:sp>
        <p:nvSpPr>
          <p:cNvPr id="11" name="Title 1"/>
          <p:cNvSpPr>
            <a:spLocks noGrp="1"/>
          </p:cNvSpPr>
          <p:nvPr>
            <p:ph type="title"/>
          </p:nvPr>
        </p:nvSpPr>
        <p:spPr>
          <a:xfrm>
            <a:off x="457200" y="156859"/>
            <a:ext cx="8229600" cy="868909"/>
          </a:xfrm>
        </p:spPr>
        <p:txBody>
          <a:bodyPr anchor="t">
            <a:noAutofit/>
          </a:bodyPr>
          <a:lstStyle>
            <a:lvl1pPr algn="l">
              <a:defRPr sz="2800">
                <a:solidFill>
                  <a:srgbClr val="005551"/>
                </a:solidFill>
              </a:defRPr>
            </a:lvl1pPr>
          </a:lstStyle>
          <a:p>
            <a:r>
              <a:rPr lang="lv-LV"/>
              <a:t>Click to edit Master title style</a:t>
            </a:r>
            <a:endParaRPr lang="en-US"/>
          </a:p>
        </p:txBody>
      </p:sp>
      <p:sp>
        <p:nvSpPr>
          <p:cNvPr id="7"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9" name="Date Placeholder 3"/>
          <p:cNvSpPr>
            <a:spLocks noGrp="1"/>
          </p:cNvSpPr>
          <p:nvPr>
            <p:ph type="dt" sz="half" idx="14"/>
          </p:nvPr>
        </p:nvSpPr>
        <p:spPr>
          <a:xfrm>
            <a:off x="5977467" y="6272742"/>
            <a:ext cx="2133600" cy="365125"/>
          </a:xfrm>
          <a:prstGeom prst="rect">
            <a:avLst/>
          </a:prstGeom>
        </p:spPr>
        <p:txBody>
          <a:bodyPr vert="horz" lIns="91440" tIns="45720" rIns="91440" bIns="45720" rtlCol="0" anchor="ctr"/>
          <a:lstStyle>
            <a:lvl1pPr algn="l">
              <a:defRPr sz="1200">
                <a:solidFill>
                  <a:srgbClr val="A6A6A6"/>
                </a:solidFill>
              </a:defRPr>
            </a:lvl1pPr>
          </a:lstStyle>
          <a:p>
            <a:endParaRPr lang="en-US"/>
          </a:p>
        </p:txBody>
      </p:sp>
    </p:spTree>
    <p:extLst>
      <p:ext uri="{BB962C8B-B14F-4D97-AF65-F5344CB8AC3E}">
        <p14:creationId xmlns:p14="http://schemas.microsoft.com/office/powerpoint/2010/main" val="962014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odalu_slaids_3">
    <p:spTree>
      <p:nvGrpSpPr>
        <p:cNvPr id="1" name=""/>
        <p:cNvGrpSpPr/>
        <p:nvPr/>
      </p:nvGrpSpPr>
      <p:grpSpPr>
        <a:xfrm>
          <a:off x="0" y="0"/>
          <a:ext cx="0" cy="0"/>
          <a:chOff x="0" y="0"/>
          <a:chExt cx="0" cy="0"/>
        </a:xfrm>
      </p:grpSpPr>
      <p:pic>
        <p:nvPicPr>
          <p:cNvPr id="5" name="Picture 4" descr="RTU_PPT_4x3_07-06.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a:spLocks noGrp="1"/>
          </p:cNvSpPr>
          <p:nvPr>
            <p:ph type="ctrTitle" hasCustomPrompt="1"/>
          </p:nvPr>
        </p:nvSpPr>
        <p:spPr>
          <a:xfrm>
            <a:off x="685800" y="2371743"/>
            <a:ext cx="7772400" cy="1470025"/>
          </a:xfrm>
        </p:spPr>
        <p:txBody>
          <a:bodyPr>
            <a:noAutofit/>
          </a:bodyPr>
          <a:lstStyle>
            <a:lvl1pPr algn="ctr">
              <a:defRPr sz="5500" b="1" i="0">
                <a:solidFill>
                  <a:schemeClr val="bg1"/>
                </a:solidFill>
                <a:latin typeface="Arial"/>
                <a:cs typeface="Arial"/>
              </a:defRPr>
            </a:lvl1pPr>
          </a:lstStyle>
          <a:p>
            <a:r>
              <a:rPr lang="lv-LV"/>
              <a:t>Click to edit</a:t>
            </a:r>
            <a:br>
              <a:rPr lang="lv-LV"/>
            </a:br>
            <a:r>
              <a:rPr lang="lv-LV"/>
              <a:t>master text style</a:t>
            </a:r>
            <a:endParaRPr lang="en-US"/>
          </a:p>
        </p:txBody>
      </p:sp>
    </p:spTree>
    <p:extLst>
      <p:ext uri="{BB962C8B-B14F-4D97-AF65-F5344CB8AC3E}">
        <p14:creationId xmlns:p14="http://schemas.microsoft.com/office/powerpoint/2010/main" val="189324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ttēli 1">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82601" y="1182076"/>
            <a:ext cx="8204200" cy="5015523"/>
          </a:xfrm>
        </p:spPr>
        <p:txBody>
          <a:bodyPr/>
          <a:lstStyle>
            <a:lvl1pPr>
              <a:defRPr>
                <a:solidFill>
                  <a:srgbClr val="005551"/>
                </a:solidFill>
              </a:defRPr>
            </a:lvl1pPr>
          </a:lstStyle>
          <a:p>
            <a:r>
              <a:rPr lang="lv-LV"/>
              <a:t>Drag picture to placeholder or click icon to add</a:t>
            </a:r>
            <a:endParaRPr lang="en-US"/>
          </a:p>
        </p:txBody>
      </p:sp>
      <p:sp>
        <p:nvSpPr>
          <p:cNvPr id="12" name="Title 1"/>
          <p:cNvSpPr>
            <a:spLocks noGrp="1"/>
          </p:cNvSpPr>
          <p:nvPr>
            <p:ph type="title"/>
          </p:nvPr>
        </p:nvSpPr>
        <p:spPr>
          <a:xfrm>
            <a:off x="457200" y="156859"/>
            <a:ext cx="8229600" cy="868909"/>
          </a:xfrm>
        </p:spPr>
        <p:txBody>
          <a:bodyPr anchor="t">
            <a:noAutofit/>
          </a:bodyPr>
          <a:lstStyle>
            <a:lvl1pPr algn="l">
              <a:defRPr sz="3600">
                <a:solidFill>
                  <a:srgbClr val="005551"/>
                </a:solidFill>
              </a:defRPr>
            </a:lvl1pPr>
          </a:lstStyle>
          <a:p>
            <a:r>
              <a:rPr lang="lv-LV"/>
              <a:t>Click to edit Master title style</a:t>
            </a:r>
            <a:endParaRPr lang="en-US"/>
          </a:p>
        </p:txBody>
      </p:sp>
      <p:sp>
        <p:nvSpPr>
          <p:cNvPr id="6"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7" name="Date Placeholder 3"/>
          <p:cNvSpPr>
            <a:spLocks noGrp="1"/>
          </p:cNvSpPr>
          <p:nvPr>
            <p:ph type="dt" sz="half" idx="2"/>
          </p:nvPr>
        </p:nvSpPr>
        <p:spPr>
          <a:xfrm>
            <a:off x="5977467" y="6272742"/>
            <a:ext cx="2133600" cy="365125"/>
          </a:xfrm>
          <a:prstGeom prst="rect">
            <a:avLst/>
          </a:prstGeom>
        </p:spPr>
        <p:txBody>
          <a:bodyPr vert="horz" lIns="91440" tIns="45720" rIns="91440" bIns="45720" rtlCol="0" anchor="ctr"/>
          <a:lstStyle>
            <a:lvl1pPr algn="l">
              <a:defRPr sz="1200">
                <a:solidFill>
                  <a:srgbClr val="A6A6A6"/>
                </a:solidFill>
              </a:defRPr>
            </a:lvl1pPr>
          </a:lstStyle>
          <a:p>
            <a:endParaRPr lang="en-US"/>
          </a:p>
        </p:txBody>
      </p:sp>
    </p:spTree>
    <p:extLst>
      <p:ext uri="{BB962C8B-B14F-4D97-AF65-F5344CB8AC3E}">
        <p14:creationId xmlns:p14="http://schemas.microsoft.com/office/powerpoint/2010/main" val="65798029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ttēli 2">
    <p:bg>
      <p:bgRef idx="1001">
        <a:schemeClr val="bg2"/>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85253" y="1182077"/>
            <a:ext cx="4103680" cy="2370665"/>
          </a:xfrm>
        </p:spPr>
        <p:txBody>
          <a:bodyPr>
            <a:normAutofit/>
          </a:bodyPr>
          <a:lstStyle>
            <a:lvl1pPr>
              <a:defRPr sz="2000">
                <a:solidFill>
                  <a:srgbClr val="989898"/>
                </a:solidFill>
              </a:defRPr>
            </a:lvl1pPr>
          </a:lstStyle>
          <a:p>
            <a:r>
              <a:rPr lang="lv-LV"/>
              <a:t>Drag picture to placeholder or click icon to add</a:t>
            </a:r>
            <a:endParaRPr lang="en-US"/>
          </a:p>
        </p:txBody>
      </p:sp>
      <p:sp>
        <p:nvSpPr>
          <p:cNvPr id="10" name="Picture Placeholder 7"/>
          <p:cNvSpPr>
            <a:spLocks noGrp="1"/>
          </p:cNvSpPr>
          <p:nvPr>
            <p:ph type="pic" sz="quarter" idx="14"/>
          </p:nvPr>
        </p:nvSpPr>
        <p:spPr>
          <a:xfrm>
            <a:off x="4682066" y="1182077"/>
            <a:ext cx="4004733" cy="4821320"/>
          </a:xfrm>
        </p:spPr>
        <p:txBody>
          <a:bodyPr>
            <a:normAutofit/>
          </a:bodyPr>
          <a:lstStyle>
            <a:lvl1pPr>
              <a:defRPr sz="2000">
                <a:solidFill>
                  <a:srgbClr val="989898"/>
                </a:solidFill>
              </a:defRPr>
            </a:lvl1pPr>
          </a:lstStyle>
          <a:p>
            <a:r>
              <a:rPr lang="lv-LV"/>
              <a:t>Drag picture to placeholder or click icon to add</a:t>
            </a:r>
            <a:endParaRPr lang="en-US"/>
          </a:p>
        </p:txBody>
      </p:sp>
      <p:sp>
        <p:nvSpPr>
          <p:cNvPr id="11" name="Picture Placeholder 7"/>
          <p:cNvSpPr>
            <a:spLocks noGrp="1"/>
          </p:cNvSpPr>
          <p:nvPr>
            <p:ph type="pic" sz="quarter" idx="15"/>
          </p:nvPr>
        </p:nvSpPr>
        <p:spPr>
          <a:xfrm>
            <a:off x="485253" y="3632730"/>
            <a:ext cx="4103680" cy="2370665"/>
          </a:xfrm>
        </p:spPr>
        <p:txBody>
          <a:bodyPr>
            <a:normAutofit/>
          </a:bodyPr>
          <a:lstStyle>
            <a:lvl1pPr>
              <a:defRPr sz="2000">
                <a:solidFill>
                  <a:srgbClr val="989898"/>
                </a:solidFill>
              </a:defRPr>
            </a:lvl1pPr>
          </a:lstStyle>
          <a:p>
            <a:r>
              <a:rPr lang="lv-LV"/>
              <a:t>Drag picture to placeholder or click icon to add</a:t>
            </a:r>
            <a:endParaRPr lang="en-US"/>
          </a:p>
        </p:txBody>
      </p:sp>
      <p:sp>
        <p:nvSpPr>
          <p:cNvPr id="14" name="Title 1"/>
          <p:cNvSpPr>
            <a:spLocks noGrp="1"/>
          </p:cNvSpPr>
          <p:nvPr>
            <p:ph type="title"/>
          </p:nvPr>
        </p:nvSpPr>
        <p:spPr>
          <a:xfrm>
            <a:off x="457200" y="156859"/>
            <a:ext cx="8229600" cy="868909"/>
          </a:xfrm>
        </p:spPr>
        <p:txBody>
          <a:bodyPr anchor="t">
            <a:noAutofit/>
          </a:bodyPr>
          <a:lstStyle>
            <a:lvl1pPr algn="l">
              <a:defRPr sz="3600">
                <a:solidFill>
                  <a:srgbClr val="005551"/>
                </a:solidFill>
              </a:defRPr>
            </a:lvl1pPr>
          </a:lstStyle>
          <a:p>
            <a:r>
              <a:rPr lang="lv-LV"/>
              <a:t>Click to edit Master title style</a:t>
            </a:r>
            <a:endParaRPr lang="en-US"/>
          </a:p>
        </p:txBody>
      </p:sp>
      <p:sp>
        <p:nvSpPr>
          <p:cNvPr id="9"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12" name="Date Placeholder 3"/>
          <p:cNvSpPr>
            <a:spLocks noGrp="1"/>
          </p:cNvSpPr>
          <p:nvPr>
            <p:ph type="dt" sz="half" idx="2"/>
          </p:nvPr>
        </p:nvSpPr>
        <p:spPr>
          <a:xfrm>
            <a:off x="5977467" y="6272742"/>
            <a:ext cx="2133600" cy="365125"/>
          </a:xfrm>
          <a:prstGeom prst="rect">
            <a:avLst/>
          </a:prstGeom>
        </p:spPr>
        <p:txBody>
          <a:bodyPr vert="horz" lIns="91440" tIns="45720" rIns="91440" bIns="45720" rtlCol="0" anchor="ctr"/>
          <a:lstStyle>
            <a:lvl1pPr algn="l">
              <a:defRPr sz="1200">
                <a:solidFill>
                  <a:srgbClr val="A6A6A6"/>
                </a:solidFill>
              </a:defRPr>
            </a:lvl1pPr>
          </a:lstStyle>
          <a:p>
            <a:endParaRPr lang="en-US"/>
          </a:p>
        </p:txBody>
      </p:sp>
    </p:spTree>
    <p:extLst>
      <p:ext uri="{BB962C8B-B14F-4D97-AF65-F5344CB8AC3E}">
        <p14:creationId xmlns:p14="http://schemas.microsoft.com/office/powerpoint/2010/main" val="15547992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ttēli 5">
    <p:bg>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107905" y="3669502"/>
            <a:ext cx="3109079" cy="2001761"/>
          </a:xfrm>
        </p:spPr>
        <p:txBody>
          <a:bodyPr>
            <a:normAutofit/>
          </a:bodyPr>
          <a:lstStyle>
            <a:lvl1pPr>
              <a:defRPr sz="1400"/>
            </a:lvl1pPr>
          </a:lstStyle>
          <a:p>
            <a:r>
              <a:rPr lang="lv-LV"/>
              <a:t>Drag picture to placeholder or click icon to add</a:t>
            </a:r>
            <a:endParaRPr lang="en-US"/>
          </a:p>
        </p:txBody>
      </p:sp>
      <p:sp>
        <p:nvSpPr>
          <p:cNvPr id="10" name="Picture Placeholder 7"/>
          <p:cNvSpPr>
            <a:spLocks noGrp="1"/>
          </p:cNvSpPr>
          <p:nvPr>
            <p:ph type="pic" sz="quarter" idx="14"/>
          </p:nvPr>
        </p:nvSpPr>
        <p:spPr>
          <a:xfrm>
            <a:off x="6727735" y="1523278"/>
            <a:ext cx="1483435" cy="1995032"/>
          </a:xfrm>
        </p:spPr>
        <p:txBody>
          <a:bodyPr>
            <a:normAutofit/>
          </a:bodyPr>
          <a:lstStyle>
            <a:lvl1pPr>
              <a:defRPr sz="1400"/>
            </a:lvl1pPr>
          </a:lstStyle>
          <a:p>
            <a:r>
              <a:rPr lang="lv-LV"/>
              <a:t>Drag picture to placeholder or click icon to add</a:t>
            </a:r>
            <a:endParaRPr lang="en-US"/>
          </a:p>
        </p:txBody>
      </p:sp>
      <p:sp>
        <p:nvSpPr>
          <p:cNvPr id="12" name="Picture Placeholder 7"/>
          <p:cNvSpPr>
            <a:spLocks noGrp="1"/>
          </p:cNvSpPr>
          <p:nvPr>
            <p:ph type="pic" sz="quarter" idx="16"/>
          </p:nvPr>
        </p:nvSpPr>
        <p:spPr>
          <a:xfrm>
            <a:off x="5108522" y="1523278"/>
            <a:ext cx="1483435" cy="1995032"/>
          </a:xfrm>
        </p:spPr>
        <p:txBody>
          <a:bodyPr>
            <a:normAutofit/>
          </a:bodyPr>
          <a:lstStyle>
            <a:lvl1pPr>
              <a:defRPr sz="1400"/>
            </a:lvl1pPr>
          </a:lstStyle>
          <a:p>
            <a:r>
              <a:rPr lang="lv-LV"/>
              <a:t>Drag picture to placeholder or click icon to add</a:t>
            </a:r>
            <a:endParaRPr lang="en-US"/>
          </a:p>
        </p:txBody>
      </p:sp>
      <p:sp>
        <p:nvSpPr>
          <p:cNvPr id="14" name="Content Placeholder 2"/>
          <p:cNvSpPr>
            <a:spLocks noGrp="1"/>
          </p:cNvSpPr>
          <p:nvPr>
            <p:ph idx="1"/>
          </p:nvPr>
        </p:nvSpPr>
        <p:spPr>
          <a:xfrm>
            <a:off x="457200" y="1182078"/>
            <a:ext cx="3534229" cy="4807487"/>
          </a:xfrm>
        </p:spPr>
        <p:txBody>
          <a:bodyPr/>
          <a:lstStyle>
            <a:lvl1pPr marL="342900" indent="-342900">
              <a:buFont typeface="Wingdings" charset="2"/>
              <a:buChar char="§"/>
              <a:defRPr sz="1800">
                <a:solidFill>
                  <a:schemeClr val="tx1"/>
                </a:solidFill>
              </a:defRPr>
            </a:lvl1pPr>
            <a:lvl2pPr>
              <a:defRPr sz="1800">
                <a:solidFill>
                  <a:schemeClr val="tx1"/>
                </a:solidFill>
              </a:defRPr>
            </a:lvl2pPr>
            <a:lvl3pPr marL="1143000" indent="-228600">
              <a:buSzPct val="75000"/>
              <a:buFont typeface="Wingdings" charset="2"/>
              <a:buChar char="§"/>
              <a:defRPr sz="1400">
                <a:solidFill>
                  <a:schemeClr val="tx1"/>
                </a:solidFill>
              </a:defRPr>
            </a:lvl3pPr>
            <a:lvl4pPr>
              <a:buSzPct val="75000"/>
              <a:defRPr sz="1400">
                <a:solidFill>
                  <a:schemeClr val="tx1"/>
                </a:solidFill>
              </a:defRPr>
            </a:lvl4pPr>
            <a:lvl5pPr marL="2114550" indent="-285750">
              <a:buSzPct val="50000"/>
              <a:buFont typeface="Wingdings" charset="2"/>
              <a:buChar char="§"/>
              <a:defRPr sz="1400">
                <a:solidFill>
                  <a:schemeClr val="tx1"/>
                </a:solidFill>
              </a:defRPr>
            </a:lvl5pPr>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15" name="Title 1"/>
          <p:cNvSpPr>
            <a:spLocks noGrp="1"/>
          </p:cNvSpPr>
          <p:nvPr>
            <p:ph type="title"/>
          </p:nvPr>
        </p:nvSpPr>
        <p:spPr>
          <a:xfrm>
            <a:off x="457200" y="156859"/>
            <a:ext cx="8229600" cy="868909"/>
          </a:xfrm>
        </p:spPr>
        <p:txBody>
          <a:bodyPr anchor="t">
            <a:noAutofit/>
          </a:bodyPr>
          <a:lstStyle>
            <a:lvl1pPr algn="l">
              <a:defRPr sz="3600">
                <a:solidFill>
                  <a:srgbClr val="005551"/>
                </a:solidFill>
              </a:defRPr>
            </a:lvl1pPr>
          </a:lstStyle>
          <a:p>
            <a:r>
              <a:rPr lang="lv-LV"/>
              <a:t>Click to edit Master title style</a:t>
            </a:r>
            <a:endParaRPr lang="en-US"/>
          </a:p>
        </p:txBody>
      </p:sp>
      <p:sp>
        <p:nvSpPr>
          <p:cNvPr id="11"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13" name="Date Placeholder 3"/>
          <p:cNvSpPr>
            <a:spLocks noGrp="1"/>
          </p:cNvSpPr>
          <p:nvPr>
            <p:ph type="dt" sz="half" idx="2"/>
          </p:nvPr>
        </p:nvSpPr>
        <p:spPr>
          <a:xfrm>
            <a:off x="5977467" y="6272742"/>
            <a:ext cx="21336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a:p>
        </p:txBody>
      </p:sp>
    </p:spTree>
    <p:extLst>
      <p:ext uri="{BB962C8B-B14F-4D97-AF65-F5344CB8AC3E}">
        <p14:creationId xmlns:p14="http://schemas.microsoft.com/office/powerpoint/2010/main" val="410211753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igas 2">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694745" y="1271076"/>
            <a:ext cx="7772400" cy="1470025"/>
          </a:xfrm>
        </p:spPr>
        <p:txBody>
          <a:bodyPr>
            <a:normAutofit/>
          </a:bodyPr>
          <a:lstStyle>
            <a:lvl1pPr algn="ctr">
              <a:defRPr sz="3600" b="1" i="0">
                <a:solidFill>
                  <a:schemeClr val="accent1"/>
                </a:solidFill>
                <a:latin typeface="Arial"/>
                <a:cs typeface="Arial"/>
              </a:defRPr>
            </a:lvl1pPr>
          </a:lstStyle>
          <a:p>
            <a:r>
              <a:rPr lang="lv-LV"/>
              <a:t>Click to edit</a:t>
            </a:r>
            <a:br>
              <a:rPr lang="lv-LV"/>
            </a:br>
            <a:r>
              <a:rPr lang="lv-LV"/>
              <a:t>master text syle</a:t>
            </a:r>
            <a:endParaRPr lang="en-US"/>
          </a:p>
        </p:txBody>
      </p:sp>
      <p:sp>
        <p:nvSpPr>
          <p:cNvPr id="7" name="Subtitle 2"/>
          <p:cNvSpPr>
            <a:spLocks noGrp="1"/>
          </p:cNvSpPr>
          <p:nvPr>
            <p:ph type="subTitle" idx="1"/>
          </p:nvPr>
        </p:nvSpPr>
        <p:spPr>
          <a:xfrm>
            <a:off x="1380545" y="2883357"/>
            <a:ext cx="6400800" cy="1345396"/>
          </a:xfrm>
        </p:spPr>
        <p:txBody>
          <a:bodyPr anchor="ctr">
            <a:normAutofit/>
          </a:bodyPr>
          <a:lstStyle>
            <a:lvl1pPr marL="0" indent="0" algn="ctr">
              <a:buNone/>
              <a:defRPr sz="14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a:t>Click to edit Master subtitle style</a:t>
            </a:r>
            <a:endParaRPr lang="en-US"/>
          </a:p>
        </p:txBody>
      </p:sp>
      <p:sp>
        <p:nvSpPr>
          <p:cNvPr id="12" name="Rectangle 11"/>
          <p:cNvSpPr/>
          <p:nvPr userDrawn="1"/>
        </p:nvSpPr>
        <p:spPr>
          <a:xfrm>
            <a:off x="2431144" y="2741101"/>
            <a:ext cx="4330095" cy="709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8" name="Date Placeholder 3"/>
          <p:cNvSpPr>
            <a:spLocks noGrp="1"/>
          </p:cNvSpPr>
          <p:nvPr>
            <p:ph type="dt" sz="half" idx="2"/>
          </p:nvPr>
        </p:nvSpPr>
        <p:spPr>
          <a:xfrm>
            <a:off x="5977467" y="6272742"/>
            <a:ext cx="21336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endParaRPr lang="en-US"/>
          </a:p>
        </p:txBody>
      </p:sp>
    </p:spTree>
    <p:extLst>
      <p:ext uri="{BB962C8B-B14F-4D97-AF65-F5344CB8AC3E}">
        <p14:creationId xmlns:p14="http://schemas.microsoft.com/office/powerpoint/2010/main" val="875636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Nodalu_slaids_1">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ctrTitle" hasCustomPrompt="1"/>
          </p:nvPr>
        </p:nvSpPr>
        <p:spPr>
          <a:xfrm>
            <a:off x="685800" y="2617787"/>
            <a:ext cx="7772400" cy="1470025"/>
          </a:xfrm>
        </p:spPr>
        <p:txBody>
          <a:bodyPr>
            <a:noAutofit/>
          </a:bodyPr>
          <a:lstStyle>
            <a:lvl1pPr algn="ctr">
              <a:defRPr sz="5500" b="1" i="0">
                <a:solidFill>
                  <a:srgbClr val="005551"/>
                </a:solidFill>
                <a:latin typeface="Arial"/>
                <a:cs typeface="Arial"/>
              </a:defRPr>
            </a:lvl1pPr>
          </a:lstStyle>
          <a:p>
            <a:r>
              <a:rPr lang="lv-LV"/>
              <a:t>Paldies.</a:t>
            </a:r>
            <a:endParaRPr lang="en-US"/>
          </a:p>
        </p:txBody>
      </p:sp>
    </p:spTree>
    <p:extLst>
      <p:ext uri="{BB962C8B-B14F-4D97-AF65-F5344CB8AC3E}">
        <p14:creationId xmlns:p14="http://schemas.microsoft.com/office/powerpoint/2010/main" val="364959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saukum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80545" y="2883357"/>
            <a:ext cx="6400800" cy="1197576"/>
          </a:xfrm>
        </p:spPr>
        <p:txBody>
          <a:bodyPr anchor="ctr">
            <a:normAutofit/>
          </a:bodyPr>
          <a:lstStyle>
            <a:lvl1pPr marL="0" indent="0" algn="ctr">
              <a:buNone/>
              <a:defRPr sz="20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a:t>Click to edit Master subtitle style</a:t>
            </a:r>
            <a:endParaRPr lang="en-US"/>
          </a:p>
        </p:txBody>
      </p:sp>
      <p:sp>
        <p:nvSpPr>
          <p:cNvPr id="15" name="Text Placeholder 14"/>
          <p:cNvSpPr>
            <a:spLocks noGrp="1"/>
          </p:cNvSpPr>
          <p:nvPr>
            <p:ph type="body" sz="quarter" idx="10"/>
          </p:nvPr>
        </p:nvSpPr>
        <p:spPr>
          <a:xfrm>
            <a:off x="1380545" y="4354823"/>
            <a:ext cx="6400800" cy="1341437"/>
          </a:xfrm>
        </p:spPr>
        <p:txBody>
          <a:bodyPr anchor="ctr">
            <a:normAutofit/>
          </a:bodyPr>
          <a:lstStyle>
            <a:lvl1pPr marL="0" indent="0" algn="ctr">
              <a:buNone/>
              <a:defRPr sz="1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lv-LV"/>
              <a:t>Click to edit Master text styles</a:t>
            </a:r>
          </a:p>
        </p:txBody>
      </p:sp>
      <p:sp>
        <p:nvSpPr>
          <p:cNvPr id="17" name="Rectangle 16"/>
          <p:cNvSpPr/>
          <p:nvPr userDrawn="1"/>
        </p:nvSpPr>
        <p:spPr>
          <a:xfrm>
            <a:off x="2415898" y="2741101"/>
            <a:ext cx="4330095" cy="36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p:nvPr userDrawn="1"/>
        </p:nvCxnSpPr>
        <p:spPr>
          <a:xfrm>
            <a:off x="2810642" y="4238143"/>
            <a:ext cx="3540606" cy="0"/>
          </a:xfrm>
          <a:prstGeom prst="line">
            <a:avLst/>
          </a:prstGeom>
          <a:ln w="3175" cmpd="sng">
            <a:solidFill>
              <a:schemeClr val="accent1"/>
            </a:solidFill>
          </a:ln>
        </p:spPr>
        <p:style>
          <a:lnRef idx="1">
            <a:schemeClr val="dk1"/>
          </a:lnRef>
          <a:fillRef idx="0">
            <a:schemeClr val="dk1"/>
          </a:fillRef>
          <a:effectRef idx="0">
            <a:schemeClr val="dk1"/>
          </a:effectRef>
          <a:fontRef idx="minor">
            <a:schemeClr val="tx1"/>
          </a:fontRef>
        </p:style>
      </p:cxnSp>
      <p:sp>
        <p:nvSpPr>
          <p:cNvPr id="8"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10" name="Title 9"/>
          <p:cNvSpPr>
            <a:spLocks noGrp="1"/>
          </p:cNvSpPr>
          <p:nvPr>
            <p:ph type="title"/>
          </p:nvPr>
        </p:nvSpPr>
        <p:spPr>
          <a:xfrm>
            <a:off x="448736" y="1420280"/>
            <a:ext cx="8229600" cy="1143000"/>
          </a:xfrm>
        </p:spPr>
        <p:txBody>
          <a:bodyPr/>
          <a:lstStyle>
            <a:lvl1pPr algn="ctr">
              <a:defRPr/>
            </a:lvl1pPr>
          </a:lstStyle>
          <a:p>
            <a:r>
              <a:rPr lang="lv-LV"/>
              <a:t>Click to edit Master title style</a:t>
            </a:r>
            <a:endParaRPr lang="en-US"/>
          </a:p>
        </p:txBody>
      </p:sp>
    </p:spTree>
    <p:extLst>
      <p:ext uri="{BB962C8B-B14F-4D97-AF65-F5344CB8AC3E}">
        <p14:creationId xmlns:p14="http://schemas.microsoft.com/office/powerpoint/2010/main" val="331467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3" descr="RTU_PPT_4x3_06-05.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idx="1"/>
          </p:nvPr>
        </p:nvSpPr>
        <p:spPr>
          <a:xfrm>
            <a:off x="457200" y="1453931"/>
            <a:ext cx="82296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9" name="TextBox 8"/>
          <p:cNvSpPr txBox="1"/>
          <p:nvPr/>
        </p:nvSpPr>
        <p:spPr>
          <a:xfrm>
            <a:off x="9967310" y="1611586"/>
            <a:ext cx="184666" cy="369332"/>
          </a:xfrm>
          <a:prstGeom prst="rect">
            <a:avLst/>
          </a:prstGeom>
          <a:noFill/>
        </p:spPr>
        <p:txBody>
          <a:bodyPr wrap="none" rtlCol="0">
            <a:spAutoFit/>
          </a:bodyPr>
          <a:lstStyle/>
          <a:p>
            <a:endParaRPr lang="en-US"/>
          </a:p>
        </p:txBody>
      </p:sp>
      <p:sp>
        <p:nvSpPr>
          <p:cNvPr id="12" name="TextBox 11"/>
          <p:cNvSpPr txBox="1"/>
          <p:nvPr/>
        </p:nvSpPr>
        <p:spPr>
          <a:xfrm>
            <a:off x="9967310" y="1611586"/>
            <a:ext cx="184666" cy="369332"/>
          </a:xfrm>
          <a:prstGeom prst="rect">
            <a:avLst/>
          </a:prstGeom>
          <a:noFill/>
        </p:spPr>
        <p:txBody>
          <a:bodyPr wrap="none" rtlCol="0">
            <a:spAutoFit/>
          </a:bodyPr>
          <a:lstStyle/>
          <a:p>
            <a:endParaRPr lang="en-US"/>
          </a:p>
        </p:txBody>
      </p:sp>
      <p:sp>
        <p:nvSpPr>
          <p:cNvPr id="13" name="TextBox 12"/>
          <p:cNvSpPr txBox="1"/>
          <p:nvPr userDrawn="1"/>
        </p:nvSpPr>
        <p:spPr>
          <a:xfrm>
            <a:off x="9967310" y="1611586"/>
            <a:ext cx="184666" cy="369332"/>
          </a:xfrm>
          <a:prstGeom prst="rect">
            <a:avLst/>
          </a:prstGeom>
          <a:noFill/>
        </p:spPr>
        <p:txBody>
          <a:bodyPr wrap="none" rtlCol="0">
            <a:spAutoFit/>
          </a:bodyPr>
          <a:lstStyle/>
          <a:p>
            <a:endParaRPr lang="en-US"/>
          </a:p>
        </p:txBody>
      </p:sp>
      <p:sp>
        <p:nvSpPr>
          <p:cNvPr id="2" name="Title 1"/>
          <p:cNvSpPr>
            <a:spLocks noGrp="1"/>
          </p:cNvSpPr>
          <p:nvPr>
            <p:ph type="title"/>
          </p:nvPr>
        </p:nvSpPr>
        <p:spPr>
          <a:xfrm>
            <a:off x="457200" y="363964"/>
            <a:ext cx="8229600" cy="770685"/>
          </a:xfrm>
        </p:spPr>
        <p:txBody>
          <a:bodyPr anchor="t">
            <a:noAutofit/>
          </a:bodyPr>
          <a:lstStyle>
            <a:lvl1pPr algn="l">
              <a:defRPr sz="4400" b="1" i="0">
                <a:solidFill>
                  <a:schemeClr val="accent1"/>
                </a:solidFill>
                <a:latin typeface="Arial"/>
                <a:cs typeface="Arial"/>
              </a:defRPr>
            </a:lvl1pPr>
          </a:lstStyle>
          <a:p>
            <a:r>
              <a:rPr lang="lv-LV"/>
              <a:t>Click to edit Master title style</a:t>
            </a:r>
            <a:endParaRPr lang="en-US"/>
          </a:p>
        </p:txBody>
      </p:sp>
      <p:sp>
        <p:nvSpPr>
          <p:cNvPr id="10"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11" name="Date Placeholder 3"/>
          <p:cNvSpPr>
            <a:spLocks noGrp="1"/>
          </p:cNvSpPr>
          <p:nvPr>
            <p:ph type="dt" sz="half" idx="2"/>
          </p:nvPr>
        </p:nvSpPr>
        <p:spPr>
          <a:xfrm>
            <a:off x="5977467" y="6272742"/>
            <a:ext cx="2133600" cy="365125"/>
          </a:xfrm>
          <a:prstGeom prst="rect">
            <a:avLst/>
          </a:prstGeom>
        </p:spPr>
        <p:txBody>
          <a:bodyPr vert="horz" lIns="91440" tIns="45720" rIns="91440" bIns="45720" rtlCol="0" anchor="ctr"/>
          <a:lstStyle>
            <a:lvl1pPr algn="l">
              <a:defRPr sz="1200">
                <a:solidFill>
                  <a:srgbClr val="A6A6A6"/>
                </a:solidFill>
              </a:defRPr>
            </a:lvl1pPr>
          </a:lstStyle>
          <a:p>
            <a:endParaRPr lang="en-US"/>
          </a:p>
        </p:txBody>
      </p:sp>
      <p:sp>
        <p:nvSpPr>
          <p:cNvPr id="14" name="Slide Number Placeholder 6"/>
          <p:cNvSpPr txBox="1">
            <a:spLocks/>
          </p:cNvSpPr>
          <p:nvPr userDrawn="1"/>
        </p:nvSpPr>
        <p:spPr>
          <a:xfrm>
            <a:off x="8204200" y="6272742"/>
            <a:ext cx="482600"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mtClean="0">
                <a:solidFill>
                  <a:srgbClr val="A6A6A6"/>
                </a:solidFill>
              </a:rPr>
              <a:pPr/>
              <a:t>‹#›</a:t>
            </a:fld>
            <a:endParaRPr lang="en-US">
              <a:solidFill>
                <a:srgbClr val="A6A6A6"/>
              </a:solidFill>
            </a:endParaRPr>
          </a:p>
        </p:txBody>
      </p:sp>
    </p:spTree>
    <p:extLst>
      <p:ext uri="{BB962C8B-B14F-4D97-AF65-F5344CB8AC3E}">
        <p14:creationId xmlns:p14="http://schemas.microsoft.com/office/powerpoint/2010/main" val="283430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dalu_slaids_1">
    <p:spTree>
      <p:nvGrpSpPr>
        <p:cNvPr id="1" name=""/>
        <p:cNvGrpSpPr/>
        <p:nvPr/>
      </p:nvGrpSpPr>
      <p:grpSpPr>
        <a:xfrm>
          <a:off x="0" y="0"/>
          <a:ext cx="0" cy="0"/>
          <a:chOff x="0" y="0"/>
          <a:chExt cx="0" cy="0"/>
        </a:xfrm>
      </p:grpSpPr>
      <p:pic>
        <p:nvPicPr>
          <p:cNvPr id="4" name="Picture 3" descr="RTU_PPT_4x3_03-0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itle 1"/>
          <p:cNvSpPr>
            <a:spLocks noGrp="1"/>
          </p:cNvSpPr>
          <p:nvPr>
            <p:ph type="ctrTitle" hasCustomPrompt="1"/>
          </p:nvPr>
        </p:nvSpPr>
        <p:spPr>
          <a:xfrm>
            <a:off x="685800" y="1271076"/>
            <a:ext cx="7772400" cy="1470025"/>
          </a:xfrm>
        </p:spPr>
        <p:txBody>
          <a:bodyPr>
            <a:noAutofit/>
          </a:bodyPr>
          <a:lstStyle>
            <a:lvl1pPr algn="ctr">
              <a:defRPr sz="5500" b="1" i="0">
                <a:solidFill>
                  <a:srgbClr val="005551"/>
                </a:solidFill>
                <a:latin typeface="Arial"/>
                <a:cs typeface="Arial"/>
              </a:defRPr>
            </a:lvl1pPr>
          </a:lstStyle>
          <a:p>
            <a:r>
              <a:rPr lang="lv-LV"/>
              <a:t>Click to edit</a:t>
            </a:r>
            <a:br>
              <a:rPr lang="lv-LV"/>
            </a:br>
            <a:r>
              <a:rPr lang="lv-LV"/>
              <a:t>master text style</a:t>
            </a:r>
            <a:endParaRPr lang="en-US"/>
          </a:p>
        </p:txBody>
      </p:sp>
      <p:sp>
        <p:nvSpPr>
          <p:cNvPr id="8" name="Subtitle 2"/>
          <p:cNvSpPr>
            <a:spLocks noGrp="1"/>
          </p:cNvSpPr>
          <p:nvPr>
            <p:ph type="subTitle" idx="1"/>
          </p:nvPr>
        </p:nvSpPr>
        <p:spPr>
          <a:xfrm>
            <a:off x="1371600" y="3206978"/>
            <a:ext cx="6400800" cy="647243"/>
          </a:xfrm>
        </p:spPr>
        <p:txBody>
          <a:bodyPr anchor="ctr">
            <a:normAutofit/>
          </a:bodyPr>
          <a:lstStyle>
            <a:lvl1pPr marL="0" indent="0" algn="ctr">
              <a:buNone/>
              <a:defRPr sz="2000">
                <a:solidFill>
                  <a:srgbClr val="00555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a:t>Click to edit Master subtitle style</a:t>
            </a:r>
            <a:endParaRPr lang="en-US"/>
          </a:p>
        </p:txBody>
      </p:sp>
    </p:spTree>
    <p:extLst>
      <p:ext uri="{BB962C8B-B14F-4D97-AF65-F5344CB8AC3E}">
        <p14:creationId xmlns:p14="http://schemas.microsoft.com/office/powerpoint/2010/main" val="184966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48"/>
            <a:ext cx="8229600" cy="772587"/>
          </a:xfrm>
        </p:spPr>
        <p:txBody>
          <a:bodyPr/>
          <a:lstStyle/>
          <a:p>
            <a:r>
              <a:rPr lang="lv-LV"/>
              <a:t>Click to edit Master title style</a:t>
            </a:r>
            <a:endParaRPr lang="en-US"/>
          </a:p>
        </p:txBody>
      </p:sp>
      <p:sp>
        <p:nvSpPr>
          <p:cNvPr id="3" name="Slide Number Placeholder 2"/>
          <p:cNvSpPr>
            <a:spLocks noGrp="1"/>
          </p:cNvSpPr>
          <p:nvPr>
            <p:ph type="sldNum" sz="quarter" idx="10"/>
          </p:nvPr>
        </p:nvSpPr>
        <p:spPr/>
        <p:txBody>
          <a:bodyPr/>
          <a:lstStyle/>
          <a:p>
            <a:r>
              <a:rPr lang="lv-LV" err="1"/>
              <a:t>Riga</a:t>
            </a:r>
            <a:r>
              <a:rPr lang="lv-LV"/>
              <a:t> </a:t>
            </a:r>
            <a:r>
              <a:rPr lang="lv-LV" err="1"/>
              <a:t>Technical</a:t>
            </a:r>
            <a:r>
              <a:rPr lang="lv-LV"/>
              <a:t> </a:t>
            </a:r>
            <a:r>
              <a:rPr lang="lv-LV" err="1"/>
              <a:t>University</a:t>
            </a:r>
            <a:endParaRPr lang="en-US"/>
          </a:p>
        </p:txBody>
      </p:sp>
      <p:sp>
        <p:nvSpPr>
          <p:cNvPr id="4" name="Date Placeholder 3"/>
          <p:cNvSpPr>
            <a:spLocks noGrp="1"/>
          </p:cNvSpPr>
          <p:nvPr>
            <p:ph type="dt" sz="half" idx="11"/>
          </p:nvPr>
        </p:nvSpPr>
        <p:spPr/>
        <p:txBody>
          <a:bodyPr/>
          <a:lstStyle/>
          <a:p>
            <a:endParaRPr lang="en-US"/>
          </a:p>
        </p:txBody>
      </p:sp>
      <p:sp>
        <p:nvSpPr>
          <p:cNvPr id="5" name="Content Placeholder 2"/>
          <p:cNvSpPr>
            <a:spLocks noGrp="1"/>
          </p:cNvSpPr>
          <p:nvPr>
            <p:ph idx="1"/>
          </p:nvPr>
        </p:nvSpPr>
        <p:spPr>
          <a:xfrm>
            <a:off x="457200" y="1453931"/>
            <a:ext cx="8229600" cy="2789129"/>
          </a:xfrm>
        </p:spPr>
        <p:txBody>
          <a:bodyPr/>
          <a:lstStyle>
            <a:lvl1pPr marL="342900" indent="-342900">
              <a:buFont typeface="Wingdings" charset="2"/>
              <a:buChar char="§"/>
              <a:defRPr sz="2000">
                <a:solidFill>
                  <a:schemeClr val="accent1"/>
                </a:solidFill>
              </a:defRPr>
            </a:lvl1pPr>
            <a:lvl2pPr>
              <a:defRPr sz="1800">
                <a:solidFill>
                  <a:schemeClr val="accent1"/>
                </a:solidFill>
              </a:defRPr>
            </a:lvl2pPr>
            <a:lvl3pPr marL="1143000" indent="-228600">
              <a:buSzPct val="75000"/>
              <a:buFont typeface="Wingdings" charset="2"/>
              <a:buChar char="§"/>
              <a:defRPr sz="1400">
                <a:solidFill>
                  <a:schemeClr val="accent1"/>
                </a:solidFill>
              </a:defRPr>
            </a:lvl3pPr>
            <a:lvl4pPr>
              <a:buSzPct val="75000"/>
              <a:defRPr sz="1400">
                <a:solidFill>
                  <a:schemeClr val="accent1"/>
                </a:solidFill>
              </a:defRPr>
            </a:lvl4pPr>
            <a:lvl5pPr marL="2114550" indent="-285750">
              <a:buSzPct val="50000"/>
              <a:buFont typeface="Wingdings" charset="2"/>
              <a:buChar char="§"/>
              <a:defRPr sz="1400">
                <a:solidFill>
                  <a:schemeClr val="accent1"/>
                </a:solidFill>
              </a:defRPr>
            </a:lvl5pPr>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Tree>
    <p:extLst>
      <p:ext uri="{BB962C8B-B14F-4D97-AF65-F5344CB8AC3E}">
        <p14:creationId xmlns:p14="http://schemas.microsoft.com/office/powerpoint/2010/main" val="37091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800"/>
            </a:lvl6pPr>
            <a:lvl7pPr>
              <a:defRPr sz="1800"/>
            </a:lvl7pPr>
            <a:lvl8pPr>
              <a:defRPr sz="1800"/>
            </a:lvl8pPr>
            <a:lvl9pPr>
              <a:defRPr sz="1800"/>
            </a:lvl9pPr>
          </a:lstStyle>
          <a:p>
            <a:pPr lvl="0"/>
            <a:r>
              <a:rPr lang="lv-LV"/>
              <a:t>Click to edit Master text styles</a:t>
            </a:r>
          </a:p>
          <a:p>
            <a:pPr lvl="1"/>
            <a:r>
              <a:rPr lang="lv-LV"/>
              <a:t>Second level</a:t>
            </a:r>
          </a:p>
          <a:p>
            <a:pPr lvl="2"/>
            <a:r>
              <a:rPr lang="lv-LV"/>
              <a:t>Third level</a:t>
            </a:r>
          </a:p>
          <a:p>
            <a:pPr lvl="3"/>
            <a:r>
              <a:rPr lang="lv-LV"/>
              <a:t>Fourth level</a:t>
            </a:r>
          </a:p>
          <a:p>
            <a:pPr lvl="4"/>
            <a:r>
              <a:rPr lang="lv-LV"/>
              <a:t>Fifth level</a:t>
            </a:r>
            <a:endParaRPr lang="en-US"/>
          </a:p>
        </p:txBody>
      </p:sp>
      <p:sp>
        <p:nvSpPr>
          <p:cNvPr id="8"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9" name="Date Placeholder 3"/>
          <p:cNvSpPr>
            <a:spLocks noGrp="1"/>
          </p:cNvSpPr>
          <p:nvPr>
            <p:ph type="dt" sz="half" idx="10"/>
          </p:nvPr>
        </p:nvSpPr>
        <p:spPr>
          <a:xfrm>
            <a:off x="5977467" y="6272742"/>
            <a:ext cx="2133600" cy="365125"/>
          </a:xfrm>
          <a:prstGeom prst="rect">
            <a:avLst/>
          </a:prstGeom>
        </p:spPr>
        <p:txBody>
          <a:bodyPr vert="horz" lIns="91440" tIns="45720" rIns="91440" bIns="45720" rtlCol="0" anchor="ctr"/>
          <a:lstStyle>
            <a:lvl1pPr algn="l">
              <a:defRPr sz="1200">
                <a:solidFill>
                  <a:srgbClr val="A6A6A6"/>
                </a:solidFill>
              </a:defRPr>
            </a:lvl1pPr>
          </a:lstStyle>
          <a:p>
            <a:endParaRPr lang="en-US"/>
          </a:p>
        </p:txBody>
      </p:sp>
      <p:sp>
        <p:nvSpPr>
          <p:cNvPr id="5" name="Text Placeholder 4"/>
          <p:cNvSpPr>
            <a:spLocks noGrp="1"/>
          </p:cNvSpPr>
          <p:nvPr>
            <p:ph type="body" sz="quarter" idx="11"/>
          </p:nvPr>
        </p:nvSpPr>
        <p:spPr>
          <a:xfrm>
            <a:off x="457200" y="419100"/>
            <a:ext cx="8229600" cy="990600"/>
          </a:xfrm>
        </p:spPr>
        <p:txBody>
          <a:bodyPr>
            <a:normAutofit/>
          </a:bodyPr>
          <a:lstStyle>
            <a:lvl1pPr marL="0" indent="0">
              <a:buNone/>
              <a:defRPr sz="4400" b="1">
                <a:solidFill>
                  <a:srgbClr val="005551"/>
                </a:solidFill>
              </a:defRPr>
            </a:lvl1pPr>
          </a:lstStyle>
          <a:p>
            <a:pPr lvl="0"/>
            <a:endParaRPr lang="lv-LV"/>
          </a:p>
        </p:txBody>
      </p:sp>
    </p:spTree>
    <p:extLst>
      <p:ext uri="{BB962C8B-B14F-4D97-AF65-F5344CB8AC3E}">
        <p14:creationId xmlns:p14="http://schemas.microsoft.com/office/powerpoint/2010/main" val="141361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2539999"/>
            <a:ext cx="4040188" cy="3586163"/>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err="1"/>
              <a:t>Click</a:t>
            </a:r>
            <a:r>
              <a:rPr lang="lv-LV"/>
              <a:t> to </a:t>
            </a:r>
            <a:r>
              <a:rPr lang="lv-LV" err="1"/>
              <a:t>edit</a:t>
            </a:r>
            <a:r>
              <a:rPr lang="lv-LV"/>
              <a:t> </a:t>
            </a:r>
            <a:r>
              <a:rPr lang="lv-LV" err="1"/>
              <a:t>Master</a:t>
            </a:r>
            <a:r>
              <a:rPr lang="lv-LV"/>
              <a:t> </a:t>
            </a:r>
            <a:r>
              <a:rPr lang="lv-LV" err="1"/>
              <a:t>text</a:t>
            </a:r>
            <a:r>
              <a:rPr lang="lv-LV"/>
              <a:t> </a:t>
            </a:r>
            <a:r>
              <a:rPr lang="lv-LV" err="1"/>
              <a:t>styles</a:t>
            </a:r>
            <a:endParaRPr lang="lv-LV"/>
          </a:p>
          <a:p>
            <a:pPr lvl="1"/>
            <a:r>
              <a:rPr lang="lv-LV" err="1"/>
              <a:t>Second</a:t>
            </a:r>
            <a:r>
              <a:rPr lang="lv-LV"/>
              <a:t> </a:t>
            </a:r>
            <a:r>
              <a:rPr lang="lv-LV" err="1"/>
              <a:t>level</a:t>
            </a:r>
            <a:endParaRPr lang="lv-LV"/>
          </a:p>
          <a:p>
            <a:pPr lvl="2"/>
            <a:r>
              <a:rPr lang="lv-LV" err="1"/>
              <a:t>Third</a:t>
            </a:r>
            <a:r>
              <a:rPr lang="lv-LV"/>
              <a:t> </a:t>
            </a:r>
            <a:r>
              <a:rPr lang="lv-LV" err="1"/>
              <a:t>level</a:t>
            </a:r>
            <a:endParaRPr lang="lv-LV"/>
          </a:p>
          <a:p>
            <a:pPr lvl="3"/>
            <a:r>
              <a:rPr lang="lv-LV" err="1"/>
              <a:t>Fourth</a:t>
            </a:r>
            <a:r>
              <a:rPr lang="lv-LV"/>
              <a:t> </a:t>
            </a:r>
            <a:r>
              <a:rPr lang="lv-LV" err="1"/>
              <a:t>level</a:t>
            </a:r>
            <a:endParaRPr lang="lv-LV"/>
          </a:p>
          <a:p>
            <a:pPr lvl="4"/>
            <a:r>
              <a:rPr lang="lv-LV" err="1"/>
              <a:t>Fifth</a:t>
            </a:r>
            <a:r>
              <a:rPr lang="lv-LV"/>
              <a:t> </a:t>
            </a:r>
            <a:r>
              <a:rPr lang="lv-LV" err="1"/>
              <a:t>level</a:t>
            </a:r>
            <a:endParaRPr lang="en-US"/>
          </a:p>
        </p:txBody>
      </p:sp>
      <p:sp>
        <p:nvSpPr>
          <p:cNvPr id="6" name="Content Placeholder 5"/>
          <p:cNvSpPr>
            <a:spLocks noGrp="1"/>
          </p:cNvSpPr>
          <p:nvPr>
            <p:ph sz="quarter" idx="4"/>
          </p:nvPr>
        </p:nvSpPr>
        <p:spPr>
          <a:xfrm>
            <a:off x="4645025" y="2539999"/>
            <a:ext cx="4041775" cy="3586164"/>
          </a:xfrm>
        </p:spPr>
        <p:txBody>
          <a:bodyPr/>
          <a:lstStyle>
            <a:lvl1pPr marL="342900" indent="-342900">
              <a:buFont typeface="Wingdings" charset="2"/>
              <a:buChar char="§"/>
              <a:defRPr sz="1800">
                <a:solidFill>
                  <a:srgbClr val="005551"/>
                </a:solidFill>
              </a:defRPr>
            </a:lvl1pPr>
            <a:lvl2pPr>
              <a:defRPr sz="1800">
                <a:solidFill>
                  <a:srgbClr val="005551"/>
                </a:solidFill>
              </a:defRPr>
            </a:lvl2pPr>
            <a:lvl3pPr marL="1143000" indent="-228600">
              <a:buSzPct val="75000"/>
              <a:buFont typeface="Wingdings" charset="2"/>
              <a:buChar char="§"/>
              <a:defRPr sz="1400">
                <a:solidFill>
                  <a:srgbClr val="005551"/>
                </a:solidFill>
              </a:defRPr>
            </a:lvl3pPr>
            <a:lvl4pPr>
              <a:buSzPct val="75000"/>
              <a:defRPr sz="1400">
                <a:solidFill>
                  <a:srgbClr val="005551"/>
                </a:solidFill>
              </a:defRPr>
            </a:lvl4pPr>
            <a:lvl5pPr marL="2057400" indent="-228600">
              <a:buSzPct val="50000"/>
              <a:buFont typeface="Wingdings" charset="2"/>
              <a:buChar char="§"/>
              <a:defRPr sz="1400">
                <a:solidFill>
                  <a:srgbClr val="005551"/>
                </a:solidFill>
              </a:defRPr>
            </a:lvl5pPr>
            <a:lvl6pPr>
              <a:defRPr sz="1600"/>
            </a:lvl6pPr>
            <a:lvl7pPr>
              <a:defRPr sz="1600"/>
            </a:lvl7pPr>
            <a:lvl8pPr>
              <a:defRPr sz="1600"/>
            </a:lvl8pPr>
            <a:lvl9pPr>
              <a:defRPr sz="1600"/>
            </a:lvl9pPr>
          </a:lstStyle>
          <a:p>
            <a:pPr lvl="0"/>
            <a:r>
              <a:rPr lang="lv-LV" err="1"/>
              <a:t>Click</a:t>
            </a:r>
            <a:r>
              <a:rPr lang="lv-LV"/>
              <a:t> to </a:t>
            </a:r>
            <a:r>
              <a:rPr lang="lv-LV" err="1"/>
              <a:t>edit</a:t>
            </a:r>
            <a:r>
              <a:rPr lang="lv-LV"/>
              <a:t> </a:t>
            </a:r>
            <a:r>
              <a:rPr lang="lv-LV" err="1"/>
              <a:t>Master</a:t>
            </a:r>
            <a:r>
              <a:rPr lang="lv-LV"/>
              <a:t> </a:t>
            </a:r>
            <a:r>
              <a:rPr lang="lv-LV" err="1"/>
              <a:t>text</a:t>
            </a:r>
            <a:r>
              <a:rPr lang="lv-LV"/>
              <a:t> </a:t>
            </a:r>
            <a:r>
              <a:rPr lang="lv-LV" err="1"/>
              <a:t>styles</a:t>
            </a:r>
            <a:endParaRPr lang="lv-LV"/>
          </a:p>
          <a:p>
            <a:pPr lvl="1"/>
            <a:r>
              <a:rPr lang="lv-LV" err="1"/>
              <a:t>Second</a:t>
            </a:r>
            <a:r>
              <a:rPr lang="lv-LV"/>
              <a:t> </a:t>
            </a:r>
            <a:r>
              <a:rPr lang="lv-LV" err="1"/>
              <a:t>level</a:t>
            </a:r>
            <a:endParaRPr lang="lv-LV"/>
          </a:p>
          <a:p>
            <a:pPr lvl="2"/>
            <a:r>
              <a:rPr lang="lv-LV" err="1"/>
              <a:t>Third</a:t>
            </a:r>
            <a:r>
              <a:rPr lang="lv-LV"/>
              <a:t> </a:t>
            </a:r>
            <a:r>
              <a:rPr lang="lv-LV" err="1"/>
              <a:t>level</a:t>
            </a:r>
            <a:endParaRPr lang="lv-LV"/>
          </a:p>
          <a:p>
            <a:pPr lvl="3"/>
            <a:r>
              <a:rPr lang="lv-LV" err="1"/>
              <a:t>Fourth</a:t>
            </a:r>
            <a:r>
              <a:rPr lang="lv-LV"/>
              <a:t> </a:t>
            </a:r>
            <a:r>
              <a:rPr lang="lv-LV" err="1"/>
              <a:t>level</a:t>
            </a:r>
            <a:endParaRPr lang="lv-LV"/>
          </a:p>
          <a:p>
            <a:pPr lvl="4"/>
            <a:r>
              <a:rPr lang="lv-LV" err="1"/>
              <a:t>Fifth</a:t>
            </a:r>
            <a:r>
              <a:rPr lang="lv-LV"/>
              <a:t> </a:t>
            </a:r>
            <a:r>
              <a:rPr lang="lv-LV" err="1"/>
              <a:t>level</a:t>
            </a:r>
            <a:endParaRPr lang="en-US"/>
          </a:p>
        </p:txBody>
      </p:sp>
      <p:sp>
        <p:nvSpPr>
          <p:cNvPr id="14" name="Text Placeholder 3"/>
          <p:cNvSpPr>
            <a:spLocks noGrp="1"/>
          </p:cNvSpPr>
          <p:nvPr>
            <p:ph type="body" sz="half" idx="14" hasCustomPrompt="1"/>
          </p:nvPr>
        </p:nvSpPr>
        <p:spPr>
          <a:xfrm>
            <a:off x="465491" y="1146908"/>
            <a:ext cx="4031897"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Click to edit text title style</a:t>
            </a:r>
          </a:p>
        </p:txBody>
      </p:sp>
      <p:sp>
        <p:nvSpPr>
          <p:cNvPr id="15" name="Text Placeholder 3"/>
          <p:cNvSpPr>
            <a:spLocks noGrp="1"/>
          </p:cNvSpPr>
          <p:nvPr>
            <p:ph type="body" sz="half" idx="15" hasCustomPrompt="1"/>
          </p:nvPr>
        </p:nvSpPr>
        <p:spPr>
          <a:xfrm>
            <a:off x="4645025" y="1146908"/>
            <a:ext cx="4031897" cy="1184275"/>
          </a:xfrm>
        </p:spPr>
        <p:txBody>
          <a:bodyPr>
            <a:noAutofit/>
          </a:bodyPr>
          <a:lstStyle>
            <a:lvl1pPr marL="0" indent="0">
              <a:buNone/>
              <a:defRPr sz="3600" b="1" i="0" baseline="0">
                <a:solidFill>
                  <a:schemeClr val="accent1"/>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lv-LV"/>
              <a:t>Click to edit text title style</a:t>
            </a:r>
          </a:p>
        </p:txBody>
      </p:sp>
      <p:sp>
        <p:nvSpPr>
          <p:cNvPr id="9" name="Title 1"/>
          <p:cNvSpPr>
            <a:spLocks noGrp="1"/>
          </p:cNvSpPr>
          <p:nvPr>
            <p:ph type="title"/>
          </p:nvPr>
        </p:nvSpPr>
        <p:spPr>
          <a:xfrm>
            <a:off x="457200" y="363964"/>
            <a:ext cx="8229600" cy="770685"/>
          </a:xfrm>
        </p:spPr>
        <p:txBody>
          <a:bodyPr anchor="t">
            <a:noAutofit/>
          </a:bodyPr>
          <a:lstStyle>
            <a:lvl1pPr algn="l">
              <a:defRPr sz="2600">
                <a:solidFill>
                  <a:schemeClr val="accent1"/>
                </a:solidFill>
              </a:defRPr>
            </a:lvl1pPr>
          </a:lstStyle>
          <a:p>
            <a:r>
              <a:rPr lang="lv-LV"/>
              <a:t>Click to edit Master title style</a:t>
            </a:r>
            <a:endParaRPr lang="en-US"/>
          </a:p>
        </p:txBody>
      </p:sp>
      <p:sp>
        <p:nvSpPr>
          <p:cNvPr id="2" name="TextBox 1"/>
          <p:cNvSpPr txBox="1"/>
          <p:nvPr userDrawn="1"/>
        </p:nvSpPr>
        <p:spPr>
          <a:xfrm>
            <a:off x="199571" y="6567714"/>
            <a:ext cx="184666" cy="369332"/>
          </a:xfrm>
          <a:prstGeom prst="rect">
            <a:avLst/>
          </a:prstGeom>
          <a:noFill/>
        </p:spPr>
        <p:txBody>
          <a:bodyPr wrap="none" rtlCol="0">
            <a:spAutoFit/>
          </a:bodyPr>
          <a:lstStyle/>
          <a:p>
            <a:endParaRPr lang="en-US"/>
          </a:p>
        </p:txBody>
      </p:sp>
      <p:sp>
        <p:nvSpPr>
          <p:cNvPr id="11" name="Slide Number Placeholder 6"/>
          <p:cNvSpPr>
            <a:spLocks noGrp="1"/>
          </p:cNvSpPr>
          <p:nvPr>
            <p:ph type="sldNum" sz="quarter" idx="16"/>
          </p:nvPr>
        </p:nvSpPr>
        <p:spPr>
          <a:xfrm>
            <a:off x="457199" y="6272742"/>
            <a:ext cx="2472267" cy="365125"/>
          </a:xfrm>
          <a:prstGeom prst="rect">
            <a:avLst/>
          </a:prstGeom>
        </p:spPr>
        <p:txBody>
          <a:bodyPr/>
          <a:lstStyle>
            <a:lvl1pPr algn="l">
              <a:defRPr sz="1200">
                <a:solidFill>
                  <a:srgbClr val="A6A6A6"/>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12" name="Date Placeholder 3"/>
          <p:cNvSpPr>
            <a:spLocks noGrp="1"/>
          </p:cNvSpPr>
          <p:nvPr>
            <p:ph type="dt" sz="half" idx="17"/>
          </p:nvPr>
        </p:nvSpPr>
        <p:spPr>
          <a:xfrm>
            <a:off x="5977467" y="6272742"/>
            <a:ext cx="2133600" cy="365125"/>
          </a:xfrm>
          <a:prstGeom prst="rect">
            <a:avLst/>
          </a:prstGeom>
        </p:spPr>
        <p:txBody>
          <a:bodyPr vert="horz" lIns="91440" tIns="45720" rIns="91440" bIns="45720" rtlCol="0" anchor="ctr"/>
          <a:lstStyle>
            <a:lvl1pPr algn="l">
              <a:defRPr sz="1200">
                <a:solidFill>
                  <a:srgbClr val="A6A6A6"/>
                </a:solidFill>
              </a:defRPr>
            </a:lvl1pPr>
          </a:lstStyle>
          <a:p>
            <a:endParaRPr lang="en-US"/>
          </a:p>
        </p:txBody>
      </p:sp>
    </p:spTree>
    <p:extLst>
      <p:ext uri="{BB962C8B-B14F-4D97-AF65-F5344CB8AC3E}">
        <p14:creationId xmlns:p14="http://schemas.microsoft.com/office/powerpoint/2010/main" val="116589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dalu_slaids_2">
    <p:spTree>
      <p:nvGrpSpPr>
        <p:cNvPr id="1" name=""/>
        <p:cNvGrpSpPr/>
        <p:nvPr/>
      </p:nvGrpSpPr>
      <p:grpSpPr>
        <a:xfrm>
          <a:off x="0" y="0"/>
          <a:ext cx="0" cy="0"/>
          <a:chOff x="0" y="0"/>
          <a:chExt cx="0" cy="0"/>
        </a:xfrm>
      </p:grpSpPr>
      <p:pic>
        <p:nvPicPr>
          <p:cNvPr id="2" name="Picture 1" descr="RTU_PPT_4x3_04-03.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ctrTitle" hasCustomPrompt="1"/>
          </p:nvPr>
        </p:nvSpPr>
        <p:spPr>
          <a:xfrm>
            <a:off x="685800" y="1271076"/>
            <a:ext cx="7772400" cy="1470025"/>
          </a:xfrm>
        </p:spPr>
        <p:txBody>
          <a:bodyPr>
            <a:noAutofit/>
          </a:bodyPr>
          <a:lstStyle>
            <a:lvl1pPr algn="ctr">
              <a:defRPr sz="5500" b="1" i="0">
                <a:solidFill>
                  <a:schemeClr val="bg1"/>
                </a:solidFill>
                <a:latin typeface="Arial"/>
                <a:cs typeface="Arial"/>
              </a:defRPr>
            </a:lvl1pPr>
          </a:lstStyle>
          <a:p>
            <a:r>
              <a:rPr lang="lv-LV"/>
              <a:t>Click to edit</a:t>
            </a:r>
            <a:br>
              <a:rPr lang="lv-LV"/>
            </a:br>
            <a:r>
              <a:rPr lang="lv-LV"/>
              <a:t>master text style</a:t>
            </a:r>
            <a:endParaRPr lang="en-US"/>
          </a:p>
        </p:txBody>
      </p:sp>
      <p:sp>
        <p:nvSpPr>
          <p:cNvPr id="13" name="Subtitle 2"/>
          <p:cNvSpPr>
            <a:spLocks noGrp="1"/>
          </p:cNvSpPr>
          <p:nvPr>
            <p:ph type="subTitle" idx="1"/>
          </p:nvPr>
        </p:nvSpPr>
        <p:spPr>
          <a:xfrm>
            <a:off x="1371600" y="3179691"/>
            <a:ext cx="6400800" cy="714976"/>
          </a:xfrm>
        </p:spPr>
        <p:txBody>
          <a:bodyPr anchor="ctr">
            <a:normAutofit/>
          </a:bodyPr>
          <a:lstStyle>
            <a:lvl1pPr marL="0" indent="0" algn="ctr">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lv-LV"/>
              <a:t>Click to edit Master subtitle style</a:t>
            </a:r>
            <a:endParaRPr lang="en-US"/>
          </a:p>
        </p:txBody>
      </p:sp>
    </p:spTree>
    <p:extLst>
      <p:ext uri="{BB962C8B-B14F-4D97-AF65-F5344CB8AC3E}">
        <p14:creationId xmlns:p14="http://schemas.microsoft.com/office/powerpoint/2010/main" val="126691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ākums 1">
    <p:spTree>
      <p:nvGrpSpPr>
        <p:cNvPr id="1" name=""/>
        <p:cNvGrpSpPr/>
        <p:nvPr/>
      </p:nvGrpSpPr>
      <p:grpSpPr>
        <a:xfrm>
          <a:off x="0" y="0"/>
          <a:ext cx="0" cy="0"/>
          <a:chOff x="0" y="0"/>
          <a:chExt cx="0" cy="0"/>
        </a:xfrm>
      </p:grpSpPr>
    </p:spTree>
    <p:extLst>
      <p:ext uri="{BB962C8B-B14F-4D97-AF65-F5344CB8AC3E}">
        <p14:creationId xmlns:p14="http://schemas.microsoft.com/office/powerpoint/2010/main" val="698176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19613"/>
            <a:ext cx="8229600" cy="1143000"/>
          </a:xfrm>
          <a:prstGeom prst="rect">
            <a:avLst/>
          </a:prstGeom>
        </p:spPr>
        <p:txBody>
          <a:bodyPr vert="horz" lIns="91440" tIns="45720" rIns="91440" bIns="45720" rtlCol="0" anchor="ctr">
            <a:normAutofit/>
          </a:bodyPr>
          <a:lstStyle/>
          <a:p>
            <a:r>
              <a:rPr lang="lv-LV"/>
              <a:t>Click to edit Master title style</a:t>
            </a:r>
            <a:endParaRPr lang="en-US"/>
          </a:p>
        </p:txBody>
      </p:sp>
      <p:sp>
        <p:nvSpPr>
          <p:cNvPr id="3" name="Text Placeholder 2"/>
          <p:cNvSpPr>
            <a:spLocks noGrp="1"/>
          </p:cNvSpPr>
          <p:nvPr>
            <p:ph type="body" idx="1"/>
          </p:nvPr>
        </p:nvSpPr>
        <p:spPr>
          <a:xfrm>
            <a:off x="457200" y="1645175"/>
            <a:ext cx="8229600" cy="4525963"/>
          </a:xfrm>
          <a:prstGeom prst="rect">
            <a:avLst/>
          </a:prstGeom>
        </p:spPr>
        <p:txBody>
          <a:bodyPr vert="horz" lIns="91440" tIns="45720" rIns="91440" bIns="45720" rtlCol="0">
            <a:normAutofit/>
          </a:bodyPr>
          <a:lstStyle/>
          <a:p>
            <a:pPr lvl="4"/>
            <a:r>
              <a:rPr lang="lv-LV"/>
              <a:t>Click to edit Master text styles</a:t>
            </a:r>
          </a:p>
          <a:p>
            <a:pPr lvl="5"/>
            <a:r>
              <a:rPr lang="lv-LV"/>
              <a:t>Second level</a:t>
            </a:r>
          </a:p>
          <a:p>
            <a:pPr lvl="6"/>
            <a:r>
              <a:rPr lang="lv-LV"/>
              <a:t>Third level</a:t>
            </a:r>
          </a:p>
          <a:p>
            <a:pPr lvl="7"/>
            <a:r>
              <a:rPr lang="lv-LV"/>
              <a:t>Fourth level</a:t>
            </a:r>
          </a:p>
          <a:p>
            <a:pPr lvl="8"/>
            <a:r>
              <a:rPr lang="lv-LV"/>
              <a:t>Fifth level</a:t>
            </a:r>
            <a:endParaRPr lang="en-US"/>
          </a:p>
        </p:txBody>
      </p:sp>
      <p:sp>
        <p:nvSpPr>
          <p:cNvPr id="8" name="Slide Number Placeholder 6"/>
          <p:cNvSpPr>
            <a:spLocks noGrp="1"/>
          </p:cNvSpPr>
          <p:nvPr>
            <p:ph type="sldNum" sz="quarter" idx="4"/>
          </p:nvPr>
        </p:nvSpPr>
        <p:spPr>
          <a:xfrm>
            <a:off x="457199" y="6272742"/>
            <a:ext cx="2472267" cy="365125"/>
          </a:xfrm>
          <a:prstGeom prst="rect">
            <a:avLst/>
          </a:prstGeom>
        </p:spPr>
        <p:txBody>
          <a:bodyPr/>
          <a:lstStyle>
            <a:lvl1pPr algn="l">
              <a:defRPr sz="1200">
                <a:solidFill>
                  <a:schemeClr val="bg1">
                    <a:lumMod val="65000"/>
                  </a:schemeClr>
                </a:solidFill>
                <a:latin typeface="Arial"/>
                <a:cs typeface="Arial"/>
              </a:defRPr>
            </a:lvl1pPr>
          </a:lstStyle>
          <a:p>
            <a:r>
              <a:rPr lang="lv-LV" err="1"/>
              <a:t>Riga</a:t>
            </a:r>
            <a:r>
              <a:rPr lang="lv-LV"/>
              <a:t> </a:t>
            </a:r>
            <a:r>
              <a:rPr lang="lv-LV" err="1"/>
              <a:t>Technical</a:t>
            </a:r>
            <a:r>
              <a:rPr lang="lv-LV"/>
              <a:t> </a:t>
            </a:r>
            <a:r>
              <a:rPr lang="lv-LV" err="1"/>
              <a:t>University</a:t>
            </a:r>
            <a:endParaRPr lang="en-US"/>
          </a:p>
        </p:txBody>
      </p:sp>
      <p:sp>
        <p:nvSpPr>
          <p:cNvPr id="10" name="TextBox 9"/>
          <p:cNvSpPr txBox="1"/>
          <p:nvPr/>
        </p:nvSpPr>
        <p:spPr>
          <a:xfrm>
            <a:off x="-3414889" y="2794000"/>
            <a:ext cx="184666" cy="369332"/>
          </a:xfrm>
          <a:prstGeom prst="rect">
            <a:avLst/>
          </a:prstGeom>
          <a:noFill/>
        </p:spPr>
        <p:txBody>
          <a:bodyPr wrap="none" rtlCol="0">
            <a:spAutoFit/>
          </a:bodyPr>
          <a:lstStyle/>
          <a:p>
            <a:endParaRPr lang="en-US"/>
          </a:p>
        </p:txBody>
      </p:sp>
      <p:sp>
        <p:nvSpPr>
          <p:cNvPr id="12" name="TextBox 11"/>
          <p:cNvSpPr txBox="1"/>
          <p:nvPr/>
        </p:nvSpPr>
        <p:spPr>
          <a:xfrm>
            <a:off x="11373556" y="6886222"/>
            <a:ext cx="184666" cy="369332"/>
          </a:xfrm>
          <a:prstGeom prst="rect">
            <a:avLst/>
          </a:prstGeom>
          <a:noFill/>
        </p:spPr>
        <p:txBody>
          <a:bodyPr wrap="none" rtlCol="0">
            <a:spAutoFit/>
          </a:bodyPr>
          <a:lstStyle/>
          <a:p>
            <a:endParaRPr lang="en-US"/>
          </a:p>
        </p:txBody>
      </p:sp>
      <p:sp>
        <p:nvSpPr>
          <p:cNvPr id="11" name="Slide Number Placeholder 6"/>
          <p:cNvSpPr txBox="1">
            <a:spLocks/>
          </p:cNvSpPr>
          <p:nvPr userDrawn="1"/>
        </p:nvSpPr>
        <p:spPr>
          <a:xfrm>
            <a:off x="8204200" y="6272742"/>
            <a:ext cx="482600" cy="365125"/>
          </a:xfrm>
          <a:prstGeom prst="rect">
            <a:avLst/>
          </a:prstGeom>
        </p:spPr>
        <p:txBody>
          <a:bodyPr/>
          <a:lstStyle>
            <a:defPPr>
              <a:defRPr lang="en-US"/>
            </a:defPPr>
            <a:lvl1pPr marL="0" algn="l" defTabSz="457200" rtl="0" eaLnBrk="1" latinLnBrk="0" hangingPunct="1">
              <a:defRPr sz="1200" kern="1200">
                <a:solidFill>
                  <a:srgbClr val="10205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F746A6-E283-484D-A747-262174EE73C9}" type="slidenum">
              <a:rPr lang="en-US" smtClean="0">
                <a:solidFill>
                  <a:srgbClr val="A6A6A6"/>
                </a:solidFill>
              </a:rPr>
              <a:pPr/>
              <a:t>‹#›</a:t>
            </a:fld>
            <a:endParaRPr lang="en-US">
              <a:solidFill>
                <a:srgbClr val="A6A6A6"/>
              </a:solidFill>
            </a:endParaRPr>
          </a:p>
        </p:txBody>
      </p:sp>
      <p:sp>
        <p:nvSpPr>
          <p:cNvPr id="4" name="Date Placeholder 3"/>
          <p:cNvSpPr>
            <a:spLocks noGrp="1"/>
          </p:cNvSpPr>
          <p:nvPr>
            <p:ph type="dt" sz="half" idx="2"/>
          </p:nvPr>
        </p:nvSpPr>
        <p:spPr>
          <a:xfrm>
            <a:off x="5977467" y="6272742"/>
            <a:ext cx="2133600" cy="365125"/>
          </a:xfrm>
          <a:prstGeom prst="rect">
            <a:avLst/>
          </a:prstGeom>
        </p:spPr>
        <p:txBody>
          <a:bodyPr vert="horz" lIns="91440" tIns="45720" rIns="91440" bIns="45720" rtlCol="0" anchor="ctr"/>
          <a:lstStyle>
            <a:lvl1pPr algn="l">
              <a:defRPr sz="1200">
                <a:solidFill>
                  <a:srgbClr val="A6A6A6"/>
                </a:solidFill>
              </a:defRPr>
            </a:lvl1pPr>
          </a:lstStyle>
          <a:p>
            <a:endParaRPr lang="en-US"/>
          </a:p>
        </p:txBody>
      </p:sp>
    </p:spTree>
    <p:extLst>
      <p:ext uri="{BB962C8B-B14F-4D97-AF65-F5344CB8AC3E}">
        <p14:creationId xmlns:p14="http://schemas.microsoft.com/office/powerpoint/2010/main" val="4217965320"/>
      </p:ext>
    </p:extLst>
  </p:cSld>
  <p:clrMap bg1="lt1" tx1="dk1" bg2="lt2" tx2="dk2" accent1="accent1" accent2="accent2" accent3="accent3" accent4="accent4" accent5="accent5" accent6="accent6" hlink="hlink" folHlink="folHlink"/>
  <p:sldLayoutIdLst>
    <p:sldLayoutId id="2147483762" r:id="rId1"/>
    <p:sldLayoutId id="2147483803" r:id="rId2"/>
    <p:sldLayoutId id="2147483842" r:id="rId3"/>
    <p:sldLayoutId id="2147483838" r:id="rId4"/>
    <p:sldLayoutId id="2147483840" r:id="rId5"/>
    <p:sldLayoutId id="2147483806" r:id="rId6"/>
    <p:sldLayoutId id="2147483807" r:id="rId7"/>
    <p:sldLayoutId id="2147483815" r:id="rId8"/>
    <p:sldLayoutId id="2147483839" r:id="rId9"/>
    <p:sldLayoutId id="2147483810" r:id="rId10"/>
    <p:sldLayoutId id="2147483841" r:id="rId11"/>
    <p:sldLayoutId id="2147483817" r:id="rId12"/>
    <p:sldLayoutId id="2147483818" r:id="rId13"/>
    <p:sldLayoutId id="2147483820" r:id="rId14"/>
    <p:sldLayoutId id="2147483821" r:id="rId15"/>
    <p:sldLayoutId id="2147483843" r:id="rId16"/>
  </p:sldLayoutIdLst>
  <p:hf hdr="0" ftr="0" dt="0"/>
  <p:txStyles>
    <p:titleStyle>
      <a:lvl1pPr algn="l" defTabSz="457200" rtl="0" eaLnBrk="1" latinLnBrk="0" hangingPunct="1">
        <a:spcBef>
          <a:spcPct val="0"/>
        </a:spcBef>
        <a:buNone/>
        <a:defRPr sz="4400" b="1" i="0" kern="1200">
          <a:solidFill>
            <a:schemeClr val="accent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rgbClr val="323232"/>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eng.lsm.lv/article/economy/transport/05.12.2023-road-freight-figures-up-other-forms-of-transport-down.a534035/"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550863" y="2397512"/>
            <a:ext cx="8433729" cy="1410950"/>
          </a:xfrm>
        </p:spPr>
        <p:txBody>
          <a:bodyPr vert="horz" lIns="91440" tIns="45720" rIns="91440" bIns="45720" rtlCol="0" anchor="t">
            <a:noAutofit/>
          </a:bodyPr>
          <a:lstStyle/>
          <a:p>
            <a:r>
              <a:rPr lang="lv-LV" sz="3600" dirty="0" err="1"/>
              <a:t>Evaluation</a:t>
            </a:r>
            <a:r>
              <a:rPr lang="lv-LV" sz="3600" dirty="0"/>
              <a:t> </a:t>
            </a:r>
            <a:r>
              <a:rPr lang="lv-LV" sz="3600" dirty="0" err="1"/>
              <a:t>of</a:t>
            </a:r>
            <a:r>
              <a:rPr lang="lv-LV" sz="3600" dirty="0"/>
              <a:t> </a:t>
            </a:r>
            <a:r>
              <a:rPr lang="lv-LV" sz="3600" dirty="0" err="1"/>
              <a:t>freight</a:t>
            </a:r>
            <a:r>
              <a:rPr lang="lv-LV" sz="3600" dirty="0"/>
              <a:t> </a:t>
            </a:r>
            <a:r>
              <a:rPr lang="lv-LV" sz="3600" dirty="0" err="1"/>
              <a:t>transported</a:t>
            </a:r>
            <a:r>
              <a:rPr lang="lv-LV" sz="3600" dirty="0"/>
              <a:t> </a:t>
            </a:r>
            <a:r>
              <a:rPr lang="lv-LV" sz="3600" dirty="0" err="1"/>
              <a:t>on</a:t>
            </a:r>
            <a:r>
              <a:rPr lang="lv-LV" sz="3600" dirty="0"/>
              <a:t> </a:t>
            </a:r>
            <a:r>
              <a:rPr lang="lv-LV" sz="3600" dirty="0" err="1"/>
              <a:t>Road</a:t>
            </a:r>
            <a:r>
              <a:rPr lang="lv-LV" sz="3600" dirty="0"/>
              <a:t> </a:t>
            </a:r>
            <a:r>
              <a:rPr lang="lv-LV" sz="3600" dirty="0" err="1"/>
              <a:t>and</a:t>
            </a:r>
            <a:r>
              <a:rPr lang="lv-LV" sz="3600" dirty="0"/>
              <a:t> </a:t>
            </a:r>
            <a:r>
              <a:rPr lang="lv-LV" sz="3600" dirty="0" err="1"/>
              <a:t>Fuel</a:t>
            </a:r>
            <a:r>
              <a:rPr lang="lv-LV" sz="3600" dirty="0"/>
              <a:t> </a:t>
            </a:r>
            <a:r>
              <a:rPr lang="lv-LV" sz="3600" dirty="0" err="1"/>
              <a:t>consumption</a:t>
            </a:r>
            <a:r>
              <a:rPr lang="lv-LV" sz="3600" dirty="0"/>
              <a:t> </a:t>
            </a:r>
            <a:r>
              <a:rPr lang="lv-LV" sz="3600" dirty="0" err="1"/>
              <a:t>in</a:t>
            </a:r>
            <a:r>
              <a:rPr lang="lv-LV" sz="3600" dirty="0"/>
              <a:t> Latvia  </a:t>
            </a:r>
            <a:endParaRPr lang="en-US" sz="3600" dirty="0"/>
          </a:p>
        </p:txBody>
      </p:sp>
      <p:sp>
        <p:nvSpPr>
          <p:cNvPr id="7" name="Text Placeholder 1"/>
          <p:cNvSpPr txBox="1">
            <a:spLocks/>
          </p:cNvSpPr>
          <p:nvPr/>
        </p:nvSpPr>
        <p:spPr>
          <a:xfrm>
            <a:off x="-122553" y="4013290"/>
            <a:ext cx="8102600" cy="1559829"/>
          </a:xfrm>
          <a:prstGeom prst="rect">
            <a:avLst/>
          </a:prstGeom>
        </p:spPr>
        <p:txBody>
          <a:bodyPr vert="horz" lIns="91440" tIns="45720" rIns="91440" bIns="45720" rtlCol="0" anchor="t">
            <a:no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700" kern="1200">
                <a:solidFill>
                  <a:srgbClr val="00555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323232"/>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323232"/>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323232"/>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accent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accen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accen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accen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accent1"/>
                </a:solidFill>
                <a:latin typeface="+mn-lt"/>
                <a:ea typeface="+mn-ea"/>
                <a:cs typeface="+mn-cs"/>
              </a:defRPr>
            </a:lvl9pPr>
          </a:lstStyle>
          <a:p>
            <a:pPr algn="r"/>
            <a:r>
              <a:rPr lang="en-US" sz="1200" b="1" dirty="0"/>
              <a:t>Group Members:</a:t>
            </a:r>
            <a:endParaRPr lang="en-GB" sz="1200" dirty="0"/>
          </a:p>
          <a:p>
            <a:pPr algn="r"/>
            <a:r>
              <a:rPr lang="en-US" sz="1200" dirty="0"/>
              <a:t> </a:t>
            </a:r>
            <a:endParaRPr lang="en-GB" dirty="0"/>
          </a:p>
        </p:txBody>
      </p:sp>
      <p:sp>
        <p:nvSpPr>
          <p:cNvPr id="9" name="Text Placeholder 8"/>
          <p:cNvSpPr>
            <a:spLocks noGrp="1"/>
          </p:cNvSpPr>
          <p:nvPr>
            <p:ph type="body" sz="quarter" idx="14"/>
          </p:nvPr>
        </p:nvSpPr>
        <p:spPr>
          <a:xfrm rot="-10800000" flipV="1">
            <a:off x="798767" y="6160038"/>
            <a:ext cx="7176169" cy="334301"/>
          </a:xfrm>
        </p:spPr>
        <p:txBody>
          <a:bodyPr vert="horz" lIns="91440" tIns="45720" rIns="91440" bIns="45720" rtlCol="0" anchor="t">
            <a:noAutofit/>
          </a:bodyPr>
          <a:lstStyle/>
          <a:p>
            <a:r>
              <a:rPr lang="en-GB" dirty="0"/>
              <a:t>Scientific adviser</a:t>
            </a:r>
            <a:r>
              <a:rPr lang="lv-LV" dirty="0"/>
              <a:t>: Agnese </a:t>
            </a:r>
            <a:r>
              <a:rPr lang="lv-LV" dirty="0" err="1"/>
              <a:t>Botenko</a:t>
            </a:r>
            <a:endParaRPr lang="lv-LV" dirty="0"/>
          </a:p>
        </p:txBody>
      </p:sp>
      <p:sp>
        <p:nvSpPr>
          <p:cNvPr id="4" name="TextBox 3">
            <a:extLst>
              <a:ext uri="{FF2B5EF4-FFF2-40B4-BE49-F238E27FC236}">
                <a16:creationId xmlns:a16="http://schemas.microsoft.com/office/drawing/2014/main" id="{88D50FD0-F1E2-8D4E-E641-9F02D7F3043F}"/>
              </a:ext>
            </a:extLst>
          </p:cNvPr>
          <p:cNvSpPr txBox="1"/>
          <p:nvPr/>
        </p:nvSpPr>
        <p:spPr>
          <a:xfrm>
            <a:off x="550863" y="4326572"/>
            <a:ext cx="7541014" cy="2031325"/>
          </a:xfrm>
          <a:prstGeom prst="rect">
            <a:avLst/>
          </a:prstGeom>
          <a:noFill/>
        </p:spPr>
        <p:txBody>
          <a:bodyPr wrap="square">
            <a:spAutoFit/>
          </a:bodyPr>
          <a:lstStyle/>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VISHNU SHARMA NANDA</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ID No. 231AJG024</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9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M.P AKILA SHEHAN</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ID No. 231AJG021</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SHENON RAVISHA WICKRAMATHILAKA</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193AIB005</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latinLnBrk="1">
              <a:spcBef>
                <a:spcPts val="0"/>
              </a:spcBef>
              <a:spcAft>
                <a:spcPts val="0"/>
              </a:spcAft>
            </a:pPr>
            <a:r>
              <a:rPr lang="en-US" sz="9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MADAN KRISHNA </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241ACG071</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latinLnBrk="1">
              <a:spcBef>
                <a:spcPts val="0"/>
              </a:spcBef>
              <a:spcAft>
                <a:spcPts val="0"/>
              </a:spcAft>
            </a:pPr>
            <a:r>
              <a:rPr lang="en-US" sz="9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MANOK KUMAR GOPAL</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r">
              <a:spcBef>
                <a:spcPts val="0"/>
              </a:spcBef>
              <a:spcAft>
                <a:spcPts val="0"/>
              </a:spcAft>
            </a:pPr>
            <a:r>
              <a:rPr lang="en-US" sz="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Student ID No. 241ACG058</a:t>
            </a:r>
            <a:endParaRPr lang="en-US" sz="6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139CBCA1-D0EC-3876-E8B6-B19002C0B7B4}"/>
              </a:ext>
            </a:extLst>
          </p:cNvPr>
          <p:cNvSpPr>
            <a:spLocks noGrp="1"/>
          </p:cNvSpPr>
          <p:nvPr>
            <p:ph type="body" sz="quarter" idx="13"/>
          </p:nvPr>
        </p:nvSpPr>
        <p:spPr>
          <a:xfrm>
            <a:off x="737899" y="6562725"/>
            <a:ext cx="8102600" cy="295275"/>
          </a:xfrm>
        </p:spPr>
        <p:txBody>
          <a:bodyPr>
            <a:normAutofit lnSpcReduction="10000"/>
          </a:bodyPr>
          <a:lstStyle/>
          <a:p>
            <a:r>
              <a:rPr lang="en-US" dirty="0"/>
              <a:t>12/12/2024</a:t>
            </a:r>
          </a:p>
        </p:txBody>
      </p:sp>
    </p:spTree>
    <p:extLst>
      <p:ext uri="{BB962C8B-B14F-4D97-AF65-F5344CB8AC3E}">
        <p14:creationId xmlns:p14="http://schemas.microsoft.com/office/powerpoint/2010/main" val="419211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A26C6-E525-00B0-6816-7BE8159A4C2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B83E3A3-4000-4F66-C19B-A491BEE920B8}"/>
              </a:ext>
            </a:extLst>
          </p:cNvPr>
          <p:cNvSpPr>
            <a:spLocks noGrp="1"/>
          </p:cNvSpPr>
          <p:nvPr>
            <p:ph type="title"/>
          </p:nvPr>
        </p:nvSpPr>
        <p:spPr>
          <a:xfrm>
            <a:off x="457200" y="363964"/>
            <a:ext cx="8325556" cy="914118"/>
          </a:xfrm>
        </p:spPr>
        <p:txBody>
          <a:bodyPr/>
          <a:lstStyle/>
          <a:p>
            <a:r>
              <a:rPr lang="en-US" sz="3500" b="1" dirty="0">
                <a:solidFill>
                  <a:srgbClr val="094440"/>
                </a:solidFill>
                <a:effectLst/>
                <a:latin typeface="Times New Roman" panose="02020603050405020304" pitchFamily="18" charset="0"/>
              </a:rPr>
              <a:t>Testing If OLS Assumption Hold</a:t>
            </a:r>
            <a:endParaRPr lang="en-US" sz="3500" dirty="0">
              <a:solidFill>
                <a:srgbClr val="09444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CB5AA969-88F9-01E8-C1DA-0ECAED63B7AC}"/>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B5ABA3FE-BE13-E77A-D6CB-EE58A9CA8FFA}"/>
              </a:ext>
            </a:extLst>
          </p:cNvPr>
          <p:cNvSpPr txBox="1"/>
          <p:nvPr/>
        </p:nvSpPr>
        <p:spPr>
          <a:xfrm>
            <a:off x="265289" y="4599934"/>
            <a:ext cx="8421512" cy="1754326"/>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 R-squared : 0.874 . </a:t>
            </a:r>
            <a:r>
              <a:rPr lang="en-US" sz="1200" b="0" i="0" dirty="0">
                <a:effectLst/>
                <a:latin typeface="__fkGroteskNeue_598ab8"/>
              </a:rPr>
              <a:t>indicates that approximately 87.49% of the variability in fuel consumption can be explained by road freight transportation. This is a strong indication that the model fits the data well.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OBSERVATION: 12 </a:t>
            </a:r>
          </a:p>
          <a:p>
            <a:pPr algn="l"/>
            <a:endParaRPr lang="en-US" sz="1200" dirty="0">
              <a:latin typeface="Times New Roman" panose="02020603050405020304" pitchFamily="18" charset="0"/>
              <a:cs typeface="Times New Roman" panose="02020603050405020304" pitchFamily="18" charset="0"/>
            </a:endParaRPr>
          </a:p>
          <a:p>
            <a:pPr algn="l"/>
            <a:r>
              <a:rPr lang="en-US" sz="1200" b="0" i="0" dirty="0">
                <a:effectLst/>
                <a:latin typeface="__fkGroteskNeue_598ab8"/>
              </a:rPr>
              <a:t>Standard Error: The standard error (35.8850) measures the average distance that the observed values fall from the regression line. A smaller standard error indicates a better fit of the model to the data.</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5E25A36-8CEE-19F3-0B2B-A33A6AB12441}"/>
              </a:ext>
            </a:extLst>
          </p:cNvPr>
          <p:cNvGraphicFramePr>
            <a:graphicFrameLocks noGrp="1"/>
          </p:cNvGraphicFramePr>
          <p:nvPr>
            <p:extLst>
              <p:ext uri="{D42A27DB-BD31-4B8C-83A1-F6EECF244321}">
                <p14:modId xmlns:p14="http://schemas.microsoft.com/office/powerpoint/2010/main" val="3743827210"/>
              </p:ext>
            </p:extLst>
          </p:nvPr>
        </p:nvGraphicFramePr>
        <p:xfrm>
          <a:off x="361244" y="1047750"/>
          <a:ext cx="7690560" cy="3356610"/>
        </p:xfrm>
        <a:graphic>
          <a:graphicData uri="http://schemas.openxmlformats.org/drawingml/2006/table">
            <a:tbl>
              <a:tblPr>
                <a:tableStyleId>{5C22544A-7EE6-4342-B048-85BDC9FD1C3A}</a:tableStyleId>
              </a:tblPr>
              <a:tblGrid>
                <a:gridCol w="1281760">
                  <a:extLst>
                    <a:ext uri="{9D8B030D-6E8A-4147-A177-3AD203B41FA5}">
                      <a16:colId xmlns:a16="http://schemas.microsoft.com/office/drawing/2014/main" val="1678636437"/>
                    </a:ext>
                  </a:extLst>
                </a:gridCol>
                <a:gridCol w="1281760">
                  <a:extLst>
                    <a:ext uri="{9D8B030D-6E8A-4147-A177-3AD203B41FA5}">
                      <a16:colId xmlns:a16="http://schemas.microsoft.com/office/drawing/2014/main" val="1048515739"/>
                    </a:ext>
                  </a:extLst>
                </a:gridCol>
                <a:gridCol w="1281760">
                  <a:extLst>
                    <a:ext uri="{9D8B030D-6E8A-4147-A177-3AD203B41FA5}">
                      <a16:colId xmlns:a16="http://schemas.microsoft.com/office/drawing/2014/main" val="234008837"/>
                    </a:ext>
                  </a:extLst>
                </a:gridCol>
                <a:gridCol w="1281760">
                  <a:extLst>
                    <a:ext uri="{9D8B030D-6E8A-4147-A177-3AD203B41FA5}">
                      <a16:colId xmlns:a16="http://schemas.microsoft.com/office/drawing/2014/main" val="3178332395"/>
                    </a:ext>
                  </a:extLst>
                </a:gridCol>
                <a:gridCol w="1281760">
                  <a:extLst>
                    <a:ext uri="{9D8B030D-6E8A-4147-A177-3AD203B41FA5}">
                      <a16:colId xmlns:a16="http://schemas.microsoft.com/office/drawing/2014/main" val="2392493058"/>
                    </a:ext>
                  </a:extLst>
                </a:gridCol>
                <a:gridCol w="1281760">
                  <a:extLst>
                    <a:ext uri="{9D8B030D-6E8A-4147-A177-3AD203B41FA5}">
                      <a16:colId xmlns:a16="http://schemas.microsoft.com/office/drawing/2014/main" val="1696977035"/>
                    </a:ext>
                  </a:extLst>
                </a:gridCol>
              </a:tblGrid>
              <a:tr h="163735">
                <a:tc gridSpan="2">
                  <a:txBody>
                    <a:bodyPr/>
                    <a:lstStyle/>
                    <a:p>
                      <a:pPr algn="ctr" fontAlgn="b"/>
                      <a:r>
                        <a:rPr lang="en-US" sz="1100" u="none" strike="noStrike" dirty="0">
                          <a:effectLst/>
                        </a:rPr>
                        <a:t>SUMMARY OUTPUT</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3340700"/>
                  </a:ext>
                </a:extLst>
              </a:tr>
              <a:tr h="163735">
                <a:tc gridSpan="2">
                  <a:txBody>
                    <a:bodyPr/>
                    <a:lstStyle/>
                    <a:p>
                      <a:pPr algn="ctr" fontAlgn="b"/>
                      <a:r>
                        <a:rPr lang="en-US" sz="1100" u="none" strike="noStrike" dirty="0">
                          <a:effectLst/>
                        </a:rPr>
                        <a:t>Regression Statistics</a:t>
                      </a:r>
                      <a:endParaRPr lang="en-US" sz="1100" b="0" i="1"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1440064"/>
                  </a:ext>
                </a:extLst>
              </a:tr>
              <a:tr h="163735">
                <a:tc>
                  <a:txBody>
                    <a:bodyPr/>
                    <a:lstStyle/>
                    <a:p>
                      <a:pPr algn="ctr" fontAlgn="b"/>
                      <a:r>
                        <a:rPr lang="en-US" sz="1100" u="none" strike="noStrike" dirty="0">
                          <a:effectLst/>
                        </a:rPr>
                        <a:t>Multiple R</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0.93536336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49682035"/>
                  </a:ext>
                </a:extLst>
              </a:tr>
              <a:tr h="163735">
                <a:tc>
                  <a:txBody>
                    <a:bodyPr/>
                    <a:lstStyle/>
                    <a:p>
                      <a:pPr algn="ctr" fontAlgn="b"/>
                      <a:r>
                        <a:rPr lang="en-US" sz="1100" u="none" strike="noStrike" dirty="0">
                          <a:effectLst/>
                        </a:rPr>
                        <a:t>R Square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highlight>
                            <a:srgbClr val="FFFF00"/>
                          </a:highlight>
                        </a:rPr>
                        <a:t>0.87490461</a:t>
                      </a:r>
                      <a:endParaRPr lang="en-US" sz="1100" b="0" i="0" u="none" strike="noStrike" dirty="0">
                        <a:solidFill>
                          <a:srgbClr val="000000"/>
                        </a:solidFill>
                        <a:effectLst/>
                        <a:highlight>
                          <a:srgbClr val="FFFF00"/>
                        </a:highligh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57757683"/>
                  </a:ext>
                </a:extLst>
              </a:tr>
              <a:tr h="163735">
                <a:tc>
                  <a:txBody>
                    <a:bodyPr/>
                    <a:lstStyle/>
                    <a:p>
                      <a:pPr algn="ctr" fontAlgn="b"/>
                      <a:r>
                        <a:rPr lang="en-US" sz="1100" u="none" strike="noStrike" dirty="0">
                          <a:effectLst/>
                        </a:rPr>
                        <a:t>Adjusted R Square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0.85926769</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56177196"/>
                  </a:ext>
                </a:extLst>
              </a:tr>
              <a:tr h="163735">
                <a:tc>
                  <a:txBody>
                    <a:bodyPr/>
                    <a:lstStyle/>
                    <a:p>
                      <a:pPr algn="ctr" fontAlgn="b"/>
                      <a:r>
                        <a:rPr lang="en-US" sz="1100" u="none" strike="noStrike">
                          <a:effectLst/>
                        </a:rPr>
                        <a:t>Standard Error</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highlight>
                            <a:srgbClr val="00FFFF"/>
                          </a:highlight>
                        </a:rPr>
                        <a:t>35.8850033</a:t>
                      </a:r>
                      <a:endParaRPr lang="en-US" sz="1100" b="0" i="0" u="none" strike="noStrike" dirty="0">
                        <a:solidFill>
                          <a:srgbClr val="000000"/>
                        </a:solidFill>
                        <a:effectLst/>
                        <a:highlight>
                          <a:srgbClr val="00FFFF"/>
                        </a:highligh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03463557"/>
                  </a:ext>
                </a:extLst>
              </a:tr>
              <a:tr h="164606">
                <a:tc>
                  <a:txBody>
                    <a:bodyPr/>
                    <a:lstStyle/>
                    <a:p>
                      <a:pPr algn="ctr" fontAlgn="b"/>
                      <a:r>
                        <a:rPr lang="en-US" sz="1100" u="none" strike="noStrike">
                          <a:effectLst/>
                        </a:rPr>
                        <a:t>Observations</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highlight>
                            <a:srgbClr val="FFFF00"/>
                          </a:highlight>
                        </a:rPr>
                        <a:t>10</a:t>
                      </a:r>
                      <a:endParaRPr lang="en-US" sz="1100" b="0" i="0" u="none" strike="noStrike" dirty="0">
                        <a:solidFill>
                          <a:srgbClr val="000000"/>
                        </a:solidFill>
                        <a:effectLst/>
                        <a:highlight>
                          <a:srgbClr val="FFFF00"/>
                        </a:highligh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62922510"/>
                  </a:ext>
                </a:extLst>
              </a:tr>
              <a:tr h="163735">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10081057"/>
                  </a:ext>
                </a:extLst>
              </a:tr>
              <a:tr h="164606">
                <a:tc>
                  <a:txBody>
                    <a:bodyPr/>
                    <a:lstStyle/>
                    <a:p>
                      <a:pPr algn="ctr" fontAlgn="b"/>
                      <a:r>
                        <a:rPr lang="en-US" sz="1100" u="none" strike="noStrike">
                          <a:effectLst/>
                        </a:rPr>
                        <a:t>ANOVA</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10854270"/>
                  </a:ext>
                </a:extLst>
              </a:tr>
              <a:tr h="163735">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df</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MS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F</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Significance F</a:t>
                      </a:r>
                      <a:endParaRPr lang="en-US" sz="1100" b="0" i="1"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54965777"/>
                  </a:ext>
                </a:extLst>
              </a:tr>
              <a:tr h="163735">
                <a:tc>
                  <a:txBody>
                    <a:bodyPr/>
                    <a:lstStyle/>
                    <a:p>
                      <a:pPr algn="ctr" fontAlgn="b"/>
                      <a:r>
                        <a:rPr lang="en-US" sz="1100" u="none" strike="noStrike">
                          <a:effectLst/>
                        </a:rPr>
                        <a:t>Regression</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72050.2323</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72050.2323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55.9511998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7.06E-05</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04974304"/>
                  </a:ext>
                </a:extLst>
              </a:tr>
              <a:tr h="163735">
                <a:tc>
                  <a:txBody>
                    <a:bodyPr/>
                    <a:lstStyle/>
                    <a:p>
                      <a:pPr algn="ctr" fontAlgn="b"/>
                      <a:r>
                        <a:rPr lang="en-US" sz="1100" u="none" strike="noStrike">
                          <a:effectLst/>
                        </a:rPr>
                        <a:t>Residual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10301.8677</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1287.73346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57560367"/>
                  </a:ext>
                </a:extLst>
              </a:tr>
              <a:tr h="164606">
                <a:tc>
                  <a:txBody>
                    <a:bodyPr/>
                    <a:lstStyle/>
                    <a:p>
                      <a:pPr algn="ctr" fontAlgn="b"/>
                      <a:r>
                        <a:rPr lang="en-US" sz="1100" u="none" strike="noStrike">
                          <a:effectLst/>
                        </a:rPr>
                        <a:t>Total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82352.1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1161611"/>
                  </a:ext>
                </a:extLst>
              </a:tr>
              <a:tr h="164606">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7628650"/>
                  </a:ext>
                </a:extLst>
              </a:tr>
              <a:tr h="163735">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Coefficients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Standard Error</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t Stat</a:t>
                      </a:r>
                      <a:endParaRPr lang="en-US" sz="1100" b="0" i="1"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P-value</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0793617"/>
                  </a:ext>
                </a:extLst>
              </a:tr>
              <a:tr h="163735">
                <a:tc>
                  <a:txBody>
                    <a:bodyPr/>
                    <a:lstStyle/>
                    <a:p>
                      <a:pPr algn="ctr" fontAlgn="b"/>
                      <a:r>
                        <a:rPr lang="en-US" sz="1100" u="none" strike="noStrike">
                          <a:effectLst/>
                        </a:rPr>
                        <a:t>Intercept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-133.81089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111.0765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-1.2046733</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0.26275554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105261"/>
                  </a:ext>
                </a:extLst>
              </a:tr>
              <a:tr h="318667">
                <a:tc>
                  <a:txBody>
                    <a:bodyPr/>
                    <a:lstStyle/>
                    <a:p>
                      <a:pPr algn="ctr" fontAlgn="b"/>
                      <a:r>
                        <a:rPr lang="en-US" sz="1100" u="none" strike="noStrike">
                          <a:effectLst/>
                        </a:rPr>
                        <a:t>Road Freight (in tons)</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0.01139358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0.0015232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7.48005346</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7.06E-05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68267275"/>
                  </a:ext>
                </a:extLst>
              </a:tr>
              <a:tr h="163735">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0.96134822</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80555863"/>
                  </a:ext>
                </a:extLst>
              </a:tr>
            </a:tbl>
          </a:graphicData>
        </a:graphic>
      </p:graphicFrame>
      <p:sp>
        <p:nvSpPr>
          <p:cNvPr id="2" name="TextBox 1">
            <a:extLst>
              <a:ext uri="{FF2B5EF4-FFF2-40B4-BE49-F238E27FC236}">
                <a16:creationId xmlns:a16="http://schemas.microsoft.com/office/drawing/2014/main" id="{D61B89E6-B4A6-08B4-1DF2-2FD3DF8A65ED}"/>
              </a:ext>
            </a:extLst>
          </p:cNvPr>
          <p:cNvSpPr txBox="1"/>
          <p:nvPr/>
        </p:nvSpPr>
        <p:spPr>
          <a:xfrm>
            <a:off x="2844799" y="4185522"/>
            <a:ext cx="7490176" cy="261610"/>
          </a:xfrm>
          <a:prstGeom prst="rect">
            <a:avLst/>
          </a:prstGeom>
          <a:noFill/>
        </p:spPr>
        <p:txBody>
          <a:bodyPr wrap="square">
            <a:spAutoFit/>
          </a:bodyPr>
          <a:lstStyle/>
          <a:p>
            <a:r>
              <a:rPr lang="en-US" sz="1050" dirty="0">
                <a:highlight>
                  <a:srgbClr val="00FFFF"/>
                </a:highlight>
              </a:rPr>
              <a:t>=T.DIST.2T(0.05,9)</a:t>
            </a:r>
          </a:p>
        </p:txBody>
      </p:sp>
    </p:spTree>
    <p:extLst>
      <p:ext uri="{BB962C8B-B14F-4D97-AF65-F5344CB8AC3E}">
        <p14:creationId xmlns:p14="http://schemas.microsoft.com/office/powerpoint/2010/main" val="878816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55C5E-F740-F655-0C15-D1738F9533E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38CE81-9202-F720-9D3D-2B2EF000CED6}"/>
              </a:ext>
            </a:extLst>
          </p:cNvPr>
          <p:cNvSpPr>
            <a:spLocks noGrp="1"/>
          </p:cNvSpPr>
          <p:nvPr>
            <p:ph type="title"/>
          </p:nvPr>
        </p:nvSpPr>
        <p:spPr>
          <a:xfrm>
            <a:off x="457200" y="363964"/>
            <a:ext cx="8325556" cy="914118"/>
          </a:xfrm>
        </p:spPr>
        <p:txBody>
          <a:bodyPr/>
          <a:lstStyle/>
          <a:p>
            <a:r>
              <a:rPr lang="en-US" sz="3500" b="1" dirty="0">
                <a:solidFill>
                  <a:srgbClr val="094440"/>
                </a:solidFill>
                <a:effectLst/>
                <a:latin typeface="Times New Roman" panose="02020603050405020304" pitchFamily="18" charset="0"/>
              </a:rPr>
              <a:t>Testing If OLS Assumption Hold</a:t>
            </a:r>
            <a:endParaRPr lang="en-US" sz="3500" dirty="0">
              <a:solidFill>
                <a:srgbClr val="09444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A8DA4AA8-61C9-2BD5-0B71-09427FFA3830}"/>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BC1E8D38-E91A-298D-8B77-F486C6FA6F29}"/>
              </a:ext>
            </a:extLst>
          </p:cNvPr>
          <p:cNvSpPr txBox="1"/>
          <p:nvPr/>
        </p:nvSpPr>
        <p:spPr>
          <a:xfrm>
            <a:off x="265289" y="4518416"/>
            <a:ext cx="8421512" cy="1754326"/>
          </a:xfrm>
          <a:prstGeom prst="rect">
            <a:avLst/>
          </a:prstGeom>
          <a:noFill/>
        </p:spPr>
        <p:txBody>
          <a:bodyPr wrap="square" rtlCol="0">
            <a:spAutoFit/>
          </a:bodyPr>
          <a:lstStyle/>
          <a:p>
            <a:pPr marL="171450" indent="-171450">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 </a:t>
            </a:r>
            <a:r>
              <a:rPr lang="en-US" sz="1200" b="0" i="0" dirty="0" err="1">
                <a:effectLst/>
                <a:latin typeface="Times New Roman" panose="02020603050405020304" pitchFamily="18" charset="0"/>
                <a:cs typeface="Times New Roman" panose="02020603050405020304" pitchFamily="18" charset="0"/>
              </a:rPr>
              <a:t>df</a:t>
            </a:r>
            <a:r>
              <a:rPr lang="en-US" sz="1200" b="0" i="0" dirty="0">
                <a:effectLst/>
                <a:latin typeface="Times New Roman" panose="02020603050405020304" pitchFamily="18" charset="0"/>
                <a:cs typeface="Times New Roman" panose="02020603050405020304" pitchFamily="18" charset="0"/>
              </a:rPr>
              <a:t>: degree of freedom is 1</a:t>
            </a:r>
          </a:p>
          <a:p>
            <a:endParaRPr lang="en-US" sz="1200" b="0" i="0" dirty="0">
              <a:effectLst/>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Significance F: The significance level (7.05997E-05) indicates that there is a very low probability that the observed relationship occurred by chance, suggesting strong evidence against the null hypothesis (that there is no relationship). A significance level less than 0.05 typically indicates statistical significance.</a:t>
            </a:r>
          </a:p>
          <a:p>
            <a:pPr marL="171450" indent="-171450">
              <a:buFont typeface="Arial" panose="020B0604020202020204" pitchFamily="34" charset="0"/>
              <a:buChar char="•"/>
            </a:pPr>
            <a:endParaRPr lang="en-US" sz="1200" b="0" i="0" dirty="0">
              <a:effectLst/>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P-value: The p-value for road freight is lesser than 0.05, indicates strong statistical significance, confirming that road freight transportation has a meaningful impact on fuel consumption</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95345A5A-7532-A10A-109F-E8FB1668BA82}"/>
              </a:ext>
            </a:extLst>
          </p:cNvPr>
          <p:cNvGraphicFramePr>
            <a:graphicFrameLocks noGrp="1"/>
          </p:cNvGraphicFramePr>
          <p:nvPr>
            <p:extLst>
              <p:ext uri="{D42A27DB-BD31-4B8C-83A1-F6EECF244321}">
                <p14:modId xmlns:p14="http://schemas.microsoft.com/office/powerpoint/2010/main" val="1284622395"/>
              </p:ext>
            </p:extLst>
          </p:nvPr>
        </p:nvGraphicFramePr>
        <p:xfrm>
          <a:off x="361244" y="1047750"/>
          <a:ext cx="7690560" cy="3356610"/>
        </p:xfrm>
        <a:graphic>
          <a:graphicData uri="http://schemas.openxmlformats.org/drawingml/2006/table">
            <a:tbl>
              <a:tblPr>
                <a:tableStyleId>{5C22544A-7EE6-4342-B048-85BDC9FD1C3A}</a:tableStyleId>
              </a:tblPr>
              <a:tblGrid>
                <a:gridCol w="1281760">
                  <a:extLst>
                    <a:ext uri="{9D8B030D-6E8A-4147-A177-3AD203B41FA5}">
                      <a16:colId xmlns:a16="http://schemas.microsoft.com/office/drawing/2014/main" val="1678636437"/>
                    </a:ext>
                  </a:extLst>
                </a:gridCol>
                <a:gridCol w="1281760">
                  <a:extLst>
                    <a:ext uri="{9D8B030D-6E8A-4147-A177-3AD203B41FA5}">
                      <a16:colId xmlns:a16="http://schemas.microsoft.com/office/drawing/2014/main" val="1048515739"/>
                    </a:ext>
                  </a:extLst>
                </a:gridCol>
                <a:gridCol w="1281760">
                  <a:extLst>
                    <a:ext uri="{9D8B030D-6E8A-4147-A177-3AD203B41FA5}">
                      <a16:colId xmlns:a16="http://schemas.microsoft.com/office/drawing/2014/main" val="234008837"/>
                    </a:ext>
                  </a:extLst>
                </a:gridCol>
                <a:gridCol w="1281760">
                  <a:extLst>
                    <a:ext uri="{9D8B030D-6E8A-4147-A177-3AD203B41FA5}">
                      <a16:colId xmlns:a16="http://schemas.microsoft.com/office/drawing/2014/main" val="3178332395"/>
                    </a:ext>
                  </a:extLst>
                </a:gridCol>
                <a:gridCol w="1281760">
                  <a:extLst>
                    <a:ext uri="{9D8B030D-6E8A-4147-A177-3AD203B41FA5}">
                      <a16:colId xmlns:a16="http://schemas.microsoft.com/office/drawing/2014/main" val="2392493058"/>
                    </a:ext>
                  </a:extLst>
                </a:gridCol>
                <a:gridCol w="1281760">
                  <a:extLst>
                    <a:ext uri="{9D8B030D-6E8A-4147-A177-3AD203B41FA5}">
                      <a16:colId xmlns:a16="http://schemas.microsoft.com/office/drawing/2014/main" val="1696977035"/>
                    </a:ext>
                  </a:extLst>
                </a:gridCol>
              </a:tblGrid>
              <a:tr h="163735">
                <a:tc gridSpan="2">
                  <a:txBody>
                    <a:bodyPr/>
                    <a:lstStyle/>
                    <a:p>
                      <a:pPr algn="ctr" fontAlgn="b"/>
                      <a:r>
                        <a:rPr lang="en-US" sz="1100" u="none" strike="noStrike" dirty="0">
                          <a:effectLst/>
                        </a:rPr>
                        <a:t>SUMMARY OUTPUT</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3340700"/>
                  </a:ext>
                </a:extLst>
              </a:tr>
              <a:tr h="163735">
                <a:tc gridSpan="2">
                  <a:txBody>
                    <a:bodyPr/>
                    <a:lstStyle/>
                    <a:p>
                      <a:pPr algn="ctr" fontAlgn="b"/>
                      <a:r>
                        <a:rPr lang="en-US" sz="1100" u="none" strike="noStrike">
                          <a:effectLst/>
                        </a:rPr>
                        <a:t>Regression Statistics</a:t>
                      </a:r>
                      <a:endParaRPr lang="en-US" sz="1100" b="0" i="1"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1440064"/>
                  </a:ext>
                </a:extLst>
              </a:tr>
              <a:tr h="163735">
                <a:tc>
                  <a:txBody>
                    <a:bodyPr/>
                    <a:lstStyle/>
                    <a:p>
                      <a:pPr algn="ctr" fontAlgn="b"/>
                      <a:r>
                        <a:rPr lang="en-US" sz="1100" u="none" strike="noStrike">
                          <a:effectLst/>
                        </a:rPr>
                        <a:t>Multiple R</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0.93536336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49682035"/>
                  </a:ext>
                </a:extLst>
              </a:tr>
              <a:tr h="163735">
                <a:tc>
                  <a:txBody>
                    <a:bodyPr/>
                    <a:lstStyle/>
                    <a:p>
                      <a:pPr algn="ctr" fontAlgn="b"/>
                      <a:r>
                        <a:rPr lang="en-US" sz="1100" u="none" strike="noStrike">
                          <a:effectLst/>
                        </a:rPr>
                        <a:t>R Square</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highlight>
                            <a:srgbClr val="FFFF00"/>
                          </a:highlight>
                        </a:rPr>
                        <a:t>0.87490461</a:t>
                      </a:r>
                      <a:endParaRPr lang="en-US" sz="1100" b="0" i="0" u="none" strike="noStrike" dirty="0">
                        <a:solidFill>
                          <a:srgbClr val="000000"/>
                        </a:solidFill>
                        <a:effectLst/>
                        <a:highlight>
                          <a:srgbClr val="FFFF00"/>
                        </a:highligh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57757683"/>
                  </a:ext>
                </a:extLst>
              </a:tr>
              <a:tr h="163735">
                <a:tc>
                  <a:txBody>
                    <a:bodyPr/>
                    <a:lstStyle/>
                    <a:p>
                      <a:pPr algn="ctr" fontAlgn="b"/>
                      <a:r>
                        <a:rPr lang="en-US" sz="1100" u="none" strike="noStrike" dirty="0">
                          <a:effectLst/>
                        </a:rPr>
                        <a:t>Adjusted R Square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0.85926769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56177196"/>
                  </a:ext>
                </a:extLst>
              </a:tr>
              <a:tr h="163735">
                <a:tc>
                  <a:txBody>
                    <a:bodyPr/>
                    <a:lstStyle/>
                    <a:p>
                      <a:pPr algn="ctr" fontAlgn="b"/>
                      <a:r>
                        <a:rPr lang="en-US" sz="1100" u="none" strike="noStrike">
                          <a:effectLst/>
                        </a:rPr>
                        <a:t>Standard Error</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35.8850033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03463557"/>
                  </a:ext>
                </a:extLst>
              </a:tr>
              <a:tr h="164606">
                <a:tc>
                  <a:txBody>
                    <a:bodyPr/>
                    <a:lstStyle/>
                    <a:p>
                      <a:pPr algn="ctr" fontAlgn="b"/>
                      <a:r>
                        <a:rPr lang="en-US" sz="1100" u="none" strike="noStrike">
                          <a:effectLst/>
                        </a:rPr>
                        <a:t>Observations</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62922510"/>
                  </a:ext>
                </a:extLst>
              </a:tr>
              <a:tr h="163735">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10081057"/>
                  </a:ext>
                </a:extLst>
              </a:tr>
              <a:tr h="164606">
                <a:tc>
                  <a:txBody>
                    <a:bodyPr/>
                    <a:lstStyle/>
                    <a:p>
                      <a:pPr algn="ctr" fontAlgn="b"/>
                      <a:r>
                        <a:rPr lang="en-US" sz="1100" u="none" strike="noStrike">
                          <a:effectLst/>
                        </a:rPr>
                        <a:t>ANOVA</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10854270"/>
                  </a:ext>
                </a:extLst>
              </a:tr>
              <a:tr h="163735">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df</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MS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F</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Significance F</a:t>
                      </a:r>
                      <a:endParaRPr lang="en-US" sz="1100" b="0" i="1"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54965777"/>
                  </a:ext>
                </a:extLst>
              </a:tr>
              <a:tr h="163735">
                <a:tc>
                  <a:txBody>
                    <a:bodyPr/>
                    <a:lstStyle/>
                    <a:p>
                      <a:pPr algn="ctr" fontAlgn="b"/>
                      <a:r>
                        <a:rPr lang="en-US" sz="1100" u="none" strike="noStrike">
                          <a:effectLst/>
                        </a:rPr>
                        <a:t>Regression</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72050.2323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72050.2323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55.9511998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highlight>
                            <a:srgbClr val="00FFFF"/>
                          </a:highlight>
                        </a:rPr>
                        <a:t>7.06E-05</a:t>
                      </a:r>
                      <a:endParaRPr lang="en-US" sz="1100" b="0" i="0" u="none" strike="noStrike" dirty="0">
                        <a:solidFill>
                          <a:srgbClr val="000000"/>
                        </a:solidFill>
                        <a:effectLst/>
                        <a:highlight>
                          <a:srgbClr val="00FFFF"/>
                        </a:highlight>
                        <a:latin typeface="Aptos Narrow" panose="020B0004020202020204" pitchFamily="34" charset="0"/>
                      </a:endParaRPr>
                    </a:p>
                  </a:txBody>
                  <a:tcPr marL="9525" marR="9525" marT="9525" marB="0" anchor="b"/>
                </a:tc>
                <a:extLst>
                  <a:ext uri="{0D108BD9-81ED-4DB2-BD59-A6C34878D82A}">
                    <a16:rowId xmlns:a16="http://schemas.microsoft.com/office/drawing/2014/main" val="3604974304"/>
                  </a:ext>
                </a:extLst>
              </a:tr>
              <a:tr h="163735">
                <a:tc>
                  <a:txBody>
                    <a:bodyPr/>
                    <a:lstStyle/>
                    <a:p>
                      <a:pPr algn="ctr" fontAlgn="b"/>
                      <a:r>
                        <a:rPr lang="en-US" sz="1100" u="none" strike="noStrike">
                          <a:effectLst/>
                        </a:rPr>
                        <a:t>Residual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10301.8677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1287.73346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57560367"/>
                  </a:ext>
                </a:extLst>
              </a:tr>
              <a:tr h="164606">
                <a:tc>
                  <a:txBody>
                    <a:bodyPr/>
                    <a:lstStyle/>
                    <a:p>
                      <a:pPr algn="ctr" fontAlgn="b"/>
                      <a:r>
                        <a:rPr lang="en-US" sz="1100" u="none" strike="noStrike">
                          <a:effectLst/>
                        </a:rPr>
                        <a:t>Total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82352.1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1161611"/>
                  </a:ext>
                </a:extLst>
              </a:tr>
              <a:tr h="164606">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7628650"/>
                  </a:ext>
                </a:extLst>
              </a:tr>
              <a:tr h="163735">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Coefficients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Standard Error</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t Stat</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P-value</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0793617"/>
                  </a:ext>
                </a:extLst>
              </a:tr>
              <a:tr h="163735">
                <a:tc>
                  <a:txBody>
                    <a:bodyPr/>
                    <a:lstStyle/>
                    <a:p>
                      <a:pPr algn="ctr" fontAlgn="b"/>
                      <a:r>
                        <a:rPr lang="en-US" sz="1100" u="none" strike="noStrike">
                          <a:effectLst/>
                        </a:rPr>
                        <a:t>Intercept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-133.81089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111.0765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-1.2046733</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0.26275554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105261"/>
                  </a:ext>
                </a:extLst>
              </a:tr>
              <a:tr h="318667">
                <a:tc>
                  <a:txBody>
                    <a:bodyPr/>
                    <a:lstStyle/>
                    <a:p>
                      <a:pPr algn="ctr" fontAlgn="b"/>
                      <a:r>
                        <a:rPr lang="en-US" sz="1100" u="none" strike="noStrike">
                          <a:effectLst/>
                        </a:rPr>
                        <a:t>Road Freight (in tons)</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0.01139358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0.0015232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7.48005346</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highlight>
                            <a:srgbClr val="F4F498"/>
                          </a:highlight>
                        </a:rPr>
                        <a:t>7.06E-05</a:t>
                      </a:r>
                      <a:endParaRPr lang="en-US" sz="1100" b="0" i="0" u="none" strike="noStrike" dirty="0">
                        <a:solidFill>
                          <a:srgbClr val="000000"/>
                        </a:solidFill>
                        <a:effectLst/>
                        <a:highlight>
                          <a:srgbClr val="F4F498"/>
                        </a:highligh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68267275"/>
                  </a:ext>
                </a:extLst>
              </a:tr>
              <a:tr h="163735">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highlight>
                            <a:srgbClr val="00FFFF"/>
                          </a:highlight>
                        </a:rPr>
                        <a:t>0.96134822</a:t>
                      </a:r>
                      <a:endParaRPr lang="en-US" sz="1100" b="0" i="0" u="none" strike="noStrike" dirty="0">
                        <a:solidFill>
                          <a:srgbClr val="000000"/>
                        </a:solidFill>
                        <a:effectLst/>
                        <a:highlight>
                          <a:srgbClr val="00FFFF"/>
                        </a:highligh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80555863"/>
                  </a:ext>
                </a:extLst>
              </a:tr>
            </a:tbl>
          </a:graphicData>
        </a:graphic>
      </p:graphicFrame>
      <p:sp>
        <p:nvSpPr>
          <p:cNvPr id="2" name="TextBox 1">
            <a:extLst>
              <a:ext uri="{FF2B5EF4-FFF2-40B4-BE49-F238E27FC236}">
                <a16:creationId xmlns:a16="http://schemas.microsoft.com/office/drawing/2014/main" id="{512AFF38-3AE5-AFD1-5570-DD59C96AA0BD}"/>
              </a:ext>
            </a:extLst>
          </p:cNvPr>
          <p:cNvSpPr txBox="1"/>
          <p:nvPr/>
        </p:nvSpPr>
        <p:spPr>
          <a:xfrm>
            <a:off x="2844799" y="4185522"/>
            <a:ext cx="7490176" cy="261610"/>
          </a:xfrm>
          <a:prstGeom prst="rect">
            <a:avLst/>
          </a:prstGeom>
          <a:noFill/>
        </p:spPr>
        <p:txBody>
          <a:bodyPr wrap="square">
            <a:spAutoFit/>
          </a:bodyPr>
          <a:lstStyle/>
          <a:p>
            <a:r>
              <a:rPr lang="en-US" sz="1050" dirty="0">
                <a:highlight>
                  <a:srgbClr val="00FFFF"/>
                </a:highlight>
              </a:rPr>
              <a:t>=T.DIST.2T(0.05,9)</a:t>
            </a:r>
          </a:p>
        </p:txBody>
      </p:sp>
    </p:spTree>
    <p:extLst>
      <p:ext uri="{BB962C8B-B14F-4D97-AF65-F5344CB8AC3E}">
        <p14:creationId xmlns:p14="http://schemas.microsoft.com/office/powerpoint/2010/main" val="1328532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2D873-AB27-822A-F433-618162E0B7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80BEA40-0466-DC79-251E-30D99E78B84E}"/>
              </a:ext>
            </a:extLst>
          </p:cNvPr>
          <p:cNvSpPr>
            <a:spLocks noGrp="1"/>
          </p:cNvSpPr>
          <p:nvPr>
            <p:ph type="title"/>
          </p:nvPr>
        </p:nvSpPr>
        <p:spPr>
          <a:xfrm>
            <a:off x="457200" y="363964"/>
            <a:ext cx="8325556" cy="914118"/>
          </a:xfrm>
        </p:spPr>
        <p:txBody>
          <a:bodyPr/>
          <a:lstStyle/>
          <a:p>
            <a:r>
              <a:rPr lang="en-US" sz="3500" b="1" dirty="0">
                <a:solidFill>
                  <a:srgbClr val="094440"/>
                </a:solidFill>
                <a:effectLst/>
                <a:latin typeface="Times New Roman" panose="02020603050405020304" pitchFamily="18" charset="0"/>
              </a:rPr>
              <a:t>Testing If OLS Assumption Hold</a:t>
            </a:r>
            <a:endParaRPr lang="en-US" sz="3500" dirty="0">
              <a:solidFill>
                <a:srgbClr val="09444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ED8CEF32-C84C-5F04-6BC3-2B776248D50F}"/>
              </a:ext>
            </a:extLst>
          </p:cNvPr>
          <p:cNvSpPr>
            <a:spLocks noGrp="1"/>
          </p:cNvSpPr>
          <p:nvPr>
            <p:ph type="sldNum" sz="quarter" idx="4"/>
          </p:nvPr>
        </p:nvSpPr>
        <p:spPr/>
        <p:txBody>
          <a:bodyPr/>
          <a:lstStyle/>
          <a:p>
            <a:r>
              <a:rPr lang="lv-LV"/>
              <a:t>Riga Technical University</a:t>
            </a:r>
            <a:endParaRPr lang="en-US"/>
          </a:p>
        </p:txBody>
      </p:sp>
      <p:pic>
        <p:nvPicPr>
          <p:cNvPr id="7" name="Picture 6">
            <a:extLst>
              <a:ext uri="{FF2B5EF4-FFF2-40B4-BE49-F238E27FC236}">
                <a16:creationId xmlns:a16="http://schemas.microsoft.com/office/drawing/2014/main" id="{9098C577-75FD-5B94-47AD-A339AF3C2159}"/>
              </a:ext>
            </a:extLst>
          </p:cNvPr>
          <p:cNvPicPr>
            <a:picLocks noChangeAspect="1"/>
          </p:cNvPicPr>
          <p:nvPr/>
        </p:nvPicPr>
        <p:blipFill>
          <a:blip r:embed="rId2"/>
          <a:srcRect r="11773"/>
          <a:stretch/>
        </p:blipFill>
        <p:spPr>
          <a:xfrm>
            <a:off x="361244" y="1067152"/>
            <a:ext cx="6196719" cy="4106277"/>
          </a:xfrm>
          <a:prstGeom prst="rect">
            <a:avLst/>
          </a:prstGeom>
        </p:spPr>
      </p:pic>
      <p:sp>
        <p:nvSpPr>
          <p:cNvPr id="9" name="TextBox 8">
            <a:extLst>
              <a:ext uri="{FF2B5EF4-FFF2-40B4-BE49-F238E27FC236}">
                <a16:creationId xmlns:a16="http://schemas.microsoft.com/office/drawing/2014/main" id="{EBC84546-D871-7523-D433-697331790B96}"/>
              </a:ext>
            </a:extLst>
          </p:cNvPr>
          <p:cNvSpPr txBox="1"/>
          <p:nvPr/>
        </p:nvSpPr>
        <p:spPr>
          <a:xfrm>
            <a:off x="361244" y="5378086"/>
            <a:ext cx="7372350" cy="1077218"/>
          </a:xfrm>
          <a:prstGeom prst="rect">
            <a:avLst/>
          </a:prstGeom>
          <a:noFill/>
        </p:spPr>
        <p:txBody>
          <a:bodyPr wrap="square" rtlCol="0">
            <a:spAutoFit/>
          </a:bodyPr>
          <a:lstStyle/>
          <a:p>
            <a:r>
              <a:rPr lang="en-US" sz="1600" dirty="0"/>
              <a:t>DW value is 2.07, and DW&gt;DU, hence there is no autocorrelation.</a:t>
            </a:r>
          </a:p>
          <a:p>
            <a:r>
              <a:rPr lang="en-US" sz="1600" dirty="0"/>
              <a:t>DL=1.001</a:t>
            </a:r>
          </a:p>
          <a:p>
            <a:r>
              <a:rPr lang="en-US" sz="1600" dirty="0"/>
              <a:t>DU=0.604 </a:t>
            </a:r>
          </a:p>
          <a:p>
            <a:endParaRPr lang="en-US" sz="1600" dirty="0"/>
          </a:p>
        </p:txBody>
      </p:sp>
    </p:spTree>
    <p:extLst>
      <p:ext uri="{BB962C8B-B14F-4D97-AF65-F5344CB8AC3E}">
        <p14:creationId xmlns:p14="http://schemas.microsoft.com/office/powerpoint/2010/main" val="228989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0BEE1-472F-BF7C-395A-E14CC9D89D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1EAC7E8-DCC9-E5D1-D272-F525C1DACF62}"/>
              </a:ext>
            </a:extLst>
          </p:cNvPr>
          <p:cNvSpPr>
            <a:spLocks noGrp="1"/>
          </p:cNvSpPr>
          <p:nvPr>
            <p:ph type="title"/>
          </p:nvPr>
        </p:nvSpPr>
        <p:spPr>
          <a:xfrm>
            <a:off x="457200" y="363964"/>
            <a:ext cx="8325556" cy="914118"/>
          </a:xfrm>
        </p:spPr>
        <p:txBody>
          <a:bodyPr/>
          <a:lstStyle/>
          <a:p>
            <a:r>
              <a:rPr lang="en-US" sz="3500" b="1" dirty="0">
                <a:solidFill>
                  <a:srgbClr val="094440"/>
                </a:solidFill>
                <a:effectLst/>
                <a:latin typeface="Times New Roman" panose="02020603050405020304" pitchFamily="18" charset="0"/>
              </a:rPr>
              <a:t>Testing If OLS Assumption Hold</a:t>
            </a:r>
            <a:endParaRPr lang="en-US" sz="3500" dirty="0">
              <a:solidFill>
                <a:srgbClr val="09444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3ECD8F9D-A049-271F-6DD3-1356B372E513}"/>
              </a:ext>
            </a:extLst>
          </p:cNvPr>
          <p:cNvSpPr>
            <a:spLocks noGrp="1"/>
          </p:cNvSpPr>
          <p:nvPr>
            <p:ph type="sldNum" sz="quarter" idx="4"/>
          </p:nvPr>
        </p:nvSpPr>
        <p:spPr/>
        <p:txBody>
          <a:bodyPr/>
          <a:lstStyle/>
          <a:p>
            <a:r>
              <a:rPr lang="lv-LV"/>
              <a:t>Riga Technical University</a:t>
            </a:r>
            <a:endParaRPr lang="en-US"/>
          </a:p>
        </p:txBody>
      </p:sp>
      <p:pic>
        <p:nvPicPr>
          <p:cNvPr id="8" name="Picture 7">
            <a:extLst>
              <a:ext uri="{FF2B5EF4-FFF2-40B4-BE49-F238E27FC236}">
                <a16:creationId xmlns:a16="http://schemas.microsoft.com/office/drawing/2014/main" id="{8F5FF180-7EF4-1A25-0A91-292F913F4BD8}"/>
              </a:ext>
            </a:extLst>
          </p:cNvPr>
          <p:cNvPicPr>
            <a:picLocks noChangeAspect="1"/>
          </p:cNvPicPr>
          <p:nvPr/>
        </p:nvPicPr>
        <p:blipFill>
          <a:blip r:embed="rId2"/>
          <a:srcRect l="11736" t="9738" r="20587" b="20250"/>
          <a:stretch/>
        </p:blipFill>
        <p:spPr>
          <a:xfrm>
            <a:off x="865632" y="1487424"/>
            <a:ext cx="6722520" cy="4065883"/>
          </a:xfrm>
          <a:prstGeom prst="rect">
            <a:avLst/>
          </a:prstGeom>
        </p:spPr>
      </p:pic>
    </p:spTree>
    <p:extLst>
      <p:ext uri="{BB962C8B-B14F-4D97-AF65-F5344CB8AC3E}">
        <p14:creationId xmlns:p14="http://schemas.microsoft.com/office/powerpoint/2010/main" val="984928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360D0-9B3F-EDA2-888B-012282DCE2B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5F1C66A-3BF6-7D15-FEBE-72C7E986513C}"/>
              </a:ext>
            </a:extLst>
          </p:cNvPr>
          <p:cNvSpPr>
            <a:spLocks noGrp="1"/>
          </p:cNvSpPr>
          <p:nvPr>
            <p:ph type="title"/>
          </p:nvPr>
        </p:nvSpPr>
        <p:spPr>
          <a:xfrm>
            <a:off x="457200" y="363964"/>
            <a:ext cx="8325556" cy="914118"/>
          </a:xfrm>
        </p:spPr>
        <p:txBody>
          <a:bodyPr/>
          <a:lstStyle/>
          <a:p>
            <a:r>
              <a:rPr lang="en-US" sz="3500" b="1" dirty="0">
                <a:solidFill>
                  <a:srgbClr val="094440"/>
                </a:solidFill>
                <a:effectLst/>
                <a:latin typeface="Times New Roman" panose="02020603050405020304" pitchFamily="18" charset="0"/>
              </a:rPr>
              <a:t>Testing If OLS Assumption Hold</a:t>
            </a:r>
            <a:endParaRPr lang="en-US" sz="3500" dirty="0">
              <a:solidFill>
                <a:srgbClr val="09444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AFF1FE82-7F40-6E3A-4F3B-2E90BB27462B}"/>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57F04735-E095-BD73-718E-E3B112FB5055}"/>
              </a:ext>
            </a:extLst>
          </p:cNvPr>
          <p:cNvSpPr txBox="1"/>
          <p:nvPr/>
        </p:nvSpPr>
        <p:spPr>
          <a:xfrm>
            <a:off x="265288" y="4555044"/>
            <a:ext cx="8421512" cy="276999"/>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29B3B8-CA80-03BE-2AC3-9760DADDBC60}"/>
              </a:ext>
            </a:extLst>
          </p:cNvPr>
          <p:cNvPicPr>
            <a:picLocks noChangeAspect="1"/>
          </p:cNvPicPr>
          <p:nvPr/>
        </p:nvPicPr>
        <p:blipFill>
          <a:blip r:embed="rId2"/>
          <a:srcRect t="19334" b="9053"/>
          <a:stretch/>
        </p:blipFill>
        <p:spPr>
          <a:xfrm>
            <a:off x="265288" y="1615749"/>
            <a:ext cx="7624662" cy="3419547"/>
          </a:xfrm>
          <a:prstGeom prst="rect">
            <a:avLst/>
          </a:prstGeom>
        </p:spPr>
      </p:pic>
      <p:sp>
        <p:nvSpPr>
          <p:cNvPr id="10" name="TextBox 9">
            <a:extLst>
              <a:ext uri="{FF2B5EF4-FFF2-40B4-BE49-F238E27FC236}">
                <a16:creationId xmlns:a16="http://schemas.microsoft.com/office/drawing/2014/main" id="{8F383825-E294-7CCD-668A-71161D724CE8}"/>
              </a:ext>
            </a:extLst>
          </p:cNvPr>
          <p:cNvSpPr txBox="1"/>
          <p:nvPr/>
        </p:nvSpPr>
        <p:spPr>
          <a:xfrm>
            <a:off x="976940" y="5023104"/>
            <a:ext cx="7485888" cy="369332"/>
          </a:xfrm>
          <a:prstGeom prst="rect">
            <a:avLst/>
          </a:prstGeom>
          <a:noFill/>
        </p:spPr>
        <p:txBody>
          <a:bodyPr wrap="square">
            <a:spAutoFit/>
          </a:bodyPr>
          <a:lstStyle/>
          <a:p>
            <a:r>
              <a:rPr lang="en-US" dirty="0"/>
              <a:t>The graph represent Homoscedasticity </a:t>
            </a:r>
          </a:p>
        </p:txBody>
      </p:sp>
    </p:spTree>
    <p:extLst>
      <p:ext uri="{BB962C8B-B14F-4D97-AF65-F5344CB8AC3E}">
        <p14:creationId xmlns:p14="http://schemas.microsoft.com/office/powerpoint/2010/main" val="73111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4B00F-A01E-0BB7-744E-992E2D0B51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B29A159-51ED-2194-B1EC-2CF82BD314AD}"/>
              </a:ext>
            </a:extLst>
          </p:cNvPr>
          <p:cNvSpPr>
            <a:spLocks noGrp="1"/>
          </p:cNvSpPr>
          <p:nvPr>
            <p:ph type="title"/>
          </p:nvPr>
        </p:nvSpPr>
        <p:spPr>
          <a:xfrm>
            <a:off x="457200" y="363964"/>
            <a:ext cx="8325556" cy="914118"/>
          </a:xfrm>
        </p:spPr>
        <p:txBody>
          <a:bodyPr/>
          <a:lstStyle/>
          <a:p>
            <a:r>
              <a:rPr lang="en-US" sz="3500" b="1" dirty="0">
                <a:solidFill>
                  <a:srgbClr val="094440"/>
                </a:solidFill>
                <a:effectLst/>
                <a:latin typeface="Times New Roman" panose="02020603050405020304" pitchFamily="18" charset="0"/>
              </a:rPr>
              <a:t>Testing If OLS Assumption Hold</a:t>
            </a:r>
            <a:endParaRPr lang="en-US" sz="3500" dirty="0">
              <a:solidFill>
                <a:srgbClr val="09444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5E4E408D-1C51-E852-4FBE-7B42676742C4}"/>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95D2A353-8015-1021-6583-36FE275120F0}"/>
              </a:ext>
            </a:extLst>
          </p:cNvPr>
          <p:cNvSpPr txBox="1"/>
          <p:nvPr/>
        </p:nvSpPr>
        <p:spPr>
          <a:xfrm>
            <a:off x="265288" y="4555044"/>
            <a:ext cx="8421512" cy="276999"/>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D62CF1E-5A4A-3EF2-270E-72BFEF9C0BCF}"/>
              </a:ext>
            </a:extLst>
          </p:cNvPr>
          <p:cNvPicPr>
            <a:picLocks noChangeAspect="1"/>
          </p:cNvPicPr>
          <p:nvPr/>
        </p:nvPicPr>
        <p:blipFill>
          <a:blip r:embed="rId2"/>
          <a:srcRect l="7595"/>
          <a:stretch/>
        </p:blipFill>
        <p:spPr>
          <a:xfrm>
            <a:off x="865631" y="1278082"/>
            <a:ext cx="6242305" cy="4020075"/>
          </a:xfrm>
          <a:prstGeom prst="rect">
            <a:avLst/>
          </a:prstGeom>
        </p:spPr>
      </p:pic>
      <p:sp>
        <p:nvSpPr>
          <p:cNvPr id="8" name="TextBox 7">
            <a:extLst>
              <a:ext uri="{FF2B5EF4-FFF2-40B4-BE49-F238E27FC236}">
                <a16:creationId xmlns:a16="http://schemas.microsoft.com/office/drawing/2014/main" id="{EAB8F361-17E7-28D9-25CF-814B3D3D44CC}"/>
              </a:ext>
            </a:extLst>
          </p:cNvPr>
          <p:cNvSpPr txBox="1"/>
          <p:nvPr/>
        </p:nvSpPr>
        <p:spPr>
          <a:xfrm>
            <a:off x="865631" y="5462284"/>
            <a:ext cx="4913376" cy="646331"/>
          </a:xfrm>
          <a:prstGeom prst="rect">
            <a:avLst/>
          </a:prstGeom>
          <a:noFill/>
        </p:spPr>
        <p:txBody>
          <a:bodyPr wrap="square" rtlCol="0">
            <a:spAutoFit/>
          </a:bodyPr>
          <a:lstStyle/>
          <a:p>
            <a:r>
              <a:rPr lang="en-US" dirty="0"/>
              <a:t>The graph represent there is no autocorrelation </a:t>
            </a:r>
          </a:p>
        </p:txBody>
      </p:sp>
    </p:spTree>
    <p:extLst>
      <p:ext uri="{BB962C8B-B14F-4D97-AF65-F5344CB8AC3E}">
        <p14:creationId xmlns:p14="http://schemas.microsoft.com/office/powerpoint/2010/main" val="3475529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97117-7FC2-DDB3-3EAD-C0044B4079B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1EA086-6773-0254-5FDF-1C5DB3158F41}"/>
              </a:ext>
            </a:extLst>
          </p:cNvPr>
          <p:cNvSpPr>
            <a:spLocks noGrp="1"/>
          </p:cNvSpPr>
          <p:nvPr>
            <p:ph type="title"/>
          </p:nvPr>
        </p:nvSpPr>
        <p:spPr>
          <a:xfrm>
            <a:off x="457200" y="363964"/>
            <a:ext cx="8325556" cy="914118"/>
          </a:xfrm>
        </p:spPr>
        <p:txBody>
          <a:bodyPr/>
          <a:lstStyle/>
          <a:p>
            <a:r>
              <a:rPr lang="en-US" sz="4000" b="1" dirty="0">
                <a:solidFill>
                  <a:srgbClr val="094440"/>
                </a:solidFill>
                <a:effectLst/>
                <a:latin typeface="Times New Roman" panose="02020603050405020304" pitchFamily="18" charset="0"/>
              </a:rPr>
              <a:t>Coefficient Of Determination</a:t>
            </a:r>
            <a:endParaRPr lang="en-US" sz="7200" dirty="0">
              <a:solidFill>
                <a:srgbClr val="09444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31F73577-0BF7-4816-2CF8-EBE9B4F096DD}"/>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8B0B832A-897A-2624-0343-08C6C1872312}"/>
              </a:ext>
            </a:extLst>
          </p:cNvPr>
          <p:cNvSpPr txBox="1"/>
          <p:nvPr/>
        </p:nvSpPr>
        <p:spPr>
          <a:xfrm>
            <a:off x="361244" y="3592982"/>
            <a:ext cx="8421512" cy="2308324"/>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 R^2 is 0.87, which is indicates 87% of the data fits of the model .</a:t>
            </a:r>
          </a:p>
          <a:p>
            <a:endParaRPr lang="en-US" sz="1200" b="0" i="0" dirty="0">
              <a:effectLst/>
              <a:latin typeface="Times New Roman" panose="02020603050405020304" pitchFamily="18" charset="0"/>
              <a:cs typeface="Times New Roman" panose="02020603050405020304" pitchFamily="18" charset="0"/>
            </a:endParaRPr>
          </a:p>
          <a:p>
            <a:r>
              <a:rPr lang="en-US" sz="1200" b="0" i="0" dirty="0">
                <a:effectLst/>
                <a:latin typeface="Times New Roman" panose="02020603050405020304" pitchFamily="18" charset="0"/>
                <a:cs typeface="Times New Roman" panose="02020603050405020304" pitchFamily="18" charset="0"/>
              </a:rPr>
              <a:t>Standard Error: </a:t>
            </a:r>
            <a:r>
              <a:rPr lang="en-US" sz="1200" dirty="0">
                <a:latin typeface="Times New Roman" panose="02020603050405020304" pitchFamily="18" charset="0"/>
                <a:cs typeface="Times New Roman" panose="02020603050405020304" pitchFamily="18" charset="0"/>
              </a:rPr>
              <a:t>35</a:t>
            </a:r>
            <a:r>
              <a:rPr lang="en-US" sz="1200" b="0" i="0" dirty="0">
                <a:effectLst/>
                <a:latin typeface="Times New Roman" panose="02020603050405020304" pitchFamily="18" charset="0"/>
                <a:cs typeface="Times New Roman" panose="02020603050405020304" pitchFamily="18" charset="0"/>
              </a:rPr>
              <a:t>.8, Represents the average distance that the observed values fall from the regression line</a:t>
            </a:r>
            <a:r>
              <a:rPr lang="en-US" sz="1200" dirty="0">
                <a:latin typeface="Times New Roman" panose="02020603050405020304" pitchFamily="18" charset="0"/>
                <a:cs typeface="Times New Roman" panose="02020603050405020304" pitchFamily="18" charset="0"/>
              </a:rPr>
              <a:t>. </a:t>
            </a:r>
            <a:r>
              <a:rPr lang="en-US" sz="1200" b="0" i="0" dirty="0">
                <a:effectLst/>
                <a:latin typeface="__fkGroteskNeue_598ab8"/>
              </a:rPr>
              <a:t> A smaller standard error relative to the range of the dependent variable suggests a more precise estimate.</a:t>
            </a:r>
            <a:endParaRPr lang="en-US" sz="1200" dirty="0">
              <a:latin typeface="Times New Roman" panose="02020603050405020304" pitchFamily="18" charset="0"/>
              <a:cs typeface="Times New Roman" panose="02020603050405020304" pitchFamily="18" charset="0"/>
            </a:endParaRPr>
          </a:p>
          <a:p>
            <a:endParaRPr lang="en-US" sz="1200" b="0" i="0" dirty="0">
              <a:effectLst/>
              <a:latin typeface="__fkGroteskNeue_598ab8"/>
            </a:endParaRPr>
          </a:p>
          <a:p>
            <a:r>
              <a:rPr lang="en-US" sz="1200" b="1" dirty="0">
                <a:solidFill>
                  <a:srgbClr val="094440"/>
                </a:solidFill>
                <a:effectLst/>
                <a:latin typeface="Times New Roman" panose="02020603050405020304" pitchFamily="18" charset="0"/>
              </a:rPr>
              <a:t>SD= SE </a:t>
            </a:r>
            <a:r>
              <a:rPr lang="en-US" sz="1200" dirty="0">
                <a:solidFill>
                  <a:srgbClr val="094440"/>
                </a:solidFill>
                <a:effectLst/>
                <a:latin typeface="Helvetica" pitchFamily="2" charset="0"/>
              </a:rPr>
              <a:t>× 𝒅𝒇</a:t>
            </a:r>
            <a:endParaRPr lang="en-US" sz="1200" dirty="0">
              <a:solidFill>
                <a:srgbClr val="094440"/>
              </a:solidFill>
              <a:effectLst/>
              <a:latin typeface="Times New Roman" panose="02020603050405020304" pitchFamily="18" charset="0"/>
            </a:endParaRPr>
          </a:p>
          <a:p>
            <a:r>
              <a:rPr lang="en-US" sz="1200" dirty="0">
                <a:solidFill>
                  <a:srgbClr val="094440"/>
                </a:solidFill>
                <a:effectLst/>
                <a:latin typeface="Helvetica" pitchFamily="2" charset="0"/>
              </a:rPr>
              <a:t>𝒅𝒇 𝒓𝒆𝒔𝒊𝒅𝒖𝒂𝒍</a:t>
            </a:r>
            <a:r>
              <a:rPr lang="en-US" sz="1200" dirty="0">
                <a:solidFill>
                  <a:srgbClr val="094440"/>
                </a:solidFill>
                <a:effectLst/>
                <a:latin typeface="Times New Roman" panose="02020603050405020304" pitchFamily="18" charset="0"/>
              </a:rPr>
              <a:t>= n-2</a:t>
            </a:r>
            <a:endParaRPr lang="en-US" sz="1200" dirty="0">
              <a:solidFill>
                <a:srgbClr val="094440"/>
              </a:solidFill>
              <a:effectLst/>
              <a:latin typeface="Helvetica" pitchFamily="2" charset="0"/>
            </a:endParaRPr>
          </a:p>
          <a:p>
            <a:r>
              <a:rPr lang="en-US" sz="1200" dirty="0">
                <a:solidFill>
                  <a:srgbClr val="094440"/>
                </a:solidFill>
                <a:effectLst/>
                <a:latin typeface="Helvetica" pitchFamily="2" charset="0"/>
              </a:rPr>
              <a:t>𝒅𝒇𝒓𝒆𝒔𝒊𝒅𝒖𝒂𝒍 </a:t>
            </a:r>
            <a:r>
              <a:rPr lang="en-US" sz="1200" dirty="0">
                <a:solidFill>
                  <a:srgbClr val="094440"/>
                </a:solidFill>
                <a:effectLst/>
                <a:latin typeface="Times New Roman" panose="02020603050405020304" pitchFamily="18" charset="0"/>
              </a:rPr>
              <a:t>= 10-2 =</a:t>
            </a:r>
            <a:r>
              <a:rPr lang="en-US" sz="1200" dirty="0">
                <a:solidFill>
                  <a:srgbClr val="094440"/>
                </a:solidFill>
                <a:latin typeface="Times New Roman" panose="02020603050405020304" pitchFamily="18" charset="0"/>
              </a:rPr>
              <a:t>8</a:t>
            </a:r>
            <a:r>
              <a:rPr lang="en-US" sz="1200" dirty="0">
                <a:solidFill>
                  <a:srgbClr val="094440"/>
                </a:solidFill>
                <a:effectLst/>
                <a:latin typeface="Times New Roman" panose="02020603050405020304" pitchFamily="18" charset="0"/>
              </a:rPr>
              <a:t>.</a:t>
            </a:r>
            <a:endParaRPr lang="en-US" sz="1200" dirty="0">
              <a:solidFill>
                <a:srgbClr val="094440"/>
              </a:solidFill>
              <a:effectLst/>
              <a:latin typeface="Helvetica" pitchFamily="2" charset="0"/>
            </a:endParaRPr>
          </a:p>
          <a:p>
            <a:r>
              <a:rPr lang="en-US" sz="1200" b="1" dirty="0">
                <a:solidFill>
                  <a:srgbClr val="094440"/>
                </a:solidFill>
                <a:effectLst/>
                <a:latin typeface="Times New Roman" panose="02020603050405020304" pitchFamily="18" charset="0"/>
              </a:rPr>
              <a:t>SD= SE </a:t>
            </a:r>
            <a:r>
              <a:rPr lang="en-US" sz="1200" dirty="0">
                <a:solidFill>
                  <a:srgbClr val="094440"/>
                </a:solidFill>
                <a:effectLst/>
                <a:latin typeface="Helvetica" pitchFamily="2" charset="0"/>
              </a:rPr>
              <a:t>× 𝒅𝒇</a:t>
            </a:r>
            <a:endParaRPr lang="en-US" sz="1200" dirty="0">
              <a:solidFill>
                <a:srgbClr val="094440"/>
              </a:solidFill>
              <a:effectLst/>
              <a:latin typeface="Times New Roman" panose="02020603050405020304" pitchFamily="18" charset="0"/>
            </a:endParaRPr>
          </a:p>
          <a:p>
            <a:r>
              <a:rPr lang="en-US" sz="1200" b="1" dirty="0">
                <a:solidFill>
                  <a:srgbClr val="094440"/>
                </a:solidFill>
                <a:effectLst/>
                <a:latin typeface="Times New Roman" panose="02020603050405020304" pitchFamily="18" charset="0"/>
              </a:rPr>
              <a:t>SD</a:t>
            </a:r>
            <a:r>
              <a:rPr lang="en-US" sz="1200" dirty="0">
                <a:solidFill>
                  <a:srgbClr val="094440"/>
                </a:solidFill>
                <a:effectLst/>
                <a:latin typeface="Times New Roman" panose="02020603050405020304" pitchFamily="18" charset="0"/>
              </a:rPr>
              <a:t>=35.88 x 10 = 287.04.</a:t>
            </a:r>
          </a:p>
          <a:p>
            <a:r>
              <a:rPr lang="en-US" sz="1200" b="1" dirty="0">
                <a:solidFill>
                  <a:srgbClr val="094440"/>
                </a:solidFill>
                <a:effectLst/>
                <a:latin typeface="Times New Roman" panose="02020603050405020304" pitchFamily="18" charset="0"/>
              </a:rPr>
              <a:t>Standard Deviation</a:t>
            </a:r>
            <a:r>
              <a:rPr lang="en-US" sz="1200" b="1" dirty="0">
                <a:solidFill>
                  <a:srgbClr val="094440"/>
                </a:solidFill>
                <a:latin typeface="Times New Roman" panose="02020603050405020304" pitchFamily="18" charset="0"/>
              </a:rPr>
              <a:t>=287.04</a:t>
            </a:r>
            <a:endParaRPr lang="en-US" sz="1200" dirty="0">
              <a:solidFill>
                <a:srgbClr val="094440"/>
              </a:solidFill>
              <a:effectLst/>
              <a:latin typeface="Times New Roman" panose="02020603050405020304" pitchFamily="18" charset="0"/>
            </a:endParaRPr>
          </a:p>
          <a:p>
            <a:endParaRPr lang="en-US" sz="1200" b="0" i="0" dirty="0">
              <a:effectLst/>
              <a:latin typeface="__fkGroteskNeue_598ab8"/>
            </a:endParaRPr>
          </a:p>
        </p:txBody>
      </p:sp>
      <p:graphicFrame>
        <p:nvGraphicFramePr>
          <p:cNvPr id="7" name="Table 6">
            <a:extLst>
              <a:ext uri="{FF2B5EF4-FFF2-40B4-BE49-F238E27FC236}">
                <a16:creationId xmlns:a16="http://schemas.microsoft.com/office/drawing/2014/main" id="{8B8AFA3B-1503-AED4-92C8-ACFAE5CE5BC0}"/>
              </a:ext>
            </a:extLst>
          </p:cNvPr>
          <p:cNvGraphicFramePr>
            <a:graphicFrameLocks noGrp="1"/>
          </p:cNvGraphicFramePr>
          <p:nvPr>
            <p:extLst>
              <p:ext uri="{D42A27DB-BD31-4B8C-83A1-F6EECF244321}">
                <p14:modId xmlns:p14="http://schemas.microsoft.com/office/powerpoint/2010/main" val="3638190588"/>
              </p:ext>
            </p:extLst>
          </p:nvPr>
        </p:nvGraphicFramePr>
        <p:xfrm>
          <a:off x="457198" y="1278082"/>
          <a:ext cx="2472267" cy="1867454"/>
        </p:xfrm>
        <a:graphic>
          <a:graphicData uri="http://schemas.openxmlformats.org/drawingml/2006/table">
            <a:tbl>
              <a:tblPr>
                <a:tableStyleId>{3B4B98B0-60AC-42C2-AFA5-B58CD77FA1E5}</a:tableStyleId>
              </a:tblPr>
              <a:tblGrid>
                <a:gridCol w="1367582">
                  <a:extLst>
                    <a:ext uri="{9D8B030D-6E8A-4147-A177-3AD203B41FA5}">
                      <a16:colId xmlns:a16="http://schemas.microsoft.com/office/drawing/2014/main" val="4079188030"/>
                    </a:ext>
                  </a:extLst>
                </a:gridCol>
                <a:gridCol w="1104685">
                  <a:extLst>
                    <a:ext uri="{9D8B030D-6E8A-4147-A177-3AD203B41FA5}">
                      <a16:colId xmlns:a16="http://schemas.microsoft.com/office/drawing/2014/main" val="1838971444"/>
                    </a:ext>
                  </a:extLst>
                </a:gridCol>
              </a:tblGrid>
              <a:tr h="219413">
                <a:tc gridSpan="2">
                  <a:txBody>
                    <a:bodyPr/>
                    <a:lstStyle/>
                    <a:p>
                      <a:pPr algn="ctr" fontAlgn="b"/>
                      <a:r>
                        <a:rPr lang="en-US" sz="900" u="none" strike="noStrike" dirty="0">
                          <a:effectLst/>
                        </a:rPr>
                        <a:t>SUMMARY OUTPUT</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853616305"/>
                  </a:ext>
                </a:extLst>
              </a:tr>
              <a:tr h="219413">
                <a:tc>
                  <a:txBody>
                    <a:bodyPr/>
                    <a:lstStyle/>
                    <a:p>
                      <a:pPr algn="ctr" fontAlgn="b"/>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858740"/>
                  </a:ext>
                </a:extLst>
              </a:tr>
              <a:tr h="219413">
                <a:tc gridSpan="2">
                  <a:txBody>
                    <a:bodyPr/>
                    <a:lstStyle/>
                    <a:p>
                      <a:pPr algn="ctr" fontAlgn="b"/>
                      <a:r>
                        <a:rPr lang="en-US" sz="900" u="none" strike="noStrike" dirty="0">
                          <a:effectLst/>
                        </a:rPr>
                        <a:t>Regression Statistics</a:t>
                      </a:r>
                      <a:endParaRPr lang="en-US" sz="900" b="0" i="1"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81341957"/>
                  </a:ext>
                </a:extLst>
              </a:tr>
              <a:tr h="219413">
                <a:tc>
                  <a:txBody>
                    <a:bodyPr/>
                    <a:lstStyle/>
                    <a:p>
                      <a:pPr algn="ctr" fontAlgn="b"/>
                      <a:r>
                        <a:rPr lang="en-US" sz="900" u="none" strike="noStrike" dirty="0">
                          <a:effectLst/>
                        </a:rPr>
                        <a:t>Multiple R</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0.93536336</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6362593"/>
                  </a:ext>
                </a:extLst>
              </a:tr>
              <a:tr h="219413">
                <a:tc>
                  <a:txBody>
                    <a:bodyPr/>
                    <a:lstStyle/>
                    <a:p>
                      <a:pPr algn="ctr" fontAlgn="b"/>
                      <a:r>
                        <a:rPr lang="en-US" sz="900" u="none" strike="noStrike" dirty="0">
                          <a:effectLst/>
                        </a:rPr>
                        <a:t>R Square</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0.87490461</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00282"/>
                  </a:ext>
                </a:extLst>
              </a:tr>
              <a:tr h="331563">
                <a:tc>
                  <a:txBody>
                    <a:bodyPr/>
                    <a:lstStyle/>
                    <a:p>
                      <a:pPr algn="ctr" fontAlgn="b"/>
                      <a:r>
                        <a:rPr lang="en-US" sz="900" u="none" strike="noStrike" dirty="0">
                          <a:effectLst/>
                        </a:rPr>
                        <a:t>Adjusted R Square</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0.85926769</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53827"/>
                  </a:ext>
                </a:extLst>
              </a:tr>
              <a:tr h="219413">
                <a:tc>
                  <a:txBody>
                    <a:bodyPr/>
                    <a:lstStyle/>
                    <a:p>
                      <a:pPr algn="ctr" fontAlgn="b"/>
                      <a:r>
                        <a:rPr lang="en-US" sz="900" u="none" strike="noStrike" dirty="0">
                          <a:effectLst/>
                        </a:rPr>
                        <a:t>Standard Error</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35.8850033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057929"/>
                  </a:ext>
                </a:extLst>
              </a:tr>
              <a:tr h="219413">
                <a:tc>
                  <a:txBody>
                    <a:bodyPr/>
                    <a:lstStyle/>
                    <a:p>
                      <a:pPr algn="ctr" fontAlgn="b"/>
                      <a:r>
                        <a:rPr lang="en-US" sz="900" u="none" strike="noStrike">
                          <a:effectLst/>
                        </a:rPr>
                        <a:t>Observations</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10</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540074"/>
                  </a:ext>
                </a:extLst>
              </a:tr>
            </a:tbl>
          </a:graphicData>
        </a:graphic>
      </p:graphicFrame>
    </p:spTree>
    <p:extLst>
      <p:ext uri="{BB962C8B-B14F-4D97-AF65-F5344CB8AC3E}">
        <p14:creationId xmlns:p14="http://schemas.microsoft.com/office/powerpoint/2010/main" val="307472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09866-16EC-5421-0AB6-2B450C6C8B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DF2430D-C7A8-4F34-7C6C-ABAF1D350A88}"/>
              </a:ext>
            </a:extLst>
          </p:cNvPr>
          <p:cNvSpPr>
            <a:spLocks noGrp="1"/>
          </p:cNvSpPr>
          <p:nvPr>
            <p:ph type="title"/>
          </p:nvPr>
        </p:nvSpPr>
        <p:spPr>
          <a:xfrm>
            <a:off x="457200" y="363964"/>
            <a:ext cx="8325556" cy="914118"/>
          </a:xfrm>
        </p:spPr>
        <p:txBody>
          <a:bodyPr/>
          <a:lstStyle/>
          <a:p>
            <a:r>
              <a:rPr lang="en-US" sz="3500" dirty="0">
                <a:solidFill>
                  <a:srgbClr val="094440"/>
                </a:solidFill>
                <a:effectLst/>
                <a:latin typeface="Times New Roman" panose="02020603050405020304" pitchFamily="18" charset="0"/>
              </a:rPr>
              <a:t>FORCASTING</a:t>
            </a:r>
          </a:p>
        </p:txBody>
      </p:sp>
      <p:sp>
        <p:nvSpPr>
          <p:cNvPr id="4" name="Slide Number Placeholder 3">
            <a:extLst>
              <a:ext uri="{FF2B5EF4-FFF2-40B4-BE49-F238E27FC236}">
                <a16:creationId xmlns:a16="http://schemas.microsoft.com/office/drawing/2014/main" id="{117CEAD5-7FB8-F0B6-62A1-BAB4B461139D}"/>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4A344EDE-2AD4-3A4D-B634-57A5E4DB98A4}"/>
              </a:ext>
            </a:extLst>
          </p:cNvPr>
          <p:cNvSpPr txBox="1"/>
          <p:nvPr/>
        </p:nvSpPr>
        <p:spPr>
          <a:xfrm>
            <a:off x="265288" y="4555044"/>
            <a:ext cx="8421512" cy="276999"/>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044C71C-A151-C557-4792-BDFC8689BD9C}"/>
              </a:ext>
            </a:extLst>
          </p:cNvPr>
          <p:cNvGraphicFramePr>
            <a:graphicFrameLocks noGrp="1"/>
          </p:cNvGraphicFramePr>
          <p:nvPr>
            <p:extLst>
              <p:ext uri="{D42A27DB-BD31-4B8C-83A1-F6EECF244321}">
                <p14:modId xmlns:p14="http://schemas.microsoft.com/office/powerpoint/2010/main" val="108776464"/>
              </p:ext>
            </p:extLst>
          </p:nvPr>
        </p:nvGraphicFramePr>
        <p:xfrm>
          <a:off x="1062566" y="1910110"/>
          <a:ext cx="1866900" cy="2207133"/>
        </p:xfrm>
        <a:graphic>
          <a:graphicData uri="http://schemas.openxmlformats.org/drawingml/2006/table">
            <a:tbl>
              <a:tblPr>
                <a:tableStyleId>{5C22544A-7EE6-4342-B048-85BDC9FD1C3A}</a:tableStyleId>
              </a:tblPr>
              <a:tblGrid>
                <a:gridCol w="827268">
                  <a:extLst>
                    <a:ext uri="{9D8B030D-6E8A-4147-A177-3AD203B41FA5}">
                      <a16:colId xmlns:a16="http://schemas.microsoft.com/office/drawing/2014/main" val="2402691199"/>
                    </a:ext>
                  </a:extLst>
                </a:gridCol>
                <a:gridCol w="1039632">
                  <a:extLst>
                    <a:ext uri="{9D8B030D-6E8A-4147-A177-3AD203B41FA5}">
                      <a16:colId xmlns:a16="http://schemas.microsoft.com/office/drawing/2014/main" val="1449715838"/>
                    </a:ext>
                  </a:extLst>
                </a:gridCol>
              </a:tblGrid>
              <a:tr h="190500">
                <a:tc>
                  <a:txBody>
                    <a:bodyPr/>
                    <a:lstStyle/>
                    <a:p>
                      <a:pPr algn="ctr" fontAlgn="b"/>
                      <a:r>
                        <a:rPr lang="en-US" sz="960" u="none" strike="noStrike" dirty="0">
                          <a:effectLst/>
                        </a:rPr>
                        <a:t>Year</a:t>
                      </a:r>
                      <a:endParaRPr lang="en-US" sz="96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dirty="0">
                          <a:effectLst/>
                        </a:rPr>
                        <a:t>Road Freight (in THOUSAND  tons)</a:t>
                      </a:r>
                      <a:endParaRPr lang="en-US" sz="96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249530415"/>
                  </a:ext>
                </a:extLst>
              </a:tr>
              <a:tr h="190500">
                <a:tc>
                  <a:txBody>
                    <a:bodyPr/>
                    <a:lstStyle/>
                    <a:p>
                      <a:pPr algn="ctr" fontAlgn="b"/>
                      <a:r>
                        <a:rPr lang="en-US" sz="960" u="none" strike="noStrike">
                          <a:effectLst/>
                        </a:rPr>
                        <a:t>2014</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62,239</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689337935"/>
                  </a:ext>
                </a:extLst>
              </a:tr>
              <a:tr h="190500">
                <a:tc>
                  <a:txBody>
                    <a:bodyPr/>
                    <a:lstStyle/>
                    <a:p>
                      <a:pPr algn="ctr" fontAlgn="b"/>
                      <a:r>
                        <a:rPr lang="en-US" sz="960" u="none" strike="noStrike">
                          <a:effectLst/>
                        </a:rPr>
                        <a:t>2015</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62,569</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74456236"/>
                  </a:ext>
                </a:extLst>
              </a:tr>
              <a:tr h="190500">
                <a:tc>
                  <a:txBody>
                    <a:bodyPr/>
                    <a:lstStyle/>
                    <a:p>
                      <a:pPr algn="ctr" fontAlgn="b"/>
                      <a:r>
                        <a:rPr lang="en-US" sz="960" u="none" strike="noStrike">
                          <a:effectLst/>
                        </a:rPr>
                        <a:t>2016</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63,389</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944819534"/>
                  </a:ext>
                </a:extLst>
              </a:tr>
              <a:tr h="190500">
                <a:tc>
                  <a:txBody>
                    <a:bodyPr/>
                    <a:lstStyle/>
                    <a:p>
                      <a:pPr algn="ctr" fontAlgn="b"/>
                      <a:r>
                        <a:rPr lang="en-US" sz="960" u="none" strike="noStrike">
                          <a:effectLst/>
                        </a:rPr>
                        <a:t>2017</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68,013</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321580427"/>
                  </a:ext>
                </a:extLst>
              </a:tr>
              <a:tr h="190500">
                <a:tc>
                  <a:txBody>
                    <a:bodyPr/>
                    <a:lstStyle/>
                    <a:p>
                      <a:pPr algn="ctr" fontAlgn="b"/>
                      <a:r>
                        <a:rPr lang="en-US" sz="960" u="none" strike="noStrike">
                          <a:effectLst/>
                        </a:rPr>
                        <a:t>2018</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76,701</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094355291"/>
                  </a:ext>
                </a:extLst>
              </a:tr>
              <a:tr h="190500">
                <a:tc>
                  <a:txBody>
                    <a:bodyPr/>
                    <a:lstStyle/>
                    <a:p>
                      <a:pPr algn="ctr" fontAlgn="b"/>
                      <a:r>
                        <a:rPr lang="en-US" sz="960" u="none" strike="noStrike">
                          <a:effectLst/>
                        </a:rPr>
                        <a:t>2019</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73,755</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247941464"/>
                  </a:ext>
                </a:extLst>
              </a:tr>
              <a:tr h="190500">
                <a:tc>
                  <a:txBody>
                    <a:bodyPr/>
                    <a:lstStyle/>
                    <a:p>
                      <a:pPr algn="ctr" fontAlgn="b"/>
                      <a:r>
                        <a:rPr lang="en-US" sz="960" u="none" strike="noStrike">
                          <a:effectLst/>
                        </a:rPr>
                        <a:t>2020</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75,660</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512901444"/>
                  </a:ext>
                </a:extLst>
              </a:tr>
              <a:tr h="190500">
                <a:tc>
                  <a:txBody>
                    <a:bodyPr/>
                    <a:lstStyle/>
                    <a:p>
                      <a:pPr algn="ctr" fontAlgn="b"/>
                      <a:r>
                        <a:rPr lang="en-US" sz="960" u="none" strike="noStrike">
                          <a:effectLst/>
                        </a:rPr>
                        <a:t>2021</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81,562</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493331292"/>
                  </a:ext>
                </a:extLst>
              </a:tr>
              <a:tr h="190500">
                <a:tc>
                  <a:txBody>
                    <a:bodyPr/>
                    <a:lstStyle/>
                    <a:p>
                      <a:pPr algn="ctr" fontAlgn="b"/>
                      <a:r>
                        <a:rPr lang="en-US" sz="960" u="none" strike="noStrike">
                          <a:effectLst/>
                        </a:rPr>
                        <a:t>2022</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80,906</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665498780"/>
                  </a:ext>
                </a:extLst>
              </a:tr>
              <a:tr h="190500">
                <a:tc>
                  <a:txBody>
                    <a:bodyPr/>
                    <a:lstStyle/>
                    <a:p>
                      <a:pPr algn="ctr" fontAlgn="b"/>
                      <a:r>
                        <a:rPr lang="en-US" sz="960" u="none" strike="noStrike">
                          <a:effectLst/>
                        </a:rPr>
                        <a:t>2023</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dirty="0">
                          <a:effectLst/>
                        </a:rPr>
                        <a:t>80,624</a:t>
                      </a:r>
                      <a:endParaRPr lang="en-US" sz="96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652113074"/>
                  </a:ext>
                </a:extLst>
              </a:tr>
            </a:tbl>
          </a:graphicData>
        </a:graphic>
      </p:graphicFrame>
      <p:pic>
        <p:nvPicPr>
          <p:cNvPr id="7" name="Picture 6">
            <a:extLst>
              <a:ext uri="{FF2B5EF4-FFF2-40B4-BE49-F238E27FC236}">
                <a16:creationId xmlns:a16="http://schemas.microsoft.com/office/drawing/2014/main" id="{66BAC9C5-7C50-DBDC-5470-E6E1C4B3A410}"/>
              </a:ext>
            </a:extLst>
          </p:cNvPr>
          <p:cNvPicPr>
            <a:picLocks noChangeAspect="1"/>
          </p:cNvPicPr>
          <p:nvPr/>
        </p:nvPicPr>
        <p:blipFill>
          <a:blip r:embed="rId2"/>
          <a:stretch>
            <a:fillRect/>
          </a:stretch>
        </p:blipFill>
        <p:spPr>
          <a:xfrm>
            <a:off x="1062566" y="4365471"/>
            <a:ext cx="4264373" cy="1540379"/>
          </a:xfrm>
          <a:prstGeom prst="rect">
            <a:avLst/>
          </a:prstGeom>
        </p:spPr>
      </p:pic>
      <p:pic>
        <p:nvPicPr>
          <p:cNvPr id="8" name="Picture 7">
            <a:extLst>
              <a:ext uri="{FF2B5EF4-FFF2-40B4-BE49-F238E27FC236}">
                <a16:creationId xmlns:a16="http://schemas.microsoft.com/office/drawing/2014/main" id="{C202D5FA-00CC-6448-F017-9155630CF173}"/>
              </a:ext>
            </a:extLst>
          </p:cNvPr>
          <p:cNvPicPr>
            <a:picLocks noChangeAspect="1"/>
          </p:cNvPicPr>
          <p:nvPr/>
        </p:nvPicPr>
        <p:blipFill>
          <a:blip r:embed="rId3"/>
          <a:srcRect b="2767"/>
          <a:stretch/>
        </p:blipFill>
        <p:spPr>
          <a:xfrm>
            <a:off x="3240414" y="1098829"/>
            <a:ext cx="5365646" cy="3047741"/>
          </a:xfrm>
          <a:prstGeom prst="rect">
            <a:avLst/>
          </a:prstGeom>
        </p:spPr>
      </p:pic>
    </p:spTree>
    <p:extLst>
      <p:ext uri="{BB962C8B-B14F-4D97-AF65-F5344CB8AC3E}">
        <p14:creationId xmlns:p14="http://schemas.microsoft.com/office/powerpoint/2010/main" val="407783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ED9C2-DDBF-01AF-D1C1-2998DFD82D8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84422B-DEF8-D2AB-5DDC-4AAD4A047A89}"/>
              </a:ext>
            </a:extLst>
          </p:cNvPr>
          <p:cNvSpPr>
            <a:spLocks noGrp="1"/>
          </p:cNvSpPr>
          <p:nvPr>
            <p:ph type="title"/>
          </p:nvPr>
        </p:nvSpPr>
        <p:spPr>
          <a:xfrm>
            <a:off x="457200" y="363964"/>
            <a:ext cx="8325556" cy="914118"/>
          </a:xfrm>
        </p:spPr>
        <p:txBody>
          <a:bodyPr/>
          <a:lstStyle/>
          <a:p>
            <a:r>
              <a:rPr lang="en-US" sz="3500" dirty="0">
                <a:solidFill>
                  <a:srgbClr val="094440"/>
                </a:solidFill>
                <a:effectLst/>
                <a:latin typeface="Times New Roman" panose="02020603050405020304" pitchFamily="18" charset="0"/>
              </a:rPr>
              <a:t>FORCASTING</a:t>
            </a:r>
          </a:p>
        </p:txBody>
      </p:sp>
      <p:sp>
        <p:nvSpPr>
          <p:cNvPr id="4" name="Slide Number Placeholder 3">
            <a:extLst>
              <a:ext uri="{FF2B5EF4-FFF2-40B4-BE49-F238E27FC236}">
                <a16:creationId xmlns:a16="http://schemas.microsoft.com/office/drawing/2014/main" id="{0C2BAAD4-AD8A-FD33-7223-22FE244C5AB3}"/>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38484AD0-1179-51FD-94FA-FDC940668C14}"/>
              </a:ext>
            </a:extLst>
          </p:cNvPr>
          <p:cNvSpPr txBox="1"/>
          <p:nvPr/>
        </p:nvSpPr>
        <p:spPr>
          <a:xfrm>
            <a:off x="265288" y="4555044"/>
            <a:ext cx="8421512" cy="276999"/>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ED8AC0A-EF89-EA87-0709-926A38E5AA68}"/>
              </a:ext>
            </a:extLst>
          </p:cNvPr>
          <p:cNvGraphicFramePr>
            <a:graphicFrameLocks noGrp="1"/>
          </p:cNvGraphicFramePr>
          <p:nvPr>
            <p:extLst>
              <p:ext uri="{D42A27DB-BD31-4B8C-83A1-F6EECF244321}">
                <p14:modId xmlns:p14="http://schemas.microsoft.com/office/powerpoint/2010/main" val="3600682332"/>
              </p:ext>
            </p:extLst>
          </p:nvPr>
        </p:nvGraphicFramePr>
        <p:xfrm>
          <a:off x="618512" y="1398252"/>
          <a:ext cx="2250521" cy="3361152"/>
        </p:xfrm>
        <a:graphic>
          <a:graphicData uri="http://schemas.openxmlformats.org/drawingml/2006/table">
            <a:tbl>
              <a:tblPr>
                <a:tableStyleId>{5C22544A-7EE6-4342-B048-85BDC9FD1C3A}</a:tableStyleId>
              </a:tblPr>
              <a:tblGrid>
                <a:gridCol w="997260">
                  <a:extLst>
                    <a:ext uri="{9D8B030D-6E8A-4147-A177-3AD203B41FA5}">
                      <a16:colId xmlns:a16="http://schemas.microsoft.com/office/drawing/2014/main" val="4281228474"/>
                    </a:ext>
                  </a:extLst>
                </a:gridCol>
                <a:gridCol w="1253261">
                  <a:extLst>
                    <a:ext uri="{9D8B030D-6E8A-4147-A177-3AD203B41FA5}">
                      <a16:colId xmlns:a16="http://schemas.microsoft.com/office/drawing/2014/main" val="185196210"/>
                    </a:ext>
                  </a:extLst>
                </a:gridCol>
              </a:tblGrid>
              <a:tr h="321402">
                <a:tc>
                  <a:txBody>
                    <a:bodyPr/>
                    <a:lstStyle/>
                    <a:p>
                      <a:pPr algn="ctr" fontAlgn="b"/>
                      <a:r>
                        <a:rPr lang="en-US" sz="960" u="none" strike="noStrike" dirty="0">
                          <a:effectLst/>
                        </a:rPr>
                        <a:t>Year</a:t>
                      </a:r>
                      <a:endParaRPr lang="en-US" sz="96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Road Freight (in tons)</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547134868"/>
                  </a:ext>
                </a:extLst>
              </a:tr>
              <a:tr h="202650">
                <a:tc>
                  <a:txBody>
                    <a:bodyPr/>
                    <a:lstStyle/>
                    <a:p>
                      <a:pPr algn="ctr" fontAlgn="b"/>
                      <a:r>
                        <a:rPr lang="en-US" sz="960" u="none" strike="noStrike">
                          <a:effectLst/>
                        </a:rPr>
                        <a:t>2014</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62,239</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527934929"/>
                  </a:ext>
                </a:extLst>
              </a:tr>
              <a:tr h="202650">
                <a:tc>
                  <a:txBody>
                    <a:bodyPr/>
                    <a:lstStyle/>
                    <a:p>
                      <a:pPr algn="ctr" fontAlgn="b"/>
                      <a:r>
                        <a:rPr lang="en-US" sz="960" u="none" strike="noStrike">
                          <a:effectLst/>
                        </a:rPr>
                        <a:t>2015</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62,569</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32765166"/>
                  </a:ext>
                </a:extLst>
              </a:tr>
              <a:tr h="202650">
                <a:tc>
                  <a:txBody>
                    <a:bodyPr/>
                    <a:lstStyle/>
                    <a:p>
                      <a:pPr algn="ctr" fontAlgn="b"/>
                      <a:r>
                        <a:rPr lang="en-US" sz="960" u="none" strike="noStrike">
                          <a:effectLst/>
                        </a:rPr>
                        <a:t>2016</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63,389</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890431373"/>
                  </a:ext>
                </a:extLst>
              </a:tr>
              <a:tr h="202650">
                <a:tc>
                  <a:txBody>
                    <a:bodyPr/>
                    <a:lstStyle/>
                    <a:p>
                      <a:pPr algn="ctr" fontAlgn="b"/>
                      <a:r>
                        <a:rPr lang="en-US" sz="960" u="none" strike="noStrike">
                          <a:effectLst/>
                        </a:rPr>
                        <a:t>2017</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68,013</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256346043"/>
                  </a:ext>
                </a:extLst>
              </a:tr>
              <a:tr h="202650">
                <a:tc>
                  <a:txBody>
                    <a:bodyPr/>
                    <a:lstStyle/>
                    <a:p>
                      <a:pPr algn="ctr" fontAlgn="b"/>
                      <a:r>
                        <a:rPr lang="en-US" sz="960" u="none" strike="noStrike">
                          <a:effectLst/>
                        </a:rPr>
                        <a:t>2018</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76,701</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525061991"/>
                  </a:ext>
                </a:extLst>
              </a:tr>
              <a:tr h="202650">
                <a:tc>
                  <a:txBody>
                    <a:bodyPr/>
                    <a:lstStyle/>
                    <a:p>
                      <a:pPr algn="ctr" fontAlgn="b"/>
                      <a:r>
                        <a:rPr lang="en-US" sz="960" u="none" strike="noStrike">
                          <a:effectLst/>
                        </a:rPr>
                        <a:t>2019</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73,755</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53452298"/>
                  </a:ext>
                </a:extLst>
              </a:tr>
              <a:tr h="202650">
                <a:tc>
                  <a:txBody>
                    <a:bodyPr/>
                    <a:lstStyle/>
                    <a:p>
                      <a:pPr algn="ctr" fontAlgn="b"/>
                      <a:r>
                        <a:rPr lang="en-US" sz="960" u="none" strike="noStrike">
                          <a:effectLst/>
                        </a:rPr>
                        <a:t>2020</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75,660</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42657599"/>
                  </a:ext>
                </a:extLst>
              </a:tr>
              <a:tr h="202650">
                <a:tc>
                  <a:txBody>
                    <a:bodyPr/>
                    <a:lstStyle/>
                    <a:p>
                      <a:pPr algn="ctr" fontAlgn="b"/>
                      <a:r>
                        <a:rPr lang="en-US" sz="960" u="none" strike="noStrike">
                          <a:effectLst/>
                        </a:rPr>
                        <a:t>2021</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81,562</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872690438"/>
                  </a:ext>
                </a:extLst>
              </a:tr>
              <a:tr h="202650">
                <a:tc>
                  <a:txBody>
                    <a:bodyPr/>
                    <a:lstStyle/>
                    <a:p>
                      <a:pPr algn="ctr" fontAlgn="b"/>
                      <a:r>
                        <a:rPr lang="en-US" sz="960" u="none" strike="noStrike">
                          <a:effectLst/>
                        </a:rPr>
                        <a:t>2022</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80,906</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297719380"/>
                  </a:ext>
                </a:extLst>
              </a:tr>
              <a:tr h="202650">
                <a:tc>
                  <a:txBody>
                    <a:bodyPr/>
                    <a:lstStyle/>
                    <a:p>
                      <a:pPr algn="ctr" fontAlgn="b"/>
                      <a:r>
                        <a:rPr lang="en-US" sz="960" u="none" strike="noStrike">
                          <a:effectLst/>
                        </a:rPr>
                        <a:t>2023</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960" u="none" strike="noStrike">
                          <a:effectLst/>
                        </a:rPr>
                        <a:t>80,624</a:t>
                      </a:r>
                      <a:endParaRPr lang="en-US" sz="96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990655436"/>
                  </a:ext>
                </a:extLst>
              </a:tr>
              <a:tr h="202650">
                <a:tc>
                  <a:txBody>
                    <a:bodyPr/>
                    <a:lstStyle/>
                    <a:p>
                      <a:pPr algn="ctr" fontAlgn="b"/>
                      <a:r>
                        <a:rPr lang="en-US" sz="960" u="none" strike="noStrike">
                          <a:effectLst/>
                        </a:rPr>
                        <a:t>2024</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85942.862</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34829481"/>
                  </a:ext>
                </a:extLst>
              </a:tr>
              <a:tr h="202650">
                <a:tc>
                  <a:txBody>
                    <a:bodyPr/>
                    <a:lstStyle/>
                    <a:p>
                      <a:pPr algn="ctr" fontAlgn="b"/>
                      <a:r>
                        <a:rPr lang="en-US" sz="960" u="none" strike="noStrike">
                          <a:effectLst/>
                        </a:rPr>
                        <a:t>2025</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88409.315</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98352470"/>
                  </a:ext>
                </a:extLst>
              </a:tr>
              <a:tr h="202650">
                <a:tc>
                  <a:txBody>
                    <a:bodyPr/>
                    <a:lstStyle/>
                    <a:p>
                      <a:pPr algn="ctr" fontAlgn="b"/>
                      <a:r>
                        <a:rPr lang="en-US" sz="960" u="none" strike="noStrike">
                          <a:effectLst/>
                        </a:rPr>
                        <a:t>2026</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90878.162</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948810"/>
                  </a:ext>
                </a:extLst>
              </a:tr>
              <a:tr h="202650">
                <a:tc>
                  <a:txBody>
                    <a:bodyPr/>
                    <a:lstStyle/>
                    <a:p>
                      <a:pPr algn="ctr" fontAlgn="b"/>
                      <a:r>
                        <a:rPr lang="en-US" sz="960" u="none" strike="noStrike">
                          <a:effectLst/>
                        </a:rPr>
                        <a:t>2027</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93349.403</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20330083"/>
                  </a:ext>
                </a:extLst>
              </a:tr>
              <a:tr h="202650">
                <a:tc>
                  <a:txBody>
                    <a:bodyPr/>
                    <a:lstStyle/>
                    <a:p>
                      <a:pPr algn="ctr" fontAlgn="b"/>
                      <a:r>
                        <a:rPr lang="en-US" sz="960" u="none" strike="noStrike">
                          <a:effectLst/>
                        </a:rPr>
                        <a:t>2028</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95823.038</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93565681"/>
                  </a:ext>
                </a:extLst>
              </a:tr>
            </a:tbl>
          </a:graphicData>
        </a:graphic>
      </p:graphicFrame>
      <p:cxnSp>
        <p:nvCxnSpPr>
          <p:cNvPr id="8" name="Straight Connector 7">
            <a:extLst>
              <a:ext uri="{FF2B5EF4-FFF2-40B4-BE49-F238E27FC236}">
                <a16:creationId xmlns:a16="http://schemas.microsoft.com/office/drawing/2014/main" id="{19589B1A-AA4A-CE46-98C1-A07710169080}"/>
              </a:ext>
            </a:extLst>
          </p:cNvPr>
          <p:cNvCxnSpPr/>
          <p:nvPr/>
        </p:nvCxnSpPr>
        <p:spPr>
          <a:xfrm>
            <a:off x="618512" y="3758268"/>
            <a:ext cx="2239861" cy="0"/>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9">
            <a:extLst>
              <a:ext uri="{FF2B5EF4-FFF2-40B4-BE49-F238E27FC236}">
                <a16:creationId xmlns:a16="http://schemas.microsoft.com/office/drawing/2014/main" id="{ED7CC9D0-963D-B1CB-894E-76A6E818ADF5}"/>
              </a:ext>
            </a:extLst>
          </p:cNvPr>
          <p:cNvPicPr>
            <a:picLocks noChangeAspect="1"/>
          </p:cNvPicPr>
          <p:nvPr/>
        </p:nvPicPr>
        <p:blipFill>
          <a:blip r:embed="rId2"/>
          <a:stretch>
            <a:fillRect/>
          </a:stretch>
        </p:blipFill>
        <p:spPr>
          <a:xfrm>
            <a:off x="3117266" y="1711404"/>
            <a:ext cx="5321300" cy="3048000"/>
          </a:xfrm>
          <a:prstGeom prst="rect">
            <a:avLst/>
          </a:prstGeom>
        </p:spPr>
      </p:pic>
    </p:spTree>
    <p:extLst>
      <p:ext uri="{BB962C8B-B14F-4D97-AF65-F5344CB8AC3E}">
        <p14:creationId xmlns:p14="http://schemas.microsoft.com/office/powerpoint/2010/main" val="262340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060FF-F6F6-60CB-F3A7-403DEB7430F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27F351D-A090-DC28-D541-8E06ED2AE75D}"/>
              </a:ext>
            </a:extLst>
          </p:cNvPr>
          <p:cNvSpPr>
            <a:spLocks noGrp="1"/>
          </p:cNvSpPr>
          <p:nvPr>
            <p:ph type="title"/>
          </p:nvPr>
        </p:nvSpPr>
        <p:spPr>
          <a:xfrm>
            <a:off x="457200" y="363964"/>
            <a:ext cx="8325556" cy="914118"/>
          </a:xfrm>
        </p:spPr>
        <p:txBody>
          <a:bodyPr/>
          <a:lstStyle/>
          <a:p>
            <a:r>
              <a:rPr lang="en-US" sz="3500" dirty="0">
                <a:solidFill>
                  <a:srgbClr val="094440"/>
                </a:solidFill>
                <a:effectLst/>
                <a:latin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FC4750D8-07B1-0990-6EFD-0C2BA8F0EBBB}"/>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AE5DDA79-6BE1-5CD0-0DC5-CDB87B3C737F}"/>
              </a:ext>
            </a:extLst>
          </p:cNvPr>
          <p:cNvSpPr txBox="1"/>
          <p:nvPr/>
        </p:nvSpPr>
        <p:spPr>
          <a:xfrm>
            <a:off x="265288" y="4555044"/>
            <a:ext cx="8421512" cy="276999"/>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A4740B-298F-A507-CBCC-7FD24D1569BF}"/>
              </a:ext>
            </a:extLst>
          </p:cNvPr>
          <p:cNvSpPr txBox="1"/>
          <p:nvPr/>
        </p:nvSpPr>
        <p:spPr>
          <a:xfrm>
            <a:off x="457199" y="1439235"/>
            <a:ext cx="7488044" cy="5355312"/>
          </a:xfrm>
          <a:prstGeom prst="rect">
            <a:avLst/>
          </a:prstGeom>
          <a:noFill/>
        </p:spPr>
        <p:txBody>
          <a:bodyPr wrap="square">
            <a:spAutoFit/>
          </a:bodyPr>
          <a:lstStyle/>
          <a:p>
            <a:r>
              <a:rPr lang="en-US" b="0" i="0" dirty="0">
                <a:effectLst/>
                <a:latin typeface="__fkGroteskNeue_598ab8"/>
              </a:rPr>
              <a:t>The regression analysis indicates that there is a strong and statistically significant positive relationship between freight transportation (in thousand tons) and fuel consumed . The model explains a substantial portion of variance in the dependent variable, making it a reliable tool for predicting outcomes based on road freight volume.</a:t>
            </a:r>
          </a:p>
          <a:p>
            <a:endParaRPr lang="en-US" dirty="0">
              <a:latin typeface="__fkGroteskNeue_598ab8"/>
            </a:endParaRPr>
          </a:p>
          <a:p>
            <a:pPr marL="285750" indent="-285750">
              <a:buFont typeface="Arial" panose="020B0604020202020204" pitchFamily="34" charset="0"/>
              <a:buChar char="•"/>
            </a:pPr>
            <a:r>
              <a:rPr lang="en-US" dirty="0">
                <a:latin typeface="__fkGroteskNeue_598ab8"/>
              </a:rPr>
              <a:t>The relationship between fuel consumption and freight transported based on the analysis is strong</a:t>
            </a:r>
          </a:p>
          <a:p>
            <a:pPr marL="285750" indent="-285750">
              <a:buFont typeface="Arial" panose="020B0604020202020204" pitchFamily="34" charset="0"/>
              <a:buChar char="•"/>
            </a:pPr>
            <a:r>
              <a:rPr lang="en-US" dirty="0">
                <a:latin typeface="__fkGroteskNeue_598ab8"/>
              </a:rPr>
              <a:t>With the help of Durbin Watson Statistic, the residual output shows no autocorrelation </a:t>
            </a:r>
          </a:p>
          <a:p>
            <a:pPr marL="285750" indent="-285750">
              <a:buFont typeface="Arial" panose="020B0604020202020204" pitchFamily="34" charset="0"/>
              <a:buChar char="•"/>
            </a:pPr>
            <a:r>
              <a:rPr lang="en-US" dirty="0">
                <a:latin typeface="__fkGroteskNeue_598ab8"/>
              </a:rPr>
              <a:t>Residuals are constant and normally distributed conforming the assumption of homoscedasticity </a:t>
            </a:r>
          </a:p>
          <a:p>
            <a:endParaRPr lang="en-US" dirty="0">
              <a:latin typeface="__fkGroteskNeue_598ab8"/>
            </a:endParaRPr>
          </a:p>
          <a:p>
            <a:pPr marL="285750" indent="-285750">
              <a:buFont typeface="Arial" panose="020B0604020202020204" pitchFamily="34" charset="0"/>
              <a:buChar char="•"/>
            </a:pPr>
            <a:endParaRPr lang="en-US" dirty="0">
              <a:latin typeface="__fkGroteskNeue_598ab8"/>
            </a:endParaRPr>
          </a:p>
          <a:p>
            <a:r>
              <a:rPr lang="en-US" dirty="0">
                <a:latin typeface="__fkGroteskNeue_598ab8"/>
              </a:rPr>
              <a:t>This indicates that the data fits perfectly and hence, if one variable increases so does the other variable&gt;</a:t>
            </a:r>
          </a:p>
          <a:p>
            <a:endParaRPr lang="en-US" dirty="0">
              <a:latin typeface="__fkGroteskNeue_598ab8"/>
            </a:endParaRPr>
          </a:p>
          <a:p>
            <a:endParaRPr lang="en-US" dirty="0">
              <a:latin typeface="__fkGroteskNeue_598ab8"/>
            </a:endParaRPr>
          </a:p>
          <a:p>
            <a:endParaRPr lang="en-US" dirty="0"/>
          </a:p>
        </p:txBody>
      </p:sp>
    </p:spTree>
    <p:extLst>
      <p:ext uri="{BB962C8B-B14F-4D97-AF65-F5344CB8AC3E}">
        <p14:creationId xmlns:p14="http://schemas.microsoft.com/office/powerpoint/2010/main" val="344765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1143000"/>
          </a:xfrm>
        </p:spPr>
        <p:txBody>
          <a:bodyPr/>
          <a:lstStyle/>
          <a:p>
            <a:r>
              <a:rPr lang="lv-LV"/>
              <a:t>T</a:t>
            </a:r>
            <a:r>
              <a:rPr lang="en-US"/>
              <a:t>he topicality of the theme</a:t>
            </a:r>
            <a:endParaRPr lang="en-GB" altLang="lv-LV"/>
          </a:p>
        </p:txBody>
      </p:sp>
      <p:sp>
        <p:nvSpPr>
          <p:cNvPr id="4099" name="Content Placeholder 2"/>
          <p:cNvSpPr>
            <a:spLocks noGrp="1"/>
          </p:cNvSpPr>
          <p:nvPr>
            <p:ph idx="1"/>
          </p:nvPr>
        </p:nvSpPr>
        <p:spPr>
          <a:xfrm>
            <a:off x="457200" y="1415809"/>
            <a:ext cx="8229600" cy="4710507"/>
          </a:xfrm>
        </p:spPr>
        <p:txBody>
          <a:bodyPr vert="horz" lIns="91440" tIns="45720" rIns="91440" bIns="45720" rtlCol="0" anchor="t">
            <a:noAutofit/>
          </a:bodyPr>
          <a:lstStyle/>
          <a:p>
            <a:pPr algn="just"/>
            <a:r>
              <a:rPr lang="lv-LV" dirty="0" err="1">
                <a:solidFill>
                  <a:schemeClr val="tx1"/>
                </a:solidFill>
                <a:cs typeface="Times New Roman"/>
              </a:rPr>
              <a:t>Road</a:t>
            </a:r>
            <a:r>
              <a:rPr lang="lv-LV" dirty="0">
                <a:solidFill>
                  <a:schemeClr val="tx1"/>
                </a:solidFill>
                <a:cs typeface="Times New Roman"/>
              </a:rPr>
              <a:t> </a:t>
            </a:r>
            <a:r>
              <a:rPr lang="lv-LV" dirty="0" err="1">
                <a:solidFill>
                  <a:schemeClr val="tx1"/>
                </a:solidFill>
                <a:cs typeface="Times New Roman"/>
              </a:rPr>
              <a:t>fright</a:t>
            </a:r>
            <a:r>
              <a:rPr lang="lv-LV" dirty="0">
                <a:solidFill>
                  <a:schemeClr val="tx1"/>
                </a:solidFill>
                <a:cs typeface="Times New Roman"/>
              </a:rPr>
              <a:t> </a:t>
            </a:r>
            <a:r>
              <a:rPr lang="lv-LV" dirty="0" err="1">
                <a:solidFill>
                  <a:schemeClr val="tx1"/>
                </a:solidFill>
                <a:cs typeface="Times New Roman"/>
              </a:rPr>
              <a:t>is</a:t>
            </a:r>
            <a:r>
              <a:rPr lang="lv-LV" dirty="0">
                <a:solidFill>
                  <a:schemeClr val="tx1"/>
                </a:solidFill>
                <a:cs typeface="Times New Roman"/>
              </a:rPr>
              <a:t> </a:t>
            </a:r>
            <a:r>
              <a:rPr lang="lv-LV" dirty="0" err="1">
                <a:solidFill>
                  <a:schemeClr val="tx1"/>
                </a:solidFill>
                <a:cs typeface="Times New Roman"/>
              </a:rPr>
              <a:t>one</a:t>
            </a:r>
            <a:r>
              <a:rPr lang="lv-LV" dirty="0">
                <a:solidFill>
                  <a:schemeClr val="tx1"/>
                </a:solidFill>
                <a:cs typeface="Times New Roman"/>
              </a:rPr>
              <a:t> </a:t>
            </a:r>
            <a:r>
              <a:rPr lang="lv-LV" dirty="0" err="1">
                <a:solidFill>
                  <a:schemeClr val="tx1"/>
                </a:solidFill>
                <a:cs typeface="Times New Roman"/>
              </a:rPr>
              <a:t>of</a:t>
            </a:r>
            <a:r>
              <a:rPr lang="lv-LV" dirty="0">
                <a:solidFill>
                  <a:schemeClr val="tx1"/>
                </a:solidFill>
                <a:cs typeface="Times New Roman"/>
              </a:rPr>
              <a:t> </a:t>
            </a:r>
            <a:r>
              <a:rPr lang="lv-LV" dirty="0" err="1">
                <a:solidFill>
                  <a:schemeClr val="tx1"/>
                </a:solidFill>
                <a:cs typeface="Times New Roman"/>
              </a:rPr>
              <a:t>the</a:t>
            </a:r>
            <a:r>
              <a:rPr lang="lv-LV" dirty="0">
                <a:solidFill>
                  <a:schemeClr val="tx1"/>
                </a:solidFill>
                <a:cs typeface="Times New Roman"/>
              </a:rPr>
              <a:t> major mode </a:t>
            </a:r>
            <a:r>
              <a:rPr lang="lv-LV" dirty="0" err="1">
                <a:solidFill>
                  <a:schemeClr val="tx1"/>
                </a:solidFill>
                <a:cs typeface="Times New Roman"/>
              </a:rPr>
              <a:t>of</a:t>
            </a:r>
            <a:r>
              <a:rPr lang="lv-LV" dirty="0">
                <a:solidFill>
                  <a:schemeClr val="tx1"/>
                </a:solidFill>
                <a:cs typeface="Times New Roman"/>
              </a:rPr>
              <a:t> </a:t>
            </a:r>
            <a:r>
              <a:rPr lang="lv-LV" dirty="0" err="1">
                <a:solidFill>
                  <a:schemeClr val="tx1"/>
                </a:solidFill>
                <a:cs typeface="Times New Roman"/>
              </a:rPr>
              <a:t>transportation</a:t>
            </a:r>
            <a:r>
              <a:rPr lang="lv-LV" dirty="0">
                <a:solidFill>
                  <a:schemeClr val="tx1"/>
                </a:solidFill>
                <a:cs typeface="Times New Roman"/>
              </a:rPr>
              <a:t> </a:t>
            </a:r>
            <a:r>
              <a:rPr lang="lv-LV" dirty="0" err="1">
                <a:solidFill>
                  <a:schemeClr val="tx1"/>
                </a:solidFill>
                <a:cs typeface="Times New Roman"/>
              </a:rPr>
              <a:t>in</a:t>
            </a:r>
            <a:r>
              <a:rPr lang="lv-LV" dirty="0">
                <a:solidFill>
                  <a:schemeClr val="tx1"/>
                </a:solidFill>
                <a:cs typeface="Times New Roman"/>
              </a:rPr>
              <a:t> </a:t>
            </a:r>
            <a:r>
              <a:rPr lang="lv-LV" dirty="0" err="1">
                <a:solidFill>
                  <a:schemeClr val="tx1"/>
                </a:solidFill>
                <a:cs typeface="Times New Roman"/>
              </a:rPr>
              <a:t>latvia</a:t>
            </a:r>
            <a:r>
              <a:rPr lang="lv-LV" dirty="0">
                <a:solidFill>
                  <a:schemeClr val="tx1"/>
                </a:solidFill>
                <a:cs typeface="Times New Roman"/>
              </a:rPr>
              <a:t>, </a:t>
            </a:r>
            <a:r>
              <a:rPr lang="lv-LV" dirty="0" err="1">
                <a:solidFill>
                  <a:schemeClr val="tx1"/>
                </a:solidFill>
                <a:cs typeface="Times New Roman"/>
              </a:rPr>
              <a:t>followed</a:t>
            </a:r>
            <a:r>
              <a:rPr lang="lv-LV" dirty="0">
                <a:solidFill>
                  <a:schemeClr val="tx1"/>
                </a:solidFill>
                <a:cs typeface="Times New Roman"/>
              </a:rPr>
              <a:t> </a:t>
            </a:r>
            <a:r>
              <a:rPr lang="lv-LV" dirty="0" err="1">
                <a:solidFill>
                  <a:schemeClr val="tx1"/>
                </a:solidFill>
                <a:cs typeface="Times New Roman"/>
              </a:rPr>
              <a:t>by</a:t>
            </a:r>
            <a:r>
              <a:rPr lang="lv-LV" dirty="0">
                <a:solidFill>
                  <a:schemeClr val="tx1"/>
                </a:solidFill>
                <a:cs typeface="Times New Roman"/>
              </a:rPr>
              <a:t> </a:t>
            </a:r>
            <a:r>
              <a:rPr lang="lv-LV" dirty="0" err="1">
                <a:solidFill>
                  <a:schemeClr val="tx1"/>
                </a:solidFill>
                <a:cs typeface="Times New Roman"/>
              </a:rPr>
              <a:t>rail</a:t>
            </a:r>
            <a:r>
              <a:rPr lang="lv-LV" dirty="0">
                <a:solidFill>
                  <a:schemeClr val="tx1"/>
                </a:solidFill>
                <a:cs typeface="Times New Roman"/>
              </a:rPr>
              <a:t> </a:t>
            </a:r>
            <a:r>
              <a:rPr lang="lv-LV" dirty="0" err="1">
                <a:solidFill>
                  <a:schemeClr val="tx1"/>
                </a:solidFill>
                <a:cs typeface="Times New Roman"/>
              </a:rPr>
              <a:t>way</a:t>
            </a:r>
            <a:r>
              <a:rPr lang="lv-LV" dirty="0">
                <a:solidFill>
                  <a:schemeClr val="tx1"/>
                </a:solidFill>
                <a:cs typeface="Times New Roman"/>
              </a:rPr>
              <a:t>. </a:t>
            </a:r>
            <a:r>
              <a:rPr lang="lv-LV" dirty="0" err="1">
                <a:solidFill>
                  <a:schemeClr val="tx1"/>
                </a:solidFill>
                <a:cs typeface="Times New Roman"/>
              </a:rPr>
              <a:t>Due</a:t>
            </a:r>
            <a:r>
              <a:rPr lang="lv-LV" dirty="0">
                <a:solidFill>
                  <a:schemeClr val="tx1"/>
                </a:solidFill>
                <a:cs typeface="Times New Roman"/>
              </a:rPr>
              <a:t> to </a:t>
            </a:r>
            <a:r>
              <a:rPr lang="lv-LV" dirty="0" err="1">
                <a:solidFill>
                  <a:schemeClr val="tx1"/>
                </a:solidFill>
                <a:cs typeface="Times New Roman"/>
              </a:rPr>
              <a:t>the</a:t>
            </a:r>
            <a:r>
              <a:rPr lang="lv-LV" dirty="0">
                <a:solidFill>
                  <a:schemeClr val="tx1"/>
                </a:solidFill>
                <a:cs typeface="Times New Roman"/>
              </a:rPr>
              <a:t> </a:t>
            </a:r>
            <a:r>
              <a:rPr lang="lv-LV" dirty="0" err="1">
                <a:solidFill>
                  <a:schemeClr val="tx1"/>
                </a:solidFill>
                <a:cs typeface="Times New Roman"/>
              </a:rPr>
              <a:t>increase</a:t>
            </a:r>
            <a:r>
              <a:rPr lang="lv-LV" dirty="0">
                <a:solidFill>
                  <a:schemeClr val="tx1"/>
                </a:solidFill>
                <a:cs typeface="Times New Roman"/>
              </a:rPr>
              <a:t> </a:t>
            </a:r>
            <a:r>
              <a:rPr lang="lv-LV" dirty="0" err="1">
                <a:solidFill>
                  <a:schemeClr val="tx1"/>
                </a:solidFill>
                <a:cs typeface="Times New Roman"/>
              </a:rPr>
              <a:t>in</a:t>
            </a:r>
            <a:r>
              <a:rPr lang="lv-LV" dirty="0">
                <a:solidFill>
                  <a:schemeClr val="tx1"/>
                </a:solidFill>
                <a:cs typeface="Times New Roman"/>
              </a:rPr>
              <a:t> </a:t>
            </a:r>
            <a:r>
              <a:rPr lang="lv-LV" dirty="0" err="1">
                <a:solidFill>
                  <a:schemeClr val="tx1"/>
                </a:solidFill>
                <a:cs typeface="Times New Roman"/>
              </a:rPr>
              <a:t>the</a:t>
            </a:r>
            <a:r>
              <a:rPr lang="lv-LV" dirty="0">
                <a:solidFill>
                  <a:schemeClr val="tx1"/>
                </a:solidFill>
                <a:cs typeface="Times New Roman"/>
              </a:rPr>
              <a:t> </a:t>
            </a:r>
            <a:r>
              <a:rPr lang="lv-LV" dirty="0" err="1">
                <a:solidFill>
                  <a:schemeClr val="tx1"/>
                </a:solidFill>
                <a:cs typeface="Times New Roman"/>
              </a:rPr>
              <a:t>transportation</a:t>
            </a:r>
            <a:r>
              <a:rPr lang="lv-LV" dirty="0">
                <a:solidFill>
                  <a:schemeClr val="tx1"/>
                </a:solidFill>
                <a:cs typeface="Times New Roman"/>
              </a:rPr>
              <a:t>, </a:t>
            </a:r>
            <a:r>
              <a:rPr lang="lv-LV" dirty="0" err="1">
                <a:solidFill>
                  <a:schemeClr val="tx1"/>
                </a:solidFill>
                <a:cs typeface="Times New Roman"/>
              </a:rPr>
              <a:t>the</a:t>
            </a:r>
            <a:r>
              <a:rPr lang="lv-LV" dirty="0">
                <a:solidFill>
                  <a:schemeClr val="tx1"/>
                </a:solidFill>
                <a:cs typeface="Times New Roman"/>
              </a:rPr>
              <a:t> </a:t>
            </a:r>
            <a:r>
              <a:rPr lang="lv-LV" dirty="0" err="1">
                <a:solidFill>
                  <a:schemeClr val="tx1"/>
                </a:solidFill>
                <a:cs typeface="Times New Roman"/>
              </a:rPr>
              <a:t>consumption</a:t>
            </a:r>
            <a:r>
              <a:rPr lang="lv-LV" dirty="0">
                <a:solidFill>
                  <a:schemeClr val="tx1"/>
                </a:solidFill>
                <a:cs typeface="Times New Roman"/>
              </a:rPr>
              <a:t> </a:t>
            </a:r>
            <a:r>
              <a:rPr lang="lv-LV" dirty="0" err="1">
                <a:solidFill>
                  <a:schemeClr val="tx1"/>
                </a:solidFill>
                <a:cs typeface="Times New Roman"/>
              </a:rPr>
              <a:t>of</a:t>
            </a:r>
            <a:r>
              <a:rPr lang="lv-LV" dirty="0">
                <a:solidFill>
                  <a:schemeClr val="tx1"/>
                </a:solidFill>
                <a:cs typeface="Times New Roman"/>
              </a:rPr>
              <a:t> </a:t>
            </a:r>
            <a:r>
              <a:rPr lang="lv-LV" dirty="0" err="1">
                <a:solidFill>
                  <a:schemeClr val="tx1"/>
                </a:solidFill>
                <a:cs typeface="Times New Roman"/>
              </a:rPr>
              <a:t>fuel</a:t>
            </a:r>
            <a:r>
              <a:rPr lang="lv-LV" dirty="0">
                <a:solidFill>
                  <a:schemeClr val="tx1"/>
                </a:solidFill>
                <a:cs typeface="Times New Roman"/>
              </a:rPr>
              <a:t> </a:t>
            </a:r>
            <a:r>
              <a:rPr lang="lv-LV" dirty="0" err="1">
                <a:solidFill>
                  <a:schemeClr val="tx1"/>
                </a:solidFill>
                <a:cs typeface="Times New Roman"/>
              </a:rPr>
              <a:t>also</a:t>
            </a:r>
            <a:r>
              <a:rPr lang="lv-LV" dirty="0">
                <a:solidFill>
                  <a:schemeClr val="tx1"/>
                </a:solidFill>
                <a:cs typeface="Times New Roman"/>
              </a:rPr>
              <a:t> </a:t>
            </a:r>
            <a:r>
              <a:rPr lang="lv-LV" dirty="0" err="1">
                <a:solidFill>
                  <a:schemeClr val="tx1"/>
                </a:solidFill>
                <a:cs typeface="Times New Roman"/>
              </a:rPr>
              <a:t>tend</a:t>
            </a:r>
            <a:r>
              <a:rPr lang="lv-LV" dirty="0">
                <a:solidFill>
                  <a:schemeClr val="tx1"/>
                </a:solidFill>
                <a:cs typeface="Times New Roman"/>
              </a:rPr>
              <a:t> to </a:t>
            </a:r>
            <a:r>
              <a:rPr lang="lv-LV" dirty="0" err="1">
                <a:solidFill>
                  <a:schemeClr val="tx1"/>
                </a:solidFill>
                <a:cs typeface="Times New Roman"/>
              </a:rPr>
              <a:t>be</a:t>
            </a:r>
            <a:r>
              <a:rPr lang="lv-LV" dirty="0">
                <a:solidFill>
                  <a:schemeClr val="tx1"/>
                </a:solidFill>
                <a:cs typeface="Times New Roman"/>
              </a:rPr>
              <a:t> </a:t>
            </a:r>
            <a:r>
              <a:rPr lang="lv-LV" dirty="0" err="1">
                <a:solidFill>
                  <a:schemeClr val="tx1"/>
                </a:solidFill>
                <a:cs typeface="Times New Roman"/>
              </a:rPr>
              <a:t>rising</a:t>
            </a:r>
            <a:r>
              <a:rPr lang="lv-LV" dirty="0">
                <a:solidFill>
                  <a:schemeClr val="tx1"/>
                </a:solidFill>
                <a:cs typeface="Times New Roman"/>
              </a:rPr>
              <a:t> </a:t>
            </a:r>
            <a:r>
              <a:rPr lang="lv-LV" dirty="0" err="1">
                <a:solidFill>
                  <a:schemeClr val="tx1"/>
                </a:solidFill>
                <a:cs typeface="Times New Roman"/>
              </a:rPr>
              <a:t>high</a:t>
            </a:r>
            <a:r>
              <a:rPr lang="lv-LV" dirty="0">
                <a:solidFill>
                  <a:schemeClr val="tx1"/>
                </a:solidFill>
                <a:cs typeface="Times New Roman"/>
              </a:rPr>
              <a:t>. (</a:t>
            </a:r>
            <a:r>
              <a:rPr lang="en-US" b="0" i="0" u="none" strike="noStrike" dirty="0" err="1">
                <a:solidFill>
                  <a:schemeClr val="tx1"/>
                </a:solidFill>
                <a:effectLst/>
                <a:latin typeface="Open Sans" panose="020B0606030504020204" pitchFamily="34" charset="0"/>
              </a:rPr>
              <a:t>Eng.LSM.lv</a:t>
            </a:r>
            <a:r>
              <a:rPr lang="en-US" u="none" strike="noStrike" dirty="0" err="1">
                <a:solidFill>
                  <a:schemeClr val="tx1"/>
                </a:solidFill>
                <a:latin typeface="Open Sans" panose="020B0606030504020204" pitchFamily="34" charset="0"/>
              </a:rPr>
              <a:t>,</a:t>
            </a:r>
            <a:r>
              <a:rPr lang="en-US" b="0" i="1" dirty="0" err="1">
                <a:solidFill>
                  <a:schemeClr val="tx1"/>
                </a:solidFill>
                <a:effectLst/>
                <a:latin typeface="Open Sans" panose="020B0606030504020204" pitchFamily="34" charset="0"/>
              </a:rPr>
              <a:t>Latvian</a:t>
            </a:r>
            <a:r>
              <a:rPr lang="en-US" b="0" i="1" dirty="0">
                <a:solidFill>
                  <a:schemeClr val="tx1"/>
                </a:solidFill>
                <a:effectLst/>
                <a:latin typeface="Open Sans" panose="020B0606030504020204" pitchFamily="34" charset="0"/>
              </a:rPr>
              <a:t> Public Broadcasting) </a:t>
            </a:r>
            <a:endParaRPr lang="lv-LV" dirty="0">
              <a:solidFill>
                <a:schemeClr val="tx1"/>
              </a:solidFill>
              <a:cs typeface="Times New Roman"/>
            </a:endParaRPr>
          </a:p>
          <a:p>
            <a:pPr marL="0" indent="0" algn="just">
              <a:buNone/>
            </a:pPr>
            <a:endParaRPr lang="lv-LV" dirty="0">
              <a:solidFill>
                <a:schemeClr val="tx1"/>
              </a:solidFill>
              <a:cs typeface="Times New Roman"/>
            </a:endParaRPr>
          </a:p>
          <a:p>
            <a:pPr algn="just"/>
            <a:r>
              <a:rPr lang="lv-LV" dirty="0" err="1">
                <a:solidFill>
                  <a:schemeClr val="tx1"/>
                </a:solidFill>
                <a:cs typeface="Times New Roman"/>
              </a:rPr>
              <a:t>This</a:t>
            </a:r>
            <a:r>
              <a:rPr lang="lv-LV" dirty="0">
                <a:solidFill>
                  <a:schemeClr val="tx1"/>
                </a:solidFill>
                <a:cs typeface="Times New Roman"/>
              </a:rPr>
              <a:t> </a:t>
            </a:r>
            <a:r>
              <a:rPr lang="lv-LV" dirty="0" err="1">
                <a:solidFill>
                  <a:schemeClr val="tx1"/>
                </a:solidFill>
                <a:cs typeface="Times New Roman"/>
              </a:rPr>
              <a:t>study</a:t>
            </a:r>
            <a:r>
              <a:rPr lang="lv-LV" dirty="0">
                <a:solidFill>
                  <a:schemeClr val="tx1"/>
                </a:solidFill>
                <a:cs typeface="Times New Roman"/>
              </a:rPr>
              <a:t> </a:t>
            </a:r>
            <a:r>
              <a:rPr lang="lv-LV" dirty="0" err="1">
                <a:solidFill>
                  <a:schemeClr val="tx1"/>
                </a:solidFill>
                <a:cs typeface="Times New Roman"/>
              </a:rPr>
              <a:t>will</a:t>
            </a:r>
            <a:r>
              <a:rPr lang="lv-LV" dirty="0">
                <a:solidFill>
                  <a:schemeClr val="tx1"/>
                </a:solidFill>
                <a:cs typeface="Times New Roman"/>
              </a:rPr>
              <a:t> </a:t>
            </a:r>
            <a:r>
              <a:rPr lang="lv-LV" dirty="0" err="1">
                <a:solidFill>
                  <a:schemeClr val="tx1"/>
                </a:solidFill>
                <a:cs typeface="Times New Roman"/>
              </a:rPr>
              <a:t>be</a:t>
            </a:r>
            <a:r>
              <a:rPr lang="lv-LV" dirty="0">
                <a:solidFill>
                  <a:schemeClr val="tx1"/>
                </a:solidFill>
                <a:cs typeface="Times New Roman"/>
              </a:rPr>
              <a:t> </a:t>
            </a:r>
            <a:r>
              <a:rPr lang="lv-LV" dirty="0" err="1">
                <a:solidFill>
                  <a:schemeClr val="tx1"/>
                </a:solidFill>
                <a:cs typeface="Times New Roman"/>
              </a:rPr>
              <a:t>an</a:t>
            </a:r>
            <a:r>
              <a:rPr lang="lv-LV" dirty="0">
                <a:solidFill>
                  <a:schemeClr val="tx1"/>
                </a:solidFill>
                <a:cs typeface="Times New Roman"/>
              </a:rPr>
              <a:t> </a:t>
            </a:r>
            <a:r>
              <a:rPr lang="lv-LV" dirty="0" err="1">
                <a:solidFill>
                  <a:schemeClr val="tx1"/>
                </a:solidFill>
                <a:cs typeface="Times New Roman"/>
              </a:rPr>
              <a:t>analysis</a:t>
            </a:r>
            <a:r>
              <a:rPr lang="lv-LV" dirty="0">
                <a:solidFill>
                  <a:schemeClr val="tx1"/>
                </a:solidFill>
                <a:cs typeface="Times New Roman"/>
              </a:rPr>
              <a:t> </a:t>
            </a:r>
            <a:r>
              <a:rPr lang="lv-LV" dirty="0" err="1">
                <a:solidFill>
                  <a:schemeClr val="tx1"/>
                </a:solidFill>
                <a:cs typeface="Times New Roman"/>
              </a:rPr>
              <a:t>the</a:t>
            </a:r>
            <a:r>
              <a:rPr lang="lv-LV" dirty="0">
                <a:solidFill>
                  <a:schemeClr val="tx1"/>
                </a:solidFill>
                <a:cs typeface="Times New Roman"/>
              </a:rPr>
              <a:t> </a:t>
            </a:r>
            <a:r>
              <a:rPr lang="lv-LV" dirty="0" err="1">
                <a:solidFill>
                  <a:schemeClr val="tx1"/>
                </a:solidFill>
                <a:cs typeface="Times New Roman"/>
              </a:rPr>
              <a:t>road</a:t>
            </a:r>
            <a:r>
              <a:rPr lang="lv-LV" dirty="0">
                <a:solidFill>
                  <a:schemeClr val="tx1"/>
                </a:solidFill>
                <a:cs typeface="Times New Roman"/>
              </a:rPr>
              <a:t> </a:t>
            </a:r>
            <a:r>
              <a:rPr lang="lv-LV" dirty="0" err="1">
                <a:solidFill>
                  <a:schemeClr val="tx1"/>
                </a:solidFill>
                <a:cs typeface="Times New Roman"/>
              </a:rPr>
              <a:t>freight</a:t>
            </a:r>
            <a:r>
              <a:rPr lang="lv-LV" dirty="0">
                <a:solidFill>
                  <a:schemeClr val="tx1"/>
                </a:solidFill>
                <a:cs typeface="Times New Roman"/>
              </a:rPr>
              <a:t> transport </a:t>
            </a:r>
            <a:r>
              <a:rPr lang="lv-LV" dirty="0" err="1">
                <a:solidFill>
                  <a:schemeClr val="tx1"/>
                </a:solidFill>
                <a:cs typeface="Times New Roman"/>
              </a:rPr>
              <a:t>in</a:t>
            </a:r>
            <a:r>
              <a:rPr lang="lv-LV" dirty="0">
                <a:solidFill>
                  <a:schemeClr val="tx1"/>
                </a:solidFill>
                <a:cs typeface="Times New Roman"/>
              </a:rPr>
              <a:t> Latvia </a:t>
            </a:r>
            <a:r>
              <a:rPr lang="lv-LV" dirty="0" err="1">
                <a:solidFill>
                  <a:schemeClr val="tx1"/>
                </a:solidFill>
                <a:cs typeface="Times New Roman"/>
              </a:rPr>
              <a:t>by</a:t>
            </a:r>
            <a:r>
              <a:rPr lang="lv-LV" dirty="0">
                <a:solidFill>
                  <a:schemeClr val="tx1"/>
                </a:solidFill>
                <a:cs typeface="Times New Roman"/>
              </a:rPr>
              <a:t> </a:t>
            </a:r>
            <a:r>
              <a:rPr lang="lv-LV" dirty="0" err="1">
                <a:solidFill>
                  <a:schemeClr val="tx1"/>
                </a:solidFill>
                <a:cs typeface="Times New Roman"/>
              </a:rPr>
              <a:t>means</a:t>
            </a:r>
            <a:r>
              <a:rPr lang="lv-LV" dirty="0">
                <a:solidFill>
                  <a:schemeClr val="tx1"/>
                </a:solidFill>
                <a:cs typeface="Times New Roman"/>
              </a:rPr>
              <a:t> </a:t>
            </a:r>
            <a:r>
              <a:rPr lang="lv-LV" dirty="0" err="1">
                <a:solidFill>
                  <a:schemeClr val="tx1"/>
                </a:solidFill>
                <a:cs typeface="Times New Roman"/>
              </a:rPr>
              <a:t>of</a:t>
            </a:r>
            <a:r>
              <a:rPr lang="lv-LV" dirty="0">
                <a:solidFill>
                  <a:schemeClr val="tx1"/>
                </a:solidFill>
                <a:cs typeface="Times New Roman"/>
              </a:rPr>
              <a:t> </a:t>
            </a:r>
            <a:r>
              <a:rPr lang="lv-LV" dirty="0" err="1">
                <a:solidFill>
                  <a:schemeClr val="tx1"/>
                </a:solidFill>
                <a:cs typeface="Times New Roman"/>
              </a:rPr>
              <a:t>volume</a:t>
            </a:r>
            <a:r>
              <a:rPr lang="lv-LV" dirty="0">
                <a:solidFill>
                  <a:schemeClr val="tx1"/>
                </a:solidFill>
                <a:cs typeface="Times New Roman"/>
              </a:rPr>
              <a:t> </a:t>
            </a:r>
            <a:r>
              <a:rPr lang="lv-LV" dirty="0" err="1">
                <a:solidFill>
                  <a:schemeClr val="tx1"/>
                </a:solidFill>
                <a:cs typeface="Times New Roman"/>
              </a:rPr>
              <a:t>and</a:t>
            </a:r>
            <a:r>
              <a:rPr lang="lv-LV" dirty="0">
                <a:solidFill>
                  <a:schemeClr val="tx1"/>
                </a:solidFill>
                <a:cs typeface="Times New Roman"/>
              </a:rPr>
              <a:t> </a:t>
            </a:r>
            <a:r>
              <a:rPr lang="lv-LV" dirty="0" err="1">
                <a:solidFill>
                  <a:schemeClr val="tx1"/>
                </a:solidFill>
                <a:cs typeface="Times New Roman"/>
              </a:rPr>
              <a:t>its</a:t>
            </a:r>
            <a:r>
              <a:rPr lang="lv-LV" dirty="0">
                <a:solidFill>
                  <a:schemeClr val="tx1"/>
                </a:solidFill>
                <a:cs typeface="Times New Roman"/>
              </a:rPr>
              <a:t> </a:t>
            </a:r>
            <a:r>
              <a:rPr lang="lv-LV" dirty="0" err="1">
                <a:solidFill>
                  <a:schemeClr val="tx1"/>
                </a:solidFill>
                <a:cs typeface="Times New Roman"/>
              </a:rPr>
              <a:t>fuel</a:t>
            </a:r>
            <a:r>
              <a:rPr lang="lv-LV" dirty="0">
                <a:solidFill>
                  <a:schemeClr val="tx1"/>
                </a:solidFill>
                <a:cs typeface="Times New Roman"/>
              </a:rPr>
              <a:t> </a:t>
            </a:r>
            <a:r>
              <a:rPr lang="lv-LV" dirty="0" err="1">
                <a:solidFill>
                  <a:schemeClr val="tx1"/>
                </a:solidFill>
                <a:cs typeface="Times New Roman"/>
              </a:rPr>
              <a:t>consumption</a:t>
            </a:r>
            <a:r>
              <a:rPr lang="lv-LV" dirty="0">
                <a:solidFill>
                  <a:schemeClr val="tx1"/>
                </a:solidFill>
                <a:cs typeface="Times New Roman"/>
              </a:rPr>
              <a:t> .</a:t>
            </a:r>
          </a:p>
          <a:p>
            <a:pPr algn="just"/>
            <a:r>
              <a:rPr lang="lv-LV" dirty="0" err="1">
                <a:solidFill>
                  <a:schemeClr val="tx1"/>
                </a:solidFill>
                <a:cs typeface="Times New Roman"/>
              </a:rPr>
              <a:t>The</a:t>
            </a:r>
            <a:r>
              <a:rPr lang="lv-LV" dirty="0">
                <a:solidFill>
                  <a:schemeClr val="tx1"/>
                </a:solidFill>
                <a:cs typeface="Times New Roman"/>
              </a:rPr>
              <a:t> </a:t>
            </a:r>
            <a:r>
              <a:rPr lang="lv-LV" dirty="0" err="1">
                <a:solidFill>
                  <a:schemeClr val="tx1"/>
                </a:solidFill>
                <a:cs typeface="Times New Roman"/>
              </a:rPr>
              <a:t>time</a:t>
            </a:r>
            <a:r>
              <a:rPr lang="lv-LV" dirty="0">
                <a:solidFill>
                  <a:schemeClr val="tx1"/>
                </a:solidFill>
                <a:cs typeface="Times New Roman"/>
              </a:rPr>
              <a:t> period </a:t>
            </a:r>
            <a:r>
              <a:rPr lang="lv-LV" dirty="0" err="1">
                <a:solidFill>
                  <a:schemeClr val="tx1"/>
                </a:solidFill>
                <a:cs typeface="Times New Roman"/>
              </a:rPr>
              <a:t>of</a:t>
            </a:r>
            <a:r>
              <a:rPr lang="lv-LV" dirty="0">
                <a:solidFill>
                  <a:schemeClr val="tx1"/>
                </a:solidFill>
                <a:cs typeface="Times New Roman"/>
              </a:rPr>
              <a:t> </a:t>
            </a:r>
            <a:r>
              <a:rPr lang="lv-LV" dirty="0" err="1">
                <a:solidFill>
                  <a:schemeClr val="tx1"/>
                </a:solidFill>
                <a:cs typeface="Times New Roman"/>
              </a:rPr>
              <a:t>the</a:t>
            </a:r>
            <a:r>
              <a:rPr lang="lv-LV" dirty="0">
                <a:solidFill>
                  <a:schemeClr val="tx1"/>
                </a:solidFill>
                <a:cs typeface="Times New Roman"/>
              </a:rPr>
              <a:t> </a:t>
            </a:r>
            <a:r>
              <a:rPr lang="lv-LV" dirty="0" err="1">
                <a:solidFill>
                  <a:schemeClr val="tx1"/>
                </a:solidFill>
                <a:cs typeface="Times New Roman"/>
              </a:rPr>
              <a:t>data</a:t>
            </a:r>
            <a:r>
              <a:rPr lang="lv-LV" dirty="0">
                <a:solidFill>
                  <a:schemeClr val="tx1"/>
                </a:solidFill>
                <a:cs typeface="Times New Roman"/>
              </a:rPr>
              <a:t> </a:t>
            </a:r>
            <a:r>
              <a:rPr lang="lv-LV" dirty="0" err="1">
                <a:solidFill>
                  <a:schemeClr val="tx1"/>
                </a:solidFill>
                <a:cs typeface="Times New Roman"/>
              </a:rPr>
              <a:t>is</a:t>
            </a:r>
            <a:r>
              <a:rPr lang="lv-LV" dirty="0">
                <a:solidFill>
                  <a:schemeClr val="tx1"/>
                </a:solidFill>
                <a:cs typeface="Times New Roman"/>
              </a:rPr>
              <a:t> </a:t>
            </a:r>
            <a:r>
              <a:rPr lang="lv-LV" dirty="0" err="1">
                <a:solidFill>
                  <a:schemeClr val="tx1"/>
                </a:solidFill>
                <a:cs typeface="Times New Roman"/>
              </a:rPr>
              <a:t>from</a:t>
            </a:r>
            <a:r>
              <a:rPr lang="lv-LV" dirty="0">
                <a:solidFill>
                  <a:schemeClr val="tx1"/>
                </a:solidFill>
                <a:cs typeface="Times New Roman"/>
              </a:rPr>
              <a:t> 2014-2023</a:t>
            </a:r>
          </a:p>
          <a:p>
            <a:pPr algn="just"/>
            <a:r>
              <a:rPr lang="lv-LV" altLang="lv-LV" dirty="0">
                <a:hlinkClick r:id="rId2"/>
              </a:rPr>
              <a:t>https://eng.lsm.lv/article/economy/transport/05.12.2023-road-freight-figures-up-other-forms-of-transport-down.a534035/</a:t>
            </a:r>
            <a:r>
              <a:rPr lang="lv-LV" altLang="lv-LV" dirty="0"/>
              <a:t> </a:t>
            </a:r>
            <a:endParaRPr lang="lv-LV" dirty="0">
              <a:solidFill>
                <a:schemeClr val="tx1"/>
              </a:solidFill>
              <a:cs typeface="Times New Roman"/>
            </a:endParaRPr>
          </a:p>
          <a:p>
            <a:pPr algn="just"/>
            <a:endParaRPr lang="lv-LV" dirty="0">
              <a:solidFill>
                <a:schemeClr val="tx1"/>
              </a:solidFill>
              <a:cs typeface="Times New Roman"/>
            </a:endParaRPr>
          </a:p>
          <a:p>
            <a:pPr algn="just"/>
            <a:endParaRPr lang="lv-LV" dirty="0">
              <a:solidFill>
                <a:schemeClr val="tx1"/>
              </a:solidFill>
              <a:cs typeface="Times New Roman"/>
            </a:endParaRPr>
          </a:p>
          <a:p>
            <a:pPr eaLnBrk="1" hangingPunct="1">
              <a:buFont typeface="Arial" charset="0"/>
              <a:buNone/>
            </a:pPr>
            <a:endParaRPr lang="lv-LV" altLang="lv-LV" dirty="0"/>
          </a:p>
          <a:p>
            <a:pPr eaLnBrk="1" hangingPunct="1"/>
            <a:endParaRPr lang="lv-LV" altLang="lv-LV" dirty="0"/>
          </a:p>
        </p:txBody>
      </p:sp>
    </p:spTree>
    <p:extLst>
      <p:ext uri="{BB962C8B-B14F-4D97-AF65-F5344CB8AC3E}">
        <p14:creationId xmlns:p14="http://schemas.microsoft.com/office/powerpoint/2010/main" val="1282900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lv-LV"/>
              <a:t>Thank you </a:t>
            </a:r>
            <a:r>
              <a:rPr lang="en-GB" altLang="lv-LV"/>
              <a:t>for</a:t>
            </a:r>
            <a:r>
              <a:rPr lang="lv-LV" altLang="lv-LV"/>
              <a:t> </a:t>
            </a:r>
            <a:r>
              <a:rPr lang="en-GB" altLang="lv-LV"/>
              <a:t>your</a:t>
            </a:r>
            <a:r>
              <a:rPr lang="lv-LV" altLang="lv-LV"/>
              <a:t> </a:t>
            </a:r>
            <a:r>
              <a:rPr lang="en-US" altLang="lv-LV"/>
              <a:t>attention</a:t>
            </a:r>
            <a:r>
              <a:rPr lang="lv-LV" altLang="lv-LV"/>
              <a:t>!</a:t>
            </a:r>
            <a:endParaRPr lang="lv-LV"/>
          </a:p>
        </p:txBody>
      </p:sp>
    </p:spTree>
    <p:extLst>
      <p:ext uri="{BB962C8B-B14F-4D97-AF65-F5344CB8AC3E}">
        <p14:creationId xmlns:p14="http://schemas.microsoft.com/office/powerpoint/2010/main" val="126500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F3FA0E-82B7-4800-5B9C-8E90CA4DAAD4}"/>
              </a:ext>
            </a:extLst>
          </p:cNvPr>
          <p:cNvSpPr>
            <a:spLocks noGrp="1"/>
          </p:cNvSpPr>
          <p:nvPr>
            <p:ph idx="1"/>
          </p:nvPr>
        </p:nvSpPr>
        <p:spPr>
          <a:xfrm>
            <a:off x="332509" y="2420285"/>
            <a:ext cx="8229600" cy="2789129"/>
          </a:xfrm>
        </p:spPr>
        <p:txBody>
          <a:bodyPr>
            <a:normAutofit/>
          </a:bodyPr>
          <a:lstStyle/>
          <a:p>
            <a:r>
              <a:rPr lang="en-GB" altLang="lv-LV" sz="1600" b="1" dirty="0"/>
              <a:t>The aim of t</a:t>
            </a:r>
            <a:r>
              <a:rPr lang="lv-LV" altLang="lv-LV" sz="1600" b="1" dirty="0"/>
              <a:t>h</a:t>
            </a:r>
            <a:r>
              <a:rPr lang="en-GB" altLang="lv-LV" sz="1600" b="1" dirty="0"/>
              <a:t>e research</a:t>
            </a:r>
            <a:r>
              <a:rPr lang="en-GB" altLang="lv-LV" sz="1600" dirty="0"/>
              <a:t> </a:t>
            </a:r>
            <a:r>
              <a:rPr lang="en-US" sz="1600" dirty="0"/>
              <a:t>is to analyze fright transportation on road and fuel consumption in Latvia</a:t>
            </a:r>
            <a:endParaRPr lang="en-GB" sz="1600" dirty="0"/>
          </a:p>
          <a:p>
            <a:pPr eaLnBrk="1" hangingPunct="1"/>
            <a:endParaRPr lang="lv-LV" altLang="lv-LV" sz="1600" dirty="0"/>
          </a:p>
          <a:p>
            <a:r>
              <a:rPr lang="en-GB" altLang="lv-LV" sz="1600" b="1" dirty="0"/>
              <a:t>T</a:t>
            </a:r>
            <a:r>
              <a:rPr lang="lv-LV" altLang="lv-LV" sz="1600" b="1" dirty="0"/>
              <a:t>h</a:t>
            </a:r>
            <a:r>
              <a:rPr lang="en-GB" altLang="lv-LV" sz="1600" b="1" dirty="0"/>
              <a:t>e object of the research</a:t>
            </a:r>
            <a:r>
              <a:rPr lang="en-GB" altLang="lv-LV" sz="1600" dirty="0"/>
              <a:t> is Evaluate </a:t>
            </a:r>
            <a:r>
              <a:rPr lang="en-US" sz="1600" b="0" i="0" dirty="0">
                <a:effectLst/>
                <a:latin typeface="__fkGroteskNeue_598ab8"/>
              </a:rPr>
              <a:t>trends in fuel consumption for road transportation in Latvia from 2014 to 2023.</a:t>
            </a:r>
          </a:p>
          <a:p>
            <a:endParaRPr lang="en-US" altLang="lv-LV" sz="1600" dirty="0">
              <a:latin typeface="__fkGroteskNeue_598ab8"/>
            </a:endParaRPr>
          </a:p>
          <a:p>
            <a:r>
              <a:rPr lang="en-GB" altLang="lv-LV" sz="1600" b="1" dirty="0"/>
              <a:t>The subject of t</a:t>
            </a:r>
            <a:r>
              <a:rPr lang="lv-LV" altLang="lv-LV" sz="1600" b="1" dirty="0"/>
              <a:t>h</a:t>
            </a:r>
            <a:r>
              <a:rPr lang="en-GB" altLang="lv-LV" sz="1600" b="1" dirty="0"/>
              <a:t>e research</a:t>
            </a:r>
            <a:r>
              <a:rPr lang="en-GB" altLang="lv-LV" sz="1600" dirty="0"/>
              <a:t> is indicating the consumption of fuel and volume of freight transportation in Latvia</a:t>
            </a:r>
            <a:endParaRPr lang="en-US" sz="1600" dirty="0"/>
          </a:p>
        </p:txBody>
      </p:sp>
      <p:sp>
        <p:nvSpPr>
          <p:cNvPr id="3" name="Title 2">
            <a:extLst>
              <a:ext uri="{FF2B5EF4-FFF2-40B4-BE49-F238E27FC236}">
                <a16:creationId xmlns:a16="http://schemas.microsoft.com/office/drawing/2014/main" id="{669F338B-43E4-A931-65AE-756A7BD4B79E}"/>
              </a:ext>
            </a:extLst>
          </p:cNvPr>
          <p:cNvSpPr>
            <a:spLocks noGrp="1"/>
          </p:cNvSpPr>
          <p:nvPr>
            <p:ph type="title"/>
          </p:nvPr>
        </p:nvSpPr>
        <p:spPr>
          <a:xfrm>
            <a:off x="166255" y="363964"/>
            <a:ext cx="8801099" cy="1184281"/>
          </a:xfrm>
        </p:spPr>
        <p:txBody>
          <a:bodyPr/>
          <a:lstStyle/>
          <a:p>
            <a:r>
              <a:rPr lang="en-GB" altLang="lv-LV" sz="3600" dirty="0"/>
              <a:t>The aim of t</a:t>
            </a:r>
            <a:r>
              <a:rPr lang="lv-LV" altLang="lv-LV" sz="3600" dirty="0"/>
              <a:t>h</a:t>
            </a:r>
            <a:r>
              <a:rPr lang="en-GB" altLang="lv-LV" sz="3600" dirty="0"/>
              <a:t>e research, the object, the subject </a:t>
            </a:r>
            <a:br>
              <a:rPr lang="en-US" sz="3600" dirty="0"/>
            </a:br>
            <a:br>
              <a:rPr lang="en-US" sz="4000" dirty="0"/>
            </a:br>
            <a:br>
              <a:rPr lang="en-US" sz="4000" dirty="0"/>
            </a:br>
            <a:br>
              <a:rPr lang="en-US" sz="4000" dirty="0"/>
            </a:br>
            <a:br>
              <a:rPr lang="en-US" sz="4000" dirty="0"/>
            </a:br>
            <a:br>
              <a:rPr lang="en-US" sz="4000" dirty="0"/>
            </a:br>
            <a:br>
              <a:rPr lang="en-US" sz="4000" dirty="0"/>
            </a:br>
            <a:endParaRPr lang="en-US" sz="4000" dirty="0"/>
          </a:p>
        </p:txBody>
      </p:sp>
      <p:sp>
        <p:nvSpPr>
          <p:cNvPr id="4" name="Slide Number Placeholder 3">
            <a:extLst>
              <a:ext uri="{FF2B5EF4-FFF2-40B4-BE49-F238E27FC236}">
                <a16:creationId xmlns:a16="http://schemas.microsoft.com/office/drawing/2014/main" id="{39E33AA2-E30D-4E85-217C-17340465CB81}"/>
              </a:ext>
            </a:extLst>
          </p:cNvPr>
          <p:cNvSpPr>
            <a:spLocks noGrp="1"/>
          </p:cNvSpPr>
          <p:nvPr>
            <p:ph type="sldNum" sz="quarter" idx="4"/>
          </p:nvPr>
        </p:nvSpPr>
        <p:spPr/>
        <p:txBody>
          <a:bodyPr/>
          <a:lstStyle/>
          <a:p>
            <a:r>
              <a:rPr lang="lv-LV"/>
              <a:t>Riga Technical University</a:t>
            </a:r>
            <a:endParaRPr lang="en-US"/>
          </a:p>
        </p:txBody>
      </p:sp>
    </p:spTree>
    <p:extLst>
      <p:ext uri="{BB962C8B-B14F-4D97-AF65-F5344CB8AC3E}">
        <p14:creationId xmlns:p14="http://schemas.microsoft.com/office/powerpoint/2010/main" val="308681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352425"/>
            <a:ext cx="8553449" cy="981075"/>
          </a:xfrm>
        </p:spPr>
        <p:txBody>
          <a:bodyPr/>
          <a:lstStyle/>
          <a:p>
            <a:r>
              <a:rPr lang="en-GB"/>
              <a:t>Research methods</a:t>
            </a:r>
            <a:endParaRPr lang="en-GB" altLang="lv-LV"/>
          </a:p>
        </p:txBody>
      </p:sp>
      <p:sp>
        <p:nvSpPr>
          <p:cNvPr id="7171" name="Content Placeholder 2"/>
          <p:cNvSpPr>
            <a:spLocks noGrp="1"/>
          </p:cNvSpPr>
          <p:nvPr>
            <p:ph idx="1"/>
          </p:nvPr>
        </p:nvSpPr>
        <p:spPr>
          <a:xfrm>
            <a:off x="457200" y="1453931"/>
            <a:ext cx="8329863" cy="4646855"/>
          </a:xfrm>
        </p:spPr>
        <p:txBody>
          <a:bodyPr vert="horz" lIns="91440" tIns="45720" rIns="91440" bIns="45720" rtlCol="0" anchor="t">
            <a:normAutofit lnSpcReduction="10000"/>
          </a:bodyPr>
          <a:lstStyle/>
          <a:p>
            <a:pPr algn="just"/>
            <a:r>
              <a:rPr lang="en-US" dirty="0">
                <a:solidFill>
                  <a:schemeClr val="tx1"/>
                </a:solidFill>
              </a:rPr>
              <a:t>Mathematical and statistical methods based on methods of averages, relative values, calculation and comparison, correlation and grouping pertaining to the gathered data from the mentioned sources have been followed. </a:t>
            </a:r>
            <a:endParaRPr lang="lv-LV" altLang="lv-LV" sz="2800" dirty="0">
              <a:solidFill>
                <a:schemeClr val="tx1"/>
              </a:solidFill>
            </a:endParaRPr>
          </a:p>
          <a:p>
            <a:pPr algn="just"/>
            <a:endParaRPr lang="en-US" dirty="0">
              <a:solidFill>
                <a:schemeClr val="tx1"/>
              </a:solidFill>
            </a:endParaRPr>
          </a:p>
          <a:p>
            <a:pPr algn="just"/>
            <a:r>
              <a:rPr lang="en-US" dirty="0">
                <a:solidFill>
                  <a:schemeClr val="tx1"/>
                </a:solidFill>
              </a:rPr>
              <a:t>To receive the maximum results of this study, the selected time frame will be from 2014 to 2023. The reason to choose this period is as it can be more effective to comprehend variations and time to time changes of the transportation in EU.</a:t>
            </a:r>
            <a:endParaRPr lang="lv-LV" altLang="lv-LV" sz="2800" dirty="0">
              <a:solidFill>
                <a:schemeClr val="tx1"/>
              </a:solidFill>
            </a:endParaRPr>
          </a:p>
          <a:p>
            <a:pPr marL="0" indent="0" algn="just">
              <a:buNone/>
            </a:pPr>
            <a:endParaRPr lang="en-US" dirty="0">
              <a:solidFill>
                <a:schemeClr val="tx1"/>
              </a:solidFill>
            </a:endParaRPr>
          </a:p>
          <a:p>
            <a:pPr algn="just"/>
            <a:r>
              <a:rPr lang="en-US" dirty="0">
                <a:solidFill>
                  <a:schemeClr val="tx1"/>
                </a:solidFill>
              </a:rPr>
              <a:t>The theoretical aspects of freight transportation such as its historical development, its advantages and disadvantages comparatively to other means and the legal regulations of EU pertaining to road freight transportation have been discussed in order to provide an introduction.</a:t>
            </a:r>
          </a:p>
          <a:p>
            <a:pPr algn="just" eaLnBrk="1" hangingPunct="1"/>
            <a:endParaRPr lang="en-GB" altLang="lv-LV" sz="3200" dirty="0"/>
          </a:p>
          <a:p>
            <a:endParaRPr lang="lv-LV" altLang="lv-LV" sz="3200" dirty="0"/>
          </a:p>
        </p:txBody>
      </p:sp>
    </p:spTree>
    <p:extLst>
      <p:ext uri="{BB962C8B-B14F-4D97-AF65-F5344CB8AC3E}">
        <p14:creationId xmlns:p14="http://schemas.microsoft.com/office/powerpoint/2010/main" val="38934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8AEC37-C939-F460-5C7B-1E4468FF68C1}"/>
              </a:ext>
            </a:extLst>
          </p:cNvPr>
          <p:cNvSpPr>
            <a:spLocks noGrp="1"/>
          </p:cNvSpPr>
          <p:nvPr>
            <p:ph type="title"/>
          </p:nvPr>
        </p:nvSpPr>
        <p:spPr>
          <a:xfrm>
            <a:off x="457200" y="415918"/>
            <a:ext cx="8229600" cy="830997"/>
          </a:xfrm>
        </p:spPr>
        <p:txBody>
          <a:bodyPr/>
          <a:lstStyle/>
          <a:p>
            <a:r>
              <a:rPr lang="en-US" sz="2400" dirty="0">
                <a:solidFill>
                  <a:srgbClr val="005551"/>
                </a:solidFill>
              </a:rPr>
              <a:t>FUEL CONSUMTION OF ROAD TRANSPORTATION IN LATVIA</a:t>
            </a:r>
            <a:endParaRPr lang="en-US" sz="2400" dirty="0"/>
          </a:p>
        </p:txBody>
      </p:sp>
      <p:sp>
        <p:nvSpPr>
          <p:cNvPr id="4" name="Slide Number Placeholder 3">
            <a:extLst>
              <a:ext uri="{FF2B5EF4-FFF2-40B4-BE49-F238E27FC236}">
                <a16:creationId xmlns:a16="http://schemas.microsoft.com/office/drawing/2014/main" id="{976ADC10-54D8-7526-43DE-21FDAE152B4A}"/>
              </a:ext>
            </a:extLst>
          </p:cNvPr>
          <p:cNvSpPr>
            <a:spLocks noGrp="1"/>
          </p:cNvSpPr>
          <p:nvPr>
            <p:ph type="sldNum" sz="quarter" idx="4"/>
          </p:nvPr>
        </p:nvSpPr>
        <p:spPr/>
        <p:txBody>
          <a:bodyPr/>
          <a:lstStyle/>
          <a:p>
            <a:r>
              <a:rPr lang="lv-LV" dirty="0" err="1"/>
              <a:t>Riga</a:t>
            </a:r>
            <a:r>
              <a:rPr lang="lv-LV" dirty="0"/>
              <a:t> </a:t>
            </a:r>
            <a:r>
              <a:rPr lang="lv-LV" dirty="0" err="1"/>
              <a:t>Technical</a:t>
            </a:r>
            <a:r>
              <a:rPr lang="lv-LV" dirty="0"/>
              <a:t> </a:t>
            </a:r>
            <a:r>
              <a:rPr lang="lv-LV" dirty="0" err="1"/>
              <a:t>University</a:t>
            </a:r>
            <a:endParaRPr lang="en-US" dirty="0"/>
          </a:p>
        </p:txBody>
      </p:sp>
      <p:graphicFrame>
        <p:nvGraphicFramePr>
          <p:cNvPr id="2" name="Table 1">
            <a:extLst>
              <a:ext uri="{FF2B5EF4-FFF2-40B4-BE49-F238E27FC236}">
                <a16:creationId xmlns:a16="http://schemas.microsoft.com/office/drawing/2014/main" id="{B4B21FA3-D707-BF55-FEF7-5D70806360A0}"/>
              </a:ext>
            </a:extLst>
          </p:cNvPr>
          <p:cNvGraphicFramePr>
            <a:graphicFrameLocks noGrp="1"/>
          </p:cNvGraphicFramePr>
          <p:nvPr>
            <p:extLst>
              <p:ext uri="{D42A27DB-BD31-4B8C-83A1-F6EECF244321}">
                <p14:modId xmlns:p14="http://schemas.microsoft.com/office/powerpoint/2010/main" val="3918015182"/>
              </p:ext>
            </p:extLst>
          </p:nvPr>
        </p:nvGraphicFramePr>
        <p:xfrm>
          <a:off x="457199" y="2013096"/>
          <a:ext cx="2472267" cy="3261471"/>
        </p:xfrm>
        <a:graphic>
          <a:graphicData uri="http://schemas.openxmlformats.org/drawingml/2006/table">
            <a:tbl>
              <a:tblPr>
                <a:tableStyleId>{5C22544A-7EE6-4342-B048-85BDC9FD1C3A}</a:tableStyleId>
              </a:tblPr>
              <a:tblGrid>
                <a:gridCol w="866123">
                  <a:extLst>
                    <a:ext uri="{9D8B030D-6E8A-4147-A177-3AD203B41FA5}">
                      <a16:colId xmlns:a16="http://schemas.microsoft.com/office/drawing/2014/main" val="74794369"/>
                    </a:ext>
                  </a:extLst>
                </a:gridCol>
                <a:gridCol w="1606144">
                  <a:extLst>
                    <a:ext uri="{9D8B030D-6E8A-4147-A177-3AD203B41FA5}">
                      <a16:colId xmlns:a16="http://schemas.microsoft.com/office/drawing/2014/main" val="620236451"/>
                    </a:ext>
                  </a:extLst>
                </a:gridCol>
              </a:tblGrid>
              <a:tr h="607711">
                <a:tc>
                  <a:txBody>
                    <a:bodyPr/>
                    <a:lstStyle/>
                    <a:p>
                      <a:pPr algn="ctr" fontAlgn="b"/>
                      <a:r>
                        <a:rPr lang="en-US" sz="960" u="none" strike="noStrike" dirty="0">
                          <a:effectLst/>
                        </a:rPr>
                        <a:t>Year</a:t>
                      </a:r>
                      <a:endParaRPr lang="en-US" sz="96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400" u="none" strike="noStrike" dirty="0">
                          <a:effectLst/>
                        </a:rPr>
                        <a:t>Fuel consumption (thousand toe)</a:t>
                      </a:r>
                      <a:endParaRPr lang="en-US" sz="1400" b="0" i="0" u="none" strike="noStrike" dirty="0">
                        <a:solidFill>
                          <a:srgbClr val="222222"/>
                        </a:solidFill>
                        <a:effectLst/>
                        <a:latin typeface="Inherit"/>
                      </a:endParaRPr>
                    </a:p>
                  </a:txBody>
                  <a:tcPr marL="9525" marR="9525" marT="9525" marB="0" anchor="b"/>
                </a:tc>
                <a:extLst>
                  <a:ext uri="{0D108BD9-81ED-4DB2-BD59-A6C34878D82A}">
                    <a16:rowId xmlns:a16="http://schemas.microsoft.com/office/drawing/2014/main" val="279543882"/>
                  </a:ext>
                </a:extLst>
              </a:tr>
              <a:tr h="265376">
                <a:tc>
                  <a:txBody>
                    <a:bodyPr/>
                    <a:lstStyle/>
                    <a:p>
                      <a:pPr algn="ctr" fontAlgn="b"/>
                      <a:r>
                        <a:rPr lang="en-US" sz="960" u="none" strike="noStrike" dirty="0">
                          <a:effectLst/>
                        </a:rPr>
                        <a:t>2014</a:t>
                      </a:r>
                      <a:endParaRPr lang="en-US" sz="960" b="0" i="0" u="none" strike="noStrike" dirty="0">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a:effectLst/>
                        </a:rPr>
                        <a:t>537</a:t>
                      </a:r>
                      <a:endParaRPr lang="en-US" sz="1100" b="0" i="0" u="none" strike="noStrike">
                        <a:solidFill>
                          <a:srgbClr val="000000"/>
                        </a:solidFill>
                        <a:effectLst/>
                        <a:latin typeface="Inherit"/>
                      </a:endParaRPr>
                    </a:p>
                  </a:txBody>
                  <a:tcPr marL="9525" marR="9525" marT="9525" marB="0" anchor="b"/>
                </a:tc>
                <a:extLst>
                  <a:ext uri="{0D108BD9-81ED-4DB2-BD59-A6C34878D82A}">
                    <a16:rowId xmlns:a16="http://schemas.microsoft.com/office/drawing/2014/main" val="3741544079"/>
                  </a:ext>
                </a:extLst>
              </a:tr>
              <a:tr h="265376">
                <a:tc>
                  <a:txBody>
                    <a:bodyPr/>
                    <a:lstStyle/>
                    <a:p>
                      <a:pPr algn="ctr" fontAlgn="b"/>
                      <a:r>
                        <a:rPr lang="en-US" sz="960" u="none" strike="noStrike">
                          <a:effectLst/>
                        </a:rPr>
                        <a:t>2015</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562</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3781300088"/>
                  </a:ext>
                </a:extLst>
              </a:tr>
              <a:tr h="265376">
                <a:tc>
                  <a:txBody>
                    <a:bodyPr/>
                    <a:lstStyle/>
                    <a:p>
                      <a:pPr algn="ctr" fontAlgn="b"/>
                      <a:r>
                        <a:rPr lang="en-US" sz="960" u="none" strike="noStrike">
                          <a:effectLst/>
                        </a:rPr>
                        <a:t>2016</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607</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3290264488"/>
                  </a:ext>
                </a:extLst>
              </a:tr>
              <a:tr h="265376">
                <a:tc>
                  <a:txBody>
                    <a:bodyPr/>
                    <a:lstStyle/>
                    <a:p>
                      <a:pPr algn="ctr" fontAlgn="b"/>
                      <a:r>
                        <a:rPr lang="en-US" sz="960" u="none" strike="noStrike">
                          <a:effectLst/>
                        </a:rPr>
                        <a:t>2017</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668</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3040613128"/>
                  </a:ext>
                </a:extLst>
              </a:tr>
              <a:tr h="265376">
                <a:tc>
                  <a:txBody>
                    <a:bodyPr/>
                    <a:lstStyle/>
                    <a:p>
                      <a:pPr algn="ctr" fontAlgn="b"/>
                      <a:r>
                        <a:rPr lang="en-US" sz="960" u="none" strike="noStrike">
                          <a:effectLst/>
                        </a:rPr>
                        <a:t>2018</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693</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4159691062"/>
                  </a:ext>
                </a:extLst>
              </a:tr>
              <a:tr h="265376">
                <a:tc>
                  <a:txBody>
                    <a:bodyPr/>
                    <a:lstStyle/>
                    <a:p>
                      <a:pPr algn="ctr" fontAlgn="b"/>
                      <a:r>
                        <a:rPr lang="en-US" sz="960" u="none" strike="noStrike">
                          <a:effectLst/>
                        </a:rPr>
                        <a:t>2019</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754</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1044226873"/>
                  </a:ext>
                </a:extLst>
              </a:tr>
              <a:tr h="265376">
                <a:tc>
                  <a:txBody>
                    <a:bodyPr/>
                    <a:lstStyle/>
                    <a:p>
                      <a:pPr algn="ctr" fontAlgn="b"/>
                      <a:r>
                        <a:rPr lang="en-US" sz="960" u="none" strike="noStrike">
                          <a:effectLst/>
                        </a:rPr>
                        <a:t>2020</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768</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3340502593"/>
                  </a:ext>
                </a:extLst>
              </a:tr>
              <a:tr h="265376">
                <a:tc>
                  <a:txBody>
                    <a:bodyPr/>
                    <a:lstStyle/>
                    <a:p>
                      <a:pPr algn="ctr" fontAlgn="b"/>
                      <a:r>
                        <a:rPr lang="en-US" sz="960" u="none" strike="noStrike">
                          <a:effectLst/>
                        </a:rPr>
                        <a:t>2021</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791</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1873348636"/>
                  </a:ext>
                </a:extLst>
              </a:tr>
              <a:tr h="265376">
                <a:tc>
                  <a:txBody>
                    <a:bodyPr/>
                    <a:lstStyle/>
                    <a:p>
                      <a:pPr algn="ctr" fontAlgn="b"/>
                      <a:r>
                        <a:rPr lang="en-US" sz="960" u="none" strike="noStrike">
                          <a:effectLst/>
                        </a:rPr>
                        <a:t>2022</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752</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3313010970"/>
                  </a:ext>
                </a:extLst>
              </a:tr>
              <a:tr h="265376">
                <a:tc>
                  <a:txBody>
                    <a:bodyPr/>
                    <a:lstStyle/>
                    <a:p>
                      <a:pPr algn="ctr" fontAlgn="b"/>
                      <a:r>
                        <a:rPr lang="en-US" sz="960" u="none" strike="noStrike">
                          <a:effectLst/>
                        </a:rPr>
                        <a:t>2023</a:t>
                      </a:r>
                      <a:endParaRPr lang="en-US" sz="96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en-US" sz="1100" u="none" strike="noStrike" dirty="0">
                          <a:effectLst/>
                        </a:rPr>
                        <a:t>795</a:t>
                      </a:r>
                      <a:endParaRPr lang="en-US" sz="1100" b="0" i="0" u="none" strike="noStrike" dirty="0">
                        <a:solidFill>
                          <a:srgbClr val="000000"/>
                        </a:solidFill>
                        <a:effectLst/>
                        <a:latin typeface="Inherit"/>
                      </a:endParaRPr>
                    </a:p>
                  </a:txBody>
                  <a:tcPr marL="9525" marR="9525" marT="9525" marB="0" anchor="b"/>
                </a:tc>
                <a:extLst>
                  <a:ext uri="{0D108BD9-81ED-4DB2-BD59-A6C34878D82A}">
                    <a16:rowId xmlns:a16="http://schemas.microsoft.com/office/drawing/2014/main" val="2999454169"/>
                  </a:ext>
                </a:extLst>
              </a:tr>
            </a:tbl>
          </a:graphicData>
        </a:graphic>
      </p:graphicFrame>
      <p:graphicFrame>
        <p:nvGraphicFramePr>
          <p:cNvPr id="7" name="Chart 6">
            <a:extLst>
              <a:ext uri="{FF2B5EF4-FFF2-40B4-BE49-F238E27FC236}">
                <a16:creationId xmlns:a16="http://schemas.microsoft.com/office/drawing/2014/main" id="{1D314ABC-FD1A-2C2E-2ECC-222FBDB9825D}"/>
              </a:ext>
            </a:extLst>
          </p:cNvPr>
          <p:cNvGraphicFramePr>
            <a:graphicFrameLocks/>
          </p:cNvGraphicFramePr>
          <p:nvPr>
            <p:extLst>
              <p:ext uri="{D42A27DB-BD31-4B8C-83A1-F6EECF244321}">
                <p14:modId xmlns:p14="http://schemas.microsoft.com/office/powerpoint/2010/main" val="336303427"/>
              </p:ext>
            </p:extLst>
          </p:nvPr>
        </p:nvGraphicFramePr>
        <p:xfrm>
          <a:off x="3519056" y="1767726"/>
          <a:ext cx="5167744" cy="38156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111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C5BEE01-C205-76B5-27E5-A1A0EF10CB9B}"/>
              </a:ext>
            </a:extLst>
          </p:cNvPr>
          <p:cNvGraphicFramePr>
            <a:graphicFrameLocks noGrp="1"/>
          </p:cNvGraphicFramePr>
          <p:nvPr>
            <p:ph idx="1"/>
            <p:extLst>
              <p:ext uri="{D42A27DB-BD31-4B8C-83A1-F6EECF244321}">
                <p14:modId xmlns:p14="http://schemas.microsoft.com/office/powerpoint/2010/main" val="2177271465"/>
              </p:ext>
            </p:extLst>
          </p:nvPr>
        </p:nvGraphicFramePr>
        <p:xfrm>
          <a:off x="457199" y="1703021"/>
          <a:ext cx="2621524" cy="3880367"/>
        </p:xfrm>
        <a:graphic>
          <a:graphicData uri="http://schemas.openxmlformats.org/drawingml/2006/table">
            <a:tbl>
              <a:tblPr>
                <a:tableStyleId>{5C22544A-7EE6-4342-B048-85BDC9FD1C3A}</a:tableStyleId>
              </a:tblPr>
              <a:tblGrid>
                <a:gridCol w="752715">
                  <a:extLst>
                    <a:ext uri="{9D8B030D-6E8A-4147-A177-3AD203B41FA5}">
                      <a16:colId xmlns:a16="http://schemas.microsoft.com/office/drawing/2014/main" val="2366770375"/>
                    </a:ext>
                  </a:extLst>
                </a:gridCol>
                <a:gridCol w="1868809">
                  <a:extLst>
                    <a:ext uri="{9D8B030D-6E8A-4147-A177-3AD203B41FA5}">
                      <a16:colId xmlns:a16="http://schemas.microsoft.com/office/drawing/2014/main" val="2148410706"/>
                    </a:ext>
                  </a:extLst>
                </a:gridCol>
              </a:tblGrid>
              <a:tr h="618917">
                <a:tc>
                  <a:txBody>
                    <a:bodyPr/>
                    <a:lstStyle/>
                    <a:p>
                      <a:pPr algn="ctr" fontAlgn="b"/>
                      <a:r>
                        <a:rPr lang="en-US" sz="1400" u="none" strike="noStrike" dirty="0">
                          <a:effectLst/>
                        </a:rPr>
                        <a:t>Year</a:t>
                      </a:r>
                      <a:endParaRPr lang="en-US" sz="1400" b="0" i="0" u="none" strike="noStrike" dirty="0">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a:effectLst/>
                        </a:rPr>
                        <a:t>Road Freight (in thousand tons)</a:t>
                      </a:r>
                      <a:endParaRPr lang="en-US" sz="1400" b="0" i="0" u="none" strike="noStrike">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3021026729"/>
                  </a:ext>
                </a:extLst>
              </a:tr>
              <a:tr h="326145">
                <a:tc>
                  <a:txBody>
                    <a:bodyPr/>
                    <a:lstStyle/>
                    <a:p>
                      <a:pPr algn="ctr" fontAlgn="b"/>
                      <a:r>
                        <a:rPr lang="en-US" sz="1400" u="none" strike="noStrike" dirty="0">
                          <a:effectLst/>
                        </a:rPr>
                        <a:t>2014</a:t>
                      </a:r>
                      <a:endParaRPr lang="en-US" sz="1400" b="0" i="0" u="none" strike="noStrike" dirty="0">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a:effectLst/>
                        </a:rPr>
                        <a:t>62,239</a:t>
                      </a:r>
                      <a:endParaRPr lang="en-US" sz="1400" b="0" i="0" u="none" strike="noStrike">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391640773"/>
                  </a:ext>
                </a:extLst>
              </a:tr>
              <a:tr h="326145">
                <a:tc>
                  <a:txBody>
                    <a:bodyPr/>
                    <a:lstStyle/>
                    <a:p>
                      <a:pPr algn="ctr" fontAlgn="b"/>
                      <a:r>
                        <a:rPr lang="en-US" sz="1400" u="none" strike="noStrike">
                          <a:effectLst/>
                        </a:rPr>
                        <a:t>2015</a:t>
                      </a:r>
                      <a:endParaRPr lang="en-US" sz="1400" b="0" i="0" u="none" strike="noStrike">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62,569</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429942042"/>
                  </a:ext>
                </a:extLst>
              </a:tr>
              <a:tr h="326145">
                <a:tc>
                  <a:txBody>
                    <a:bodyPr/>
                    <a:lstStyle/>
                    <a:p>
                      <a:pPr algn="ctr" fontAlgn="b"/>
                      <a:r>
                        <a:rPr lang="en-US" sz="1400" u="none" strike="noStrike">
                          <a:effectLst/>
                        </a:rPr>
                        <a:t>2016</a:t>
                      </a:r>
                      <a:endParaRPr lang="en-US" sz="1400" b="0" i="0" u="none" strike="noStrike">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63,389</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656685562"/>
                  </a:ext>
                </a:extLst>
              </a:tr>
              <a:tr h="326145">
                <a:tc>
                  <a:txBody>
                    <a:bodyPr/>
                    <a:lstStyle/>
                    <a:p>
                      <a:pPr algn="ctr" fontAlgn="b"/>
                      <a:r>
                        <a:rPr lang="en-US" sz="1400" u="none" strike="noStrike">
                          <a:effectLst/>
                        </a:rPr>
                        <a:t>2017</a:t>
                      </a:r>
                      <a:endParaRPr lang="en-US" sz="1400" b="0" i="0" u="none" strike="noStrike">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68,013</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2249665769"/>
                  </a:ext>
                </a:extLst>
              </a:tr>
              <a:tr h="326145">
                <a:tc>
                  <a:txBody>
                    <a:bodyPr/>
                    <a:lstStyle/>
                    <a:p>
                      <a:pPr algn="ctr" fontAlgn="b"/>
                      <a:r>
                        <a:rPr lang="en-US" sz="1400" u="none" strike="noStrike">
                          <a:effectLst/>
                        </a:rPr>
                        <a:t>2018</a:t>
                      </a:r>
                      <a:endParaRPr lang="en-US" sz="1400" b="0" i="0" u="none" strike="noStrike">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76,701</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3405502269"/>
                  </a:ext>
                </a:extLst>
              </a:tr>
              <a:tr h="326145">
                <a:tc>
                  <a:txBody>
                    <a:bodyPr/>
                    <a:lstStyle/>
                    <a:p>
                      <a:pPr algn="ctr" fontAlgn="b"/>
                      <a:r>
                        <a:rPr lang="en-US" sz="1400" u="none" strike="noStrike">
                          <a:effectLst/>
                        </a:rPr>
                        <a:t>2019</a:t>
                      </a:r>
                      <a:endParaRPr lang="en-US" sz="1400" b="0" i="0" u="none" strike="noStrike">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73,755</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1370636930"/>
                  </a:ext>
                </a:extLst>
              </a:tr>
              <a:tr h="326145">
                <a:tc>
                  <a:txBody>
                    <a:bodyPr/>
                    <a:lstStyle/>
                    <a:p>
                      <a:pPr algn="ctr" fontAlgn="b"/>
                      <a:r>
                        <a:rPr lang="en-US" sz="1400" u="none" strike="noStrike">
                          <a:effectLst/>
                        </a:rPr>
                        <a:t>2020</a:t>
                      </a:r>
                      <a:endParaRPr lang="en-US" sz="1400" b="0" i="0" u="none" strike="noStrike">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75,660</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960110508"/>
                  </a:ext>
                </a:extLst>
              </a:tr>
              <a:tr h="326145">
                <a:tc>
                  <a:txBody>
                    <a:bodyPr/>
                    <a:lstStyle/>
                    <a:p>
                      <a:pPr algn="ctr" fontAlgn="b"/>
                      <a:r>
                        <a:rPr lang="en-US" sz="1400" u="none" strike="noStrike">
                          <a:effectLst/>
                        </a:rPr>
                        <a:t>2021</a:t>
                      </a:r>
                      <a:endParaRPr lang="en-US" sz="1400" b="0" i="0" u="none" strike="noStrike">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81,562</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1209118179"/>
                  </a:ext>
                </a:extLst>
              </a:tr>
              <a:tr h="326145">
                <a:tc>
                  <a:txBody>
                    <a:bodyPr/>
                    <a:lstStyle/>
                    <a:p>
                      <a:pPr algn="ctr" fontAlgn="b"/>
                      <a:r>
                        <a:rPr lang="en-US" sz="1400" u="none" strike="noStrike">
                          <a:effectLst/>
                        </a:rPr>
                        <a:t>2022</a:t>
                      </a:r>
                      <a:endParaRPr lang="en-US" sz="1400" b="0" i="0" u="none" strike="noStrike">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80,906</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1679538664"/>
                  </a:ext>
                </a:extLst>
              </a:tr>
              <a:tr h="326145">
                <a:tc>
                  <a:txBody>
                    <a:bodyPr/>
                    <a:lstStyle/>
                    <a:p>
                      <a:pPr algn="ctr" fontAlgn="b"/>
                      <a:r>
                        <a:rPr lang="en-US" sz="1400" u="none" strike="noStrike" dirty="0">
                          <a:effectLst/>
                        </a:rPr>
                        <a:t>2023</a:t>
                      </a:r>
                      <a:endParaRPr lang="en-US" sz="1400" b="0" i="0" u="none" strike="noStrike" dirty="0">
                        <a:solidFill>
                          <a:srgbClr val="000000"/>
                        </a:solidFill>
                        <a:effectLst/>
                        <a:latin typeface="Helvetica Neue" panose="02000503000000020004" pitchFamily="2" charset="0"/>
                      </a:endParaRPr>
                    </a:p>
                  </a:txBody>
                  <a:tcPr marL="5259" marR="5259" marT="5259" marB="0" anchor="b"/>
                </a:tc>
                <a:tc>
                  <a:txBody>
                    <a:bodyPr/>
                    <a:lstStyle/>
                    <a:p>
                      <a:pPr algn="ctr" fontAlgn="b"/>
                      <a:r>
                        <a:rPr lang="en-US" sz="1400" u="none" strike="noStrike" dirty="0">
                          <a:effectLst/>
                        </a:rPr>
                        <a:t>80,624</a:t>
                      </a:r>
                      <a:endParaRPr lang="en-US" sz="1400" b="0" i="0" u="none" strike="noStrike" dirty="0">
                        <a:solidFill>
                          <a:srgbClr val="000000"/>
                        </a:solidFill>
                        <a:effectLst/>
                        <a:latin typeface="Helvetica Neue" panose="02000503000000020004" pitchFamily="2" charset="0"/>
                      </a:endParaRPr>
                    </a:p>
                  </a:txBody>
                  <a:tcPr marL="5259" marR="5259" marT="5259" marB="0" anchor="b"/>
                </a:tc>
                <a:extLst>
                  <a:ext uri="{0D108BD9-81ED-4DB2-BD59-A6C34878D82A}">
                    <a16:rowId xmlns:a16="http://schemas.microsoft.com/office/drawing/2014/main" val="2306554854"/>
                  </a:ext>
                </a:extLst>
              </a:tr>
            </a:tbl>
          </a:graphicData>
        </a:graphic>
      </p:graphicFrame>
      <p:sp>
        <p:nvSpPr>
          <p:cNvPr id="3" name="Title 2">
            <a:extLst>
              <a:ext uri="{FF2B5EF4-FFF2-40B4-BE49-F238E27FC236}">
                <a16:creationId xmlns:a16="http://schemas.microsoft.com/office/drawing/2014/main" id="{9CC99350-4A19-1A20-6CCF-BD52594A20C8}"/>
              </a:ext>
            </a:extLst>
          </p:cNvPr>
          <p:cNvSpPr>
            <a:spLocks noGrp="1"/>
          </p:cNvSpPr>
          <p:nvPr>
            <p:ph type="title"/>
          </p:nvPr>
        </p:nvSpPr>
        <p:spPr>
          <a:xfrm>
            <a:off x="457200" y="363964"/>
            <a:ext cx="8325556" cy="914118"/>
          </a:xfrm>
        </p:spPr>
        <p:txBody>
          <a:bodyPr/>
          <a:lstStyle/>
          <a:p>
            <a:r>
              <a:rPr lang="en-US" sz="2800" dirty="0"/>
              <a:t>TOTALFREIGHT TRANSPORTATION IN LATVIA</a:t>
            </a:r>
            <a:endParaRPr lang="en-US" sz="2800" dirty="0">
              <a:solidFill>
                <a:srgbClr val="005551"/>
              </a:solidFill>
            </a:endParaRPr>
          </a:p>
        </p:txBody>
      </p:sp>
      <p:sp>
        <p:nvSpPr>
          <p:cNvPr id="4" name="Slide Number Placeholder 3">
            <a:extLst>
              <a:ext uri="{FF2B5EF4-FFF2-40B4-BE49-F238E27FC236}">
                <a16:creationId xmlns:a16="http://schemas.microsoft.com/office/drawing/2014/main" id="{B4AEEBA7-A400-F74E-1391-4F266825052D}"/>
              </a:ext>
            </a:extLst>
          </p:cNvPr>
          <p:cNvSpPr>
            <a:spLocks noGrp="1"/>
          </p:cNvSpPr>
          <p:nvPr>
            <p:ph type="sldNum" sz="quarter" idx="4"/>
          </p:nvPr>
        </p:nvSpPr>
        <p:spPr/>
        <p:txBody>
          <a:bodyPr/>
          <a:lstStyle/>
          <a:p>
            <a:r>
              <a:rPr lang="lv-LV"/>
              <a:t>Riga Technical University</a:t>
            </a:r>
            <a:endParaRPr lang="en-US"/>
          </a:p>
        </p:txBody>
      </p:sp>
      <p:graphicFrame>
        <p:nvGraphicFramePr>
          <p:cNvPr id="6" name="Chart 5">
            <a:extLst>
              <a:ext uri="{FF2B5EF4-FFF2-40B4-BE49-F238E27FC236}">
                <a16:creationId xmlns:a16="http://schemas.microsoft.com/office/drawing/2014/main" id="{0986064D-A637-EAE5-4E4C-88F9A776C4D7}"/>
              </a:ext>
            </a:extLst>
          </p:cNvPr>
          <p:cNvGraphicFramePr>
            <a:graphicFrameLocks/>
          </p:cNvGraphicFramePr>
          <p:nvPr>
            <p:extLst>
              <p:ext uri="{D42A27DB-BD31-4B8C-83A1-F6EECF244321}">
                <p14:modId xmlns:p14="http://schemas.microsoft.com/office/powerpoint/2010/main" val="1111400416"/>
              </p:ext>
            </p:extLst>
          </p:nvPr>
        </p:nvGraphicFramePr>
        <p:xfrm>
          <a:off x="3422073" y="1703021"/>
          <a:ext cx="4962943" cy="40050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030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7FF41-F878-F4D7-F3CA-D613064D3B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2B5AABC-2454-4354-262C-9B0EBF90AE6D}"/>
              </a:ext>
            </a:extLst>
          </p:cNvPr>
          <p:cNvSpPr>
            <a:spLocks noGrp="1"/>
          </p:cNvSpPr>
          <p:nvPr>
            <p:ph type="title"/>
          </p:nvPr>
        </p:nvSpPr>
        <p:spPr>
          <a:xfrm>
            <a:off x="228598" y="239945"/>
            <a:ext cx="8229600" cy="772587"/>
          </a:xfrm>
        </p:spPr>
        <p:txBody>
          <a:bodyPr anchor="ctr">
            <a:normAutofit/>
          </a:bodyPr>
          <a:lstStyle/>
          <a:p>
            <a:pPr>
              <a:lnSpc>
                <a:spcPct val="90000"/>
              </a:lnSpc>
            </a:pPr>
            <a:r>
              <a:rPr lang="en-US" sz="2400" dirty="0"/>
              <a:t>CORRELATION AND COVARIENCE </a:t>
            </a:r>
          </a:p>
        </p:txBody>
      </p:sp>
      <p:sp>
        <p:nvSpPr>
          <p:cNvPr id="4" name="Slide Number Placeholder 3">
            <a:extLst>
              <a:ext uri="{FF2B5EF4-FFF2-40B4-BE49-F238E27FC236}">
                <a16:creationId xmlns:a16="http://schemas.microsoft.com/office/drawing/2014/main" id="{98C33949-0220-1CD2-178D-EEEA31A24B9F}"/>
              </a:ext>
            </a:extLst>
          </p:cNvPr>
          <p:cNvSpPr>
            <a:spLocks noGrp="1"/>
          </p:cNvSpPr>
          <p:nvPr>
            <p:ph type="sldNum" sz="quarter" idx="10"/>
          </p:nvPr>
        </p:nvSpPr>
        <p:spPr>
          <a:xfrm>
            <a:off x="457199" y="6272742"/>
            <a:ext cx="2472267" cy="365125"/>
          </a:xfrm>
        </p:spPr>
        <p:txBody>
          <a:bodyPr>
            <a:normAutofit/>
          </a:bodyPr>
          <a:lstStyle/>
          <a:p>
            <a:pPr>
              <a:spcAft>
                <a:spcPts val="600"/>
              </a:spcAft>
            </a:pPr>
            <a:r>
              <a:rPr lang="lv-LV"/>
              <a:t>Riga Technical University</a:t>
            </a:r>
            <a:endParaRPr lang="en-US"/>
          </a:p>
        </p:txBody>
      </p:sp>
      <p:sp>
        <p:nvSpPr>
          <p:cNvPr id="9" name="TextBox 8">
            <a:extLst>
              <a:ext uri="{FF2B5EF4-FFF2-40B4-BE49-F238E27FC236}">
                <a16:creationId xmlns:a16="http://schemas.microsoft.com/office/drawing/2014/main" id="{49495F27-72B5-FE7C-9531-3D812F2ACCAD}"/>
              </a:ext>
            </a:extLst>
          </p:cNvPr>
          <p:cNvSpPr txBox="1"/>
          <p:nvPr/>
        </p:nvSpPr>
        <p:spPr>
          <a:xfrm>
            <a:off x="228598" y="1306064"/>
            <a:ext cx="8686803" cy="310854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CORRELATION</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VALUE:0.935</a:t>
            </a:r>
          </a:p>
          <a:p>
            <a:endParaRPr lang="en-US" sz="14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INTERPRITATION: </a:t>
            </a:r>
            <a:r>
              <a:rPr lang="en-US" sz="1400" b="0" i="0" dirty="0">
                <a:effectLst/>
                <a:latin typeface="Times New Roman" panose="02020603050405020304" pitchFamily="18" charset="0"/>
                <a:cs typeface="Times New Roman" panose="02020603050405020304" pitchFamily="18" charset="0"/>
              </a:rPr>
              <a:t>The correlation coefficient  indicates a strong </a:t>
            </a:r>
            <a:r>
              <a:rPr lang="en-US" sz="1400" b="0" i="0" dirty="0">
                <a:effectLst/>
                <a:latin typeface="__fkGroteskNeue_598ab8"/>
              </a:rPr>
              <a:t>positive value suggests that there is a tendency for road freight volumes and fuel consumption to increase together. In other words, as more freight is transported by road, the consumption of </a:t>
            </a:r>
            <a:r>
              <a:rPr lang="en-US" sz="1400" dirty="0">
                <a:latin typeface="__fkGroteskNeue_598ab8"/>
              </a:rPr>
              <a:t>fuel </a:t>
            </a:r>
            <a:r>
              <a:rPr lang="en-US" sz="1400" b="0" i="0" dirty="0">
                <a:effectLst/>
                <a:latin typeface="__fkGroteskNeue_598ab8"/>
              </a:rPr>
              <a:t>also tends to rise.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COVARIENCE</a:t>
            </a:r>
          </a:p>
          <a:p>
            <a:endParaRPr lang="en-US" sz="1400" dirty="0">
              <a:latin typeface="Times New Roman" panose="02020603050405020304" pitchFamily="18" charset="0"/>
              <a:cs typeface="Times New Roman" panose="02020603050405020304" pitchFamily="18" charset="0"/>
            </a:endParaRPr>
          </a:p>
          <a:p>
            <a:r>
              <a:rPr lang="en-US" sz="1400" b="1" dirty="0">
                <a:solidFill>
                  <a:srgbClr val="005551"/>
                </a:solidFill>
                <a:latin typeface="Times New Roman" panose="02020603050405020304" pitchFamily="18" charset="0"/>
                <a:cs typeface="Times New Roman" panose="02020603050405020304" pitchFamily="18" charset="0"/>
              </a:rPr>
              <a:t>VALUE: 632375</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INTERPRIATTION: </a:t>
            </a:r>
            <a:r>
              <a:rPr lang="en-US" sz="1400" b="0" i="0" dirty="0">
                <a:effectLst/>
                <a:latin typeface="__fkGroteskNeue_598ab8"/>
              </a:rPr>
              <a:t>This high positive value indicates a strong positive correlation between the two variables. It suggests that as road freight increases, fuel consumption also significantly increases.</a:t>
            </a:r>
            <a:endParaRPr lang="en-US" sz="1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9BB46C0-8DB2-93C6-D90D-2B5B21DB3B36}"/>
              </a:ext>
            </a:extLst>
          </p:cNvPr>
          <p:cNvGraphicFramePr>
            <a:graphicFrameLocks noGrp="1"/>
          </p:cNvGraphicFramePr>
          <p:nvPr>
            <p:extLst>
              <p:ext uri="{D42A27DB-BD31-4B8C-83A1-F6EECF244321}">
                <p14:modId xmlns:p14="http://schemas.microsoft.com/office/powerpoint/2010/main" val="1224349256"/>
              </p:ext>
            </p:extLst>
          </p:nvPr>
        </p:nvGraphicFramePr>
        <p:xfrm>
          <a:off x="228598" y="4634936"/>
          <a:ext cx="4114800" cy="1083310"/>
        </p:xfrm>
        <a:graphic>
          <a:graphicData uri="http://schemas.openxmlformats.org/drawingml/2006/table">
            <a:tbl>
              <a:tblPr>
                <a:tableStyleId>{9D7B26C5-4107-4FEC-AEDC-1716B250A1EF}</a:tableStyleId>
              </a:tblPr>
              <a:tblGrid>
                <a:gridCol w="1371600">
                  <a:extLst>
                    <a:ext uri="{9D8B030D-6E8A-4147-A177-3AD203B41FA5}">
                      <a16:colId xmlns:a16="http://schemas.microsoft.com/office/drawing/2014/main" val="1604700203"/>
                    </a:ext>
                  </a:extLst>
                </a:gridCol>
                <a:gridCol w="1371600">
                  <a:extLst>
                    <a:ext uri="{9D8B030D-6E8A-4147-A177-3AD203B41FA5}">
                      <a16:colId xmlns:a16="http://schemas.microsoft.com/office/drawing/2014/main" val="1048131976"/>
                    </a:ext>
                  </a:extLst>
                </a:gridCol>
                <a:gridCol w="1371600">
                  <a:extLst>
                    <a:ext uri="{9D8B030D-6E8A-4147-A177-3AD203B41FA5}">
                      <a16:colId xmlns:a16="http://schemas.microsoft.com/office/drawing/2014/main" val="129901422"/>
                    </a:ext>
                  </a:extLst>
                </a:gridCol>
              </a:tblGrid>
              <a:tr h="203200">
                <a:tc>
                  <a:txBody>
                    <a:bodyPr/>
                    <a:lstStyle/>
                    <a:p>
                      <a:pPr algn="l" fontAlgn="b"/>
                      <a:r>
                        <a:rPr lang="en-US" sz="1100" u="none" strike="noStrike" dirty="0">
                          <a:effectLst/>
                        </a:rPr>
                        <a:t>covariance</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5810756"/>
                  </a:ext>
                </a:extLst>
              </a:tr>
              <a:tr h="190500">
                <a:tc>
                  <a:txBody>
                    <a:bodyPr/>
                    <a:lstStyle/>
                    <a:p>
                      <a:pPr algn="ctr" fontAlgn="b"/>
                      <a:r>
                        <a:rPr lang="en-US" sz="1100" u="none" strike="noStrike" dirty="0">
                          <a:effectLst/>
                        </a:rPr>
                        <a:t> </a:t>
                      </a:r>
                      <a:endParaRPr lang="en-US" sz="1100" b="0" i="1"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Road Freight (in tons)</a:t>
                      </a:r>
                      <a:endParaRPr lang="en-US" sz="1100" b="0" i="1"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Diesel oil (thousand toe)</a:t>
                      </a:r>
                      <a:endParaRPr lang="en-US" sz="1100" b="0" i="1"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057359"/>
                  </a:ext>
                </a:extLst>
              </a:tr>
              <a:tr h="190500">
                <a:tc>
                  <a:txBody>
                    <a:bodyPr/>
                    <a:lstStyle/>
                    <a:p>
                      <a:pPr algn="l" fontAlgn="b"/>
                      <a:r>
                        <a:rPr lang="en-US" sz="1100" u="none" strike="noStrike" dirty="0">
                          <a:effectLst/>
                        </a:rPr>
                        <a:t>Road Freight (in tons)</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55502798.2</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4272475"/>
                  </a:ext>
                </a:extLst>
              </a:tr>
              <a:tr h="203200">
                <a:tc>
                  <a:txBody>
                    <a:bodyPr/>
                    <a:lstStyle/>
                    <a:p>
                      <a:pPr algn="l" fontAlgn="b"/>
                      <a:r>
                        <a:rPr lang="en-US" sz="1100" u="none" strike="noStrike">
                          <a:effectLst/>
                        </a:rPr>
                        <a:t>Diesel oil (thousand toe)</a:t>
                      </a:r>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632375.64</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8235.21</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630656"/>
                  </a:ext>
                </a:extLst>
              </a:tr>
            </a:tbl>
          </a:graphicData>
        </a:graphic>
      </p:graphicFrame>
      <p:graphicFrame>
        <p:nvGraphicFramePr>
          <p:cNvPr id="6" name="Table 5">
            <a:extLst>
              <a:ext uri="{FF2B5EF4-FFF2-40B4-BE49-F238E27FC236}">
                <a16:creationId xmlns:a16="http://schemas.microsoft.com/office/drawing/2014/main" id="{FF2FDB43-9360-BF2A-DFDD-027FCB16F67D}"/>
              </a:ext>
            </a:extLst>
          </p:cNvPr>
          <p:cNvGraphicFramePr>
            <a:graphicFrameLocks noGrp="1"/>
          </p:cNvGraphicFramePr>
          <p:nvPr>
            <p:extLst>
              <p:ext uri="{D42A27DB-BD31-4B8C-83A1-F6EECF244321}">
                <p14:modId xmlns:p14="http://schemas.microsoft.com/office/powerpoint/2010/main" val="3069166628"/>
              </p:ext>
            </p:extLst>
          </p:nvPr>
        </p:nvGraphicFramePr>
        <p:xfrm>
          <a:off x="4525339" y="4905125"/>
          <a:ext cx="4390062" cy="1389438"/>
        </p:xfrm>
        <a:graphic>
          <a:graphicData uri="http://schemas.openxmlformats.org/drawingml/2006/table">
            <a:tbl>
              <a:tblPr>
                <a:tableStyleId>{9D7B26C5-4107-4FEC-AEDC-1716B250A1EF}</a:tableStyleId>
              </a:tblPr>
              <a:tblGrid>
                <a:gridCol w="1463354">
                  <a:extLst>
                    <a:ext uri="{9D8B030D-6E8A-4147-A177-3AD203B41FA5}">
                      <a16:colId xmlns:a16="http://schemas.microsoft.com/office/drawing/2014/main" val="4198441393"/>
                    </a:ext>
                  </a:extLst>
                </a:gridCol>
                <a:gridCol w="1463354">
                  <a:extLst>
                    <a:ext uri="{9D8B030D-6E8A-4147-A177-3AD203B41FA5}">
                      <a16:colId xmlns:a16="http://schemas.microsoft.com/office/drawing/2014/main" val="7479947"/>
                    </a:ext>
                  </a:extLst>
                </a:gridCol>
                <a:gridCol w="1463354">
                  <a:extLst>
                    <a:ext uri="{9D8B030D-6E8A-4147-A177-3AD203B41FA5}">
                      <a16:colId xmlns:a16="http://schemas.microsoft.com/office/drawing/2014/main" val="929461399"/>
                    </a:ext>
                  </a:extLst>
                </a:gridCol>
              </a:tblGrid>
              <a:tr h="230182">
                <a:tc>
                  <a:txBody>
                    <a:bodyPr/>
                    <a:lstStyle/>
                    <a:p>
                      <a:pPr algn="l" fontAlgn="b"/>
                      <a:r>
                        <a:rPr lang="en-US" sz="1100" u="none" strike="noStrike" dirty="0">
                          <a:effectLst/>
                        </a:rPr>
                        <a:t>correlation</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6879174"/>
                  </a:ext>
                </a:extLst>
              </a:tr>
              <a:tr h="416629">
                <a:tc>
                  <a:txBody>
                    <a:bodyPr/>
                    <a:lstStyle/>
                    <a:p>
                      <a:pPr algn="ctr" fontAlgn="b"/>
                      <a:r>
                        <a:rPr lang="en-US" sz="1100" u="none" strike="noStrike" dirty="0">
                          <a:effectLst/>
                        </a:rPr>
                        <a:t> </a:t>
                      </a:r>
                      <a:endParaRPr lang="en-US" sz="1100" b="0" i="1"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Road Freight (in tons)</a:t>
                      </a:r>
                      <a:endParaRPr lang="en-US" sz="1100" b="0" i="1"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rPr>
                        <a:t>Diesel oil (thousand toe)</a:t>
                      </a:r>
                      <a:endParaRPr lang="en-US" sz="1100" b="0" i="1"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944271"/>
                  </a:ext>
                </a:extLst>
              </a:tr>
              <a:tr h="230182">
                <a:tc>
                  <a:txBody>
                    <a:bodyPr/>
                    <a:lstStyle/>
                    <a:p>
                      <a:pPr algn="l" fontAlgn="b"/>
                      <a:r>
                        <a:rPr lang="en-US" sz="1100" u="none" strike="noStrike">
                          <a:effectLst/>
                        </a:rPr>
                        <a:t>Road Freight (in tons)</a:t>
                      </a:r>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2843735"/>
                  </a:ext>
                </a:extLst>
              </a:tr>
              <a:tr h="416629">
                <a:tc>
                  <a:txBody>
                    <a:bodyPr/>
                    <a:lstStyle/>
                    <a:p>
                      <a:pPr algn="l" fontAlgn="b"/>
                      <a:r>
                        <a:rPr lang="en-US" sz="1100" u="none" strike="noStrike" dirty="0">
                          <a:effectLst/>
                        </a:rPr>
                        <a:t>FUEL CONSUMPTION  (thousand toe)</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0.93536336</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100" u="none" strike="noStrike" dirty="0">
                          <a:effectLst/>
                        </a:rPr>
                        <a:t>1</a:t>
                      </a:r>
                      <a:endParaRPr lang="en-US" sz="11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6547000"/>
                  </a:ext>
                </a:extLst>
              </a:tr>
            </a:tbl>
          </a:graphicData>
        </a:graphic>
      </p:graphicFrame>
    </p:spTree>
    <p:extLst>
      <p:ext uri="{BB962C8B-B14F-4D97-AF65-F5344CB8AC3E}">
        <p14:creationId xmlns:p14="http://schemas.microsoft.com/office/powerpoint/2010/main" val="3677881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45670-C7D7-E604-1363-F33C803A171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ED2B7EF-1CE1-6F51-C5E5-4936295D1D6B}"/>
              </a:ext>
            </a:extLst>
          </p:cNvPr>
          <p:cNvSpPr>
            <a:spLocks noGrp="1"/>
          </p:cNvSpPr>
          <p:nvPr>
            <p:ph type="title"/>
          </p:nvPr>
        </p:nvSpPr>
        <p:spPr>
          <a:xfrm>
            <a:off x="400753" y="355148"/>
            <a:ext cx="8325556" cy="914118"/>
          </a:xfrm>
        </p:spPr>
        <p:txBody>
          <a:bodyPr/>
          <a:lstStyle/>
          <a:p>
            <a:r>
              <a:rPr lang="en-US" sz="2800" dirty="0">
                <a:solidFill>
                  <a:srgbClr val="005551"/>
                </a:solidFill>
              </a:rPr>
              <a:t>SINGLE REGRESSION </a:t>
            </a:r>
          </a:p>
        </p:txBody>
      </p:sp>
      <p:sp>
        <p:nvSpPr>
          <p:cNvPr id="4" name="Slide Number Placeholder 3">
            <a:extLst>
              <a:ext uri="{FF2B5EF4-FFF2-40B4-BE49-F238E27FC236}">
                <a16:creationId xmlns:a16="http://schemas.microsoft.com/office/drawing/2014/main" id="{009EE2FC-C41F-0DAE-7E74-2A37F090AE19}"/>
              </a:ext>
            </a:extLst>
          </p:cNvPr>
          <p:cNvSpPr>
            <a:spLocks noGrp="1"/>
          </p:cNvSpPr>
          <p:nvPr>
            <p:ph type="sldNum" sz="quarter" idx="4"/>
          </p:nvPr>
        </p:nvSpPr>
        <p:spPr/>
        <p:txBody>
          <a:bodyPr/>
          <a:lstStyle/>
          <a:p>
            <a:r>
              <a:rPr lang="lv-LV"/>
              <a:t>Riga Technical University</a:t>
            </a:r>
            <a:endParaRPr lang="en-US"/>
          </a:p>
        </p:txBody>
      </p:sp>
      <p:graphicFrame>
        <p:nvGraphicFramePr>
          <p:cNvPr id="7" name="Table 6">
            <a:extLst>
              <a:ext uri="{FF2B5EF4-FFF2-40B4-BE49-F238E27FC236}">
                <a16:creationId xmlns:a16="http://schemas.microsoft.com/office/drawing/2014/main" id="{3E86CF1D-0CAC-F732-8E73-63D120CA36E5}"/>
              </a:ext>
            </a:extLst>
          </p:cNvPr>
          <p:cNvGraphicFramePr>
            <a:graphicFrameLocks noGrp="1"/>
          </p:cNvGraphicFramePr>
          <p:nvPr>
            <p:extLst>
              <p:ext uri="{D42A27DB-BD31-4B8C-83A1-F6EECF244321}">
                <p14:modId xmlns:p14="http://schemas.microsoft.com/office/powerpoint/2010/main" val="2366528334"/>
              </p:ext>
            </p:extLst>
          </p:nvPr>
        </p:nvGraphicFramePr>
        <p:xfrm>
          <a:off x="277088" y="980824"/>
          <a:ext cx="7495314" cy="5291918"/>
        </p:xfrm>
        <a:graphic>
          <a:graphicData uri="http://schemas.openxmlformats.org/drawingml/2006/table">
            <a:tbl>
              <a:tblPr>
                <a:tableStyleId>{3B4B98B0-60AC-42C2-AFA5-B58CD77FA1E5}</a:tableStyleId>
              </a:tblPr>
              <a:tblGrid>
                <a:gridCol w="1249219">
                  <a:extLst>
                    <a:ext uri="{9D8B030D-6E8A-4147-A177-3AD203B41FA5}">
                      <a16:colId xmlns:a16="http://schemas.microsoft.com/office/drawing/2014/main" val="1927276992"/>
                    </a:ext>
                  </a:extLst>
                </a:gridCol>
                <a:gridCol w="1009075">
                  <a:extLst>
                    <a:ext uri="{9D8B030D-6E8A-4147-A177-3AD203B41FA5}">
                      <a16:colId xmlns:a16="http://schemas.microsoft.com/office/drawing/2014/main" val="1885793325"/>
                    </a:ext>
                  </a:extLst>
                </a:gridCol>
                <a:gridCol w="1489363">
                  <a:extLst>
                    <a:ext uri="{9D8B030D-6E8A-4147-A177-3AD203B41FA5}">
                      <a16:colId xmlns:a16="http://schemas.microsoft.com/office/drawing/2014/main" val="2129123479"/>
                    </a:ext>
                  </a:extLst>
                </a:gridCol>
                <a:gridCol w="1249219">
                  <a:extLst>
                    <a:ext uri="{9D8B030D-6E8A-4147-A177-3AD203B41FA5}">
                      <a16:colId xmlns:a16="http://schemas.microsoft.com/office/drawing/2014/main" val="3455837704"/>
                    </a:ext>
                  </a:extLst>
                </a:gridCol>
                <a:gridCol w="1249219">
                  <a:extLst>
                    <a:ext uri="{9D8B030D-6E8A-4147-A177-3AD203B41FA5}">
                      <a16:colId xmlns:a16="http://schemas.microsoft.com/office/drawing/2014/main" val="3720539052"/>
                    </a:ext>
                  </a:extLst>
                </a:gridCol>
                <a:gridCol w="1249219">
                  <a:extLst>
                    <a:ext uri="{9D8B030D-6E8A-4147-A177-3AD203B41FA5}">
                      <a16:colId xmlns:a16="http://schemas.microsoft.com/office/drawing/2014/main" val="2059971768"/>
                    </a:ext>
                  </a:extLst>
                </a:gridCol>
              </a:tblGrid>
              <a:tr h="119400">
                <a:tc gridSpan="2">
                  <a:txBody>
                    <a:bodyPr/>
                    <a:lstStyle/>
                    <a:p>
                      <a:pPr algn="ctr" fontAlgn="b"/>
                      <a:r>
                        <a:rPr lang="en-US" sz="900" u="none" strike="noStrike">
                          <a:effectLst/>
                        </a:rPr>
                        <a:t>SUMMARY OUTPUT</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6531445"/>
                  </a:ext>
                </a:extLst>
              </a:tr>
              <a:tr h="127359">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0370780"/>
                  </a:ext>
                </a:extLst>
              </a:tr>
              <a:tr h="119400">
                <a:tc gridSpan="2">
                  <a:txBody>
                    <a:bodyPr/>
                    <a:lstStyle/>
                    <a:p>
                      <a:pPr algn="ctr" fontAlgn="b"/>
                      <a:r>
                        <a:rPr lang="en-US" sz="900" u="none" strike="noStrike">
                          <a:effectLst/>
                        </a:rPr>
                        <a:t>Regression Statistics</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5271770"/>
                  </a:ext>
                </a:extLst>
              </a:tr>
              <a:tr h="119400">
                <a:tc>
                  <a:txBody>
                    <a:bodyPr/>
                    <a:lstStyle/>
                    <a:p>
                      <a:pPr algn="ctr" fontAlgn="b"/>
                      <a:r>
                        <a:rPr lang="en-US" sz="900" u="none" strike="noStrike">
                          <a:effectLst/>
                        </a:rPr>
                        <a:t>Multiple R</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0.93536336</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455108"/>
                  </a:ext>
                </a:extLst>
              </a:tr>
              <a:tr h="119400">
                <a:tc>
                  <a:txBody>
                    <a:bodyPr/>
                    <a:lstStyle/>
                    <a:p>
                      <a:pPr algn="ctr" fontAlgn="b"/>
                      <a:r>
                        <a:rPr lang="en-US" sz="900" u="none" strike="noStrike">
                          <a:effectLst/>
                        </a:rPr>
                        <a:t>R Square</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0.87490461</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5271"/>
                  </a:ext>
                </a:extLst>
              </a:tr>
              <a:tr h="216114">
                <a:tc>
                  <a:txBody>
                    <a:bodyPr/>
                    <a:lstStyle/>
                    <a:p>
                      <a:pPr algn="ctr" fontAlgn="b"/>
                      <a:r>
                        <a:rPr lang="en-US" sz="900" u="none" strike="noStrike">
                          <a:effectLst/>
                        </a:rPr>
                        <a:t>Adjusted R Square</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0.85926769</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288871"/>
                  </a:ext>
                </a:extLst>
              </a:tr>
              <a:tr h="119400">
                <a:tc>
                  <a:txBody>
                    <a:bodyPr/>
                    <a:lstStyle/>
                    <a:p>
                      <a:pPr algn="ctr" fontAlgn="b"/>
                      <a:r>
                        <a:rPr lang="en-US" sz="900" u="none" strike="noStrike">
                          <a:effectLst/>
                        </a:rPr>
                        <a:t>Standard Error</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35.8850033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7702442"/>
                  </a:ext>
                </a:extLst>
              </a:tr>
              <a:tr h="127359">
                <a:tc>
                  <a:txBody>
                    <a:bodyPr/>
                    <a:lstStyle/>
                    <a:p>
                      <a:pPr algn="ctr" fontAlgn="b"/>
                      <a:r>
                        <a:rPr lang="en-US" sz="900" u="none" strike="noStrike">
                          <a:effectLst/>
                        </a:rPr>
                        <a:t>Observations</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10</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142080"/>
                  </a:ext>
                </a:extLst>
              </a:tr>
              <a:tr h="119400">
                <a:tc>
                  <a:txBody>
                    <a:bodyPr/>
                    <a:lstStyle/>
                    <a:p>
                      <a:pPr algn="ctr" fontAlgn="b"/>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8165617"/>
                  </a:ext>
                </a:extLst>
              </a:tr>
              <a:tr h="127359">
                <a:tc>
                  <a:txBody>
                    <a:bodyPr/>
                    <a:lstStyle/>
                    <a:p>
                      <a:pPr algn="ctr" fontAlgn="b"/>
                      <a:r>
                        <a:rPr lang="en-US" sz="900" u="none" strike="noStrike" dirty="0">
                          <a:effectLst/>
                        </a:rPr>
                        <a:t>ANOVA</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555971"/>
                  </a:ext>
                </a:extLst>
              </a:tr>
              <a:tr h="119400">
                <a:tc>
                  <a:txBody>
                    <a:bodyPr/>
                    <a:lstStyle/>
                    <a:p>
                      <a:pPr algn="ctr" fontAlgn="b"/>
                      <a:r>
                        <a:rPr lang="en-US" sz="900" u="none" strike="noStrike" dirty="0">
                          <a:effectLst/>
                        </a:rPr>
                        <a:t> </a:t>
                      </a:r>
                      <a:endParaRPr lang="en-US" sz="900" b="0" i="1"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df</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SS</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MS</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F</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Significance F</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8926418"/>
                  </a:ext>
                </a:extLst>
              </a:tr>
              <a:tr h="119400">
                <a:tc>
                  <a:txBody>
                    <a:bodyPr/>
                    <a:lstStyle/>
                    <a:p>
                      <a:pPr algn="ctr" fontAlgn="b"/>
                      <a:r>
                        <a:rPr lang="en-US" sz="900" u="none" strike="noStrike" dirty="0">
                          <a:effectLst/>
                        </a:rPr>
                        <a:t>Regression</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72050.2323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72050.2323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55.9511998</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7.06E-05</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7603132"/>
                  </a:ext>
                </a:extLst>
              </a:tr>
              <a:tr h="119400">
                <a:tc>
                  <a:txBody>
                    <a:bodyPr/>
                    <a:lstStyle/>
                    <a:p>
                      <a:pPr algn="ctr" fontAlgn="b"/>
                      <a:r>
                        <a:rPr lang="en-US" sz="900" u="none" strike="noStrike" dirty="0">
                          <a:effectLst/>
                        </a:rPr>
                        <a:t>Residual</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8</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10301.8677</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1287.73346</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88981"/>
                  </a:ext>
                </a:extLst>
              </a:tr>
              <a:tr h="127359">
                <a:tc>
                  <a:txBody>
                    <a:bodyPr/>
                    <a:lstStyle/>
                    <a:p>
                      <a:pPr algn="ctr" fontAlgn="b"/>
                      <a:r>
                        <a:rPr lang="en-US" sz="900" u="none" strike="noStrike">
                          <a:effectLst/>
                        </a:rPr>
                        <a:t>Total</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9</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82352.1</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 </a:t>
                      </a:r>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6217431"/>
                  </a:ext>
                </a:extLst>
              </a:tr>
              <a:tr h="127359">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2339527"/>
                  </a:ext>
                </a:extLst>
              </a:tr>
              <a:tr h="119400">
                <a:tc>
                  <a:txBody>
                    <a:bodyPr/>
                    <a:lstStyle/>
                    <a:p>
                      <a:pPr algn="ctr" fontAlgn="b"/>
                      <a:r>
                        <a:rPr lang="en-US" sz="900" u="none" strike="noStrike">
                          <a:effectLst/>
                        </a:rPr>
                        <a:t> </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Coefficients</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Standard Error</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t Stat</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P-value</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 </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3010493"/>
                  </a:ext>
                </a:extLst>
              </a:tr>
              <a:tr h="119400">
                <a:tc>
                  <a:txBody>
                    <a:bodyPr/>
                    <a:lstStyle/>
                    <a:p>
                      <a:pPr algn="ctr" fontAlgn="b"/>
                      <a:r>
                        <a:rPr lang="en-US" sz="900" u="none" strike="noStrike">
                          <a:effectLst/>
                        </a:rPr>
                        <a:t>Intercept</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-133.81089</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111.0765</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-1.2046733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0.26275554</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715531"/>
                  </a:ext>
                </a:extLst>
              </a:tr>
              <a:tr h="216114">
                <a:tc>
                  <a:txBody>
                    <a:bodyPr/>
                    <a:lstStyle/>
                    <a:p>
                      <a:pPr algn="ctr" fontAlgn="b"/>
                      <a:r>
                        <a:rPr lang="en-US" sz="900" u="none" strike="noStrike">
                          <a:effectLst/>
                        </a:rPr>
                        <a:t>Road Freight (in tons)</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0.01139358</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0.0015232</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7.48005346</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7.06E-05</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 </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136579"/>
                  </a:ext>
                </a:extLst>
              </a:tr>
              <a:tr h="119400">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0.96134822</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2809416"/>
                  </a:ext>
                </a:extLst>
              </a:tr>
              <a:tr h="119400">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005673"/>
                  </a:ext>
                </a:extLst>
              </a:tr>
              <a:tr h="119400">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9458141"/>
                  </a:ext>
                </a:extLst>
              </a:tr>
              <a:tr h="119400">
                <a:tc gridSpan="2">
                  <a:txBody>
                    <a:bodyPr/>
                    <a:lstStyle/>
                    <a:p>
                      <a:pPr algn="ctr" fontAlgn="b"/>
                      <a:r>
                        <a:rPr lang="en-US" sz="900" u="none" strike="noStrike">
                          <a:effectLst/>
                        </a:rPr>
                        <a:t>RESIDUAL OUTPUT</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625802"/>
                  </a:ext>
                </a:extLst>
              </a:tr>
              <a:tr h="127359">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528399"/>
                  </a:ext>
                </a:extLst>
              </a:tr>
              <a:tr h="426256">
                <a:tc>
                  <a:txBody>
                    <a:bodyPr/>
                    <a:lstStyle/>
                    <a:p>
                      <a:pPr algn="ctr" fontAlgn="b"/>
                      <a:r>
                        <a:rPr lang="en-US" sz="900" u="none" strike="noStrike">
                          <a:effectLst/>
                        </a:rPr>
                        <a:t>Observation</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dirty="0">
                          <a:effectLst/>
                        </a:rPr>
                        <a:t>Predicted fuel consumption (thousand toe)</a:t>
                      </a:r>
                      <a:endParaRPr lang="en-US" sz="900" b="0" i="1"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Residuals</a:t>
                      </a:r>
                      <a:endParaRPr lang="en-US" sz="900" b="0" i="1"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420172"/>
                  </a:ext>
                </a:extLst>
              </a:tr>
              <a:tr h="119400">
                <a:tc>
                  <a:txBody>
                    <a:bodyPr/>
                    <a:lstStyle/>
                    <a:p>
                      <a:pPr algn="ctr" fontAlgn="b"/>
                      <a:r>
                        <a:rPr lang="en-US" sz="900" u="none" strike="noStrike">
                          <a:effectLst/>
                        </a:rPr>
                        <a:t>1</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575.314211</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-38.314211</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5537652"/>
                  </a:ext>
                </a:extLst>
              </a:tr>
              <a:tr h="119400">
                <a:tc>
                  <a:txBody>
                    <a:bodyPr/>
                    <a:lstStyle/>
                    <a:p>
                      <a:pPr algn="ctr" fontAlgn="b"/>
                      <a:r>
                        <a:rPr lang="en-US" sz="900" u="none" strike="noStrike">
                          <a:effectLst/>
                        </a:rPr>
                        <a:t>2</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579.074093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-17.074093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7291755"/>
                  </a:ext>
                </a:extLst>
              </a:tr>
              <a:tr h="119400">
                <a:tc>
                  <a:txBody>
                    <a:bodyPr/>
                    <a:lstStyle/>
                    <a:p>
                      <a:pPr algn="ctr" fontAlgn="b"/>
                      <a:r>
                        <a:rPr lang="en-US" sz="900" u="none" strike="noStrike">
                          <a:effectLst/>
                        </a:rPr>
                        <a:t>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588.41683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18.5831704</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1979102"/>
                  </a:ext>
                </a:extLst>
              </a:tr>
              <a:tr h="119400">
                <a:tc>
                  <a:txBody>
                    <a:bodyPr/>
                    <a:lstStyle/>
                    <a:p>
                      <a:pPr algn="ctr" fontAlgn="b"/>
                      <a:r>
                        <a:rPr lang="en-US" sz="900" u="none" strike="noStrike">
                          <a:effectLst/>
                        </a:rPr>
                        <a:t>4</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641.100749</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26.8992507</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9501914"/>
                  </a:ext>
                </a:extLst>
              </a:tr>
              <a:tr h="119400">
                <a:tc>
                  <a:txBody>
                    <a:bodyPr/>
                    <a:lstStyle/>
                    <a:p>
                      <a:pPr algn="ctr" fontAlgn="b"/>
                      <a:r>
                        <a:rPr lang="en-US" sz="900" u="none" strike="noStrike">
                          <a:effectLst/>
                        </a:rPr>
                        <a:t>5</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740.088183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-47.088183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17087"/>
                  </a:ext>
                </a:extLst>
              </a:tr>
              <a:tr h="119400">
                <a:tc>
                  <a:txBody>
                    <a:bodyPr/>
                    <a:lstStyle/>
                    <a:p>
                      <a:pPr algn="ctr" fontAlgn="b"/>
                      <a:r>
                        <a:rPr lang="en-US" sz="900" u="none" strike="noStrike">
                          <a:effectLst/>
                        </a:rPr>
                        <a:t>6</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706.522693</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47.4773072</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672542"/>
                  </a:ext>
                </a:extLst>
              </a:tr>
              <a:tr h="119400">
                <a:tc>
                  <a:txBody>
                    <a:bodyPr/>
                    <a:lstStyle/>
                    <a:p>
                      <a:pPr algn="ctr" fontAlgn="b"/>
                      <a:r>
                        <a:rPr lang="en-US" sz="900" u="none" strike="noStrike">
                          <a:effectLst/>
                        </a:rPr>
                        <a:t>7</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728.227465</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39.772535</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423760"/>
                  </a:ext>
                </a:extLst>
              </a:tr>
              <a:tr h="119400">
                <a:tc>
                  <a:txBody>
                    <a:bodyPr/>
                    <a:lstStyle/>
                    <a:p>
                      <a:pPr algn="ctr" fontAlgn="b"/>
                      <a:r>
                        <a:rPr lang="en-US" sz="900" u="none" strike="noStrike">
                          <a:effectLst/>
                        </a:rPr>
                        <a:t>8</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795.472382</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-4.4723815</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0777827"/>
                  </a:ext>
                </a:extLst>
              </a:tr>
              <a:tr h="119400">
                <a:tc>
                  <a:txBody>
                    <a:bodyPr/>
                    <a:lstStyle/>
                    <a:p>
                      <a:pPr algn="ctr" fontAlgn="b"/>
                      <a:r>
                        <a:rPr lang="en-US" sz="900" u="none" strike="noStrike">
                          <a:effectLst/>
                        </a:rPr>
                        <a:t>9</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787.998192</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-35.998192</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138902"/>
                  </a:ext>
                </a:extLst>
              </a:tr>
              <a:tr h="127359">
                <a:tc>
                  <a:txBody>
                    <a:bodyPr/>
                    <a:lstStyle/>
                    <a:p>
                      <a:pPr algn="ctr" fontAlgn="b"/>
                      <a:r>
                        <a:rPr lang="en-US" sz="900" u="none" strike="noStrike">
                          <a:effectLst/>
                        </a:rPr>
                        <a:t>10</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784.785202</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900" u="none" strike="noStrike">
                          <a:effectLst/>
                        </a:rPr>
                        <a:t>10.2147977</a:t>
                      </a:r>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Aptos Narrow" panose="020B0004020202020204" pitchFamily="34" charset="0"/>
                      </a:endParaRPr>
                    </a:p>
                  </a:txBody>
                  <a:tcPr marL="5854" marR="5854" marT="585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801985"/>
                  </a:ext>
                </a:extLst>
              </a:tr>
            </a:tbl>
          </a:graphicData>
        </a:graphic>
      </p:graphicFrame>
      <p:sp>
        <p:nvSpPr>
          <p:cNvPr id="8" name="Rectangle 7">
            <a:extLst>
              <a:ext uri="{FF2B5EF4-FFF2-40B4-BE49-F238E27FC236}">
                <a16:creationId xmlns:a16="http://schemas.microsoft.com/office/drawing/2014/main" id="{F2DF47F2-3104-A37E-57F8-0DC5C715BD85}"/>
              </a:ext>
            </a:extLst>
          </p:cNvPr>
          <p:cNvSpPr/>
          <p:nvPr/>
        </p:nvSpPr>
        <p:spPr>
          <a:xfrm>
            <a:off x="292100" y="2349500"/>
            <a:ext cx="7493000" cy="711200"/>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9" name="Rectangle 8">
            <a:extLst>
              <a:ext uri="{FF2B5EF4-FFF2-40B4-BE49-F238E27FC236}">
                <a16:creationId xmlns:a16="http://schemas.microsoft.com/office/drawing/2014/main" id="{463ADF3D-EF55-5781-DB77-18C56E145148}"/>
              </a:ext>
            </a:extLst>
          </p:cNvPr>
          <p:cNvSpPr/>
          <p:nvPr/>
        </p:nvSpPr>
        <p:spPr>
          <a:xfrm>
            <a:off x="292100" y="980824"/>
            <a:ext cx="2247900" cy="1216276"/>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0" name="Rectangle 9">
            <a:extLst>
              <a:ext uri="{FF2B5EF4-FFF2-40B4-BE49-F238E27FC236}">
                <a16:creationId xmlns:a16="http://schemas.microsoft.com/office/drawing/2014/main" id="{BE83BE73-E89C-599E-76F1-3DDB91A04EEA}"/>
              </a:ext>
            </a:extLst>
          </p:cNvPr>
          <p:cNvSpPr/>
          <p:nvPr/>
        </p:nvSpPr>
        <p:spPr>
          <a:xfrm>
            <a:off x="279402" y="3213100"/>
            <a:ext cx="7493000" cy="473276"/>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221986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D673B-ED56-FFB8-DF21-1850E5DF5DF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593CDC-6778-BD8C-7420-C462CC00EECA}"/>
              </a:ext>
            </a:extLst>
          </p:cNvPr>
          <p:cNvSpPr>
            <a:spLocks noGrp="1"/>
          </p:cNvSpPr>
          <p:nvPr>
            <p:ph type="title"/>
          </p:nvPr>
        </p:nvSpPr>
        <p:spPr>
          <a:xfrm>
            <a:off x="457200" y="363964"/>
            <a:ext cx="8325556" cy="914118"/>
          </a:xfrm>
        </p:spPr>
        <p:txBody>
          <a:bodyPr/>
          <a:lstStyle/>
          <a:p>
            <a:r>
              <a:rPr lang="en-US" sz="3500" b="1" dirty="0">
                <a:solidFill>
                  <a:srgbClr val="094440"/>
                </a:solidFill>
                <a:effectLst/>
                <a:latin typeface="Times New Roman" panose="02020603050405020304" pitchFamily="18" charset="0"/>
              </a:rPr>
              <a:t>Testing If OLS Assumption Hold</a:t>
            </a:r>
            <a:endParaRPr lang="en-US" sz="3500" dirty="0">
              <a:solidFill>
                <a:srgbClr val="094440"/>
              </a:solidFill>
              <a:effectLst/>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5097ADFF-261C-BCF9-6FF1-2A2C8277A715}"/>
              </a:ext>
            </a:extLst>
          </p:cNvPr>
          <p:cNvSpPr>
            <a:spLocks noGrp="1"/>
          </p:cNvSpPr>
          <p:nvPr>
            <p:ph type="sldNum" sz="quarter" idx="4"/>
          </p:nvPr>
        </p:nvSpPr>
        <p:spPr/>
        <p:txBody>
          <a:bodyPr/>
          <a:lstStyle/>
          <a:p>
            <a:r>
              <a:rPr lang="lv-LV"/>
              <a:t>Riga Technical University</a:t>
            </a:r>
            <a:endParaRPr lang="en-US"/>
          </a:p>
        </p:txBody>
      </p:sp>
      <p:sp>
        <p:nvSpPr>
          <p:cNvPr id="5" name="TextBox 4">
            <a:extLst>
              <a:ext uri="{FF2B5EF4-FFF2-40B4-BE49-F238E27FC236}">
                <a16:creationId xmlns:a16="http://schemas.microsoft.com/office/drawing/2014/main" id="{9229D19B-0C70-5F73-162A-F52FD6BF8B9B}"/>
              </a:ext>
            </a:extLst>
          </p:cNvPr>
          <p:cNvSpPr txBox="1"/>
          <p:nvPr/>
        </p:nvSpPr>
        <p:spPr>
          <a:xfrm>
            <a:off x="265289" y="4599934"/>
            <a:ext cx="8421512" cy="1754326"/>
          </a:xfrm>
          <a:prstGeom prst="rect">
            <a:avLst/>
          </a:prstGeom>
          <a:noFill/>
        </p:spPr>
        <p:txBody>
          <a:bodyPr wrap="square" rtlCol="0">
            <a:spAutoFit/>
          </a:bodyPr>
          <a:lstStyle/>
          <a:p>
            <a:r>
              <a:rPr lang="en-US" sz="1200" b="0" i="0" dirty="0">
                <a:effectLst/>
                <a:latin typeface="Times New Roman" panose="02020603050405020304" pitchFamily="18" charset="0"/>
                <a:cs typeface="Times New Roman" panose="02020603050405020304" pitchFamily="18" charset="0"/>
              </a:rPr>
              <a:t> R-squared : 0.874 . </a:t>
            </a:r>
            <a:r>
              <a:rPr lang="en-US" sz="1200" b="0" i="0" dirty="0">
                <a:effectLst/>
                <a:latin typeface="__fkGroteskNeue_598ab8"/>
              </a:rPr>
              <a:t>indicates that approximately 87.49% of the variability in fuel consumption can be explained by road freight transportation. This is a strong indication that the model fits the data well.</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OBSERVATION: 12 </a:t>
            </a:r>
          </a:p>
          <a:p>
            <a:pPr algn="l"/>
            <a:endParaRPr lang="en-US" sz="1200" dirty="0">
              <a:latin typeface="Times New Roman" panose="02020603050405020304" pitchFamily="18" charset="0"/>
              <a:cs typeface="Times New Roman" panose="02020603050405020304" pitchFamily="18" charset="0"/>
            </a:endParaRPr>
          </a:p>
          <a:p>
            <a:pPr algn="l"/>
            <a:r>
              <a:rPr lang="en-US" sz="1200" b="0" i="0" dirty="0">
                <a:effectLst/>
                <a:latin typeface="__fkGroteskNeue_598ab8"/>
              </a:rPr>
              <a:t>Standard Error: The standard error (35.8850) measures the average distance that the observed values fall from the regression line. A smaller standard error indicates a better fit of the model to the data.</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3B5027C-47BE-AE82-00B3-0E6A858F059C}"/>
              </a:ext>
            </a:extLst>
          </p:cNvPr>
          <p:cNvGraphicFramePr>
            <a:graphicFrameLocks noGrp="1"/>
          </p:cNvGraphicFramePr>
          <p:nvPr>
            <p:extLst>
              <p:ext uri="{D42A27DB-BD31-4B8C-83A1-F6EECF244321}">
                <p14:modId xmlns:p14="http://schemas.microsoft.com/office/powerpoint/2010/main" val="1097842483"/>
              </p:ext>
            </p:extLst>
          </p:nvPr>
        </p:nvGraphicFramePr>
        <p:xfrm>
          <a:off x="361244" y="1047750"/>
          <a:ext cx="7690560" cy="3356610"/>
        </p:xfrm>
        <a:graphic>
          <a:graphicData uri="http://schemas.openxmlformats.org/drawingml/2006/table">
            <a:tbl>
              <a:tblPr>
                <a:tableStyleId>{5C22544A-7EE6-4342-B048-85BDC9FD1C3A}</a:tableStyleId>
              </a:tblPr>
              <a:tblGrid>
                <a:gridCol w="1281760">
                  <a:extLst>
                    <a:ext uri="{9D8B030D-6E8A-4147-A177-3AD203B41FA5}">
                      <a16:colId xmlns:a16="http://schemas.microsoft.com/office/drawing/2014/main" val="1678636437"/>
                    </a:ext>
                  </a:extLst>
                </a:gridCol>
                <a:gridCol w="1281760">
                  <a:extLst>
                    <a:ext uri="{9D8B030D-6E8A-4147-A177-3AD203B41FA5}">
                      <a16:colId xmlns:a16="http://schemas.microsoft.com/office/drawing/2014/main" val="1048515739"/>
                    </a:ext>
                  </a:extLst>
                </a:gridCol>
                <a:gridCol w="1281760">
                  <a:extLst>
                    <a:ext uri="{9D8B030D-6E8A-4147-A177-3AD203B41FA5}">
                      <a16:colId xmlns:a16="http://schemas.microsoft.com/office/drawing/2014/main" val="234008837"/>
                    </a:ext>
                  </a:extLst>
                </a:gridCol>
                <a:gridCol w="1281760">
                  <a:extLst>
                    <a:ext uri="{9D8B030D-6E8A-4147-A177-3AD203B41FA5}">
                      <a16:colId xmlns:a16="http://schemas.microsoft.com/office/drawing/2014/main" val="3178332395"/>
                    </a:ext>
                  </a:extLst>
                </a:gridCol>
                <a:gridCol w="1281760">
                  <a:extLst>
                    <a:ext uri="{9D8B030D-6E8A-4147-A177-3AD203B41FA5}">
                      <a16:colId xmlns:a16="http://schemas.microsoft.com/office/drawing/2014/main" val="2392493058"/>
                    </a:ext>
                  </a:extLst>
                </a:gridCol>
                <a:gridCol w="1281760">
                  <a:extLst>
                    <a:ext uri="{9D8B030D-6E8A-4147-A177-3AD203B41FA5}">
                      <a16:colId xmlns:a16="http://schemas.microsoft.com/office/drawing/2014/main" val="1696977035"/>
                    </a:ext>
                  </a:extLst>
                </a:gridCol>
              </a:tblGrid>
              <a:tr h="163735">
                <a:tc gridSpan="2">
                  <a:txBody>
                    <a:bodyPr/>
                    <a:lstStyle/>
                    <a:p>
                      <a:pPr algn="ctr" fontAlgn="b"/>
                      <a:r>
                        <a:rPr lang="en-US" sz="1100" u="none" strike="noStrike" dirty="0">
                          <a:effectLst/>
                        </a:rPr>
                        <a:t>SUMMARY OUTPUT</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93340700"/>
                  </a:ext>
                </a:extLst>
              </a:tr>
              <a:tr h="163735">
                <a:tc gridSpan="2">
                  <a:txBody>
                    <a:bodyPr/>
                    <a:lstStyle/>
                    <a:p>
                      <a:pPr algn="ctr" fontAlgn="b"/>
                      <a:r>
                        <a:rPr lang="en-US" sz="1100" u="none" strike="noStrike">
                          <a:effectLst/>
                        </a:rPr>
                        <a:t>Regression Statistics</a:t>
                      </a:r>
                      <a:endParaRPr lang="en-US" sz="1100" b="0" i="1"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71440064"/>
                  </a:ext>
                </a:extLst>
              </a:tr>
              <a:tr h="163735">
                <a:tc>
                  <a:txBody>
                    <a:bodyPr/>
                    <a:lstStyle/>
                    <a:p>
                      <a:pPr algn="ctr" fontAlgn="b"/>
                      <a:r>
                        <a:rPr lang="en-US" sz="1100" u="none" strike="noStrike">
                          <a:effectLst/>
                        </a:rPr>
                        <a:t>Multiple R</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0.93536336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549682035"/>
                  </a:ext>
                </a:extLst>
              </a:tr>
              <a:tr h="163735">
                <a:tc>
                  <a:txBody>
                    <a:bodyPr/>
                    <a:lstStyle/>
                    <a:p>
                      <a:pPr algn="ctr" fontAlgn="b"/>
                      <a:r>
                        <a:rPr lang="en-US" sz="1100" u="none" strike="noStrike">
                          <a:effectLst/>
                        </a:rPr>
                        <a:t>R Square</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highlight>
                            <a:srgbClr val="FFFF00"/>
                          </a:highlight>
                        </a:rPr>
                        <a:t>0.87490461</a:t>
                      </a:r>
                      <a:endParaRPr lang="en-US" sz="1100" b="0" i="0" u="none" strike="noStrike" dirty="0">
                        <a:solidFill>
                          <a:srgbClr val="000000"/>
                        </a:solidFill>
                        <a:effectLst/>
                        <a:highlight>
                          <a:srgbClr val="FFFF00"/>
                        </a:highligh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57757683"/>
                  </a:ext>
                </a:extLst>
              </a:tr>
              <a:tr h="163735">
                <a:tc>
                  <a:txBody>
                    <a:bodyPr/>
                    <a:lstStyle/>
                    <a:p>
                      <a:pPr algn="ctr" fontAlgn="b"/>
                      <a:r>
                        <a:rPr lang="en-US" sz="1100" u="none" strike="noStrike" dirty="0">
                          <a:effectLst/>
                        </a:rPr>
                        <a:t>Adjusted R Square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0.85926769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56177196"/>
                  </a:ext>
                </a:extLst>
              </a:tr>
              <a:tr h="163735">
                <a:tc>
                  <a:txBody>
                    <a:bodyPr/>
                    <a:lstStyle/>
                    <a:p>
                      <a:pPr algn="ctr" fontAlgn="b"/>
                      <a:r>
                        <a:rPr lang="en-US" sz="1100" u="none" strike="noStrike">
                          <a:effectLst/>
                        </a:rPr>
                        <a:t>Standard Error</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35.8850033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03463557"/>
                  </a:ext>
                </a:extLst>
              </a:tr>
              <a:tr h="164606">
                <a:tc>
                  <a:txBody>
                    <a:bodyPr/>
                    <a:lstStyle/>
                    <a:p>
                      <a:pPr algn="ctr" fontAlgn="b"/>
                      <a:r>
                        <a:rPr lang="en-US" sz="1100" u="none" strike="noStrike">
                          <a:effectLst/>
                        </a:rPr>
                        <a:t>Observations</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10</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62922510"/>
                  </a:ext>
                </a:extLst>
              </a:tr>
              <a:tr h="163735">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10081057"/>
                  </a:ext>
                </a:extLst>
              </a:tr>
              <a:tr h="164606">
                <a:tc>
                  <a:txBody>
                    <a:bodyPr/>
                    <a:lstStyle/>
                    <a:p>
                      <a:pPr algn="ctr" fontAlgn="b"/>
                      <a:r>
                        <a:rPr lang="en-US" sz="1100" u="none" strike="noStrike">
                          <a:effectLst/>
                        </a:rPr>
                        <a:t>ANOVA</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10854270"/>
                  </a:ext>
                </a:extLst>
              </a:tr>
              <a:tr h="163735">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df</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MS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F</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Significance F</a:t>
                      </a:r>
                      <a:endParaRPr lang="en-US" sz="1100" b="0" i="1"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54965777"/>
                  </a:ext>
                </a:extLst>
              </a:tr>
              <a:tr h="163735">
                <a:tc>
                  <a:txBody>
                    <a:bodyPr/>
                    <a:lstStyle/>
                    <a:p>
                      <a:pPr algn="ctr" fontAlgn="b"/>
                      <a:r>
                        <a:rPr lang="en-US" sz="1100" u="none" strike="noStrike">
                          <a:effectLst/>
                        </a:rPr>
                        <a:t>Regression</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72050.2323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72050.2323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55.9511998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7.06E-05</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04974304"/>
                  </a:ext>
                </a:extLst>
              </a:tr>
              <a:tr h="163735">
                <a:tc>
                  <a:txBody>
                    <a:bodyPr/>
                    <a:lstStyle/>
                    <a:p>
                      <a:pPr algn="ctr" fontAlgn="b"/>
                      <a:r>
                        <a:rPr lang="en-US" sz="1100" u="none" strike="noStrike">
                          <a:effectLst/>
                        </a:rPr>
                        <a:t>Residual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10301.8677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1287.73346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57560367"/>
                  </a:ext>
                </a:extLst>
              </a:tr>
              <a:tr h="164606">
                <a:tc>
                  <a:txBody>
                    <a:bodyPr/>
                    <a:lstStyle/>
                    <a:p>
                      <a:pPr algn="ctr" fontAlgn="b"/>
                      <a:r>
                        <a:rPr lang="en-US" sz="1100" u="none" strike="noStrike">
                          <a:effectLst/>
                        </a:rPr>
                        <a:t>Total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82352.1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1161611"/>
                  </a:ext>
                </a:extLst>
              </a:tr>
              <a:tr h="164606">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67628650"/>
                  </a:ext>
                </a:extLst>
              </a:tr>
              <a:tr h="163735">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Coefficients</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Standard Error</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t Stat</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P-value</a:t>
                      </a:r>
                      <a:endParaRPr lang="en-US" sz="1100" b="0" i="1"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1"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0793617"/>
                  </a:ext>
                </a:extLst>
              </a:tr>
              <a:tr h="163735">
                <a:tc>
                  <a:txBody>
                    <a:bodyPr/>
                    <a:lstStyle/>
                    <a:p>
                      <a:pPr algn="ctr" fontAlgn="b"/>
                      <a:r>
                        <a:rPr lang="en-US" sz="1100" u="none" strike="noStrike">
                          <a:effectLst/>
                        </a:rPr>
                        <a:t>Intercept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-133.81089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111.0765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-1.2046733</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0.26275554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8105261"/>
                  </a:ext>
                </a:extLst>
              </a:tr>
              <a:tr h="318667">
                <a:tc>
                  <a:txBody>
                    <a:bodyPr/>
                    <a:lstStyle/>
                    <a:p>
                      <a:pPr algn="ctr" fontAlgn="b"/>
                      <a:r>
                        <a:rPr lang="en-US" sz="1100" u="none" strike="noStrike">
                          <a:effectLst/>
                        </a:rPr>
                        <a:t>Road Freight (in tons)</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0.01139358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0.0015232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7.48005346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7.06E-05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68267275"/>
                  </a:ext>
                </a:extLst>
              </a:tr>
              <a:tr h="163735">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a:effectLst/>
                        </a:rPr>
                        <a:t>0.96134822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80555863"/>
                  </a:ext>
                </a:extLst>
              </a:tr>
            </a:tbl>
          </a:graphicData>
        </a:graphic>
      </p:graphicFrame>
    </p:spTree>
    <p:extLst>
      <p:ext uri="{BB962C8B-B14F-4D97-AF65-F5344CB8AC3E}">
        <p14:creationId xmlns:p14="http://schemas.microsoft.com/office/powerpoint/2010/main" val="1413251672"/>
      </p:ext>
    </p:extLst>
  </p:cSld>
  <p:clrMapOvr>
    <a:masterClrMapping/>
  </p:clrMapOvr>
</p:sld>
</file>

<file path=ppt/theme/theme1.xml><?xml version="1.0" encoding="utf-8"?>
<a:theme xmlns:a="http://schemas.openxmlformats.org/drawingml/2006/main" name="L_Ekspresis_PPT_pamatne">
  <a:themeElements>
    <a:clrScheme name="Custom 6">
      <a:dk1>
        <a:srgbClr val="005551"/>
      </a:dk1>
      <a:lt1>
        <a:srgbClr val="FFFFFF"/>
      </a:lt1>
      <a:dk2>
        <a:srgbClr val="005551"/>
      </a:dk2>
      <a:lt2>
        <a:srgbClr val="FFFFFF"/>
      </a:lt2>
      <a:accent1>
        <a:srgbClr val="005551"/>
      </a:accent1>
      <a:accent2>
        <a:srgbClr val="BDCF3C"/>
      </a:accent2>
      <a:accent3>
        <a:srgbClr val="B72E91"/>
      </a:accent3>
      <a:accent4>
        <a:srgbClr val="27C4A6"/>
      </a:accent4>
      <a:accent5>
        <a:srgbClr val="FFC832"/>
      </a:accent5>
      <a:accent6>
        <a:srgbClr val="00B9F1"/>
      </a:accent6>
      <a:hlink>
        <a:srgbClr val="8B5BA4"/>
      </a:hlink>
      <a:folHlink>
        <a:srgbClr val="BFBF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L_Ekspresis_PPT_pamatne.potx</Template>
  <TotalTime>7420</TotalTime>
  <Words>1608</Words>
  <Application>Microsoft Macintosh PowerPoint</Application>
  <PresentationFormat>On-screen Show (4:3)</PresentationFormat>
  <Paragraphs>506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__fkGroteskNeue_598ab8</vt:lpstr>
      <vt:lpstr>Aptos</vt:lpstr>
      <vt:lpstr>Aptos Narrow</vt:lpstr>
      <vt:lpstr>Arial</vt:lpstr>
      <vt:lpstr>Calibri</vt:lpstr>
      <vt:lpstr>Helvetica</vt:lpstr>
      <vt:lpstr>Helvetica Neue</vt:lpstr>
      <vt:lpstr>Inherit</vt:lpstr>
      <vt:lpstr>Open Sans</vt:lpstr>
      <vt:lpstr>Times New Roman</vt:lpstr>
      <vt:lpstr>Wingdings</vt:lpstr>
      <vt:lpstr>L_Ekspresis_PPT_pamatne</vt:lpstr>
      <vt:lpstr>PowerPoint Presentation</vt:lpstr>
      <vt:lpstr>The topicality of the theme</vt:lpstr>
      <vt:lpstr>The aim of the research, the object, the subject        </vt:lpstr>
      <vt:lpstr>Research methods</vt:lpstr>
      <vt:lpstr>FUEL CONSUMTION OF ROAD TRANSPORTATION IN LATVIA</vt:lpstr>
      <vt:lpstr>TOTALFREIGHT TRANSPORTATION IN LATVIA</vt:lpstr>
      <vt:lpstr>CORRELATION AND COVARIENCE </vt:lpstr>
      <vt:lpstr>SINGLE REGRESSION </vt:lpstr>
      <vt:lpstr>Testing If OLS Assumption Hold</vt:lpstr>
      <vt:lpstr>Testing If OLS Assumption Hold</vt:lpstr>
      <vt:lpstr>Testing If OLS Assumption Hold</vt:lpstr>
      <vt:lpstr>Testing If OLS Assumption Hold</vt:lpstr>
      <vt:lpstr>Testing If OLS Assumption Hold</vt:lpstr>
      <vt:lpstr>Testing If OLS Assumption Hold</vt:lpstr>
      <vt:lpstr>Testing If OLS Assumption Hold</vt:lpstr>
      <vt:lpstr>Coefficient Of Determination</vt:lpstr>
      <vt:lpstr>FORCASTING</vt:lpstr>
      <vt:lpstr>FORCASTING</vt:lpstr>
      <vt:lpstr>Conclusion</vt:lpstr>
      <vt:lpstr>Thank you for your attention!</vt:lpstr>
    </vt:vector>
  </TitlesOfParts>
  <Company>ESM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JZ</dc:creator>
  <cp:lastModifiedBy>Vishnu Sharma Nanda -</cp:lastModifiedBy>
  <cp:revision>554</cp:revision>
  <dcterms:created xsi:type="dcterms:W3CDTF">2015-01-14T08:45:22Z</dcterms:created>
  <dcterms:modified xsi:type="dcterms:W3CDTF">2024-12-18T19:09:52Z</dcterms:modified>
</cp:coreProperties>
</file>