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Nunito" pitchFamily="2" charset="0"/>
      <p:regular r:id="rId10"/>
      <p:bold r:id="rId11"/>
      <p:italic r:id="rId12"/>
      <p:boldItalic r:id="rId13"/>
    </p:embeddedFont>
    <p:embeddedFont>
      <p:font typeface="Roboto Mono" panose="00000009000000000000" pitchFamily="49"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a9bb7f5c7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a9bb7f5c7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a9bb7f5c7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a9bb7f5c7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5a9bb7f5c7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5a9bb7f5c7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5a9bb7f5c7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5a9bb7f5c7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5a9bb7f5c7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5a9bb7f5c7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a9bb7f5c7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a9bb7f5c7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 name="Google Shape;22;p2"/>
          <p:cNvGrpSpPr/>
          <p:nvPr/>
        </p:nvGrpSpPr>
        <p:grpSpPr>
          <a:xfrm>
            <a:off x="7057470" y="5088"/>
            <a:ext cx="1851282" cy="752108"/>
            <a:chOff x="6917201" y="0"/>
            <a:chExt cx="2227776"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 name="Google Shape;26;p2"/>
          <p:cNvGrpSpPr/>
          <p:nvPr/>
        </p:nvGrpSpPr>
        <p:grpSpPr>
          <a:xfrm>
            <a:off x="6553032" y="4217852"/>
            <a:ext cx="2389067" cy="925737"/>
            <a:chOff x="6917201" y="0"/>
            <a:chExt cx="2227776"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 name="Google Shape;30;p2"/>
          <p:cNvGrpSpPr/>
          <p:nvPr/>
        </p:nvGrpSpPr>
        <p:grpSpPr>
          <a:xfrm>
            <a:off x="199151" y="4055652"/>
            <a:ext cx="2795413" cy="1083308"/>
            <a:chOff x="6917201" y="0"/>
            <a:chExt cx="2227776"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 name="Google Shape;34;p2"/>
          <p:cNvSpPr txBox="1">
            <a:spLocks noGrp="1"/>
          </p:cNvSpPr>
          <p:nvPr>
            <p:ph type="ctrTitle"/>
          </p:nvPr>
        </p:nvSpPr>
        <p:spPr>
          <a:xfrm>
            <a:off x="1858703" y="1822833"/>
            <a:ext cx="5361300" cy="14481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1" name="Google Shape;111;p11"/>
          <p:cNvGrpSpPr/>
          <p:nvPr/>
        </p:nvGrpSpPr>
        <p:grpSpPr>
          <a:xfrm>
            <a:off x="5959223" y="4119576"/>
            <a:ext cx="2520951" cy="1024165"/>
            <a:chOff x="6917201" y="0"/>
            <a:chExt cx="2227776"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5" name="Google Shape;115;p11"/>
          <p:cNvGrpSpPr/>
          <p:nvPr/>
        </p:nvGrpSpPr>
        <p:grpSpPr>
          <a:xfrm>
            <a:off x="199151" y="2"/>
            <a:ext cx="2795413" cy="1083308"/>
            <a:chOff x="6917201" y="0"/>
            <a:chExt cx="2227776"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9" name="Google Shape;119;p11"/>
          <p:cNvSpPr txBox="1">
            <a:spLocks noGrp="1"/>
          </p:cNvSpPr>
          <p:nvPr>
            <p:ph type="title" hasCustomPrompt="1"/>
          </p:nvPr>
        </p:nvSpPr>
        <p:spPr>
          <a:xfrm>
            <a:off x="1385850" y="1383850"/>
            <a:ext cx="6372300" cy="13797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a:noFill/>
          <a:ln>
            <a:noFill/>
          </a:ln>
        </p:spPr>
        <p:txBody>
          <a:bodyPr spcFirstLastPara="1" wrap="square" lIns="91425" tIns="91425" rIns="91425" bIns="91425" anchor="t" anchorCtr="0">
            <a:normAutofit/>
          </a:bodyPr>
          <a:lstStyle>
            <a:lvl1pPr marL="457200" lvl="0" indent="-311150" algn="ctr">
              <a:lnSpc>
                <a:spcPct val="115000"/>
              </a:lnSpc>
              <a:spcBef>
                <a:spcPts val="0"/>
              </a:spcBef>
              <a:spcAft>
                <a:spcPts val="0"/>
              </a:spcAft>
              <a:buSzPts val="1300"/>
              <a:buChar char="●"/>
              <a:defRPr/>
            </a:lvl1pPr>
            <a:lvl2pPr marL="914400" lvl="1" indent="-298450" algn="ctr">
              <a:lnSpc>
                <a:spcPct val="115000"/>
              </a:lnSpc>
              <a:spcBef>
                <a:spcPts val="0"/>
              </a:spcBef>
              <a:spcAft>
                <a:spcPts val="0"/>
              </a:spcAft>
              <a:buSzPts val="1100"/>
              <a:buChar char="○"/>
              <a:defRPr/>
            </a:lvl2pPr>
            <a:lvl3pPr marL="1371600" lvl="2" indent="-298450" algn="ctr">
              <a:lnSpc>
                <a:spcPct val="115000"/>
              </a:lnSpc>
              <a:spcBef>
                <a:spcPts val="0"/>
              </a:spcBef>
              <a:spcAft>
                <a:spcPts val="0"/>
              </a:spcAft>
              <a:buSzPts val="1100"/>
              <a:buChar char="■"/>
              <a:defRPr/>
            </a:lvl3pPr>
            <a:lvl4pPr marL="1828800" lvl="3" indent="-298450" algn="ctr">
              <a:lnSpc>
                <a:spcPct val="115000"/>
              </a:lnSpc>
              <a:spcBef>
                <a:spcPts val="0"/>
              </a:spcBef>
              <a:spcAft>
                <a:spcPts val="0"/>
              </a:spcAft>
              <a:buSzPts val="1100"/>
              <a:buChar char="●"/>
              <a:defRPr/>
            </a:lvl4pPr>
            <a:lvl5pPr marL="2286000" lvl="4" indent="-298450" algn="ctr">
              <a:lnSpc>
                <a:spcPct val="115000"/>
              </a:lnSpc>
              <a:spcBef>
                <a:spcPts val="0"/>
              </a:spcBef>
              <a:spcAft>
                <a:spcPts val="0"/>
              </a:spcAft>
              <a:buSzPts val="1100"/>
              <a:buChar char="○"/>
              <a:defRPr/>
            </a:lvl5pPr>
            <a:lvl6pPr marL="2743200" lvl="5" indent="-298450" algn="ctr">
              <a:lnSpc>
                <a:spcPct val="115000"/>
              </a:lnSpc>
              <a:spcBef>
                <a:spcPts val="0"/>
              </a:spcBef>
              <a:spcAft>
                <a:spcPts val="0"/>
              </a:spcAft>
              <a:buSzPts val="1100"/>
              <a:buChar char="■"/>
              <a:defRPr/>
            </a:lvl6pPr>
            <a:lvl7pPr marL="3200400" lvl="6" indent="-298450" algn="ctr">
              <a:lnSpc>
                <a:spcPct val="115000"/>
              </a:lnSpc>
              <a:spcBef>
                <a:spcPts val="0"/>
              </a:spcBef>
              <a:spcAft>
                <a:spcPts val="0"/>
              </a:spcAft>
              <a:buSzPts val="1100"/>
              <a:buChar char="●"/>
              <a:defRPr/>
            </a:lvl7pPr>
            <a:lvl8pPr marL="3657600" lvl="7" indent="-298450" algn="ctr">
              <a:lnSpc>
                <a:spcPct val="115000"/>
              </a:lnSpc>
              <a:spcBef>
                <a:spcPts val="0"/>
              </a:spcBef>
              <a:spcAft>
                <a:spcPts val="0"/>
              </a:spcAft>
              <a:buSzPts val="1100"/>
              <a:buChar char="○"/>
              <a:defRPr/>
            </a:lvl8pPr>
            <a:lvl9pPr marL="4114800" lvl="8" indent="-298450" algn="ctr">
              <a:lnSpc>
                <a:spcPct val="115000"/>
              </a:lnSpc>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3"/>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3"/>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3"/>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42" name="Google Shape;42;p3"/>
          <p:cNvSpPr txBox="1">
            <a:spLocks noGrp="1"/>
          </p:cNvSpPr>
          <p:nvPr>
            <p:ph type="body" idx="1"/>
          </p:nvPr>
        </p:nvSpPr>
        <p:spPr>
          <a:xfrm>
            <a:off x="819150" y="1990725"/>
            <a:ext cx="7505700" cy="24480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43" name="Google Shape;43;p3"/>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44"/>
        <p:cNvGrpSpPr/>
        <p:nvPr/>
      </p:nvGrpSpPr>
      <p:grpSpPr>
        <a:xfrm>
          <a:off x="0" y="0"/>
          <a:ext cx="0" cy="0"/>
          <a:chOff x="0" y="0"/>
          <a:chExt cx="0" cy="0"/>
        </a:xfrm>
      </p:grpSpPr>
      <p:sp>
        <p:nvSpPr>
          <p:cNvPr id="45" name="Google Shape;45;p4"/>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6" name="Google Shape;46;p4"/>
          <p:cNvGrpSpPr/>
          <p:nvPr/>
        </p:nvGrpSpPr>
        <p:grpSpPr>
          <a:xfrm>
            <a:off x="5594191" y="3961115"/>
            <a:ext cx="2910144" cy="1182340"/>
            <a:chOff x="6917201" y="0"/>
            <a:chExt cx="2227776" cy="863400"/>
          </a:xfrm>
        </p:grpSpPr>
        <p:sp>
          <p:nvSpPr>
            <p:cNvPr id="47" name="Google Shape;47;p4"/>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4"/>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4"/>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 name="Google Shape;50;p4"/>
          <p:cNvGrpSpPr/>
          <p:nvPr/>
        </p:nvGrpSpPr>
        <p:grpSpPr>
          <a:xfrm>
            <a:off x="199151" y="2"/>
            <a:ext cx="2795413" cy="1083308"/>
            <a:chOff x="6917201" y="0"/>
            <a:chExt cx="2227776" cy="863400"/>
          </a:xfrm>
        </p:grpSpPr>
        <p:sp>
          <p:nvSpPr>
            <p:cNvPr id="51" name="Google Shape;51;p4"/>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4"/>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4"/>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 name="Google Shape;54;p4"/>
          <p:cNvSpPr txBox="1">
            <a:spLocks noGrp="1"/>
          </p:cNvSpPr>
          <p:nvPr>
            <p:ph type="title"/>
          </p:nvPr>
        </p:nvSpPr>
        <p:spPr>
          <a:xfrm>
            <a:off x="1888684" y="1746100"/>
            <a:ext cx="5377500" cy="16461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5"/>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6"/>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7"/>
          <p:cNvSpPr txBox="1">
            <a:spLocks noGrp="1"/>
          </p:cNvSpPr>
          <p:nvPr>
            <p:ph type="title"/>
          </p:nvPr>
        </p:nvSpPr>
        <p:spPr>
          <a:xfrm>
            <a:off x="819150" y="845600"/>
            <a:ext cx="3709200" cy="1383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0" name="Google Shape;80;p8"/>
          <p:cNvGrpSpPr/>
          <p:nvPr/>
        </p:nvGrpSpPr>
        <p:grpSpPr>
          <a:xfrm>
            <a:off x="255991" y="-119"/>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5" name="Google Shape;85;p8"/>
          <p:cNvGrpSpPr/>
          <p:nvPr/>
        </p:nvGrpSpPr>
        <p:grpSpPr>
          <a:xfrm>
            <a:off x="34934" y="4522125"/>
            <a:ext cx="1593305" cy="617072"/>
            <a:chOff x="6917201" y="0"/>
            <a:chExt cx="2227776"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9" name="Google Shape;89;p8"/>
          <p:cNvGrpSpPr/>
          <p:nvPr/>
        </p:nvGrpSpPr>
        <p:grpSpPr>
          <a:xfrm>
            <a:off x="5886355" y="1243"/>
            <a:ext cx="3257454" cy="1261514"/>
            <a:chOff x="6917201" y="0"/>
            <a:chExt cx="2227776"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3" name="Google Shape;93;p8"/>
          <p:cNvSpPr txBox="1">
            <a:spLocks noGrp="1"/>
          </p:cNvSpPr>
          <p:nvPr>
            <p:ph type="title"/>
          </p:nvPr>
        </p:nvSpPr>
        <p:spPr>
          <a:xfrm>
            <a:off x="1393929" y="1301146"/>
            <a:ext cx="6366900" cy="2539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9"/>
          <p:cNvSpPr txBox="1">
            <a:spLocks noGrp="1"/>
          </p:cNvSpPr>
          <p:nvPr>
            <p:ph type="title"/>
          </p:nvPr>
        </p:nvSpPr>
        <p:spPr>
          <a:xfrm>
            <a:off x="819150" y="845600"/>
            <a:ext cx="6424200" cy="705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0"/>
          <p:cNvSpPr txBox="1">
            <a:spLocks noGrp="1"/>
          </p:cNvSpPr>
          <p:nvPr>
            <p:ph type="body" idx="1"/>
          </p:nvPr>
        </p:nvSpPr>
        <p:spPr>
          <a:xfrm>
            <a:off x="328025" y="4163500"/>
            <a:ext cx="7415100" cy="605100"/>
          </a:xfrm>
          <a:prstGeom prst="rect">
            <a:avLst/>
          </a:prstGeom>
          <a:noFill/>
          <a:ln>
            <a:noFill/>
          </a:ln>
        </p:spPr>
        <p:txBody>
          <a:bodyPr spcFirstLastPara="1" wrap="square" lIns="91425" tIns="91425" rIns="91425" bIns="91425" anchor="b"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p>
            <a:pPr marL="0" lvl="0" indent="0" algn="ctr" rtl="0">
              <a:lnSpc>
                <a:spcPct val="115000"/>
              </a:lnSpc>
              <a:spcBef>
                <a:spcPts val="1200"/>
              </a:spcBef>
              <a:spcAft>
                <a:spcPts val="0"/>
              </a:spcAft>
              <a:buNone/>
            </a:pPr>
            <a:r>
              <a:rPr lang="en-GB" sz="2700" b="1">
                <a:solidFill>
                  <a:srgbClr val="1155CC"/>
                </a:solidFill>
                <a:latin typeface="Arial"/>
                <a:ea typeface="Arial"/>
                <a:cs typeface="Arial"/>
                <a:sym typeface="Arial"/>
              </a:rPr>
              <a:t>The Path of a Packet Through the Linux Kernel</a:t>
            </a:r>
            <a:endParaRPr sz="2700" b="1">
              <a:solidFill>
                <a:srgbClr val="1155CC"/>
              </a:solidFill>
              <a:latin typeface="Arial"/>
              <a:ea typeface="Arial"/>
              <a:cs typeface="Arial"/>
              <a:sym typeface="Arial"/>
            </a:endParaRPr>
          </a:p>
          <a:p>
            <a:pPr marL="0" lvl="0" indent="0" algn="l" rtl="0">
              <a:lnSpc>
                <a:spcPct val="115000"/>
              </a:lnSpc>
              <a:spcBef>
                <a:spcPts val="1200"/>
              </a:spcBef>
              <a:spcAft>
                <a:spcPts val="0"/>
              </a:spcAft>
              <a:buNone/>
            </a:pPr>
            <a:r>
              <a:rPr lang="en-GB" sz="1100" b="1">
                <a:solidFill>
                  <a:srgbClr val="1155CC"/>
                </a:solidFill>
                <a:latin typeface="Arial"/>
                <a:ea typeface="Arial"/>
                <a:cs typeface="Arial"/>
                <a:sym typeface="Arial"/>
              </a:rPr>
              <a:t>							</a:t>
            </a:r>
            <a:r>
              <a:rPr lang="en-GB" sz="1100" b="1">
                <a:solidFill>
                  <a:srgbClr val="0C343D"/>
                </a:solidFill>
                <a:latin typeface="Arial"/>
                <a:ea typeface="Arial"/>
                <a:cs typeface="Arial"/>
                <a:sym typeface="Arial"/>
              </a:rPr>
              <a:t>	</a:t>
            </a:r>
            <a:r>
              <a:rPr lang="en-GB" sz="1300" b="1">
                <a:solidFill>
                  <a:srgbClr val="0C343D"/>
                </a:solidFill>
                <a:latin typeface="Arial"/>
                <a:ea typeface="Arial"/>
                <a:cs typeface="Arial"/>
                <a:sym typeface="Arial"/>
              </a:rPr>
              <a:t>By</a:t>
            </a:r>
            <a:endParaRPr sz="1300" b="1">
              <a:solidFill>
                <a:srgbClr val="0C343D"/>
              </a:solidFill>
              <a:latin typeface="Arial"/>
              <a:ea typeface="Arial"/>
              <a:cs typeface="Arial"/>
              <a:sym typeface="Arial"/>
            </a:endParaRPr>
          </a:p>
          <a:p>
            <a:pPr marL="0" lvl="0" indent="0" algn="l" rtl="0">
              <a:lnSpc>
                <a:spcPct val="115000"/>
              </a:lnSpc>
              <a:spcBef>
                <a:spcPts val="1200"/>
              </a:spcBef>
              <a:spcAft>
                <a:spcPts val="0"/>
              </a:spcAft>
              <a:buNone/>
            </a:pPr>
            <a:r>
              <a:rPr lang="en-GB" sz="1300" b="1">
                <a:solidFill>
                  <a:srgbClr val="0C343D"/>
                </a:solidFill>
                <a:latin typeface="Arial"/>
                <a:ea typeface="Arial"/>
                <a:cs typeface="Arial"/>
                <a:sym typeface="Arial"/>
              </a:rPr>
              <a:t>						S.VISHNU VARDHAN REDDY</a:t>
            </a:r>
            <a:endParaRPr sz="1300" b="1">
              <a:solidFill>
                <a:srgbClr val="0C343D"/>
              </a:solidFill>
              <a:latin typeface="Arial"/>
              <a:ea typeface="Arial"/>
              <a:cs typeface="Arial"/>
              <a:sym typeface="Arial"/>
            </a:endParaRPr>
          </a:p>
          <a:p>
            <a:pPr marL="0" lvl="0" indent="0" algn="l" rtl="0">
              <a:spcBef>
                <a:spcPts val="1200"/>
              </a:spcBef>
              <a:spcAft>
                <a:spcPts val="0"/>
              </a:spcAft>
              <a:buNone/>
            </a:pPr>
            <a:endParaRPr sz="2800" b="1">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600" b="1">
                <a:solidFill>
                  <a:srgbClr val="1155CC"/>
                </a:solidFill>
              </a:rPr>
              <a:t>Introduction</a:t>
            </a:r>
            <a:endParaRPr sz="2600" b="1">
              <a:solidFill>
                <a:srgbClr val="1155CC"/>
              </a:solidFill>
            </a:endParaRPr>
          </a:p>
        </p:txBody>
      </p:sp>
      <p:sp>
        <p:nvSpPr>
          <p:cNvPr id="135" name="Google Shape;135;p1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17500" algn="l" rtl="0">
              <a:spcBef>
                <a:spcPts val="1200"/>
              </a:spcBef>
              <a:spcAft>
                <a:spcPts val="0"/>
              </a:spcAft>
              <a:buClr>
                <a:srgbClr val="000000"/>
              </a:buClr>
              <a:buSzPts val="1400"/>
              <a:buChar char="●"/>
            </a:pPr>
            <a:r>
              <a:rPr lang="en-GB" sz="1400">
                <a:solidFill>
                  <a:srgbClr val="000000"/>
                </a:solidFill>
              </a:rPr>
              <a:t>Networking is fundamental to modern computing, and the Linux network stack is a crucial component, especially in servers. Understanding the intricacies of packet processing in Linux is essential for performance optimization, security analysis, debugging, and network observability. This document outlines the ingress (receiving) and egress (sending) packet paths in the Linux kernel, focusing on TCP/IPv4 and UDP/IPv4.</a:t>
            </a:r>
            <a:endParaRPr sz="1400">
              <a:solidFill>
                <a:srgbClr val="000000"/>
              </a:solidFill>
            </a:endParaRPr>
          </a:p>
          <a:p>
            <a:pPr marL="0" lvl="0" indent="0" algn="l" rtl="0">
              <a:spcBef>
                <a:spcPts val="120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700" b="1">
                <a:solidFill>
                  <a:srgbClr val="1155CC"/>
                </a:solidFill>
              </a:rPr>
              <a:t>Background</a:t>
            </a:r>
            <a:endParaRPr sz="2700" b="1">
              <a:solidFill>
                <a:srgbClr val="1155CC"/>
              </a:solidFill>
            </a:endParaRPr>
          </a:p>
        </p:txBody>
      </p:sp>
      <p:sp>
        <p:nvSpPr>
          <p:cNvPr id="142" name="Google Shape;142;p1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17500" algn="l" rtl="0">
              <a:spcBef>
                <a:spcPts val="1200"/>
              </a:spcBef>
              <a:spcAft>
                <a:spcPts val="0"/>
              </a:spcAft>
              <a:buSzPts val="1400"/>
              <a:buChar char="●"/>
            </a:pPr>
            <a:r>
              <a:rPr lang="en-GB" sz="1400">
                <a:solidFill>
                  <a:srgbClr val="000000"/>
                </a:solidFill>
                <a:latin typeface="Arial"/>
                <a:ea typeface="Arial"/>
                <a:cs typeface="Arial"/>
                <a:sym typeface="Arial"/>
              </a:rPr>
              <a:t>The Linux networking stack comprises multiple layers, from the socket (user space) down to the network card (driver). Key layers include TCP/UDP, IPv4, and Ethernet. Packets are stored in kernel structures called </a:t>
            </a:r>
            <a:r>
              <a:rPr lang="en-GB" sz="1400">
                <a:solidFill>
                  <a:srgbClr val="188038"/>
                </a:solidFill>
                <a:latin typeface="Roboto Mono"/>
                <a:ea typeface="Roboto Mono"/>
                <a:cs typeface="Roboto Mono"/>
                <a:sym typeface="Roboto Mono"/>
              </a:rPr>
              <a:t>sk_buff</a:t>
            </a:r>
            <a:r>
              <a:rPr lang="en-GB" sz="1400">
                <a:solidFill>
                  <a:srgbClr val="000000"/>
                </a:solidFill>
                <a:latin typeface="Arial"/>
                <a:ea typeface="Arial"/>
                <a:cs typeface="Arial"/>
                <a:sym typeface="Arial"/>
              </a:rPr>
              <a:t>, which efficiently manage packet data and metadata, such as protocol headers, timestamps, routing information, and buffer pointers.</a:t>
            </a:r>
            <a:endParaRPr sz="1400">
              <a:solidFill>
                <a:srgbClr val="000000"/>
              </a:solidFill>
              <a:latin typeface="Arial"/>
              <a:ea typeface="Arial"/>
              <a:cs typeface="Arial"/>
              <a:sym typeface="Arial"/>
            </a:endParaRPr>
          </a:p>
          <a:p>
            <a:pPr marL="0" lvl="0" indent="0" algn="l" rtl="0">
              <a:spcBef>
                <a:spcPts val="120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667000" y="269100"/>
            <a:ext cx="7505700" cy="5730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1200"/>
              </a:spcAft>
              <a:buNone/>
            </a:pPr>
            <a:r>
              <a:rPr lang="en-GB" sz="2700" b="1">
                <a:solidFill>
                  <a:srgbClr val="1155CC"/>
                </a:solidFill>
                <a:highlight>
                  <a:srgbClr val="FFFFFF"/>
                </a:highlight>
                <a:latin typeface="Arial"/>
                <a:ea typeface="Arial"/>
                <a:cs typeface="Arial"/>
                <a:sym typeface="Arial"/>
              </a:rPr>
              <a:t>Egress Path (Sending Packets)</a:t>
            </a:r>
            <a:endParaRPr sz="4300" b="1">
              <a:solidFill>
                <a:srgbClr val="1155CC"/>
              </a:solidFill>
              <a:highlight>
                <a:srgbClr val="FFFFFF"/>
              </a:highlight>
              <a:latin typeface="Arial"/>
              <a:ea typeface="Arial"/>
              <a:cs typeface="Arial"/>
              <a:sym typeface="Arial"/>
            </a:endParaRPr>
          </a:p>
        </p:txBody>
      </p:sp>
      <p:sp>
        <p:nvSpPr>
          <p:cNvPr id="149" name="Google Shape;149;p16"/>
          <p:cNvSpPr txBox="1">
            <a:spLocks noGrp="1"/>
          </p:cNvSpPr>
          <p:nvPr>
            <p:ph type="body" idx="1"/>
          </p:nvPr>
        </p:nvSpPr>
        <p:spPr>
          <a:xfrm>
            <a:off x="819150" y="754000"/>
            <a:ext cx="7505700" cy="3684900"/>
          </a:xfrm>
          <a:prstGeom prst="rect">
            <a:avLst/>
          </a:prstGeom>
        </p:spPr>
        <p:txBody>
          <a:bodyPr spcFirstLastPara="1" wrap="square" lIns="91425" tIns="91425" rIns="91425" bIns="91425" anchor="t" anchorCtr="0">
            <a:noAutofit/>
          </a:bodyPr>
          <a:lstStyle/>
          <a:p>
            <a:pPr marL="0" lvl="0" indent="0" algn="l" rtl="0">
              <a:lnSpc>
                <a:spcPct val="95000"/>
              </a:lnSpc>
              <a:spcBef>
                <a:spcPts val="1200"/>
              </a:spcBef>
              <a:spcAft>
                <a:spcPts val="0"/>
              </a:spcAft>
              <a:buSzPts val="275"/>
              <a:buNone/>
            </a:pPr>
            <a:r>
              <a:rPr lang="en-GB" sz="928">
                <a:solidFill>
                  <a:srgbClr val="000000"/>
                </a:solidFill>
                <a:latin typeface="Arial"/>
                <a:ea typeface="Arial"/>
                <a:cs typeface="Arial"/>
                <a:sym typeface="Arial"/>
              </a:rPr>
              <a:t>The egress path involves constructing protocol headers, pushing them to </a:t>
            </a:r>
            <a:r>
              <a:rPr lang="en-GB" sz="928">
                <a:solidFill>
                  <a:srgbClr val="188038"/>
                </a:solidFill>
                <a:latin typeface="Roboto Mono"/>
                <a:ea typeface="Roboto Mono"/>
                <a:cs typeface="Roboto Mono"/>
                <a:sym typeface="Roboto Mono"/>
              </a:rPr>
              <a:t>sk_buff</a:t>
            </a:r>
            <a:r>
              <a:rPr lang="en-GB" sz="928">
                <a:solidFill>
                  <a:srgbClr val="000000"/>
                </a:solidFill>
                <a:latin typeface="Arial"/>
                <a:ea typeface="Arial"/>
                <a:cs typeface="Arial"/>
                <a:sym typeface="Arial"/>
              </a:rPr>
              <a:t> structures, and sending them out via the NIC.</a:t>
            </a:r>
            <a:endParaRPr sz="928">
              <a:solidFill>
                <a:srgbClr val="000000"/>
              </a:solidFill>
              <a:latin typeface="Arial"/>
              <a:ea typeface="Arial"/>
              <a:cs typeface="Arial"/>
              <a:sym typeface="Arial"/>
            </a:endParaRPr>
          </a:p>
          <a:p>
            <a:pPr marL="0" lvl="0" indent="0" algn="l" rtl="0">
              <a:lnSpc>
                <a:spcPct val="95000"/>
              </a:lnSpc>
              <a:spcBef>
                <a:spcPts val="1200"/>
              </a:spcBef>
              <a:spcAft>
                <a:spcPts val="0"/>
              </a:spcAft>
              <a:buSzPts val="275"/>
              <a:buNone/>
            </a:pPr>
            <a:r>
              <a:rPr lang="en-GB" sz="1088" b="1">
                <a:solidFill>
                  <a:srgbClr val="000000"/>
                </a:solidFill>
                <a:latin typeface="Arial"/>
                <a:ea typeface="Arial"/>
                <a:cs typeface="Arial"/>
                <a:sym typeface="Arial"/>
              </a:rPr>
              <a:t>Key stages include:</a:t>
            </a:r>
            <a:endParaRPr sz="1088" b="1">
              <a:solidFill>
                <a:srgbClr val="000000"/>
              </a:solidFill>
              <a:latin typeface="Arial"/>
              <a:ea typeface="Arial"/>
              <a:cs typeface="Arial"/>
              <a:sym typeface="Arial"/>
            </a:endParaRPr>
          </a:p>
          <a:p>
            <a:pPr marL="457200" lvl="0" indent="-297734" algn="l" rtl="0">
              <a:lnSpc>
                <a:spcPct val="95000"/>
              </a:lnSpc>
              <a:spcBef>
                <a:spcPts val="1200"/>
              </a:spcBef>
              <a:spcAft>
                <a:spcPts val="0"/>
              </a:spcAft>
              <a:buClr>
                <a:srgbClr val="000000"/>
              </a:buClr>
              <a:buSzPts val="1089"/>
              <a:buFont typeface="Arial"/>
              <a:buAutoNum type="arabicPeriod"/>
            </a:pPr>
            <a:r>
              <a:rPr lang="en-GB" sz="1088" b="1">
                <a:solidFill>
                  <a:srgbClr val="000000"/>
                </a:solidFill>
                <a:latin typeface="Arial"/>
                <a:ea typeface="Arial"/>
                <a:cs typeface="Arial"/>
                <a:sym typeface="Arial"/>
              </a:rPr>
              <a:t>Socket Layer:</a:t>
            </a:r>
            <a:endParaRPr sz="1088" b="1">
              <a:solidFill>
                <a:srgbClr val="000000"/>
              </a:solidFill>
              <a:latin typeface="Arial"/>
              <a:ea typeface="Arial"/>
              <a:cs typeface="Arial"/>
              <a:sym typeface="Arial"/>
            </a:endParaRPr>
          </a:p>
          <a:p>
            <a:pPr marL="914400" lvl="1" indent="-297734" algn="l" rtl="0">
              <a:lnSpc>
                <a:spcPct val="95000"/>
              </a:lnSpc>
              <a:spcBef>
                <a:spcPts val="0"/>
              </a:spcBef>
              <a:spcAft>
                <a:spcPts val="0"/>
              </a:spcAft>
              <a:buClr>
                <a:srgbClr val="000000"/>
              </a:buClr>
              <a:buSzPts val="1089"/>
              <a:buFont typeface="Arial"/>
              <a:buChar char="○"/>
            </a:pPr>
            <a:r>
              <a:rPr lang="en-GB" sz="1088">
                <a:solidFill>
                  <a:srgbClr val="000000"/>
                </a:solidFill>
                <a:latin typeface="Arial"/>
                <a:ea typeface="Arial"/>
                <a:cs typeface="Arial"/>
                <a:sym typeface="Arial"/>
              </a:rPr>
              <a:t>User space applications use system calls like </a:t>
            </a:r>
            <a:r>
              <a:rPr lang="en-GB" sz="1088">
                <a:solidFill>
                  <a:srgbClr val="188038"/>
                </a:solidFill>
                <a:latin typeface="Roboto Mono"/>
                <a:ea typeface="Roboto Mono"/>
                <a:cs typeface="Roboto Mono"/>
                <a:sym typeface="Roboto Mono"/>
              </a:rPr>
              <a:t>write()</a:t>
            </a:r>
            <a:r>
              <a:rPr lang="en-GB" sz="1088">
                <a:solidFill>
                  <a:srgbClr val="000000"/>
                </a:solidFill>
                <a:latin typeface="Arial"/>
                <a:ea typeface="Arial"/>
                <a:cs typeface="Arial"/>
                <a:sym typeface="Arial"/>
              </a:rPr>
              <a:t> or </a:t>
            </a:r>
            <a:r>
              <a:rPr lang="en-GB" sz="1088">
                <a:solidFill>
                  <a:srgbClr val="188038"/>
                </a:solidFill>
                <a:latin typeface="Roboto Mono"/>
                <a:ea typeface="Roboto Mono"/>
                <a:cs typeface="Roboto Mono"/>
                <a:sym typeface="Roboto Mono"/>
              </a:rPr>
              <a:t>sendto()</a:t>
            </a:r>
            <a:r>
              <a:rPr lang="en-GB" sz="1088">
                <a:solidFill>
                  <a:srgbClr val="000000"/>
                </a:solidFill>
                <a:latin typeface="Arial"/>
                <a:ea typeface="Arial"/>
                <a:cs typeface="Arial"/>
                <a:sym typeface="Arial"/>
              </a:rPr>
              <a:t> to send data to a socket.</a:t>
            </a:r>
            <a:endParaRPr sz="1088">
              <a:solidFill>
                <a:srgbClr val="000000"/>
              </a:solidFill>
              <a:latin typeface="Arial"/>
              <a:ea typeface="Arial"/>
              <a:cs typeface="Arial"/>
              <a:sym typeface="Arial"/>
            </a:endParaRPr>
          </a:p>
          <a:p>
            <a:pPr marL="914400" lvl="1" indent="-297734" algn="l" rtl="0">
              <a:lnSpc>
                <a:spcPct val="95000"/>
              </a:lnSpc>
              <a:spcBef>
                <a:spcPts val="0"/>
              </a:spcBef>
              <a:spcAft>
                <a:spcPts val="0"/>
              </a:spcAft>
              <a:buClr>
                <a:srgbClr val="000000"/>
              </a:buClr>
              <a:buSzPts val="1089"/>
              <a:buFont typeface="Arial"/>
              <a:buChar char="○"/>
            </a:pPr>
            <a:r>
              <a:rPr lang="en-GB" sz="1088">
                <a:solidFill>
                  <a:srgbClr val="000000"/>
                </a:solidFill>
                <a:latin typeface="Arial"/>
                <a:ea typeface="Arial"/>
                <a:cs typeface="Arial"/>
                <a:sym typeface="Arial"/>
              </a:rPr>
              <a:t>This triggers a transition from user space to kernel space.</a:t>
            </a:r>
            <a:endParaRPr sz="1088">
              <a:solidFill>
                <a:srgbClr val="000000"/>
              </a:solidFill>
              <a:latin typeface="Arial"/>
              <a:ea typeface="Arial"/>
              <a:cs typeface="Arial"/>
              <a:sym typeface="Arial"/>
            </a:endParaRPr>
          </a:p>
          <a:p>
            <a:pPr marL="457200" lvl="0" indent="-297734" algn="l" rtl="0">
              <a:lnSpc>
                <a:spcPct val="95000"/>
              </a:lnSpc>
              <a:spcBef>
                <a:spcPts val="0"/>
              </a:spcBef>
              <a:spcAft>
                <a:spcPts val="0"/>
              </a:spcAft>
              <a:buClr>
                <a:srgbClr val="000000"/>
              </a:buClr>
              <a:buSzPts val="1089"/>
              <a:buFont typeface="Arial"/>
              <a:buAutoNum type="arabicPeriod"/>
            </a:pPr>
            <a:r>
              <a:rPr lang="en-GB" sz="1088" b="1">
                <a:solidFill>
                  <a:srgbClr val="000000"/>
                </a:solidFill>
                <a:latin typeface="Arial"/>
                <a:ea typeface="Arial"/>
                <a:cs typeface="Arial"/>
                <a:sym typeface="Arial"/>
              </a:rPr>
              <a:t>Transport Layer (TCP &amp; UDP):</a:t>
            </a:r>
            <a:endParaRPr sz="1088" b="1">
              <a:solidFill>
                <a:srgbClr val="000000"/>
              </a:solidFill>
              <a:latin typeface="Arial"/>
              <a:ea typeface="Arial"/>
              <a:cs typeface="Arial"/>
              <a:sym typeface="Arial"/>
            </a:endParaRPr>
          </a:p>
          <a:p>
            <a:pPr marL="914400" lvl="1" indent="-297734" algn="l" rtl="0">
              <a:lnSpc>
                <a:spcPct val="95000"/>
              </a:lnSpc>
              <a:spcBef>
                <a:spcPts val="0"/>
              </a:spcBef>
              <a:spcAft>
                <a:spcPts val="0"/>
              </a:spcAft>
              <a:buClr>
                <a:srgbClr val="000000"/>
              </a:buClr>
              <a:buSzPts val="1089"/>
              <a:buFont typeface="Arial"/>
              <a:buChar char="○"/>
            </a:pPr>
            <a:r>
              <a:rPr lang="en-GB" sz="1088" b="1">
                <a:solidFill>
                  <a:srgbClr val="000000"/>
                </a:solidFill>
                <a:latin typeface="Arial"/>
                <a:ea typeface="Arial"/>
                <a:cs typeface="Arial"/>
                <a:sym typeface="Arial"/>
              </a:rPr>
              <a:t>TCP (</a:t>
            </a:r>
            <a:r>
              <a:rPr lang="en-GB" sz="1088" b="1">
                <a:solidFill>
                  <a:srgbClr val="188038"/>
                </a:solidFill>
                <a:latin typeface="Roboto Mono"/>
                <a:ea typeface="Roboto Mono"/>
                <a:cs typeface="Roboto Mono"/>
                <a:sym typeface="Roboto Mono"/>
              </a:rPr>
              <a:t>tcp_sendmsg()</a:t>
            </a:r>
            <a:r>
              <a:rPr lang="en-GB" sz="1088" b="1">
                <a:solidFill>
                  <a:srgbClr val="000000"/>
                </a:solidFill>
                <a:latin typeface="Arial"/>
                <a:ea typeface="Arial"/>
                <a:cs typeface="Arial"/>
                <a:sym typeface="Arial"/>
              </a:rPr>
              <a:t>):</a:t>
            </a:r>
            <a:r>
              <a:rPr lang="en-GB" sz="1088">
                <a:solidFill>
                  <a:srgbClr val="000000"/>
                </a:solidFill>
                <a:latin typeface="Arial"/>
                <a:ea typeface="Arial"/>
                <a:cs typeface="Arial"/>
                <a:sym typeface="Arial"/>
              </a:rPr>
              <a:t> Manages connections, segmentation, flow control, and retransmission.</a:t>
            </a:r>
            <a:endParaRPr sz="1088">
              <a:solidFill>
                <a:srgbClr val="000000"/>
              </a:solidFill>
              <a:latin typeface="Arial"/>
              <a:ea typeface="Arial"/>
              <a:cs typeface="Arial"/>
              <a:sym typeface="Arial"/>
            </a:endParaRPr>
          </a:p>
          <a:p>
            <a:pPr marL="914400" lvl="1" indent="-297734" algn="l" rtl="0">
              <a:lnSpc>
                <a:spcPct val="95000"/>
              </a:lnSpc>
              <a:spcBef>
                <a:spcPts val="0"/>
              </a:spcBef>
              <a:spcAft>
                <a:spcPts val="0"/>
              </a:spcAft>
              <a:buClr>
                <a:srgbClr val="000000"/>
              </a:buClr>
              <a:buSzPts val="1089"/>
              <a:buFont typeface="Arial"/>
              <a:buChar char="○"/>
            </a:pPr>
            <a:r>
              <a:rPr lang="en-GB" sz="1088" b="1">
                <a:solidFill>
                  <a:srgbClr val="000000"/>
                </a:solidFill>
                <a:latin typeface="Arial"/>
                <a:ea typeface="Arial"/>
                <a:cs typeface="Arial"/>
                <a:sym typeface="Arial"/>
              </a:rPr>
              <a:t>UDP (</a:t>
            </a:r>
            <a:r>
              <a:rPr lang="en-GB" sz="1088" b="1">
                <a:solidFill>
                  <a:srgbClr val="188038"/>
                </a:solidFill>
                <a:latin typeface="Roboto Mono"/>
                <a:ea typeface="Roboto Mono"/>
                <a:cs typeface="Roboto Mono"/>
                <a:sym typeface="Roboto Mono"/>
              </a:rPr>
              <a:t>udp_sendmsg()</a:t>
            </a:r>
            <a:r>
              <a:rPr lang="en-GB" sz="1088" b="1">
                <a:solidFill>
                  <a:srgbClr val="000000"/>
                </a:solidFill>
                <a:latin typeface="Arial"/>
                <a:ea typeface="Arial"/>
                <a:cs typeface="Arial"/>
                <a:sym typeface="Arial"/>
              </a:rPr>
              <a:t>):</a:t>
            </a:r>
            <a:r>
              <a:rPr lang="en-GB" sz="1088">
                <a:solidFill>
                  <a:srgbClr val="000000"/>
                </a:solidFill>
                <a:latin typeface="Arial"/>
                <a:ea typeface="Arial"/>
                <a:cs typeface="Arial"/>
                <a:sym typeface="Arial"/>
              </a:rPr>
              <a:t> Provides connectionless datagram service.</a:t>
            </a:r>
            <a:endParaRPr sz="1088">
              <a:solidFill>
                <a:srgbClr val="000000"/>
              </a:solidFill>
              <a:latin typeface="Arial"/>
              <a:ea typeface="Arial"/>
              <a:cs typeface="Arial"/>
              <a:sym typeface="Arial"/>
            </a:endParaRPr>
          </a:p>
          <a:p>
            <a:pPr marL="457200" lvl="0" indent="-297734" algn="l" rtl="0">
              <a:lnSpc>
                <a:spcPct val="95000"/>
              </a:lnSpc>
              <a:spcBef>
                <a:spcPts val="0"/>
              </a:spcBef>
              <a:spcAft>
                <a:spcPts val="0"/>
              </a:spcAft>
              <a:buClr>
                <a:srgbClr val="000000"/>
              </a:buClr>
              <a:buSzPts val="1089"/>
              <a:buFont typeface="Arial"/>
              <a:buAutoNum type="arabicPeriod"/>
            </a:pPr>
            <a:r>
              <a:rPr lang="en-GB" sz="1088" b="1">
                <a:solidFill>
                  <a:srgbClr val="000000"/>
                </a:solidFill>
                <a:latin typeface="Arial"/>
                <a:ea typeface="Arial"/>
                <a:cs typeface="Arial"/>
                <a:sym typeface="Arial"/>
              </a:rPr>
              <a:t>IP Layer (</a:t>
            </a:r>
            <a:r>
              <a:rPr lang="en-GB" sz="1088" b="1">
                <a:solidFill>
                  <a:srgbClr val="188038"/>
                </a:solidFill>
                <a:latin typeface="Roboto Mono"/>
                <a:ea typeface="Roboto Mono"/>
                <a:cs typeface="Roboto Mono"/>
                <a:sym typeface="Roboto Mono"/>
              </a:rPr>
              <a:t>ip_queue_xmit()</a:t>
            </a:r>
            <a:r>
              <a:rPr lang="en-GB" sz="1088" b="1">
                <a:solidFill>
                  <a:srgbClr val="000000"/>
                </a:solidFill>
                <a:latin typeface="Arial"/>
                <a:ea typeface="Arial"/>
                <a:cs typeface="Arial"/>
                <a:sym typeface="Arial"/>
              </a:rPr>
              <a:t>):</a:t>
            </a:r>
            <a:endParaRPr sz="1088" b="1">
              <a:solidFill>
                <a:srgbClr val="000000"/>
              </a:solidFill>
              <a:latin typeface="Arial"/>
              <a:ea typeface="Arial"/>
              <a:cs typeface="Arial"/>
              <a:sym typeface="Arial"/>
            </a:endParaRPr>
          </a:p>
          <a:p>
            <a:pPr marL="914400" lvl="1" indent="-297734" algn="l" rtl="0">
              <a:lnSpc>
                <a:spcPct val="95000"/>
              </a:lnSpc>
              <a:spcBef>
                <a:spcPts val="0"/>
              </a:spcBef>
              <a:spcAft>
                <a:spcPts val="0"/>
              </a:spcAft>
              <a:buClr>
                <a:srgbClr val="000000"/>
              </a:buClr>
              <a:buSzPts val="1089"/>
              <a:buFont typeface="Arial"/>
              <a:buChar char="○"/>
            </a:pPr>
            <a:r>
              <a:rPr lang="en-GB" sz="1088">
                <a:solidFill>
                  <a:srgbClr val="000000"/>
                </a:solidFill>
                <a:latin typeface="Arial"/>
                <a:ea typeface="Arial"/>
                <a:cs typeface="Arial"/>
                <a:sym typeface="Arial"/>
              </a:rPr>
              <a:t>Determines routing, builds the IP header, and handles fragmentation.</a:t>
            </a:r>
            <a:endParaRPr sz="1088">
              <a:solidFill>
                <a:srgbClr val="000000"/>
              </a:solidFill>
              <a:latin typeface="Arial"/>
              <a:ea typeface="Arial"/>
              <a:cs typeface="Arial"/>
              <a:sym typeface="Arial"/>
            </a:endParaRPr>
          </a:p>
          <a:p>
            <a:pPr marL="457200" lvl="0" indent="-297734" algn="l" rtl="0">
              <a:lnSpc>
                <a:spcPct val="95000"/>
              </a:lnSpc>
              <a:spcBef>
                <a:spcPts val="0"/>
              </a:spcBef>
              <a:spcAft>
                <a:spcPts val="0"/>
              </a:spcAft>
              <a:buClr>
                <a:srgbClr val="000000"/>
              </a:buClr>
              <a:buSzPts val="1089"/>
              <a:buFont typeface="Arial"/>
              <a:buAutoNum type="arabicPeriod"/>
            </a:pPr>
            <a:r>
              <a:rPr lang="en-GB" sz="1088" b="1">
                <a:solidFill>
                  <a:srgbClr val="000000"/>
                </a:solidFill>
                <a:latin typeface="Arial"/>
                <a:ea typeface="Arial"/>
                <a:cs typeface="Arial"/>
                <a:sym typeface="Arial"/>
              </a:rPr>
              <a:t>Ethernet Layer (</a:t>
            </a:r>
            <a:r>
              <a:rPr lang="en-GB" sz="1088" b="1">
                <a:solidFill>
                  <a:srgbClr val="188038"/>
                </a:solidFill>
                <a:latin typeface="Roboto Mono"/>
                <a:ea typeface="Roboto Mono"/>
                <a:cs typeface="Roboto Mono"/>
                <a:sym typeface="Roboto Mono"/>
              </a:rPr>
              <a:t>dev_queue_xmit()</a:t>
            </a:r>
            <a:r>
              <a:rPr lang="en-GB" sz="1088" b="1">
                <a:solidFill>
                  <a:srgbClr val="000000"/>
                </a:solidFill>
                <a:latin typeface="Arial"/>
                <a:ea typeface="Arial"/>
                <a:cs typeface="Arial"/>
                <a:sym typeface="Arial"/>
              </a:rPr>
              <a:t>):</a:t>
            </a:r>
            <a:endParaRPr sz="1088" b="1">
              <a:solidFill>
                <a:srgbClr val="000000"/>
              </a:solidFill>
              <a:latin typeface="Arial"/>
              <a:ea typeface="Arial"/>
              <a:cs typeface="Arial"/>
              <a:sym typeface="Arial"/>
            </a:endParaRPr>
          </a:p>
          <a:p>
            <a:pPr marL="914400" lvl="1" indent="-297734" algn="l" rtl="0">
              <a:lnSpc>
                <a:spcPct val="95000"/>
              </a:lnSpc>
              <a:spcBef>
                <a:spcPts val="0"/>
              </a:spcBef>
              <a:spcAft>
                <a:spcPts val="0"/>
              </a:spcAft>
              <a:buClr>
                <a:srgbClr val="000000"/>
              </a:buClr>
              <a:buSzPts val="1089"/>
              <a:buFont typeface="Arial"/>
              <a:buChar char="○"/>
            </a:pPr>
            <a:r>
              <a:rPr lang="en-GB" sz="1088">
                <a:solidFill>
                  <a:srgbClr val="000000"/>
                </a:solidFill>
                <a:latin typeface="Arial"/>
                <a:ea typeface="Arial"/>
                <a:cs typeface="Arial"/>
                <a:sym typeface="Arial"/>
              </a:rPr>
              <a:t>Queues the packet, adds the Ethernet header, and hands it off to the NIC.</a:t>
            </a:r>
            <a:endParaRPr sz="1088">
              <a:solidFill>
                <a:srgbClr val="000000"/>
              </a:solidFill>
              <a:latin typeface="Arial"/>
              <a:ea typeface="Arial"/>
              <a:cs typeface="Arial"/>
              <a:sym typeface="Arial"/>
            </a:endParaRPr>
          </a:p>
          <a:p>
            <a:pPr marL="457200" lvl="0" indent="-297734" algn="l" rtl="0">
              <a:lnSpc>
                <a:spcPct val="95000"/>
              </a:lnSpc>
              <a:spcBef>
                <a:spcPts val="0"/>
              </a:spcBef>
              <a:spcAft>
                <a:spcPts val="0"/>
              </a:spcAft>
              <a:buClr>
                <a:srgbClr val="000000"/>
              </a:buClr>
              <a:buSzPts val="1089"/>
              <a:buFont typeface="Arial"/>
              <a:buAutoNum type="arabicPeriod"/>
            </a:pPr>
            <a:r>
              <a:rPr lang="en-GB" sz="1088" b="1">
                <a:solidFill>
                  <a:srgbClr val="000000"/>
                </a:solidFill>
                <a:latin typeface="Arial"/>
                <a:ea typeface="Arial"/>
                <a:cs typeface="Arial"/>
                <a:sym typeface="Arial"/>
              </a:rPr>
              <a:t>NIC (Network Interface Card):</a:t>
            </a:r>
            <a:endParaRPr sz="1088" b="1">
              <a:solidFill>
                <a:srgbClr val="000000"/>
              </a:solidFill>
              <a:latin typeface="Arial"/>
              <a:ea typeface="Arial"/>
              <a:cs typeface="Arial"/>
              <a:sym typeface="Arial"/>
            </a:endParaRPr>
          </a:p>
          <a:p>
            <a:pPr marL="914400" lvl="1" indent="-297734" algn="l" rtl="0">
              <a:lnSpc>
                <a:spcPct val="95000"/>
              </a:lnSpc>
              <a:spcBef>
                <a:spcPts val="0"/>
              </a:spcBef>
              <a:spcAft>
                <a:spcPts val="0"/>
              </a:spcAft>
              <a:buClr>
                <a:srgbClr val="000000"/>
              </a:buClr>
              <a:buSzPts val="1089"/>
              <a:buFont typeface="Arial"/>
              <a:buChar char="○"/>
            </a:pPr>
            <a:r>
              <a:rPr lang="en-GB" sz="1088">
                <a:solidFill>
                  <a:srgbClr val="000000"/>
                </a:solidFill>
                <a:latin typeface="Arial"/>
                <a:ea typeface="Arial"/>
                <a:cs typeface="Arial"/>
                <a:sym typeface="Arial"/>
              </a:rPr>
              <a:t>Transmits the packet onto the network.</a:t>
            </a:r>
            <a:endParaRPr sz="1088">
              <a:solidFill>
                <a:srgbClr val="000000"/>
              </a:solidFill>
              <a:latin typeface="Arial"/>
              <a:ea typeface="Arial"/>
              <a:cs typeface="Arial"/>
              <a:sym typeface="Arial"/>
            </a:endParaRPr>
          </a:p>
          <a:p>
            <a:pPr marL="457200" lvl="0" indent="-297734" algn="l" rtl="0">
              <a:lnSpc>
                <a:spcPct val="95000"/>
              </a:lnSpc>
              <a:spcBef>
                <a:spcPts val="0"/>
              </a:spcBef>
              <a:spcAft>
                <a:spcPts val="0"/>
              </a:spcAft>
              <a:buClr>
                <a:srgbClr val="000000"/>
              </a:buClr>
              <a:buSzPts val="1089"/>
              <a:buFont typeface="Arial"/>
              <a:buAutoNum type="arabicPeriod"/>
            </a:pPr>
            <a:r>
              <a:rPr lang="en-GB" sz="1088" b="1">
                <a:solidFill>
                  <a:srgbClr val="000000"/>
                </a:solidFill>
                <a:latin typeface="Arial"/>
                <a:ea typeface="Arial"/>
                <a:cs typeface="Arial"/>
                <a:sym typeface="Arial"/>
              </a:rPr>
              <a:t>Netfilter Hooks:</a:t>
            </a:r>
            <a:endParaRPr sz="1088" b="1">
              <a:solidFill>
                <a:srgbClr val="000000"/>
              </a:solidFill>
              <a:latin typeface="Arial"/>
              <a:ea typeface="Arial"/>
              <a:cs typeface="Arial"/>
              <a:sym typeface="Arial"/>
            </a:endParaRPr>
          </a:p>
          <a:p>
            <a:pPr marL="914400" lvl="1" indent="-297734" algn="l" rtl="0">
              <a:lnSpc>
                <a:spcPct val="95000"/>
              </a:lnSpc>
              <a:spcBef>
                <a:spcPts val="0"/>
              </a:spcBef>
              <a:spcAft>
                <a:spcPts val="0"/>
              </a:spcAft>
              <a:buClr>
                <a:srgbClr val="000000"/>
              </a:buClr>
              <a:buSzPts val="1089"/>
              <a:buFont typeface="Arial"/>
              <a:buChar char="○"/>
            </a:pPr>
            <a:r>
              <a:rPr lang="en-GB" sz="1088">
                <a:solidFill>
                  <a:srgbClr val="000000"/>
                </a:solidFill>
                <a:latin typeface="Arial"/>
                <a:ea typeface="Arial"/>
                <a:cs typeface="Arial"/>
                <a:sym typeface="Arial"/>
              </a:rPr>
              <a:t>Packet may be processed by firewall/NAT rules before transmission.</a:t>
            </a:r>
            <a:endParaRPr sz="1088">
              <a:solidFill>
                <a:srgbClr val="000000"/>
              </a:solidFill>
              <a:latin typeface="Arial"/>
              <a:ea typeface="Arial"/>
              <a:cs typeface="Arial"/>
              <a:sym typeface="Arial"/>
            </a:endParaRPr>
          </a:p>
          <a:p>
            <a:pPr marL="0" lvl="0" indent="0" algn="l" rtl="0">
              <a:lnSpc>
                <a:spcPct val="95000"/>
              </a:lnSpc>
              <a:spcBef>
                <a:spcPts val="1200"/>
              </a:spcBef>
              <a:spcAft>
                <a:spcPts val="0"/>
              </a:spcAft>
              <a:buSzPts val="275"/>
              <a:buNone/>
            </a:pPr>
            <a:endParaRPr sz="325"/>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7"/>
          <p:cNvSpPr txBox="1">
            <a:spLocks noGrp="1"/>
          </p:cNvSpPr>
          <p:nvPr>
            <p:ph type="title"/>
          </p:nvPr>
        </p:nvSpPr>
        <p:spPr>
          <a:xfrm>
            <a:off x="667000" y="269100"/>
            <a:ext cx="7505700" cy="5730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0"/>
              </a:spcAft>
              <a:buNone/>
            </a:pPr>
            <a:r>
              <a:rPr lang="en-GB" sz="3100" b="1">
                <a:solidFill>
                  <a:srgbClr val="1155CC"/>
                </a:solidFill>
                <a:latin typeface="Arial"/>
                <a:ea typeface="Arial"/>
                <a:cs typeface="Arial"/>
                <a:sym typeface="Arial"/>
              </a:rPr>
              <a:t>Ingress Path (Receiving Packets)</a:t>
            </a:r>
            <a:endParaRPr sz="3100" b="1">
              <a:solidFill>
                <a:srgbClr val="1155CC"/>
              </a:solidFill>
              <a:latin typeface="Arial"/>
              <a:ea typeface="Arial"/>
              <a:cs typeface="Arial"/>
              <a:sym typeface="Arial"/>
            </a:endParaRPr>
          </a:p>
          <a:p>
            <a:pPr marL="0" lvl="0" indent="0" algn="l" rtl="0">
              <a:lnSpc>
                <a:spcPct val="115000"/>
              </a:lnSpc>
              <a:spcBef>
                <a:spcPts val="1200"/>
              </a:spcBef>
              <a:spcAft>
                <a:spcPts val="1200"/>
              </a:spcAft>
              <a:buNone/>
            </a:pPr>
            <a:endParaRPr sz="2700" b="1">
              <a:solidFill>
                <a:srgbClr val="1155CC"/>
              </a:solidFill>
              <a:highlight>
                <a:srgbClr val="FFFFFF"/>
              </a:highlight>
              <a:latin typeface="Arial"/>
              <a:ea typeface="Arial"/>
              <a:cs typeface="Arial"/>
              <a:sym typeface="Arial"/>
            </a:endParaRPr>
          </a:p>
        </p:txBody>
      </p:sp>
      <p:sp>
        <p:nvSpPr>
          <p:cNvPr id="156" name="Google Shape;156;p17"/>
          <p:cNvSpPr txBox="1">
            <a:spLocks noGrp="1"/>
          </p:cNvSpPr>
          <p:nvPr>
            <p:ph type="body" idx="1"/>
          </p:nvPr>
        </p:nvSpPr>
        <p:spPr>
          <a:xfrm>
            <a:off x="819150" y="754000"/>
            <a:ext cx="7505700" cy="3684900"/>
          </a:xfrm>
          <a:prstGeom prst="rect">
            <a:avLst/>
          </a:prstGeom>
        </p:spPr>
        <p:txBody>
          <a:bodyPr spcFirstLastPara="1" wrap="square" lIns="91425" tIns="91425" rIns="91425" bIns="91425" anchor="t" anchorCtr="0">
            <a:normAutofit fontScale="25000" lnSpcReduction="20000"/>
          </a:bodyPr>
          <a:lstStyle/>
          <a:p>
            <a:pPr marL="0" lvl="0" indent="0" algn="l" rtl="0">
              <a:spcBef>
                <a:spcPts val="1200"/>
              </a:spcBef>
              <a:spcAft>
                <a:spcPts val="0"/>
              </a:spcAft>
              <a:buNone/>
            </a:pPr>
            <a:r>
              <a:rPr lang="en-GB" sz="4447">
                <a:solidFill>
                  <a:srgbClr val="000000"/>
                </a:solidFill>
                <a:latin typeface="Arial"/>
                <a:ea typeface="Arial"/>
                <a:cs typeface="Arial"/>
                <a:sym typeface="Arial"/>
              </a:rPr>
              <a:t>The ingress path involves receiving packets from the NIC, processing headers, and passing the data to the user space application.</a:t>
            </a:r>
            <a:endParaRPr sz="4447">
              <a:solidFill>
                <a:srgbClr val="000000"/>
              </a:solidFill>
              <a:latin typeface="Arial"/>
              <a:ea typeface="Arial"/>
              <a:cs typeface="Arial"/>
              <a:sym typeface="Arial"/>
            </a:endParaRPr>
          </a:p>
          <a:p>
            <a:pPr marL="0" lvl="0" indent="0" algn="l" rtl="0">
              <a:spcBef>
                <a:spcPts val="1200"/>
              </a:spcBef>
              <a:spcAft>
                <a:spcPts val="0"/>
              </a:spcAft>
              <a:buNone/>
            </a:pPr>
            <a:r>
              <a:rPr lang="en-GB" sz="4656" b="1">
                <a:solidFill>
                  <a:srgbClr val="000000"/>
                </a:solidFill>
                <a:latin typeface="Arial"/>
                <a:ea typeface="Arial"/>
                <a:cs typeface="Arial"/>
                <a:sym typeface="Arial"/>
              </a:rPr>
              <a:t>Key stages include:</a:t>
            </a:r>
            <a:endParaRPr sz="4656" b="1">
              <a:solidFill>
                <a:srgbClr val="000000"/>
              </a:solidFill>
              <a:latin typeface="Arial"/>
              <a:ea typeface="Arial"/>
              <a:cs typeface="Arial"/>
              <a:sym typeface="Arial"/>
            </a:endParaRPr>
          </a:p>
          <a:p>
            <a:pPr marL="457200" lvl="0" indent="-302525" algn="l" rtl="0">
              <a:spcBef>
                <a:spcPts val="1200"/>
              </a:spcBef>
              <a:spcAft>
                <a:spcPts val="0"/>
              </a:spcAft>
              <a:buClr>
                <a:srgbClr val="000000"/>
              </a:buClr>
              <a:buSzPct val="100000"/>
              <a:buFont typeface="Arial"/>
              <a:buAutoNum type="arabicPeriod"/>
            </a:pPr>
            <a:r>
              <a:rPr lang="en-GB" sz="4656" b="1">
                <a:solidFill>
                  <a:srgbClr val="000000"/>
                </a:solidFill>
                <a:latin typeface="Arial"/>
                <a:ea typeface="Arial"/>
                <a:cs typeface="Arial"/>
                <a:sym typeface="Arial"/>
              </a:rPr>
              <a:t>NIC (Network Interface Card):</a:t>
            </a:r>
            <a:endParaRPr sz="4656" b="1">
              <a:solidFill>
                <a:srgbClr val="000000"/>
              </a:solidFill>
              <a:latin typeface="Arial"/>
              <a:ea typeface="Arial"/>
              <a:cs typeface="Arial"/>
              <a:sym typeface="Arial"/>
            </a:endParaRPr>
          </a:p>
          <a:p>
            <a:pPr marL="914400" lvl="1" indent="-302525" algn="l" rtl="0">
              <a:spcBef>
                <a:spcPts val="0"/>
              </a:spcBef>
              <a:spcAft>
                <a:spcPts val="0"/>
              </a:spcAft>
              <a:buClr>
                <a:srgbClr val="000000"/>
              </a:buClr>
              <a:buSzPct val="100000"/>
              <a:buFont typeface="Arial"/>
              <a:buChar char="○"/>
            </a:pPr>
            <a:r>
              <a:rPr lang="en-GB" sz="4656">
                <a:solidFill>
                  <a:srgbClr val="000000"/>
                </a:solidFill>
                <a:latin typeface="Arial"/>
                <a:ea typeface="Arial"/>
                <a:cs typeface="Arial"/>
                <a:sym typeface="Arial"/>
              </a:rPr>
              <a:t>Receives the packet and transfers it to system memory.</a:t>
            </a:r>
            <a:endParaRPr sz="4656">
              <a:solidFill>
                <a:srgbClr val="000000"/>
              </a:solidFill>
              <a:latin typeface="Arial"/>
              <a:ea typeface="Arial"/>
              <a:cs typeface="Arial"/>
              <a:sym typeface="Arial"/>
            </a:endParaRPr>
          </a:p>
          <a:p>
            <a:pPr marL="914400" lvl="1" indent="-302525" algn="l" rtl="0">
              <a:spcBef>
                <a:spcPts val="0"/>
              </a:spcBef>
              <a:spcAft>
                <a:spcPts val="0"/>
              </a:spcAft>
              <a:buClr>
                <a:srgbClr val="000000"/>
              </a:buClr>
              <a:buSzPct val="100000"/>
              <a:buFont typeface="Arial"/>
              <a:buChar char="○"/>
            </a:pPr>
            <a:r>
              <a:rPr lang="en-GB" sz="4656">
                <a:solidFill>
                  <a:srgbClr val="000000"/>
                </a:solidFill>
                <a:latin typeface="Arial"/>
                <a:ea typeface="Arial"/>
                <a:cs typeface="Arial"/>
                <a:sym typeface="Arial"/>
              </a:rPr>
              <a:t>Uses </a:t>
            </a:r>
            <a:r>
              <a:rPr lang="en-GB" sz="4656" b="1">
                <a:solidFill>
                  <a:srgbClr val="000000"/>
                </a:solidFill>
                <a:latin typeface="Arial"/>
                <a:ea typeface="Arial"/>
                <a:cs typeface="Arial"/>
                <a:sym typeface="Arial"/>
              </a:rPr>
              <a:t>NAPI</a:t>
            </a:r>
            <a:r>
              <a:rPr lang="en-GB" sz="4656">
                <a:solidFill>
                  <a:srgbClr val="000000"/>
                </a:solidFill>
                <a:latin typeface="Arial"/>
                <a:ea typeface="Arial"/>
                <a:cs typeface="Arial"/>
                <a:sym typeface="Arial"/>
              </a:rPr>
              <a:t> (New API) to reduce interrupt load via polling.</a:t>
            </a:r>
            <a:endParaRPr sz="4656">
              <a:solidFill>
                <a:srgbClr val="000000"/>
              </a:solidFill>
              <a:latin typeface="Arial"/>
              <a:ea typeface="Arial"/>
              <a:cs typeface="Arial"/>
              <a:sym typeface="Arial"/>
            </a:endParaRPr>
          </a:p>
          <a:p>
            <a:pPr marL="457200" lvl="0" indent="-302525" algn="l" rtl="0">
              <a:spcBef>
                <a:spcPts val="0"/>
              </a:spcBef>
              <a:spcAft>
                <a:spcPts val="0"/>
              </a:spcAft>
              <a:buClr>
                <a:srgbClr val="000000"/>
              </a:buClr>
              <a:buSzPct val="100000"/>
              <a:buFont typeface="Arial"/>
              <a:buAutoNum type="arabicPeriod"/>
            </a:pPr>
            <a:r>
              <a:rPr lang="en-GB" sz="4656" b="1">
                <a:solidFill>
                  <a:srgbClr val="000000"/>
                </a:solidFill>
                <a:latin typeface="Arial"/>
                <a:ea typeface="Arial"/>
                <a:cs typeface="Arial"/>
                <a:sym typeface="Arial"/>
              </a:rPr>
              <a:t>Ethernet Layer (</a:t>
            </a:r>
            <a:r>
              <a:rPr lang="en-GB" sz="4656" b="1">
                <a:solidFill>
                  <a:srgbClr val="188038"/>
                </a:solidFill>
                <a:latin typeface="Roboto Mono"/>
                <a:ea typeface="Roboto Mono"/>
                <a:cs typeface="Roboto Mono"/>
                <a:sym typeface="Roboto Mono"/>
              </a:rPr>
              <a:t>netif_receive_skb()</a:t>
            </a:r>
            <a:r>
              <a:rPr lang="en-GB" sz="4656" b="1">
                <a:solidFill>
                  <a:srgbClr val="000000"/>
                </a:solidFill>
                <a:latin typeface="Arial"/>
                <a:ea typeface="Arial"/>
                <a:cs typeface="Arial"/>
                <a:sym typeface="Arial"/>
              </a:rPr>
              <a:t>):</a:t>
            </a:r>
            <a:endParaRPr sz="4656" b="1">
              <a:solidFill>
                <a:srgbClr val="000000"/>
              </a:solidFill>
              <a:latin typeface="Arial"/>
              <a:ea typeface="Arial"/>
              <a:cs typeface="Arial"/>
              <a:sym typeface="Arial"/>
            </a:endParaRPr>
          </a:p>
          <a:p>
            <a:pPr marL="914400" lvl="1" indent="-302525" algn="l" rtl="0">
              <a:spcBef>
                <a:spcPts val="0"/>
              </a:spcBef>
              <a:spcAft>
                <a:spcPts val="0"/>
              </a:spcAft>
              <a:buClr>
                <a:srgbClr val="000000"/>
              </a:buClr>
              <a:buSzPct val="100000"/>
              <a:buFont typeface="Arial"/>
              <a:buChar char="○"/>
            </a:pPr>
            <a:r>
              <a:rPr lang="en-GB" sz="4656">
                <a:solidFill>
                  <a:srgbClr val="000000"/>
                </a:solidFill>
                <a:latin typeface="Arial"/>
                <a:ea typeface="Arial"/>
                <a:cs typeface="Arial"/>
                <a:sym typeface="Arial"/>
              </a:rPr>
              <a:t>Performs sanity checks and removes the Ethernet header.</a:t>
            </a:r>
            <a:endParaRPr sz="4656">
              <a:solidFill>
                <a:srgbClr val="000000"/>
              </a:solidFill>
              <a:latin typeface="Arial"/>
              <a:ea typeface="Arial"/>
              <a:cs typeface="Arial"/>
              <a:sym typeface="Arial"/>
            </a:endParaRPr>
          </a:p>
          <a:p>
            <a:pPr marL="457200" lvl="0" indent="-302525" algn="l" rtl="0">
              <a:spcBef>
                <a:spcPts val="0"/>
              </a:spcBef>
              <a:spcAft>
                <a:spcPts val="0"/>
              </a:spcAft>
              <a:buClr>
                <a:srgbClr val="000000"/>
              </a:buClr>
              <a:buSzPct val="100000"/>
              <a:buFont typeface="Arial"/>
              <a:buAutoNum type="arabicPeriod"/>
            </a:pPr>
            <a:r>
              <a:rPr lang="en-GB" sz="4656" b="1">
                <a:solidFill>
                  <a:srgbClr val="000000"/>
                </a:solidFill>
                <a:latin typeface="Arial"/>
                <a:ea typeface="Arial"/>
                <a:cs typeface="Arial"/>
                <a:sym typeface="Arial"/>
              </a:rPr>
              <a:t>IP Layer (</a:t>
            </a:r>
            <a:r>
              <a:rPr lang="en-GB" sz="4656" b="1">
                <a:solidFill>
                  <a:srgbClr val="188038"/>
                </a:solidFill>
                <a:latin typeface="Roboto Mono"/>
                <a:ea typeface="Roboto Mono"/>
                <a:cs typeface="Roboto Mono"/>
                <a:sym typeface="Roboto Mono"/>
              </a:rPr>
              <a:t>ip_rcv()</a:t>
            </a:r>
            <a:r>
              <a:rPr lang="en-GB" sz="4656" b="1">
                <a:solidFill>
                  <a:srgbClr val="000000"/>
                </a:solidFill>
                <a:latin typeface="Arial"/>
                <a:ea typeface="Arial"/>
                <a:cs typeface="Arial"/>
                <a:sym typeface="Arial"/>
              </a:rPr>
              <a:t>):</a:t>
            </a:r>
            <a:endParaRPr sz="4656" b="1">
              <a:solidFill>
                <a:srgbClr val="000000"/>
              </a:solidFill>
              <a:latin typeface="Arial"/>
              <a:ea typeface="Arial"/>
              <a:cs typeface="Arial"/>
              <a:sym typeface="Arial"/>
            </a:endParaRPr>
          </a:p>
          <a:p>
            <a:pPr marL="914400" lvl="1" indent="-302525" algn="l" rtl="0">
              <a:spcBef>
                <a:spcPts val="0"/>
              </a:spcBef>
              <a:spcAft>
                <a:spcPts val="0"/>
              </a:spcAft>
              <a:buClr>
                <a:srgbClr val="000000"/>
              </a:buClr>
              <a:buSzPct val="100000"/>
              <a:buFont typeface="Arial"/>
              <a:buChar char="○"/>
            </a:pPr>
            <a:r>
              <a:rPr lang="en-GB" sz="4656">
                <a:solidFill>
                  <a:srgbClr val="000000"/>
                </a:solidFill>
                <a:latin typeface="Arial"/>
                <a:ea typeface="Arial"/>
                <a:cs typeface="Arial"/>
                <a:sym typeface="Arial"/>
              </a:rPr>
              <a:t>Validates IP header, performs routing decisions, reassembles fragments.</a:t>
            </a:r>
            <a:endParaRPr sz="4656">
              <a:solidFill>
                <a:srgbClr val="000000"/>
              </a:solidFill>
              <a:latin typeface="Arial"/>
              <a:ea typeface="Arial"/>
              <a:cs typeface="Arial"/>
              <a:sym typeface="Arial"/>
            </a:endParaRPr>
          </a:p>
          <a:p>
            <a:pPr marL="457200" lvl="0" indent="-302525" algn="l" rtl="0">
              <a:spcBef>
                <a:spcPts val="0"/>
              </a:spcBef>
              <a:spcAft>
                <a:spcPts val="0"/>
              </a:spcAft>
              <a:buClr>
                <a:srgbClr val="000000"/>
              </a:buClr>
              <a:buSzPct val="100000"/>
              <a:buFont typeface="Arial"/>
              <a:buAutoNum type="arabicPeriod"/>
            </a:pPr>
            <a:r>
              <a:rPr lang="en-GB" sz="4656" b="1">
                <a:solidFill>
                  <a:srgbClr val="000000"/>
                </a:solidFill>
                <a:latin typeface="Arial"/>
                <a:ea typeface="Arial"/>
                <a:cs typeface="Arial"/>
                <a:sym typeface="Arial"/>
              </a:rPr>
              <a:t>Transport Layer (TCP &amp; UDP):</a:t>
            </a:r>
            <a:endParaRPr sz="4656" b="1">
              <a:solidFill>
                <a:srgbClr val="000000"/>
              </a:solidFill>
              <a:latin typeface="Arial"/>
              <a:ea typeface="Arial"/>
              <a:cs typeface="Arial"/>
              <a:sym typeface="Arial"/>
            </a:endParaRPr>
          </a:p>
          <a:p>
            <a:pPr marL="914400" lvl="1" indent="-302525" algn="l" rtl="0">
              <a:spcBef>
                <a:spcPts val="0"/>
              </a:spcBef>
              <a:spcAft>
                <a:spcPts val="0"/>
              </a:spcAft>
              <a:buClr>
                <a:srgbClr val="000000"/>
              </a:buClr>
              <a:buSzPct val="100000"/>
              <a:buFont typeface="Arial"/>
              <a:buChar char="○"/>
            </a:pPr>
            <a:r>
              <a:rPr lang="en-GB" sz="4656" b="1">
                <a:solidFill>
                  <a:srgbClr val="000000"/>
                </a:solidFill>
                <a:latin typeface="Arial"/>
                <a:ea typeface="Arial"/>
                <a:cs typeface="Arial"/>
                <a:sym typeface="Arial"/>
              </a:rPr>
              <a:t>TCP (</a:t>
            </a:r>
            <a:r>
              <a:rPr lang="en-GB" sz="4656" b="1">
                <a:solidFill>
                  <a:srgbClr val="188038"/>
                </a:solidFill>
                <a:latin typeface="Roboto Mono"/>
                <a:ea typeface="Roboto Mono"/>
                <a:cs typeface="Roboto Mono"/>
                <a:sym typeface="Roboto Mono"/>
              </a:rPr>
              <a:t>tcp_v4_rcv()</a:t>
            </a:r>
            <a:r>
              <a:rPr lang="en-GB" sz="4656" b="1">
                <a:solidFill>
                  <a:srgbClr val="000000"/>
                </a:solidFill>
                <a:latin typeface="Arial"/>
                <a:ea typeface="Arial"/>
                <a:cs typeface="Arial"/>
                <a:sym typeface="Arial"/>
              </a:rPr>
              <a:t>):</a:t>
            </a:r>
            <a:r>
              <a:rPr lang="en-GB" sz="4656">
                <a:solidFill>
                  <a:srgbClr val="000000"/>
                </a:solidFill>
                <a:latin typeface="Arial"/>
                <a:ea typeface="Arial"/>
                <a:cs typeface="Arial"/>
                <a:sym typeface="Arial"/>
              </a:rPr>
              <a:t> Handles sequence tracking, acknowledgments, and buffering.</a:t>
            </a:r>
            <a:endParaRPr sz="4656">
              <a:solidFill>
                <a:srgbClr val="000000"/>
              </a:solidFill>
              <a:latin typeface="Arial"/>
              <a:ea typeface="Arial"/>
              <a:cs typeface="Arial"/>
              <a:sym typeface="Arial"/>
            </a:endParaRPr>
          </a:p>
          <a:p>
            <a:pPr marL="914400" lvl="1" indent="-302525" algn="l" rtl="0">
              <a:spcBef>
                <a:spcPts val="0"/>
              </a:spcBef>
              <a:spcAft>
                <a:spcPts val="0"/>
              </a:spcAft>
              <a:buClr>
                <a:srgbClr val="000000"/>
              </a:buClr>
              <a:buSzPct val="100000"/>
              <a:buFont typeface="Arial"/>
              <a:buChar char="○"/>
            </a:pPr>
            <a:r>
              <a:rPr lang="en-GB" sz="4656" b="1">
                <a:solidFill>
                  <a:srgbClr val="000000"/>
                </a:solidFill>
                <a:latin typeface="Arial"/>
                <a:ea typeface="Arial"/>
                <a:cs typeface="Arial"/>
                <a:sym typeface="Arial"/>
              </a:rPr>
              <a:t>UDP (</a:t>
            </a:r>
            <a:r>
              <a:rPr lang="en-GB" sz="4656" b="1">
                <a:solidFill>
                  <a:srgbClr val="188038"/>
                </a:solidFill>
                <a:latin typeface="Roboto Mono"/>
                <a:ea typeface="Roboto Mono"/>
                <a:cs typeface="Roboto Mono"/>
                <a:sym typeface="Roboto Mono"/>
              </a:rPr>
              <a:t>udp_rcv()</a:t>
            </a:r>
            <a:r>
              <a:rPr lang="en-GB" sz="4656" b="1">
                <a:solidFill>
                  <a:srgbClr val="000000"/>
                </a:solidFill>
                <a:latin typeface="Arial"/>
                <a:ea typeface="Arial"/>
                <a:cs typeface="Arial"/>
                <a:sym typeface="Arial"/>
              </a:rPr>
              <a:t>):</a:t>
            </a:r>
            <a:r>
              <a:rPr lang="en-GB" sz="4656">
                <a:solidFill>
                  <a:srgbClr val="000000"/>
                </a:solidFill>
                <a:latin typeface="Arial"/>
                <a:ea typeface="Arial"/>
                <a:cs typeface="Arial"/>
                <a:sym typeface="Arial"/>
              </a:rPr>
              <a:t> Delivers datagram to socket buffers.</a:t>
            </a:r>
            <a:endParaRPr sz="4656">
              <a:solidFill>
                <a:srgbClr val="000000"/>
              </a:solidFill>
              <a:latin typeface="Arial"/>
              <a:ea typeface="Arial"/>
              <a:cs typeface="Arial"/>
              <a:sym typeface="Arial"/>
            </a:endParaRPr>
          </a:p>
          <a:p>
            <a:pPr marL="457200" lvl="0" indent="-302525" algn="l" rtl="0">
              <a:spcBef>
                <a:spcPts val="0"/>
              </a:spcBef>
              <a:spcAft>
                <a:spcPts val="0"/>
              </a:spcAft>
              <a:buClr>
                <a:srgbClr val="000000"/>
              </a:buClr>
              <a:buSzPct val="100000"/>
              <a:buFont typeface="Arial"/>
              <a:buAutoNum type="arabicPeriod"/>
            </a:pPr>
            <a:r>
              <a:rPr lang="en-GB" sz="4656" b="1">
                <a:solidFill>
                  <a:srgbClr val="000000"/>
                </a:solidFill>
                <a:latin typeface="Arial"/>
                <a:ea typeface="Arial"/>
                <a:cs typeface="Arial"/>
                <a:sym typeface="Arial"/>
              </a:rPr>
              <a:t>Socket Layer:</a:t>
            </a:r>
            <a:endParaRPr sz="4656" b="1">
              <a:solidFill>
                <a:srgbClr val="000000"/>
              </a:solidFill>
              <a:latin typeface="Arial"/>
              <a:ea typeface="Arial"/>
              <a:cs typeface="Arial"/>
              <a:sym typeface="Arial"/>
            </a:endParaRPr>
          </a:p>
          <a:p>
            <a:pPr marL="914400" lvl="1" indent="-302525" algn="l" rtl="0">
              <a:spcBef>
                <a:spcPts val="0"/>
              </a:spcBef>
              <a:spcAft>
                <a:spcPts val="0"/>
              </a:spcAft>
              <a:buClr>
                <a:srgbClr val="000000"/>
              </a:buClr>
              <a:buSzPct val="100000"/>
              <a:buFont typeface="Arial"/>
              <a:buChar char="○"/>
            </a:pPr>
            <a:r>
              <a:rPr lang="en-GB" sz="4656">
                <a:solidFill>
                  <a:srgbClr val="000000"/>
                </a:solidFill>
                <a:latin typeface="Arial"/>
                <a:ea typeface="Arial"/>
                <a:cs typeface="Arial"/>
                <a:sym typeface="Arial"/>
              </a:rPr>
              <a:t>User space applications read the data using </a:t>
            </a:r>
            <a:r>
              <a:rPr lang="en-GB" sz="4656">
                <a:solidFill>
                  <a:srgbClr val="188038"/>
                </a:solidFill>
                <a:latin typeface="Roboto Mono"/>
                <a:ea typeface="Roboto Mono"/>
                <a:cs typeface="Roboto Mono"/>
                <a:sym typeface="Roboto Mono"/>
              </a:rPr>
              <a:t>read()</a:t>
            </a:r>
            <a:r>
              <a:rPr lang="en-GB" sz="4656">
                <a:solidFill>
                  <a:srgbClr val="000000"/>
                </a:solidFill>
                <a:latin typeface="Arial"/>
                <a:ea typeface="Arial"/>
                <a:cs typeface="Arial"/>
                <a:sym typeface="Arial"/>
              </a:rPr>
              <a:t>, </a:t>
            </a:r>
            <a:r>
              <a:rPr lang="en-GB" sz="4656">
                <a:solidFill>
                  <a:srgbClr val="188038"/>
                </a:solidFill>
                <a:latin typeface="Roboto Mono"/>
                <a:ea typeface="Roboto Mono"/>
                <a:cs typeface="Roboto Mono"/>
                <a:sym typeface="Roboto Mono"/>
              </a:rPr>
              <a:t>recv()</a:t>
            </a:r>
            <a:r>
              <a:rPr lang="en-GB" sz="4656">
                <a:solidFill>
                  <a:srgbClr val="000000"/>
                </a:solidFill>
                <a:latin typeface="Arial"/>
                <a:ea typeface="Arial"/>
                <a:cs typeface="Arial"/>
                <a:sym typeface="Arial"/>
              </a:rPr>
              <a:t>, etc.</a:t>
            </a:r>
            <a:endParaRPr sz="4656">
              <a:solidFill>
                <a:srgbClr val="000000"/>
              </a:solidFill>
              <a:latin typeface="Arial"/>
              <a:ea typeface="Arial"/>
              <a:cs typeface="Arial"/>
              <a:sym typeface="Arial"/>
            </a:endParaRPr>
          </a:p>
          <a:p>
            <a:pPr marL="457200" lvl="0" indent="-302525" algn="l" rtl="0">
              <a:spcBef>
                <a:spcPts val="0"/>
              </a:spcBef>
              <a:spcAft>
                <a:spcPts val="0"/>
              </a:spcAft>
              <a:buClr>
                <a:srgbClr val="000000"/>
              </a:buClr>
              <a:buSzPct val="100000"/>
              <a:buFont typeface="Arial"/>
              <a:buAutoNum type="arabicPeriod"/>
            </a:pPr>
            <a:r>
              <a:rPr lang="en-GB" sz="4656" b="1">
                <a:solidFill>
                  <a:srgbClr val="000000"/>
                </a:solidFill>
                <a:latin typeface="Arial"/>
                <a:ea typeface="Arial"/>
                <a:cs typeface="Arial"/>
                <a:sym typeface="Arial"/>
              </a:rPr>
              <a:t>Netfilter Hooks:</a:t>
            </a:r>
            <a:endParaRPr sz="4656" b="1">
              <a:solidFill>
                <a:srgbClr val="000000"/>
              </a:solidFill>
              <a:latin typeface="Arial"/>
              <a:ea typeface="Arial"/>
              <a:cs typeface="Arial"/>
              <a:sym typeface="Arial"/>
            </a:endParaRPr>
          </a:p>
          <a:p>
            <a:pPr marL="914400" lvl="1" indent="-302525" algn="l" rtl="0">
              <a:spcBef>
                <a:spcPts val="0"/>
              </a:spcBef>
              <a:spcAft>
                <a:spcPts val="0"/>
              </a:spcAft>
              <a:buClr>
                <a:srgbClr val="000000"/>
              </a:buClr>
              <a:buSzPct val="100000"/>
              <a:buFont typeface="Arial"/>
              <a:buChar char="○"/>
            </a:pPr>
            <a:r>
              <a:rPr lang="en-GB" sz="4656">
                <a:solidFill>
                  <a:srgbClr val="000000"/>
                </a:solidFill>
                <a:latin typeface="Arial"/>
                <a:ea typeface="Arial"/>
                <a:cs typeface="Arial"/>
                <a:sym typeface="Arial"/>
              </a:rPr>
              <a:t>Inbound packets may be filtered, modified, or dropped based on firewall rules.</a:t>
            </a:r>
            <a:endParaRPr sz="4656">
              <a:solidFill>
                <a:srgbClr val="000000"/>
              </a:solidFill>
              <a:latin typeface="Arial"/>
              <a:ea typeface="Arial"/>
              <a:cs typeface="Arial"/>
              <a:sym typeface="Arial"/>
            </a:endParaRPr>
          </a:p>
          <a:p>
            <a:pPr marL="914400" lvl="0" indent="0" algn="l" rtl="0">
              <a:spcBef>
                <a:spcPts val="1200"/>
              </a:spcBef>
              <a:spcAft>
                <a:spcPts val="0"/>
              </a:spcAft>
              <a:buNone/>
            </a:pPr>
            <a:endParaRPr sz="3713">
              <a:solidFill>
                <a:srgbClr val="000000"/>
              </a:solidFill>
              <a:latin typeface="Arial"/>
              <a:ea typeface="Arial"/>
              <a:cs typeface="Arial"/>
              <a:sym typeface="Arial"/>
            </a:endParaRPr>
          </a:p>
          <a:p>
            <a:pPr marL="0" lvl="0" indent="0" algn="l" rtl="0">
              <a:spcBef>
                <a:spcPts val="120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700" b="1">
                <a:solidFill>
                  <a:srgbClr val="1155CC"/>
                </a:solidFill>
              </a:rPr>
              <a:t>Packet flow from userspace</a:t>
            </a:r>
            <a:endParaRPr sz="2700" b="1">
              <a:solidFill>
                <a:srgbClr val="1155CC"/>
              </a:solidFill>
            </a:endParaRPr>
          </a:p>
        </p:txBody>
      </p:sp>
      <p:sp>
        <p:nvSpPr>
          <p:cNvPr id="163" name="Google Shape;163;p1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GB" b="1"/>
              <a:t>User Space (send()/recv())</a:t>
            </a:r>
            <a:endParaRPr b="1"/>
          </a:p>
          <a:p>
            <a:pPr marL="0" lvl="0" indent="0" algn="l" rtl="0">
              <a:spcBef>
                <a:spcPts val="0"/>
              </a:spcBef>
              <a:spcAft>
                <a:spcPts val="0"/>
              </a:spcAft>
              <a:buNone/>
            </a:pPr>
            <a:r>
              <a:rPr lang="en-GB" b="1"/>
              <a:t>    	|</a:t>
            </a:r>
            <a:endParaRPr b="1"/>
          </a:p>
          <a:p>
            <a:pPr marL="0" lvl="0" indent="0" algn="l" rtl="0">
              <a:spcBef>
                <a:spcPts val="0"/>
              </a:spcBef>
              <a:spcAft>
                <a:spcPts val="0"/>
              </a:spcAft>
              <a:buNone/>
            </a:pPr>
            <a:r>
              <a:rPr lang="en-GB" b="1"/>
              <a:t>   Socket API</a:t>
            </a:r>
            <a:endParaRPr b="1"/>
          </a:p>
          <a:p>
            <a:pPr marL="0" lvl="0" indent="0" algn="l" rtl="0">
              <a:spcBef>
                <a:spcPts val="0"/>
              </a:spcBef>
              <a:spcAft>
                <a:spcPts val="0"/>
              </a:spcAft>
              <a:buNone/>
            </a:pPr>
            <a:r>
              <a:rPr lang="en-GB" b="1"/>
              <a:t>    	|</a:t>
            </a:r>
            <a:endParaRPr b="1"/>
          </a:p>
          <a:p>
            <a:pPr marL="0" lvl="0" indent="0" algn="l" rtl="0">
              <a:spcBef>
                <a:spcPts val="0"/>
              </a:spcBef>
              <a:spcAft>
                <a:spcPts val="0"/>
              </a:spcAft>
              <a:buNone/>
            </a:pPr>
            <a:r>
              <a:rPr lang="en-GB" b="1"/>
              <a:t>Transport Layer (TCP/UDP)</a:t>
            </a:r>
            <a:endParaRPr b="1"/>
          </a:p>
          <a:p>
            <a:pPr marL="0" lvl="0" indent="0" algn="l" rtl="0">
              <a:spcBef>
                <a:spcPts val="0"/>
              </a:spcBef>
              <a:spcAft>
                <a:spcPts val="0"/>
              </a:spcAft>
              <a:buNone/>
            </a:pPr>
            <a:r>
              <a:rPr lang="en-GB" b="1"/>
              <a:t>    	|</a:t>
            </a:r>
            <a:endParaRPr b="1"/>
          </a:p>
          <a:p>
            <a:pPr marL="0" lvl="0" indent="0" algn="l" rtl="0">
              <a:spcBef>
                <a:spcPts val="0"/>
              </a:spcBef>
              <a:spcAft>
                <a:spcPts val="0"/>
              </a:spcAft>
              <a:buNone/>
            </a:pPr>
            <a:r>
              <a:rPr lang="en-GB" b="1"/>
              <a:t>   Network Layer (IP)</a:t>
            </a:r>
            <a:endParaRPr b="1"/>
          </a:p>
          <a:p>
            <a:pPr marL="0" lvl="0" indent="0" algn="l" rtl="0">
              <a:spcBef>
                <a:spcPts val="0"/>
              </a:spcBef>
              <a:spcAft>
                <a:spcPts val="0"/>
              </a:spcAft>
              <a:buNone/>
            </a:pPr>
            <a:r>
              <a:rPr lang="en-GB" b="1"/>
              <a:t>    	|</a:t>
            </a:r>
            <a:endParaRPr b="1"/>
          </a:p>
          <a:p>
            <a:pPr marL="0" lvl="0" indent="0" algn="l" rtl="0">
              <a:spcBef>
                <a:spcPts val="0"/>
              </a:spcBef>
              <a:spcAft>
                <a:spcPts val="0"/>
              </a:spcAft>
              <a:buNone/>
            </a:pPr>
            <a:r>
              <a:rPr lang="en-GB" b="1"/>
              <a:t>Data Link Layer (Ethernet)</a:t>
            </a:r>
            <a:endParaRPr b="1"/>
          </a:p>
          <a:p>
            <a:pPr marL="0" lvl="0" indent="0" algn="l" rtl="0">
              <a:spcBef>
                <a:spcPts val="0"/>
              </a:spcBef>
              <a:spcAft>
                <a:spcPts val="0"/>
              </a:spcAft>
              <a:buNone/>
            </a:pPr>
            <a:r>
              <a:rPr lang="en-GB" b="1"/>
              <a:t>    	|</a:t>
            </a:r>
            <a:endParaRPr b="1"/>
          </a:p>
          <a:p>
            <a:pPr marL="0" lvl="0" indent="0" algn="l" rtl="0">
              <a:spcBef>
                <a:spcPts val="0"/>
              </a:spcBef>
              <a:spcAft>
                <a:spcPts val="0"/>
              </a:spcAft>
              <a:buNone/>
            </a:pPr>
            <a:r>
              <a:rPr lang="en-GB" b="1"/>
              <a:t>    	NIC</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1200"/>
              </a:spcAft>
              <a:buNone/>
            </a:pPr>
            <a:r>
              <a:rPr lang="en-GB" sz="2700" b="1">
                <a:solidFill>
                  <a:srgbClr val="1155CC"/>
                </a:solidFill>
                <a:latin typeface="Arial"/>
                <a:ea typeface="Arial"/>
                <a:cs typeface="Arial"/>
                <a:sym typeface="Arial"/>
              </a:rPr>
              <a:t>Conclusion</a:t>
            </a:r>
            <a:endParaRPr sz="2700" b="1">
              <a:solidFill>
                <a:srgbClr val="1155CC"/>
              </a:solidFill>
              <a:latin typeface="Arial"/>
              <a:ea typeface="Arial"/>
              <a:cs typeface="Arial"/>
              <a:sym typeface="Arial"/>
            </a:endParaRPr>
          </a:p>
        </p:txBody>
      </p:sp>
      <p:sp>
        <p:nvSpPr>
          <p:cNvPr id="170" name="Google Shape;170;p19"/>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GB">
                <a:solidFill>
                  <a:srgbClr val="000000"/>
                </a:solidFill>
                <a:latin typeface="Arial"/>
                <a:ea typeface="Arial"/>
                <a:cs typeface="Arial"/>
                <a:sym typeface="Arial"/>
              </a:rPr>
              <a:t>Understanding a packet’s path through the Linux kernel—from user space to the NIC and back—is key to optimizing performance, implementing security policies, and diagnosing networking issues effectively. Components like </a:t>
            </a:r>
            <a:r>
              <a:rPr lang="en-GB" b="1">
                <a:solidFill>
                  <a:srgbClr val="188038"/>
                </a:solidFill>
                <a:latin typeface="Roboto Mono"/>
                <a:ea typeface="Roboto Mono"/>
                <a:cs typeface="Roboto Mono"/>
                <a:sym typeface="Roboto Mono"/>
              </a:rPr>
              <a:t>sk_buff</a:t>
            </a:r>
            <a:r>
              <a:rPr lang="en-GB" b="1">
                <a:solidFill>
                  <a:srgbClr val="000000"/>
                </a:solidFill>
                <a:latin typeface="Arial"/>
                <a:ea typeface="Arial"/>
                <a:cs typeface="Arial"/>
                <a:sym typeface="Arial"/>
              </a:rPr>
              <a:t>, Netfilter, and NAPI</a:t>
            </a:r>
            <a:r>
              <a:rPr lang="en-GB">
                <a:solidFill>
                  <a:srgbClr val="000000"/>
                </a:solidFill>
                <a:latin typeface="Arial"/>
                <a:ea typeface="Arial"/>
                <a:cs typeface="Arial"/>
                <a:sym typeface="Arial"/>
              </a:rPr>
              <a:t> are instrumental in ensuring efficient and reliable network processing.</a:t>
            </a:r>
            <a:endParaRPr>
              <a:solidFill>
                <a:srgbClr val="000000"/>
              </a:solidFill>
              <a:latin typeface="Arial"/>
              <a:ea typeface="Arial"/>
              <a:cs typeface="Arial"/>
              <a:sym typeface="Arial"/>
            </a:endParaRPr>
          </a:p>
          <a:p>
            <a:pPr marL="0" lvl="0" indent="0" algn="l" rtl="0">
              <a:spcBef>
                <a:spcPts val="1200"/>
              </a:spcBef>
              <a:spcAft>
                <a:spcPts val="0"/>
              </a:spcAft>
              <a:buNone/>
            </a:pPr>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624</Words>
  <Application>Microsoft Office PowerPoint</Application>
  <PresentationFormat>On-screen Show (16:9)</PresentationFormat>
  <Paragraphs>55</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Roboto Mono</vt:lpstr>
      <vt:lpstr>Calibri</vt:lpstr>
      <vt:lpstr>Nunito</vt:lpstr>
      <vt:lpstr>Arial</vt:lpstr>
      <vt:lpstr>Shift</vt:lpstr>
      <vt:lpstr>The Path of a Packet Through the Linux Kernel         By       S.VISHNU VARDHAN REDDY </vt:lpstr>
      <vt:lpstr>Introduction</vt:lpstr>
      <vt:lpstr>Background</vt:lpstr>
      <vt:lpstr>Egress Path (Sending Packets)</vt:lpstr>
      <vt:lpstr>Ingress Path (Receiving Packets) </vt:lpstr>
      <vt:lpstr>Packet flow from userspace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Shyam Kumar</cp:lastModifiedBy>
  <cp:revision>1</cp:revision>
  <dcterms:modified xsi:type="dcterms:W3CDTF">2025-08-15T12:47:05Z</dcterms:modified>
</cp:coreProperties>
</file>