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Nunito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835017c06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835017c06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3835017c06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3835017c06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83625c8e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83625c8e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835017c06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3835017c06_0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83625c8ec_3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83625c8ec_3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83625c8ec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83625c8ec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3835017c06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3835017c06_0_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835017c0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835017c0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83625c8e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83625c8e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83625c8e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483625c8e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83625c8ec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483625c8ec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83625c8ec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83625c8ec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83625c8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83625c8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83625c8ec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83625c8ec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83625c8ec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83625c8ec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70" y="5088"/>
            <a:ext cx="1851282" cy="752108"/>
            <a:chOff x="6917201" y="0"/>
            <a:chExt cx="2227776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51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3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9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5" y="1243"/>
            <a:ext cx="3257454" cy="1261514"/>
            <a:chOff x="6917201" y="0"/>
            <a:chExt cx="2227776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000000"/>
                </a:solidFill>
              </a:rPr>
              <a:t>ALSA FRAMEWORK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2871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C1130"/>
                </a:solidFill>
              </a:rPr>
              <a:t>Linux Audio </a:t>
            </a:r>
            <a:endParaRPr>
              <a:solidFill>
                <a:srgbClr val="4C1130"/>
              </a:solidFill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4426975" y="3514921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by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 Vishnu vardhan reddy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Application Simple Working		</a:t>
            </a:r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Typical Sound Application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Programs that use the PCM interface generally follow this pseudo-code:</a:t>
            </a:r>
            <a:endParaRPr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highlight>
                  <a:srgbClr val="FFF2CC"/>
                </a:highlight>
              </a:rPr>
              <a:t>open interface for capture or playback</a:t>
            </a:r>
            <a:endParaRPr>
              <a:highlight>
                <a:srgbClr val="FFF2CC"/>
              </a:highlight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highlight>
                  <a:srgbClr val="FFF2CC"/>
                </a:highlight>
              </a:rPr>
              <a:t>set hardware parameters</a:t>
            </a:r>
            <a:endParaRPr>
              <a:highlight>
                <a:srgbClr val="FFF2CC"/>
              </a:highlight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SzPct val="84615"/>
              <a:buChar char="○"/>
            </a:pPr>
            <a:r>
              <a:rPr lang="en-GB" sz="1300">
                <a:highlight>
                  <a:srgbClr val="FFF2CC"/>
                </a:highlight>
              </a:rPr>
              <a:t>(access mode, data format, channels, rate, etc.)</a:t>
            </a:r>
            <a:endParaRPr>
              <a:highlight>
                <a:srgbClr val="FFF2CC"/>
              </a:highlight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highlight>
                  <a:srgbClr val="FFF2CC"/>
                </a:highlight>
              </a:rPr>
              <a:t>while there is data to be processed:</a:t>
            </a:r>
            <a:endParaRPr>
              <a:highlight>
                <a:srgbClr val="FFF2CC"/>
              </a:highlight>
            </a:endParaRPr>
          </a:p>
          <a:p>
            <a:pPr marL="914400" lvl="1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300">
                <a:highlight>
                  <a:srgbClr val="FFF2CC"/>
                </a:highlight>
              </a:rPr>
              <a:t>   read PCM data (capture)</a:t>
            </a:r>
            <a:endParaRPr sz="1300">
              <a:highlight>
                <a:srgbClr val="FFF2CC"/>
              </a:highlight>
            </a:endParaRPr>
          </a:p>
          <a:p>
            <a:pPr marL="914400" lvl="1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GB" sz="1300">
                <a:highlight>
                  <a:srgbClr val="FFF2CC"/>
                </a:highlight>
              </a:rPr>
              <a:t>   or write PCM data (playback)</a:t>
            </a:r>
            <a:endParaRPr>
              <a:highlight>
                <a:srgbClr val="FFF2CC"/>
              </a:highlight>
            </a:endParaRP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highlight>
                  <a:srgbClr val="FFF2CC"/>
                </a:highlight>
              </a:rPr>
              <a:t>close interface</a:t>
            </a:r>
            <a:endParaRPr>
              <a:highlight>
                <a:srgbClr val="FFF2CC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ALSA in PCs vs Embedded Systems</a:t>
            </a:r>
            <a:endParaRPr sz="2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PC Environment: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 &amp; Drivers: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High-performance sound cards with full-duplex, multi-channel capabilities.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Software Stack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Integrates with PulseAudio/JACK for advanced mixing and routing.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Focus: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High-fidelity audio, rich configuration, and multimedia production.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★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Embedded Systems: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ASoC Framework: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Modular architecture (Machine, Platform, Codec drivers).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Management: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Audio Power Management (DAPM) for reduced energy usage.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Focus: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Efficiency, minimal resource usage, and reusable driver components.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Real-World Implications and Key Takeaways</a:t>
            </a:r>
            <a:endParaRPr sz="27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45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2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24"/>
          <p:cNvSpPr txBox="1">
            <a:spLocks noGrp="1"/>
          </p:cNvSpPr>
          <p:nvPr>
            <p:ph type="body" idx="1"/>
          </p:nvPr>
        </p:nvSpPr>
        <p:spPr>
          <a:xfrm>
            <a:off x="819150" y="1422200"/>
            <a:ext cx="7505700" cy="308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1783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53"/>
              <a:buFont typeface="Arial"/>
              <a:buChar char="●"/>
            </a:pPr>
            <a:r>
              <a:rPr lang="en-GB" sz="115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Embedded Devices:</a:t>
            </a:r>
            <a:endParaRPr sz="1152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178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3"/>
              <a:buFont typeface="Arial"/>
              <a:buChar char="○"/>
            </a:pPr>
            <a:r>
              <a:rPr lang="en-GB" sz="11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Reduced power consumption leads to longer battery life.</a:t>
            </a:r>
            <a:endParaRPr sz="11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178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3"/>
              <a:buFont typeface="Arial"/>
              <a:buChar char="○"/>
            </a:pPr>
            <a:r>
              <a:rPr lang="en-GB" sz="11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 to support a wide range of audio codecs across multiple platforms.</a:t>
            </a:r>
            <a:br>
              <a:rPr lang="en-GB" sz="11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178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3"/>
              <a:buFont typeface="Arial"/>
              <a:buChar char="●"/>
            </a:pPr>
            <a:r>
              <a:rPr lang="en-GB" sz="115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Developers:</a:t>
            </a:r>
            <a:endParaRPr sz="1152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178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3"/>
              <a:buFont typeface="Arial"/>
              <a:buChar char="○"/>
            </a:pPr>
            <a:r>
              <a:rPr lang="en-GB" sz="11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Easier to write and maintain audio drivers.</a:t>
            </a:r>
            <a:endParaRPr sz="11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178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3"/>
              <a:buFont typeface="Arial"/>
              <a:buChar char="○"/>
            </a:pPr>
            <a:r>
              <a:rPr lang="en-GB" sz="11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Standardized interfaces simplify application development and debugging.</a:t>
            </a:r>
            <a:br>
              <a:rPr lang="en-GB" sz="11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178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3"/>
              <a:buFont typeface="Arial"/>
              <a:buChar char="●"/>
            </a:pPr>
            <a:r>
              <a:rPr lang="en-GB" sz="1152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Use Cases:</a:t>
            </a:r>
            <a:endParaRPr sz="1152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178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3"/>
              <a:buFont typeface="Arial"/>
              <a:buChar char="○"/>
            </a:pPr>
            <a:r>
              <a:rPr lang="en-GB" sz="11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Portable media players, smartphones, tablets, and automotive infotainment systems.</a:t>
            </a:r>
            <a:endParaRPr sz="11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Takeaways: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ALSA abstracts audio hardware complexity from applications, especially in embedded systems.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ASoC enhances ALSA with modular, reusable driver components and efficient power management.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sz="1152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Codec Driver</a:t>
            </a:r>
            <a:endParaRPr sz="2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Controls the audio codec hardware.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audio controls (volume, equalization, mute, etc.) and DAPM definitions.</a:t>
            </a:r>
            <a:b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Characteristics: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Platform-Independent: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to be reused across different SoCs.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</a:t>
            </a:r>
            <a:endParaRPr sz="12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 codec I/O.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Configures digital audio interface capabilitie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188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Platform Driver</a:t>
            </a:r>
            <a:endParaRPr sz="3188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9561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lang="en-GB" sz="111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endParaRPr sz="111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95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○"/>
            </a:pPr>
            <a:r>
              <a:rPr lang="en-GB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 the SoC’s audio interfaces and DMA engines.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95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○"/>
            </a:pPr>
            <a:r>
              <a:rPr lang="en-GB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low-level drivers for digital audio interfaces (I2S, AC97, PCM).</a:t>
            </a:r>
            <a:br>
              <a:rPr lang="en-GB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5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●"/>
            </a:pPr>
            <a:r>
              <a:rPr lang="en-GB" sz="111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Characteristics:</a:t>
            </a:r>
            <a:endParaRPr sz="111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95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○"/>
            </a:pPr>
            <a:r>
              <a:rPr lang="en-GB" sz="111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Hardware-Specific:</a:t>
            </a:r>
            <a:endParaRPr sz="111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95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■"/>
            </a:pPr>
            <a:r>
              <a:rPr lang="en-GB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Tailored to the SoC’s architecture and available audio hardware.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95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○"/>
            </a:pPr>
            <a:r>
              <a:rPr lang="en-GB" sz="111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</a:t>
            </a:r>
            <a:endParaRPr sz="111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95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■"/>
            </a:pPr>
            <a:r>
              <a:rPr lang="en-GB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Drives the audio DMA engine.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95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■"/>
            </a:pPr>
            <a:r>
              <a:rPr lang="en-GB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Interfaces with DSP components when present.</a:t>
            </a: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95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○"/>
            </a:pPr>
            <a:r>
              <a:rPr lang="en-GB" sz="111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Use:</a:t>
            </a:r>
            <a:endParaRPr sz="111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9561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18"/>
              <a:buFont typeface="Arial"/>
              <a:buChar char="■"/>
            </a:pPr>
            <a:r>
              <a:rPr lang="en-GB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Configuring I2S/PCM ports on an embedded processor for audio data transmission.</a:t>
            </a:r>
            <a:br>
              <a:rPr lang="en-GB" sz="111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1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21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188" b="1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Machine Driver</a:t>
            </a:r>
            <a:endParaRPr sz="3188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endParaRPr sz="2800" b="1" dirty="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13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Purpose:</a:t>
            </a: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Acts as the “glue” that binds codec and platform drivers together.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Forms the complete logical sound card for the embedded system.</a:t>
            </a:r>
            <a:b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Characteristics:</a:t>
            </a: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Machine-Specific:</a:t>
            </a: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Handles board-level details and custom audio event management.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Functions:</a:t>
            </a:r>
            <a:endParaRPr sz="12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 routing, power sequencing, and machine-specific controls (e.g., amp activation).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■"/>
            </a:pPr>
            <a:r>
              <a:rPr lang="en-GB" sz="12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Integrates user events like headphone/mic insertions.</a:t>
            </a:r>
            <a:endParaRPr sz="12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>
            <a:spLocks noGrp="1"/>
          </p:cNvSpPr>
          <p:nvPr>
            <p:ph type="title"/>
          </p:nvPr>
        </p:nvSpPr>
        <p:spPr>
          <a:xfrm>
            <a:off x="819150" y="2265522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Thank You</a:t>
            </a:r>
            <a:endParaRPr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2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Introduction to ALSA</a:t>
            </a:r>
            <a:endParaRPr sz="4500" b="1">
              <a:solidFill>
                <a:schemeClr val="accent6"/>
              </a:solidFill>
            </a:endParaRPr>
          </a:p>
        </p:txBody>
      </p:sp>
      <p:sp>
        <p:nvSpPr>
          <p:cNvPr id="137" name="Google Shape;137;p14"/>
          <p:cNvSpPr txBox="1">
            <a:spLocks noGrp="1"/>
          </p:cNvSpPr>
          <p:nvPr>
            <p:ph type="body" idx="1"/>
          </p:nvPr>
        </p:nvSpPr>
        <p:spPr>
          <a:xfrm>
            <a:off x="819150" y="1996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ALSA?</a:t>
            </a:r>
            <a:b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Advanced Linux Sound Architecture (ALSA) provides kernel-driven sound card drivers and a user-space library (libasound).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Replaced the older Open Sound System (OSS) with improved performance, full-duplex audio, and flexibility.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ALSA Matters in Embedded Systems</a:t>
            </a:r>
            <a:b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Critical for efficient audio processing in SoCs and portable devices.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Foundation for higher-level sound servers (PulseAudio, JACK, PipeWire).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Overview of ALSA’s Architecture</a:t>
            </a:r>
            <a:endParaRPr sz="2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sz="2800" b="1">
              <a:solidFill>
                <a:schemeClr val="accent6"/>
              </a:solidFill>
            </a:endParaRPr>
          </a:p>
        </p:txBody>
      </p:sp>
      <p:sp>
        <p:nvSpPr>
          <p:cNvPr id="144" name="Google Shape;144;p15"/>
          <p:cNvSpPr txBox="1">
            <a:spLocks noGrp="1"/>
          </p:cNvSpPr>
          <p:nvPr>
            <p:ph type="body" idx="1"/>
          </p:nvPr>
        </p:nvSpPr>
        <p:spPr>
          <a:xfrm>
            <a:off x="819150" y="1996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Two Main Layers: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Kernel Space: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Sound card drivers interact directly with hardware.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ALSA Core manages hardware abstraction and device enumeration.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Space: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libasound provides high-level API functions.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ALSA utilities (aplay, arecord, alsamixer, amixer) help manage and diagnose audio.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Flow: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 → ALSA API → Kernel Drivers → Audio Hardware (DAC)</a:t>
            </a:r>
            <a:endParaRPr sz="2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2800" b="1">
                <a:solidFill>
                  <a:schemeClr val="accent6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Motivation for ASoC</a:t>
            </a:r>
            <a:endParaRPr sz="4500" b="1"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sp>
        <p:nvSpPr>
          <p:cNvPr id="151" name="Google Shape;151;p16"/>
          <p:cNvSpPr txBox="1">
            <a:spLocks noGrp="1"/>
          </p:cNvSpPr>
          <p:nvPr>
            <p:ph type="body" idx="1"/>
          </p:nvPr>
        </p:nvSpPr>
        <p:spPr>
          <a:xfrm>
            <a:off x="819150" y="1996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0672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GB" sz="113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Background:</a:t>
            </a:r>
            <a:endParaRPr sz="113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-GB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Embedded systems (e.g. pxa2xx, au1x00, iMX) and portable audio codecs had limited support in earlier ALSA implementations.</a:t>
            </a:r>
            <a:br>
              <a:rPr lang="en-GB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●"/>
            </a:pPr>
            <a:r>
              <a:rPr lang="en-GB" sz="113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Pre-ASoC Limitations:</a:t>
            </a:r>
            <a:endParaRPr sz="113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-GB" sz="113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Tight Coupling:</a:t>
            </a:r>
            <a:r>
              <a:rPr lang="en-GB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Codec drivers were tied to specific SoC CPUs (e.g., multiple wm8731 drivers for different platforms).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-GB" sz="113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Event Handling:</a:t>
            </a:r>
            <a:r>
              <a:rPr lang="en-GB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Lack of a standard method for user-initiated audio events (e.g., headphone/mic insertion).</a:t>
            </a:r>
            <a:endParaRPr sz="113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0672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35"/>
              <a:buFont typeface="Arial"/>
              <a:buChar char="○"/>
            </a:pPr>
            <a:r>
              <a:rPr lang="en-GB" sz="113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Management:</a:t>
            </a:r>
            <a:r>
              <a:rPr lang="en-GB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Drivers powered up entire codecs for any audio operation, wasting power in portable devices.</a:t>
            </a:r>
            <a:br>
              <a:rPr lang="en-GB" sz="113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ASoC Design Goals</a:t>
            </a:r>
            <a:endParaRPr sz="2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900" b="1">
              <a:solidFill>
                <a:schemeClr val="accent6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7"/>
          <p:cNvSpPr txBox="1">
            <a:spLocks noGrp="1"/>
          </p:cNvSpPr>
          <p:nvPr>
            <p:ph type="body" idx="1"/>
          </p:nvPr>
        </p:nvSpPr>
        <p:spPr>
          <a:xfrm>
            <a:off x="819150" y="1996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457200" lvl="0" indent="-282733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Objectives:</a:t>
            </a:r>
            <a:b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8273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 Independence: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Reusable codec drivers that work across multiple platforms.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8273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Simplified Interface Setup: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Easy configuration of I2S/PCM audio interfaces between codecs and SoC.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8273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Audio Power Management (DAPM):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Automatically minimize power usage by controlling codec power states.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8273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Pop and Click Reduction: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Sequence power changes (with digital mute if necessary) to reduce audio artifacts.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82733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Machine-Specific Controls: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 integration of machine-level audio events (e.g., turning on amplifiers upon headphone insertion).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1100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7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ASoC Architectural Breakdown</a:t>
            </a:r>
            <a:endParaRPr sz="42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3900" b="1">
              <a:solidFill>
                <a:schemeClr val="accent6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>
            <a:spLocks noGrp="1"/>
          </p:cNvSpPr>
          <p:nvPr>
            <p:ph type="body" idx="1"/>
          </p:nvPr>
        </p:nvSpPr>
        <p:spPr>
          <a:xfrm>
            <a:off x="819150" y="1996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89401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AutoNum type="arabicPeriod"/>
            </a:pPr>
            <a:r>
              <a:rPr lang="en-GB" sz="95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Component-Driven Design:</a:t>
            </a:r>
            <a:r>
              <a:rPr lang="en-GB" sz="9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ASoC divides the embedded audio system into three primary driver classes:</a:t>
            </a:r>
            <a:endParaRPr sz="9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8940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AutoNum type="alphaLcPeriod"/>
            </a:pPr>
            <a:r>
              <a:rPr lang="en-GB" sz="95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 Class Drivers:</a:t>
            </a:r>
            <a:endParaRPr sz="95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8940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AutoNum type="romanLcPeriod"/>
            </a:pPr>
            <a:r>
              <a:rPr lang="en-GB" sz="9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Generic, platform-independent drivers.</a:t>
            </a:r>
            <a:endParaRPr sz="9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8940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AutoNum type="romanLcPeriod"/>
            </a:pPr>
            <a:r>
              <a:rPr lang="en-GB" sz="9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 audio controls, interface capabilities, DAPM definitions, and codec I/O functions.</a:t>
            </a:r>
            <a:endParaRPr sz="9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8940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AutoNum type="romanLcPeriod"/>
            </a:pPr>
            <a:r>
              <a:rPr lang="en-GB" sz="9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Extendable to support additional ICs (e.g., Bluetooth, FM, modem).</a:t>
            </a:r>
            <a:br>
              <a:rPr lang="en-GB" sz="9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8940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AutoNum type="alphaLcPeriod"/>
            </a:pPr>
            <a:r>
              <a:rPr lang="en-GB" sz="95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Platform Class Drivers:</a:t>
            </a:r>
            <a:endParaRPr sz="95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8940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AutoNum type="romanLcPeriod"/>
            </a:pPr>
            <a:r>
              <a:rPr lang="en-GB" sz="9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 the SoC's audio DMA engine and digital audio interfaces (I2S, AC97, PCM).</a:t>
            </a:r>
            <a:endParaRPr sz="9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8940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AutoNum type="romanLcPeriod"/>
            </a:pPr>
            <a:r>
              <a:rPr lang="en-GB" sz="9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include audio DSP drivers specific to the platform.</a:t>
            </a:r>
            <a:br>
              <a:rPr lang="en-GB" sz="9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8940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AutoNum type="alphaLcPeriod"/>
            </a:pPr>
            <a:r>
              <a:rPr lang="en-GB" sz="957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Class Drivers:</a:t>
            </a:r>
            <a:endParaRPr sz="95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8940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AutoNum type="romanLcPeriod"/>
            </a:pPr>
            <a:r>
              <a:rPr lang="en-GB" sz="9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 as “glue” by binding codec and platform drivers together.</a:t>
            </a:r>
            <a:endParaRPr sz="9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71600" lvl="2" indent="-28940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58"/>
              <a:buFont typeface="Arial"/>
              <a:buAutoNum type="romanLcPeriod"/>
            </a:pPr>
            <a:r>
              <a:rPr lang="en-GB" sz="9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 machine-specific controls and events (like amp control) to form a complete ALSA “sound card” device.</a:t>
            </a:r>
            <a:br>
              <a:rPr lang="en-GB" sz="95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95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957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957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endParaRPr sz="957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r>
              <a:rPr lang="en-GB" sz="957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957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358"/>
              <a:buNone/>
            </a:pPr>
            <a:endParaRPr sz="957" i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358"/>
              <a:buNone/>
            </a:pPr>
            <a:endParaRPr sz="957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8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Benefits of the ASoC Approach</a:t>
            </a:r>
            <a:endParaRPr sz="43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5000" b="1">
              <a:solidFill>
                <a:schemeClr val="accent6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9"/>
          <p:cNvSpPr txBox="1">
            <a:spLocks noGrp="1"/>
          </p:cNvSpPr>
          <p:nvPr>
            <p:ph type="body" idx="1"/>
          </p:nvPr>
        </p:nvSpPr>
        <p:spPr>
          <a:xfrm>
            <a:off x="819150" y="1996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767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Arial"/>
              <a:buChar char="●"/>
            </a:pPr>
            <a:r>
              <a:rPr lang="en-GB" sz="110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Reusability &amp; Flexibility</a:t>
            </a:r>
            <a:endParaRPr sz="110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76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Arial"/>
              <a:buChar char="○"/>
            </a:pPr>
            <a:r>
              <a:rPr lang="en-GB" sz="11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Codec drivers can be reused on different SoCs, reducing code duplication.</a:t>
            </a:r>
            <a:endParaRPr sz="11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76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Arial"/>
              <a:buChar char="●"/>
            </a:pPr>
            <a:r>
              <a:rPr lang="en-GB" sz="110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Efficient Interface Setup:</a:t>
            </a:r>
            <a:endParaRPr sz="110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76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Arial"/>
              <a:buChar char="○"/>
            </a:pPr>
            <a:r>
              <a:rPr lang="en-GB" sz="11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Simplified matching and configuration of audio interfaces (I2S/PCM) once hardware parameters are known.</a:t>
            </a:r>
            <a:endParaRPr sz="11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76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Arial"/>
              <a:buChar char="●"/>
            </a:pPr>
            <a:r>
              <a:rPr lang="en-GB" sz="110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Power Efficiency:</a:t>
            </a:r>
            <a:endParaRPr sz="110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76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Arial"/>
              <a:buChar char="○"/>
            </a:pPr>
            <a:r>
              <a:rPr lang="en-GB" sz="11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DAPM minimizes power usage by powering codec blocks only when needed.</a:t>
            </a:r>
            <a:endParaRPr sz="11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76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Arial"/>
              <a:buChar char="●"/>
            </a:pPr>
            <a:r>
              <a:rPr lang="en-GB" sz="110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User Experience:</a:t>
            </a:r>
            <a:endParaRPr sz="1105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76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Arial"/>
              <a:buChar char="○"/>
            </a:pPr>
            <a:r>
              <a:rPr lang="en-GB" sz="11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Reducing pops and clicks through proper sequencing during power state transitions.</a:t>
            </a:r>
            <a:br>
              <a:rPr lang="en-GB" sz="11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767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5"/>
              <a:buFont typeface="Arial"/>
              <a:buChar char="○"/>
            </a:pPr>
            <a:r>
              <a:rPr lang="en-GB" sz="11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machine-level controls enable tailored audio event handling.</a:t>
            </a:r>
            <a:endParaRPr sz="11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845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How ASoC Works in Practice</a:t>
            </a:r>
            <a:endParaRPr sz="2845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28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0"/>
          <p:cNvSpPr txBox="1">
            <a:spLocks noGrp="1"/>
          </p:cNvSpPr>
          <p:nvPr>
            <p:ph type="body" idx="1"/>
          </p:nvPr>
        </p:nvSpPr>
        <p:spPr>
          <a:xfrm>
            <a:off x="819150" y="19960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293211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Flow:</a:t>
            </a:r>
            <a:b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Initialization: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Each codec and SoC registers its audio capabilities with the ASoC core.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Matching: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application hardware parameters, the ASoC layer matches the appropriate codec with the SoC’s digital audio interface.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Configuration: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Machine drivers bind these components together, forming a logical sound card.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AutoNum type="arabicPeriod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Management: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DAPM actively manages power states, routing signals only when needed.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3211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modular, power-efficient, and flexible embedded audio system that supports various portable devices.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>
            <a:spLocks noGrp="1"/>
          </p:cNvSpPr>
          <p:nvPr>
            <p:ph type="title"/>
          </p:nvPr>
        </p:nvSpPr>
        <p:spPr>
          <a:xfrm>
            <a:off x="627875" y="463025"/>
            <a:ext cx="7505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Data Transmission &amp; Event Triggering Sequence</a:t>
            </a:r>
            <a:endParaRPr sz="2700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endParaRPr sz="2845" b="1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1"/>
          <p:cNvSpPr txBox="1">
            <a:spLocks noGrp="1"/>
          </p:cNvSpPr>
          <p:nvPr>
            <p:ph type="body" idx="1"/>
          </p:nvPr>
        </p:nvSpPr>
        <p:spPr>
          <a:xfrm>
            <a:off x="819150" y="1616500"/>
            <a:ext cx="7505700" cy="3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: PLAYBACK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ALSA UTILS</a:t>
            </a:r>
            <a:endParaRPr sz="1100" b="1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│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▼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latin typeface="Arial"/>
                <a:ea typeface="Arial"/>
                <a:cs typeface="Arial"/>
                <a:sym typeface="Arial"/>
              </a:rPr>
              <a:t>libasound 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│   - Open PCM device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│   - Set hardware parameters (format, rate, channels)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▼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ALSA Kernel Interface</a:t>
            </a:r>
            <a:endParaRPr sz="1100" b="1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│   - IOCTL calls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│   - Trigger driver routines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▼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Sound Card Driver / ASoC Components</a:t>
            </a:r>
            <a:endParaRPr sz="1100" b="1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│   - Platform Driver: Manages DMA &amp; I2S/PCM interface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│   - Codec Driver: Handles audio controls &amp; DAPM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▼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5B0F00"/>
                </a:solidFill>
                <a:latin typeface="Arial"/>
                <a:ea typeface="Arial"/>
                <a:cs typeface="Arial"/>
                <a:sym typeface="Arial"/>
              </a:rPr>
              <a:t>Hardware DMA Engine &amp; DAC</a:t>
            </a:r>
            <a:endParaRPr sz="1100" b="1">
              <a:solidFill>
                <a:srgbClr val="5B0F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│   - Data transmission via DMA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 │   - Digital-to-Analog Conversion (DAC)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▼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Analog Output (Speakers/Headphones)</a:t>
            </a:r>
            <a:endParaRPr sz="1100" b="1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Microsoft Office PowerPoint</Application>
  <PresentationFormat>On-screen Show (16:9)</PresentationFormat>
  <Paragraphs>155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Nunito</vt:lpstr>
      <vt:lpstr>Calibri</vt:lpstr>
      <vt:lpstr>Arial</vt:lpstr>
      <vt:lpstr>Shift</vt:lpstr>
      <vt:lpstr>ALSA FRAMEWORK</vt:lpstr>
      <vt:lpstr>Introduction to ALSA</vt:lpstr>
      <vt:lpstr>Overview of ALSA’s Architecture </vt:lpstr>
      <vt:lpstr>Motivation for ASoC</vt:lpstr>
      <vt:lpstr>ASoC Design Goals </vt:lpstr>
      <vt:lpstr>ASoC Architectural Breakdown </vt:lpstr>
      <vt:lpstr>Benefits of the ASoC Approach </vt:lpstr>
      <vt:lpstr>How ASoC Works in Practice </vt:lpstr>
      <vt:lpstr>Data Transmission &amp; Event Triggering Sequence </vt:lpstr>
      <vt:lpstr>Application Simple Working  </vt:lpstr>
      <vt:lpstr>ALSA in PCs vs Embedded Systems </vt:lpstr>
      <vt:lpstr>Real-World Implications and Key Takeaways  </vt:lpstr>
      <vt:lpstr>Codec Driver </vt:lpstr>
      <vt:lpstr>Platform Driver  </vt:lpstr>
      <vt:lpstr>Machine Driver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Shyam Kumar</cp:lastModifiedBy>
  <cp:revision>1</cp:revision>
  <dcterms:modified xsi:type="dcterms:W3CDTF">2025-08-15T12:49:01Z</dcterms:modified>
</cp:coreProperties>
</file>