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Nunito" pitchFamily="2" charset="0"/>
      <p:regular r:id="rId13"/>
      <p:bold r:id="rId14"/>
      <p:italic r:id="rId15"/>
      <p:boldItalic r:id="rId16"/>
    </p:embeddedFont>
    <p:embeddedFont>
      <p:font typeface="Roboto Mono" panose="00000009000000000000" pitchFamily="49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82ea8e5f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g3482ea8e5f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82ea8e5f4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82ea8e5f4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82ea8e5f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g3482ea8e5f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82ea8e5f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3482ea8e5f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482ea8e5f4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3482ea8e5f4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82ea8e5f4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g3482ea8e5f4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82ea8e5f4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g3482ea8e5f4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82ea8e5f4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9" name="Google Shape;169;g3482ea8e5f4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82ea8e5f4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3482ea8e5f4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82ea8e5f4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3482ea8e5f4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70" y="5088"/>
            <a:ext cx="1851282" cy="752108"/>
            <a:chOff x="6917201" y="0"/>
            <a:chExt cx="2227776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51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3" y="4119576"/>
            <a:ext cx="2520951" cy="1024165"/>
            <a:chOff x="6917201" y="0"/>
            <a:chExt cx="2227776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6" name="Google Shape;46;p4"/>
          <p:cNvGrpSpPr/>
          <p:nvPr/>
        </p:nvGrpSpPr>
        <p:grpSpPr>
          <a:xfrm>
            <a:off x="5594191" y="3961115"/>
            <a:ext cx="2910144" cy="1182340"/>
            <a:chOff x="6917201" y="0"/>
            <a:chExt cx="2227776" cy="863400"/>
          </a:xfrm>
        </p:grpSpPr>
        <p:sp>
          <p:nvSpPr>
            <p:cNvPr id="47" name="Google Shape;47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50;p4"/>
          <p:cNvGrpSpPr/>
          <p:nvPr/>
        </p:nvGrpSpPr>
        <p:grpSpPr>
          <a:xfrm>
            <a:off x="199151" y="2"/>
            <a:ext cx="2795413" cy="1083308"/>
            <a:chOff x="6917201" y="0"/>
            <a:chExt cx="2227776" cy="863400"/>
          </a:xfrm>
        </p:grpSpPr>
        <p:sp>
          <p:nvSpPr>
            <p:cNvPr id="51" name="Google Shape;51;p4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4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9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5" y="1243"/>
            <a:ext cx="3257454" cy="1261514"/>
            <a:chOff x="6917201" y="0"/>
            <a:chExt cx="2227776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660258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457200" lvl="0" indent="-311150">
              <a:buSzPts val="1600"/>
            </a:pPr>
            <a:r>
              <a:rPr lang="en-GB" b="1" dirty="0">
                <a:solidFill>
                  <a:schemeClr val="accent5">
                    <a:lumMod val="50000"/>
                  </a:schemeClr>
                </a:solidFill>
              </a:rPr>
              <a:t>AXI-DMA</a:t>
            </a: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31083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en-US" dirty="0"/>
              <a:t>Scatter-Gather Mode</a:t>
            </a:r>
            <a:endParaRPr dirty="0"/>
          </a:p>
        </p:txBody>
      </p:sp>
      <p:sp>
        <p:nvSpPr>
          <p:cNvPr id="131" name="Google Shape;131;p13"/>
          <p:cNvSpPr txBox="1"/>
          <p:nvPr/>
        </p:nvSpPr>
        <p:spPr>
          <a:xfrm>
            <a:off x="4426975" y="3514921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by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latin typeface="Calibri"/>
                <a:ea typeface="Calibri"/>
                <a:cs typeface="Calibri"/>
                <a:sym typeface="Calibri"/>
              </a:rPr>
              <a:t>S Vishnu vardhan reddy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2"/>
          <p:cNvSpPr txBox="1">
            <a:spLocks noGrp="1"/>
          </p:cNvSpPr>
          <p:nvPr>
            <p:ph type="title"/>
          </p:nvPr>
        </p:nvSpPr>
        <p:spPr>
          <a:xfrm>
            <a:off x="725175" y="21617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i="1">
                <a:solidFill>
                  <a:schemeClr val="accent6"/>
                </a:solidFill>
              </a:rPr>
              <a:t>—------THANKS------—</a:t>
            </a:r>
            <a:endParaRPr b="1" i="1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PROJECT MOTO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1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Design a simple and efficient Linux device driver that seamlessly interacts with </a:t>
            </a:r>
            <a:r>
              <a:rPr lang="en-GB">
                <a:solidFill>
                  <a:srgbClr val="FF0000"/>
                </a:solidFill>
              </a:rPr>
              <a:t>axi-dma </a:t>
            </a:r>
            <a:r>
              <a:rPr lang="en-GB">
                <a:solidFill>
                  <a:srgbClr val="000000"/>
                </a:solidFill>
              </a:rPr>
              <a:t>in scatter gather mode, while allowing user to configure.</a:t>
            </a:r>
            <a:endParaRPr>
              <a:solidFill>
                <a:srgbClr val="000000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AutoNum type="arabicPeriod"/>
            </a:pPr>
            <a:r>
              <a:rPr lang="en-GB">
                <a:solidFill>
                  <a:srgbClr val="000000"/>
                </a:solidFill>
              </a:rPr>
              <a:t>Develop a user-friendly application that complements the driver, which provide flexibility and safety in configuring dma.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5"/>
          <p:cNvSpPr txBox="1">
            <a:spLocks noGrp="1"/>
          </p:cNvSpPr>
          <p:nvPr>
            <p:ph type="title"/>
          </p:nvPr>
        </p:nvSpPr>
        <p:spPr>
          <a:xfrm>
            <a:off x="691650" y="8881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DRIVER DESIGNING</a:t>
            </a:r>
            <a:endParaRPr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15"/>
          <p:cNvSpPr txBox="1">
            <a:spLocks noGrp="1"/>
          </p:cNvSpPr>
          <p:nvPr>
            <p:ph type="body" idx="1"/>
          </p:nvPr>
        </p:nvSpPr>
        <p:spPr>
          <a:xfrm>
            <a:off x="519575" y="1657125"/>
            <a:ext cx="7505700" cy="25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Driver design includes Four main components which further divides into individual modules.</a:t>
            </a:r>
            <a:endParaRPr sz="14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Initializing mechanisms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Handles driver registration, probing, removal, reset and other essential setup functions.</a:t>
            </a:r>
            <a:endParaRPr sz="15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Userspace Interaction Mechanism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Implements file operations to build communication between the driver and application.</a:t>
            </a:r>
            <a:endParaRPr sz="1300">
              <a:solidFill>
                <a:srgbClr val="000000"/>
              </a:solidFill>
            </a:endParaRPr>
          </a:p>
          <a:p>
            <a:pPr marL="1828800" lvl="2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■"/>
            </a:pPr>
            <a:r>
              <a:rPr lang="en-GB" sz="1300">
                <a:solidFill>
                  <a:srgbClr val="000000"/>
                </a:solidFill>
              </a:rPr>
              <a:t>open , read, write, poll, ioctl and close are the functions used.</a:t>
            </a:r>
            <a:endParaRPr sz="15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DMA Interaction mechanisms</a:t>
            </a:r>
            <a:endParaRPr sz="1300">
              <a:solidFill>
                <a:srgbClr val="000000"/>
              </a:solidFill>
            </a:endParaRPr>
          </a:p>
          <a:p>
            <a:pPr marL="914400" lvl="1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○"/>
            </a:pPr>
            <a:r>
              <a:rPr lang="en-GB" sz="1300">
                <a:solidFill>
                  <a:srgbClr val="000000"/>
                </a:solidFill>
              </a:rPr>
              <a:t>BD mechanisms	</a:t>
            </a:r>
            <a:endParaRPr sz="13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</a:endParaRPr>
          </a:p>
          <a:p>
            <a:pPr marL="91440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469325" y="999063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APPLICATION DESIGNING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6"/>
          <p:cNvSpPr txBox="1">
            <a:spLocks noGrp="1"/>
          </p:cNvSpPr>
          <p:nvPr>
            <p:ph type="body" idx="1"/>
          </p:nvPr>
        </p:nvSpPr>
        <p:spPr>
          <a:xfrm>
            <a:off x="505950" y="1465925"/>
            <a:ext cx="8132100" cy="29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Interaction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Access via </a:t>
            </a:r>
            <a:r>
              <a:rPr lang="en-GB" sz="10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mmap()</a:t>
            </a: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Leverages the default memory driver to map DDR memory into user space, enabling direct and secure access. ​</a:t>
            </a:r>
            <a:endParaRPr sz="10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Read and Write Capabilities: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Allows users to perform read and write operations on specified memory regions, ensuring data integrity and safety.​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Binary File Loading: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Supports loading binary files into user-defined memory locations.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rabi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Driver Interaction</a:t>
            </a:r>
            <a:endParaRPr sz="10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Register Access: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Provides simultaneous reading of DMA register values for both MM2S (Memory-to-Stream) and S2MM (Stream-to-Memory) channels.​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 Functions: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Includes functionalities to start, stop, reset the DMA, configure source and destination addresses, set transfer lengths, and perform error checking for both channels, ensuring robust control over DMA processes.​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AutoNum type="alphaLcPeriod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Descriptor Management: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Incorporates a dedicated section for handling buffer descriptor operations, optimizing data transfer efficiency and management.​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469325" y="999063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DMA INTERACTION MECHANISM ( Driver)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>
            <a:spLocks noGrp="1"/>
          </p:cNvSpPr>
          <p:nvPr>
            <p:ph type="body" idx="1"/>
          </p:nvPr>
        </p:nvSpPr>
        <p:spPr>
          <a:xfrm>
            <a:off x="505950" y="1663500"/>
            <a:ext cx="8132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400">
                <a:solidFill>
                  <a:srgbClr val="000000"/>
                </a:solidFill>
              </a:rPr>
              <a:t>Manages AXI-DMA register space for efficient DMA operations.</a:t>
            </a:r>
            <a:endParaRPr sz="1400">
              <a:solidFill>
                <a:srgbClr val="000000"/>
              </a:solidFill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Manages AXI-DMA register space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efficient DMA operations.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Run/Stop/Reset Module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Controls DMA operation states.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Independent Function Modules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Enables users to configure S2MM (Stream-to-Memory) and MM2S (Memory-to-Stream) channel registers independently via user-space application calls.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Transfer Configuration &amp; Control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Manages AXI-DMA transfers between memory and peripherals.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Polling Mechanism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Checks and updates the transfer status to the user-space application.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 Module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Identifies and reports specific error conditions during failures.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○"/>
            </a:pPr>
            <a:r>
              <a:rPr lang="en-GB" sz="10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Interconnected Modules</a:t>
            </a:r>
            <a:r>
              <a:rPr lang="en-GB" sz="1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For example, the polling function is executed after every DMA channel operation to monitor status effectively.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>
            <a:spLocks noGrp="1"/>
          </p:cNvSpPr>
          <p:nvPr>
            <p:ph type="title"/>
          </p:nvPr>
        </p:nvSpPr>
        <p:spPr>
          <a:xfrm>
            <a:off x="469325" y="999063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 BD MECHANISM ( Driver)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8"/>
          <p:cNvSpPr txBox="1">
            <a:spLocks noGrp="1"/>
          </p:cNvSpPr>
          <p:nvPr>
            <p:ph type="body" idx="1"/>
          </p:nvPr>
        </p:nvSpPr>
        <p:spPr>
          <a:xfrm>
            <a:off x="505950" y="1663500"/>
            <a:ext cx="8132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component is dedicated to the efficient handling of buffer descriptors for user-specified channels, ensuring seamless data transfer and control.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 Buffer Descriptor Allocation: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Enables users to create a specified number of buffer descriptors tailored to their channel requirements, offering flexibility in resource management.​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Exclusive Use of </a:t>
            </a:r>
            <a:r>
              <a:rPr lang="en-GB" sz="1100" b="1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ioctl</a:t>
            </a: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Calls: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Facilitates robust communication between user-space applications and this management module through the exclusive use of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ioctl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system calls.</a:t>
            </a:r>
            <a:endParaRPr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 Descriptor Management: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functionalities to set and clear values within buffer descriptor registers.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SAFETY MECHANISMS IMPLEMENTED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74100" y="1663475"/>
            <a:ext cx="8132100" cy="27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Restricted Direct Address Inputs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Prevents users from providing direct address inputs, avoiding improper register handling and unintended hardware access.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Input Handling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both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decimal and hexadecimal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input formats, enhancing usability.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Error Handling &amp; Input Buffer Management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Clears the input buffer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after every invalid input to prevent unintended operations and ensure smooth execution.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Resilient Data Retrieval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driver retrieves data in multiple formats, allowing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continued functionality even in case of user-space failures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Comprehensive Error Checking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Dedicated error functions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verify the correctness of every operation, ensuring system stability and debugging support.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0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TESTING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20"/>
          <p:cNvSpPr txBox="1">
            <a:spLocks noGrp="1"/>
          </p:cNvSpPr>
          <p:nvPr>
            <p:ph type="body" idx="1"/>
          </p:nvPr>
        </p:nvSpPr>
        <p:spPr>
          <a:xfrm>
            <a:off x="474100" y="1663475"/>
            <a:ext cx="8132100" cy="9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the </a:t>
            </a: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driver and application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were tested with various test cases and performed as expected.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There is </a:t>
            </a: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for optimization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in improving performance and reducing overhead.</a:t>
            </a:r>
            <a:b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505950" y="999050"/>
            <a:ext cx="7505700" cy="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</a:pPr>
            <a:r>
              <a:rPr lang="en-GB" sz="1888" b="1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DEBUGGING NOTES</a:t>
            </a:r>
            <a:endParaRPr sz="1888" b="1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21"/>
          <p:cNvSpPr txBox="1">
            <a:spLocks noGrp="1"/>
          </p:cNvSpPr>
          <p:nvPr>
            <p:ph type="body" idx="1"/>
          </p:nvPr>
        </p:nvSpPr>
        <p:spPr>
          <a:xfrm>
            <a:off x="474100" y="1537675"/>
            <a:ext cx="8132100" cy="33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DMA Transfer Length Limitation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that the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length does not exceed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b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Burst Length×(Memory Mapped Data Width8)\text{Burst Length} \times \left(\frac{\text{Memory Mapped Data Width}}{8}\right)Burst Length×(8Memory Mapped Data Width​)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Exceeding this limit can cause improper DMA transactions.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 Mode Configuration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XSA design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must enable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SG mode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AXI-DMA to ensure proper operation.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lang="en-GB" sz="11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Memory Accessibility Check</a:t>
            </a:r>
            <a:endParaRPr sz="11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Verify that </a:t>
            </a:r>
            <a:r>
              <a:rPr lang="en-GB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AXI-DMA has access to the required memory space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before initiating a transfer to avoid access violations.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On-screen Show (16:9)</PresentationFormat>
  <Paragraphs>68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Nunito</vt:lpstr>
      <vt:lpstr>Calibri</vt:lpstr>
      <vt:lpstr>Roboto Mono</vt:lpstr>
      <vt:lpstr>Arial</vt:lpstr>
      <vt:lpstr>Shift</vt:lpstr>
      <vt:lpstr>AXI-DMA</vt:lpstr>
      <vt:lpstr>PROJECT MOTO</vt:lpstr>
      <vt:lpstr>DRIVER DESIGNING</vt:lpstr>
      <vt:lpstr>APPLICATION DESIGNING</vt:lpstr>
      <vt:lpstr>DMA INTERACTION MECHANISM ( Driver)</vt:lpstr>
      <vt:lpstr> BD MECHANISM ( Driver)</vt:lpstr>
      <vt:lpstr>SAFETY MECHANISMS IMPLEMENTED</vt:lpstr>
      <vt:lpstr>TESTING</vt:lpstr>
      <vt:lpstr>DEBUGGING NOTES</vt:lpstr>
      <vt:lpstr>—------THANKS------—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Shyam Kumar</cp:lastModifiedBy>
  <cp:revision>2</cp:revision>
  <dcterms:modified xsi:type="dcterms:W3CDTF">2025-08-15T12:28:37Z</dcterms:modified>
</cp:coreProperties>
</file>