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6" r:id="rId3"/>
    <p:sldId id="257" r:id="rId4"/>
    <p:sldId id="306" r:id="rId5"/>
    <p:sldId id="314" r:id="rId6"/>
    <p:sldId id="307" r:id="rId7"/>
    <p:sldId id="311" r:id="rId8"/>
    <p:sldId id="312" r:id="rId9"/>
    <p:sldId id="299" r:id="rId10"/>
    <p:sldId id="298" r:id="rId11"/>
    <p:sldId id="305" r:id="rId12"/>
    <p:sldId id="301" r:id="rId13"/>
    <p:sldId id="289" r:id="rId14"/>
    <p:sldId id="294" r:id="rId15"/>
    <p:sldId id="290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p.com/en_us/statistics-knowledge-portal/what-is-regression/simple-linear-regression-assum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9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Linear </a:t>
            </a:r>
            <a:r>
              <a:rPr lang="en-US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Linear Regression (MLR) – </a:t>
            </a:r>
          </a:p>
          <a:p>
            <a:pPr lvl="1"/>
            <a:r>
              <a:rPr lang="en-US" dirty="0"/>
              <a:t>If there is more than one X </a:t>
            </a:r>
          </a:p>
          <a:p>
            <a:pPr lvl="1"/>
            <a:r>
              <a:rPr lang="en-US" dirty="0"/>
              <a:t>Y = </a:t>
            </a:r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…… + </a:t>
            </a:r>
            <a:r>
              <a:rPr lang="el-GR" dirty="0"/>
              <a:t>β 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l-GR" dirty="0"/>
              <a:t>ξ</a:t>
            </a:r>
            <a:endParaRPr lang="en-US" baseline="-25000" dirty="0" smtClean="0"/>
          </a:p>
          <a:p>
            <a:pPr lvl="1"/>
            <a:r>
              <a:rPr lang="en-IN" i="1" dirty="0" smtClean="0"/>
              <a:t>Y </a:t>
            </a:r>
            <a:r>
              <a:rPr lang="en-IN" dirty="0" smtClean="0"/>
              <a:t>= dependent</a:t>
            </a:r>
            <a:r>
              <a:rPr lang="en-IN" dirty="0"/>
              <a:t> </a:t>
            </a:r>
            <a:r>
              <a:rPr lang="en-IN" dirty="0" smtClean="0"/>
              <a:t>variable</a:t>
            </a:r>
          </a:p>
          <a:p>
            <a:pPr lvl="1"/>
            <a:r>
              <a:rPr lang="en-IN" i="1" dirty="0" smtClean="0"/>
              <a:t>X </a:t>
            </a:r>
            <a:r>
              <a:rPr lang="en-IN" dirty="0" smtClean="0"/>
              <a:t>= explanatory</a:t>
            </a:r>
            <a:r>
              <a:rPr lang="en-IN" dirty="0"/>
              <a:t> </a:t>
            </a:r>
            <a:r>
              <a:rPr lang="en-IN" dirty="0" smtClean="0"/>
              <a:t>variables</a:t>
            </a:r>
          </a:p>
          <a:p>
            <a:pPr lvl="1"/>
            <a:r>
              <a:rPr lang="el-GR" dirty="0"/>
              <a:t>β </a:t>
            </a:r>
            <a:r>
              <a:rPr lang="el-GR" dirty="0" smtClean="0"/>
              <a:t>​=</a:t>
            </a:r>
            <a:r>
              <a:rPr lang="en-US" dirty="0" smtClean="0"/>
              <a:t> </a:t>
            </a:r>
            <a:r>
              <a:rPr lang="en-IN" dirty="0" smtClean="0"/>
              <a:t>y-intercept</a:t>
            </a:r>
            <a:r>
              <a:rPr lang="en-IN" dirty="0"/>
              <a:t> (constant term</a:t>
            </a:r>
            <a:r>
              <a:rPr lang="en-IN" dirty="0" smtClean="0"/>
              <a:t>)</a:t>
            </a:r>
          </a:p>
          <a:p>
            <a:pPr lvl="1"/>
            <a:r>
              <a:rPr lang="el-GR" dirty="0" smtClean="0"/>
              <a:t>β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IN" dirty="0" smtClean="0"/>
              <a:t>​= slope</a:t>
            </a:r>
            <a:r>
              <a:rPr lang="en-IN" dirty="0"/>
              <a:t> coefficients for each explanatory </a:t>
            </a:r>
            <a:r>
              <a:rPr lang="en-IN" dirty="0" smtClean="0"/>
              <a:t>variable</a:t>
            </a:r>
          </a:p>
          <a:p>
            <a:pPr lvl="1"/>
            <a:r>
              <a:rPr lang="el-GR" dirty="0"/>
              <a:t>ξ </a:t>
            </a:r>
            <a:r>
              <a:rPr lang="el-GR" dirty="0" smtClean="0"/>
              <a:t>=</a:t>
            </a:r>
            <a:r>
              <a:rPr lang="en-US" dirty="0" smtClean="0"/>
              <a:t> </a:t>
            </a:r>
            <a:r>
              <a:rPr lang="en-IN" dirty="0" smtClean="0"/>
              <a:t>the</a:t>
            </a:r>
            <a:r>
              <a:rPr lang="en-IN" dirty="0"/>
              <a:t> model’s error term (also known as the residuals)</a:t>
            </a:r>
            <a:r>
              <a:rPr lang="en-IN" dirty="0" smtClean="0"/>
              <a:t>​</a:t>
            </a:r>
          </a:p>
          <a:p>
            <a:pPr marL="274320" lvl="1" indent="0">
              <a:buNone/>
            </a:pPr>
            <a:r>
              <a:rPr lang="en-US" dirty="0" smtClean="0"/>
              <a:t>It is rare that Y is explained by single X. In that case, MLR comes in picture where more than one X are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1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nature.</a:t>
            </a:r>
          </a:p>
          <a:p>
            <a:r>
              <a:rPr lang="en-US" dirty="0" smtClean="0"/>
              <a:t>Relationship between Y and X is statistical not deterministic.</a:t>
            </a:r>
          </a:p>
          <a:p>
            <a:r>
              <a:rPr lang="en-US" dirty="0"/>
              <a:t>The core idea is to obtain a line that best fits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fit line is the one for which total prediction error (all data points) are as small as possible.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is the distance between the point to the regression line.</a:t>
            </a:r>
            <a:endParaRPr lang="en-US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://towardsdatascience.com/linear-regression-detailed-view-ea73175f6e86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dirty="0" smtClean="0"/>
                  <a:t>In SLR, there </a:t>
                </a:r>
                <a:r>
                  <a:rPr lang="en-US" dirty="0"/>
                  <a:t>is only one </a:t>
                </a:r>
                <a:r>
                  <a:rPr lang="en-US" dirty="0" smtClean="0"/>
                  <a:t>feature i.e. </a:t>
                </a:r>
                <a:r>
                  <a:rPr lang="en-US" dirty="0" smtClean="0"/>
                  <a:t>X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 </a:t>
                </a:r>
                <a:r>
                  <a:rPr lang="en-US" dirty="0"/>
                  <a:t>= </a:t>
                </a:r>
                <a:r>
                  <a:rPr lang="el-GR" dirty="0"/>
                  <a:t>β</a:t>
                </a:r>
                <a:r>
                  <a:rPr lang="en-US" baseline="-25000" dirty="0"/>
                  <a:t>0 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 </a:t>
                </a:r>
                <a:r>
                  <a:rPr lang="en-US" dirty="0"/>
                  <a:t>+</a:t>
                </a:r>
                <a:r>
                  <a:rPr lang="en-US" sz="2400" dirty="0"/>
                  <a:t> </a:t>
                </a:r>
                <a:r>
                  <a:rPr lang="el-GR" dirty="0" smtClean="0"/>
                  <a:t>ξ</a:t>
                </a:r>
                <a:endParaRPr lang="en-US" dirty="0" smtClean="0"/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act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pred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</a:t>
                </a:r>
                <a:r>
                  <a:rPr lang="el-GR" dirty="0"/>
                  <a:t>ξ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/>
                  <a:t>Intercept </a:t>
                </a:r>
                <a:r>
                  <a:rPr lang="en-US" dirty="0" smtClean="0"/>
                  <a:t>(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and slope (</a:t>
                </a:r>
                <a:r>
                  <a:rPr lang="el-GR" dirty="0" smtClean="0"/>
                  <a:t>β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are unknown constants called as regression </a:t>
                </a:r>
                <a:r>
                  <a:rPr lang="en-US" dirty="0" err="1" smtClean="0"/>
                  <a:t>coeffiecients</a:t>
                </a:r>
                <a:r>
                  <a:rPr lang="en-US" dirty="0" smtClean="0"/>
                  <a:t> and </a:t>
                </a:r>
                <a:r>
                  <a:rPr lang="el-GR" dirty="0" smtClean="0"/>
                  <a:t>ξ</a:t>
                </a:r>
                <a:r>
                  <a:rPr lang="en-US" dirty="0" smtClean="0"/>
                  <a:t> is random error component</a:t>
                </a:r>
                <a:endParaRPr lang="en-US" dirty="0" smtClean="0"/>
              </a:p>
              <a:p>
                <a:r>
                  <a:rPr lang="en-US" dirty="0" smtClean="0"/>
                  <a:t>In practice values of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and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are unknown.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 smtClean="0"/>
                  <a:t>SLR these values are obtained by minimizing SSE</a:t>
                </a:r>
              </a:p>
              <a:p>
                <a:r>
                  <a:rPr lang="en-US" dirty="0" smtClean="0"/>
                  <a:t>Sum of Square of Error (SSE)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Y</a:t>
                </a:r>
                <a:r>
                  <a:rPr lang="en-US" baseline="30000" dirty="0" smtClean="0"/>
                  <a:t>i</a:t>
                </a:r>
                <a:r>
                  <a:rPr lang="en-US" baseline="-25000" dirty="0" smtClean="0"/>
                  <a:t>act</a:t>
                </a:r>
                <a:r>
                  <a:rPr lang="en-US" dirty="0" smtClean="0"/>
                  <a:t> </a:t>
                </a:r>
                <a:r>
                  <a:rPr lang="en-US" dirty="0" smtClean="0"/>
                  <a:t>– </a:t>
                </a:r>
                <a:r>
                  <a:rPr lang="en-US" dirty="0" err="1" smtClean="0"/>
                  <a:t>Y</a:t>
                </a:r>
                <a:r>
                  <a:rPr lang="en-US" baseline="30000" dirty="0" err="1" smtClean="0"/>
                  <a:t>i</a:t>
                </a:r>
                <a:r>
                  <a:rPr lang="en-US" baseline="-25000" dirty="0" err="1" smtClean="0"/>
                  <a:t>pred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where n = number of </a:t>
                </a:r>
                <a:r>
                  <a:rPr lang="en-US" dirty="0" smtClean="0"/>
                  <a:t>observations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988" r="-1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4008" y="1219200"/>
            <a:ext cx="4042792" cy="4937760"/>
          </a:xfrm>
        </p:spPr>
        <p:txBody>
          <a:bodyPr/>
          <a:lstStyle/>
          <a:p>
            <a:r>
              <a:rPr lang="en-US" dirty="0" smtClean="0"/>
              <a:t>Blue Line – Regression line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Black Dots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endParaRPr lang="en-US" baseline="-25000" dirty="0" smtClean="0"/>
          </a:p>
          <a:p>
            <a:r>
              <a:rPr lang="en-US" dirty="0"/>
              <a:t>Red Line </a:t>
            </a:r>
            <a:r>
              <a:rPr lang="en-US" dirty="0" smtClean="0"/>
              <a:t>– error term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actual</a:t>
            </a:r>
            <a:r>
              <a:rPr lang="en-US" dirty="0" err="1" smtClean="0"/>
              <a:t>-Y</a:t>
            </a:r>
            <a:r>
              <a:rPr lang="en-US" baseline="-25000" dirty="0" err="1" smtClean="0"/>
              <a:t>pred</a:t>
            </a:r>
            <a:r>
              <a:rPr lang="en-US" dirty="0" smtClean="0"/>
              <a:t>)</a:t>
            </a:r>
          </a:p>
          <a:p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at X = 0</a:t>
            </a:r>
            <a:endParaRPr lang="en-US" baseline="-25000" dirty="0" smtClean="0"/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 – change in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pred</a:t>
            </a:r>
            <a:r>
              <a:rPr lang="en-US" dirty="0" smtClean="0"/>
              <a:t> with one unit change in X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9604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coefficients of SLR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In SLR, the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coeffiecients</a:t>
                </a:r>
                <a:r>
                  <a:rPr lang="en-US" sz="2600" dirty="0">
                    <a:solidFill>
                      <a:schemeClr val="tx1"/>
                    </a:solidFill>
                  </a:rPr>
                  <a:t> of regression are calculated using ordinary least square method (OLS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l-GR" sz="2800" dirty="0"/>
                  <a:t>β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is +</a:t>
                </a:r>
                <a:r>
                  <a:rPr lang="en-US" sz="2800" dirty="0" err="1" smtClean="0"/>
                  <a:t>ve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and X increases then Y will also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:r>
                  <a:rPr lang="el-GR" sz="2400" dirty="0"/>
                  <a:t>β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is </a:t>
                </a:r>
                <a:r>
                  <a:rPr lang="en-US" sz="2400" dirty="0" smtClean="0"/>
                  <a:t>-</a:t>
                </a:r>
                <a:r>
                  <a:rPr lang="en-US" sz="2400" dirty="0" err="1" smtClean="0"/>
                  <a:t>ve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and X </a:t>
                </a:r>
                <a:r>
                  <a:rPr lang="en-US" sz="2400" dirty="0" smtClean="0"/>
                  <a:t>decreases </a:t>
                </a:r>
                <a:r>
                  <a:rPr lang="en-US" sz="2400" dirty="0"/>
                  <a:t>then Y </a:t>
                </a:r>
                <a:r>
                  <a:rPr lang="en-US" sz="2400" dirty="0" smtClean="0"/>
                  <a:t>will increase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below sample regression model is minimized to obtain least square estimators of regression coefficient </a:t>
                </a: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r>
                  <a:rPr lang="en-US" sz="2400" dirty="0" smtClean="0"/>
                  <a:t>	SSE = S(</a:t>
                </a:r>
                <a:r>
                  <a:rPr lang="el-GR" sz="2400" dirty="0" smtClean="0"/>
                  <a:t>β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,</a:t>
                </a:r>
                <a:r>
                  <a:rPr lang="el-GR" sz="2400" dirty="0"/>
                  <a:t> </a:t>
                </a:r>
                <a:r>
                  <a:rPr lang="el-GR" sz="2400" dirty="0" smtClean="0"/>
                  <a:t>β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)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Y</a:t>
                </a:r>
                <a:r>
                  <a:rPr lang="en-US" sz="2400" baseline="-25000" dirty="0" smtClean="0"/>
                  <a:t>i </a:t>
                </a:r>
                <a:r>
                  <a:rPr lang="en-US" sz="2400" dirty="0"/>
                  <a:t>– </a:t>
                </a:r>
                <a:r>
                  <a:rPr lang="el-GR" sz="2400" dirty="0"/>
                  <a:t>β</a:t>
                </a:r>
                <a:r>
                  <a:rPr lang="en-US" sz="2400" baseline="-25000" dirty="0"/>
                  <a:t>0  </a:t>
                </a:r>
                <a:r>
                  <a:rPr lang="en-US" sz="2400" dirty="0"/>
                  <a:t>+ </a:t>
                </a:r>
                <a:r>
                  <a:rPr lang="el-GR" sz="2400" dirty="0"/>
                  <a:t>β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lvl="1" indent="0">
                  <a:spcBef>
                    <a:spcPts val="600"/>
                  </a:spcBef>
                  <a:buClr>
                    <a:schemeClr val="accent1"/>
                  </a:buCl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111" r="-2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4" y="4428768"/>
            <a:ext cx="4536504" cy="1728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Where n = no. of observations</a:t>
                </a:r>
              </a:p>
              <a:p>
                <a:r>
                  <a:rPr lang="en-IN" sz="2000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000" dirty="0" smtClean="0"/>
                  <a:t> = mean of feature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sz="2000" dirty="0" smtClean="0"/>
              </a:p>
              <a:p>
                <a:pPr/>
                <a:r>
                  <a:rPr lang="en-US" sz="2000" dirty="0" err="1" smtClean="0"/>
                  <a:t>i</a:t>
                </a:r>
                <a:r>
                  <a:rPr lang="en-US" sz="2000" dirty="0" smtClean="0"/>
                  <a:t> = </a:t>
                </a:r>
                <a:r>
                  <a:rPr lang="en-US" sz="2000" dirty="0" err="1" smtClean="0"/>
                  <a:t>i</a:t>
                </a:r>
                <a:r>
                  <a:rPr lang="en-US" sz="2000" baseline="-25000" dirty="0" err="1" smtClean="0"/>
                  <a:t>th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observation</a:t>
                </a:r>
                <a:endParaRPr lang="en-IN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911" y="4651464"/>
                <a:ext cx="3549080" cy="1323439"/>
              </a:xfrm>
              <a:prstGeom prst="rect">
                <a:avLst/>
              </a:prstGeom>
              <a:blipFill>
                <a:blip r:embed="rId4"/>
                <a:stretch>
                  <a:fillRect l="-1715" t="-2304" b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4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6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between Y and </a:t>
            </a:r>
            <a:r>
              <a:rPr lang="en-US" dirty="0" smtClean="0"/>
              <a:t>X is linear.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 smtClean="0"/>
              <a:t>an be checked using scatter </a:t>
            </a:r>
            <a:r>
              <a:rPr lang="en-US" dirty="0" smtClean="0"/>
              <a:t>plot between Y and X.</a:t>
            </a:r>
          </a:p>
          <a:p>
            <a:r>
              <a:rPr lang="en-US" dirty="0"/>
              <a:t>No </a:t>
            </a:r>
            <a:r>
              <a:rPr lang="en-US" dirty="0" err="1"/>
              <a:t>Multicollinearity</a:t>
            </a:r>
            <a:r>
              <a:rPr lang="en-US" dirty="0"/>
              <a:t> </a:t>
            </a:r>
            <a:r>
              <a:rPr lang="en-US" dirty="0"/>
              <a:t>between the </a:t>
            </a:r>
            <a:r>
              <a:rPr lang="en-US" dirty="0"/>
              <a:t>Independent </a:t>
            </a:r>
            <a:r>
              <a:rPr lang="en-US" dirty="0" smtClean="0"/>
              <a:t>variables, Can be checked by calculating correlation matrix</a:t>
            </a:r>
          </a:p>
          <a:p>
            <a:r>
              <a:rPr lang="en-IN" dirty="0"/>
              <a:t>Homoscedasticity </a:t>
            </a:r>
            <a:r>
              <a:rPr lang="en-IN" dirty="0"/>
              <a:t>Assumption -</a:t>
            </a:r>
            <a:r>
              <a:rPr lang="en-IN" dirty="0" smtClean="0"/>
              <a:t> </a:t>
            </a:r>
            <a:r>
              <a:rPr lang="en-IN" dirty="0"/>
              <a:t>error term is same across all values of the independent </a:t>
            </a:r>
            <a:r>
              <a:rPr lang="en-IN" dirty="0" smtClean="0"/>
              <a:t>variable.</a:t>
            </a:r>
            <a:r>
              <a:rPr lang="en-US" dirty="0"/>
              <a:t> plot of residual values vs predicted values is a </a:t>
            </a:r>
            <a:r>
              <a:rPr lang="en-US" dirty="0" smtClean="0"/>
              <a:t>good way </a:t>
            </a:r>
            <a:r>
              <a:rPr lang="en-US" dirty="0"/>
              <a:t>to check</a:t>
            </a:r>
          </a:p>
          <a:p>
            <a:r>
              <a:rPr lang="en-US" dirty="0"/>
              <a:t>The errors are assumed to be normally distributed with mean zero and unknown variance σ</a:t>
            </a:r>
            <a:r>
              <a:rPr lang="en-US" baseline="30000" dirty="0"/>
              <a:t>2 </a:t>
            </a:r>
            <a:r>
              <a:rPr lang="en-US" dirty="0"/>
              <a:t>.</a:t>
            </a:r>
          </a:p>
          <a:p>
            <a:r>
              <a:rPr lang="en-US" dirty="0"/>
              <a:t> Additionally the errors are assumed to be uncorrelated. This means that the value of one error does not depend on the value of any other error.</a:t>
            </a:r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://www.jmp.com/en_us/statistics-knowledge-portal/what-is-regression/simple-linear-regression-assumptions.html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8966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4865</TotalTime>
  <Words>763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Analysis</vt:lpstr>
      <vt:lpstr>What is Regression??</vt:lpstr>
      <vt:lpstr>Linear Regression</vt:lpstr>
      <vt:lpstr>Simple Linear Regression (SLR) –</vt:lpstr>
      <vt:lpstr>PowerPoint Presentation</vt:lpstr>
      <vt:lpstr>Exploring coefficients of SLR</vt:lpstr>
      <vt:lpstr>Model Evaluation Metrics for Regression</vt:lpstr>
      <vt:lpstr>Model Evaluation Metrics for Regression</vt:lpstr>
      <vt:lpstr>Assumptions of Linear Regression</vt:lpstr>
      <vt:lpstr>What can Linear Regression Do?</vt:lpstr>
      <vt:lpstr>Multiple Linear Regression</vt:lpstr>
      <vt:lpstr>Logistic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Prakash Singh</cp:lastModifiedBy>
  <cp:revision>147</cp:revision>
  <dcterms:created xsi:type="dcterms:W3CDTF">2018-10-10T15:17:03Z</dcterms:created>
  <dcterms:modified xsi:type="dcterms:W3CDTF">2019-11-15T02:27:06Z</dcterms:modified>
</cp:coreProperties>
</file>