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75" r:id="rId5"/>
    <p:sldId id="277" r:id="rId6"/>
    <p:sldId id="276" r:id="rId7"/>
    <p:sldId id="271" r:id="rId8"/>
    <p:sldId id="272" r:id="rId9"/>
    <p:sldId id="269" r:id="rId10"/>
    <p:sldId id="274" r:id="rId11"/>
    <p:sldId id="273" r:id="rId12"/>
    <p:sldId id="283" r:id="rId13"/>
    <p:sldId id="278" r:id="rId14"/>
    <p:sldId id="282" r:id="rId15"/>
    <p:sldId id="280" r:id="rId16"/>
    <p:sldId id="281" r:id="rId17"/>
    <p:sldId id="279" r:id="rId18"/>
    <p:sldId id="259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3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2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4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0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5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36DF7-A52D-4D3B-A6F1-2C10ACDE7DBB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vtreat</a:t>
            </a:r>
            <a:r>
              <a:rPr lang="en-US" dirty="0"/>
              <a:t>: a </a:t>
            </a:r>
            <a:r>
              <a:rPr lang="en-US" dirty="0" err="1"/>
              <a:t>data.frame</a:t>
            </a:r>
            <a:r>
              <a:rPr lang="en-US" dirty="0"/>
              <a:t> Processor for Predictive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4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</a:t>
            </a:r>
            <a:r>
              <a:rPr lang="en-US" dirty="0"/>
              <a:t>Novel categorical levels.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9903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X – a categorical </a:t>
            </a:r>
            <a:r>
              <a:rPr lang="en-US" dirty="0" err="1" smtClean="0"/>
              <a:t>var</a:t>
            </a:r>
            <a:r>
              <a:rPr lang="en-US" dirty="0" smtClean="0"/>
              <a:t> with 3 levels </a:t>
            </a:r>
            <a:r>
              <a:rPr lang="en-US" dirty="0" err="1" smtClean="0"/>
              <a:t>a,b,c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Observed frequencies f</a:t>
            </a:r>
            <a:r>
              <a:rPr lang="en-US" baseline="-25000" dirty="0" smtClean="0"/>
              <a:t>a </a:t>
            </a:r>
            <a:r>
              <a:rPr lang="en-US" dirty="0" smtClean="0"/>
              <a:t>, f</a:t>
            </a:r>
            <a:r>
              <a:rPr lang="en-US" baseline="-25000" dirty="0" smtClean="0"/>
              <a:t>b </a:t>
            </a:r>
            <a:r>
              <a:rPr lang="en-US" dirty="0" smtClean="0"/>
              <a:t>, f</a:t>
            </a:r>
            <a:r>
              <a:rPr lang="en-US" baseline="-25000" dirty="0" smtClean="0"/>
              <a:t>c 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Assume f</a:t>
            </a:r>
            <a:r>
              <a:rPr lang="en-US" baseline="-25000" dirty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 &lt;&lt; </a:t>
            </a:r>
            <a:r>
              <a:rPr lang="en-US" dirty="0"/>
              <a:t>f</a:t>
            </a:r>
            <a:r>
              <a:rPr lang="en-US" baseline="-25000" dirty="0"/>
              <a:t>a </a:t>
            </a:r>
            <a:r>
              <a:rPr lang="en-US" dirty="0"/>
              <a:t>, f</a:t>
            </a:r>
            <a:r>
              <a:rPr lang="en-US" baseline="-25000" dirty="0"/>
              <a:t>b </a:t>
            </a:r>
            <a:r>
              <a:rPr lang="en-US" baseline="-25000" dirty="0" smtClean="0"/>
              <a:t> </a:t>
            </a:r>
            <a:r>
              <a:rPr lang="en-US" dirty="0" smtClean="0"/>
              <a:t> i.e. c is a rare level.</a:t>
            </a:r>
          </a:p>
          <a:p>
            <a:pPr algn="just"/>
            <a:r>
              <a:rPr lang="en-US" dirty="0" smtClean="0"/>
              <a:t>X = [S</a:t>
            </a:r>
            <a:r>
              <a:rPr lang="en-US" baseline="-25000" dirty="0" smtClean="0"/>
              <a:t>a </a:t>
            </a:r>
            <a:r>
              <a:rPr lang="en-US" dirty="0" smtClean="0"/>
              <a:t>, S</a:t>
            </a:r>
            <a:r>
              <a:rPr lang="en-US" baseline="-25000" dirty="0" smtClean="0"/>
              <a:t>b</a:t>
            </a:r>
            <a:r>
              <a:rPr lang="en-US" dirty="0" smtClean="0"/>
              <a:t> 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c</a:t>
            </a:r>
            <a:r>
              <a:rPr lang="en-US" dirty="0" smtClean="0"/>
              <a:t> ] where generally S</a:t>
            </a:r>
            <a:r>
              <a:rPr lang="en-US" baseline="-25000" dirty="0" smtClean="0"/>
              <a:t>i </a:t>
            </a:r>
            <a:r>
              <a:rPr lang="en-US" dirty="0" smtClean="0"/>
              <a:t>takes 0 or 1.</a:t>
            </a:r>
          </a:p>
          <a:p>
            <a:pPr algn="just"/>
            <a:r>
              <a:rPr lang="en-US" dirty="0" smtClean="0"/>
              <a:t>Level d appears in test set but not in training set.</a:t>
            </a:r>
          </a:p>
          <a:p>
            <a:pPr marL="0" indent="0" algn="just">
              <a:buNone/>
            </a:pPr>
            <a:r>
              <a:rPr lang="en-US" b="1" dirty="0" smtClean="0"/>
              <a:t>3 Ways to represent unseen level “d”</a:t>
            </a:r>
            <a:endParaRPr lang="en-US" baseline="-250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Novel levels are represented as “no level</a:t>
            </a:r>
            <a:r>
              <a:rPr lang="en-US" dirty="0" smtClean="0"/>
              <a:t>”  d </a:t>
            </a:r>
            <a:r>
              <a:rPr lang="en-US" dirty="0" smtClean="0">
                <a:sym typeface="Wingdings" panose="05000000000000000000" pitchFamily="2" charset="2"/>
              </a:rPr>
              <a:t> (0,0,0)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Novel </a:t>
            </a:r>
            <a:r>
              <a:rPr lang="en-US" dirty="0"/>
              <a:t>levels are weighted proportional to known levels</a:t>
            </a:r>
            <a:r>
              <a:rPr lang="en-US" dirty="0" smtClean="0"/>
              <a:t>. d </a:t>
            </a:r>
            <a:r>
              <a:rPr lang="en-US" dirty="0" smtClean="0">
                <a:sym typeface="Wingdings" panose="05000000000000000000" pitchFamily="2" charset="2"/>
              </a:rPr>
              <a:t>(3/7,2/7,2/7)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Novel levels are treated as uncertainty among rare levels. </a:t>
            </a:r>
            <a:r>
              <a:rPr lang="en-US" dirty="0" smtClean="0"/>
              <a:t>d</a:t>
            </a:r>
            <a:r>
              <a:rPr lang="en-US" dirty="0" smtClean="0">
                <a:sym typeface="Wingdings" panose="05000000000000000000" pitchFamily="2" charset="2"/>
              </a:rPr>
              <a:t>(0,0,1). All the novel levels are merged into rare levels.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71361" y="1690688"/>
            <a:ext cx="49878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d is an invalid level, then this representation says we don’t know what the value of X is, but we assume it to be any possible known level in the correct proportions — Bayesian “no information” assumption.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it’s truly a novel error, the representation isn’t as meaningful, but at least we will get *some* answer (and won’t crash the entire scoring run).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54091" y="4507158"/>
            <a:ext cx="479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</a:rPr>
              <a:t>H2O’s driverless AI does this as automated feature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3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categorical levels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508481"/>
              </p:ext>
            </p:extLst>
          </p:nvPr>
        </p:nvGraphicFramePr>
        <p:xfrm>
          <a:off x="6326184" y="1940113"/>
          <a:ext cx="5027616" cy="2516952"/>
        </p:xfrm>
        <a:graphic>
          <a:graphicData uri="http://schemas.openxmlformats.org/drawingml/2006/table">
            <a:tbl>
              <a:tblPr/>
              <a:tblGrid>
                <a:gridCol w="558624">
                  <a:extLst>
                    <a:ext uri="{9D8B030D-6E8A-4147-A177-3AD203B41FA5}">
                      <a16:colId xmlns:a16="http://schemas.microsoft.com/office/drawing/2014/main" val="323077980"/>
                    </a:ext>
                  </a:extLst>
                </a:gridCol>
                <a:gridCol w="558624">
                  <a:extLst>
                    <a:ext uri="{9D8B030D-6E8A-4147-A177-3AD203B41FA5}">
                      <a16:colId xmlns:a16="http://schemas.microsoft.com/office/drawing/2014/main" val="2528963191"/>
                    </a:ext>
                  </a:extLst>
                </a:gridCol>
                <a:gridCol w="558624">
                  <a:extLst>
                    <a:ext uri="{9D8B030D-6E8A-4147-A177-3AD203B41FA5}">
                      <a16:colId xmlns:a16="http://schemas.microsoft.com/office/drawing/2014/main" val="323932106"/>
                    </a:ext>
                  </a:extLst>
                </a:gridCol>
                <a:gridCol w="558624">
                  <a:extLst>
                    <a:ext uri="{9D8B030D-6E8A-4147-A177-3AD203B41FA5}">
                      <a16:colId xmlns:a16="http://schemas.microsoft.com/office/drawing/2014/main" val="4004407479"/>
                    </a:ext>
                  </a:extLst>
                </a:gridCol>
                <a:gridCol w="558624">
                  <a:extLst>
                    <a:ext uri="{9D8B030D-6E8A-4147-A177-3AD203B41FA5}">
                      <a16:colId xmlns:a16="http://schemas.microsoft.com/office/drawing/2014/main" val="1441956559"/>
                    </a:ext>
                  </a:extLst>
                </a:gridCol>
                <a:gridCol w="558624">
                  <a:extLst>
                    <a:ext uri="{9D8B030D-6E8A-4147-A177-3AD203B41FA5}">
                      <a16:colId xmlns:a16="http://schemas.microsoft.com/office/drawing/2014/main" val="39450157"/>
                    </a:ext>
                  </a:extLst>
                </a:gridCol>
                <a:gridCol w="558624">
                  <a:extLst>
                    <a:ext uri="{9D8B030D-6E8A-4147-A177-3AD203B41FA5}">
                      <a16:colId xmlns:a16="http://schemas.microsoft.com/office/drawing/2014/main" val="3940548135"/>
                    </a:ext>
                  </a:extLst>
                </a:gridCol>
                <a:gridCol w="558624">
                  <a:extLst>
                    <a:ext uri="{9D8B030D-6E8A-4147-A177-3AD203B41FA5}">
                      <a16:colId xmlns:a16="http://schemas.microsoft.com/office/drawing/2014/main" val="1549860720"/>
                    </a:ext>
                  </a:extLst>
                </a:gridCol>
                <a:gridCol w="558624">
                  <a:extLst>
                    <a:ext uri="{9D8B030D-6E8A-4147-A177-3AD203B41FA5}">
                      <a16:colId xmlns:a16="http://schemas.microsoft.com/office/drawing/2014/main" val="3837656865"/>
                    </a:ext>
                  </a:extLst>
                </a:gridCol>
              </a:tblGrid>
              <a:tr h="1745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Data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 Treated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775934"/>
                  </a:ext>
                </a:extLst>
              </a:tr>
              <a:tr h="17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X_a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X_b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X_c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7542"/>
                  </a:ext>
                </a:extLst>
              </a:tr>
              <a:tr h="17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115376"/>
                  </a:ext>
                </a:extLst>
              </a:tr>
              <a:tr h="17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795642"/>
                  </a:ext>
                </a:extLst>
              </a:tr>
              <a:tr h="17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233575"/>
                  </a:ext>
                </a:extLst>
              </a:tr>
              <a:tr h="17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90.5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316694"/>
                  </a:ext>
                </a:extLst>
              </a:tr>
              <a:tr h="17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79.3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81100"/>
                  </a:ext>
                </a:extLst>
              </a:tr>
              <a:tr h="183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42.3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25115"/>
                  </a:ext>
                </a:extLst>
              </a:tr>
              <a:tr h="183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037261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9183189" y="2872609"/>
            <a:ext cx="444138" cy="68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1" y="1825625"/>
            <a:ext cx="5013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 modelling functions take categorical values directly.</a:t>
            </a:r>
          </a:p>
          <a:p>
            <a:r>
              <a:rPr lang="en-US" dirty="0" smtClean="0"/>
              <a:t>These levels cause error in prediction on test set.</a:t>
            </a:r>
          </a:p>
          <a:p>
            <a:r>
              <a:rPr lang="en-US" dirty="0" smtClean="0"/>
              <a:t>R models can not handle levels absent in training set but present in test set.</a:t>
            </a:r>
          </a:p>
          <a:p>
            <a:r>
              <a:rPr lang="en-US" dirty="0" smtClean="0"/>
              <a:t>One Hot Encoding is done for the levels present in train data.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82523" y="4953103"/>
            <a:ext cx="4089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Novel levels are represented as “no level”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9183189" y="4127863"/>
            <a:ext cx="444138" cy="89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0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Novel categorical levels.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1740"/>
              </p:ext>
            </p:extLst>
          </p:nvPr>
        </p:nvGraphicFramePr>
        <p:xfrm>
          <a:off x="6422571" y="1909467"/>
          <a:ext cx="5486400" cy="228028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9847395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1574423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798311376"/>
                    </a:ext>
                  </a:extLst>
                </a:gridCol>
                <a:gridCol w="862148">
                  <a:extLst>
                    <a:ext uri="{9D8B030D-6E8A-4147-A177-3AD203B41FA5}">
                      <a16:colId xmlns:a16="http://schemas.microsoft.com/office/drawing/2014/main" val="2957049462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5726483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0455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52791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65731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0815179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 Treated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0088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930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130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0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682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2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rare_level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0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rare_level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0688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13283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4423"/>
              </p:ext>
            </p:extLst>
          </p:nvPr>
        </p:nvGraphicFramePr>
        <p:xfrm>
          <a:off x="957943" y="4408531"/>
          <a:ext cx="6096000" cy="228028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5555554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6444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85689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31577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99770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5389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47094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59027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36938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5312294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 Treated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423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36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217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2131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240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41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908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2728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1758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873396" y="4902342"/>
            <a:ext cx="3621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Novel levels are weighted </a:t>
            </a:r>
            <a:endParaRPr lang="en-US" dirty="0" smtClean="0"/>
          </a:p>
          <a:p>
            <a:r>
              <a:rPr lang="en-US" dirty="0" smtClean="0"/>
              <a:t>proportional </a:t>
            </a:r>
            <a:r>
              <a:rPr lang="en-US" dirty="0"/>
              <a:t>to known levels.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2223958" y="2264619"/>
            <a:ext cx="29722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Novel levels are treated as </a:t>
            </a:r>
            <a:endParaRPr lang="en-US" dirty="0" smtClean="0"/>
          </a:p>
          <a:p>
            <a:r>
              <a:rPr lang="en-US" dirty="0" smtClean="0"/>
              <a:t>uncertainty </a:t>
            </a:r>
            <a:r>
              <a:rPr lang="en-US" dirty="0"/>
              <a:t>among rare levels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8469" y="3365331"/>
            <a:ext cx="714102" cy="18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6" idx="3"/>
          </p:cNvCxnSpPr>
          <p:nvPr/>
        </p:nvCxnSpPr>
        <p:spPr>
          <a:xfrm>
            <a:off x="5664538" y="3720872"/>
            <a:ext cx="638290" cy="5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13055" y="3105742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Rare Level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04513" y="3536206"/>
            <a:ext cx="126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Novel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0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Cardinality 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79" y="1690688"/>
            <a:ext cx="361841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Problems: 1) too many levels is a computational problem for some machine learning algorithms: linear/logistic regression; </a:t>
            </a:r>
            <a:r>
              <a:rPr lang="en-US" dirty="0" err="1"/>
              <a:t>randomForest</a:t>
            </a:r>
            <a:r>
              <a:rPr lang="en-US" dirty="0"/>
              <a:t> (in R) 2) You will inevitably run into the “novel level” problem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06754"/>
              </p:ext>
            </p:extLst>
          </p:nvPr>
        </p:nvGraphicFramePr>
        <p:xfrm>
          <a:off x="4389117" y="1665726"/>
          <a:ext cx="7106198" cy="2533650"/>
        </p:xfrm>
        <a:graphic>
          <a:graphicData uri="http://schemas.openxmlformats.org/drawingml/2006/table">
            <a:tbl>
              <a:tblPr/>
              <a:tblGrid>
                <a:gridCol w="789045">
                  <a:extLst>
                    <a:ext uri="{9D8B030D-6E8A-4147-A177-3AD203B41FA5}">
                      <a16:colId xmlns:a16="http://schemas.microsoft.com/office/drawing/2014/main" val="1310416797"/>
                    </a:ext>
                  </a:extLst>
                </a:gridCol>
                <a:gridCol w="483945">
                  <a:extLst>
                    <a:ext uri="{9D8B030D-6E8A-4147-A177-3AD203B41FA5}">
                      <a16:colId xmlns:a16="http://schemas.microsoft.com/office/drawing/2014/main" val="3756260519"/>
                    </a:ext>
                  </a:extLst>
                </a:gridCol>
                <a:gridCol w="503562">
                  <a:extLst>
                    <a:ext uri="{9D8B030D-6E8A-4147-A177-3AD203B41FA5}">
                      <a16:colId xmlns:a16="http://schemas.microsoft.com/office/drawing/2014/main" val="43982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64925586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444249635"/>
                    </a:ext>
                  </a:extLst>
                </a:gridCol>
                <a:gridCol w="1058091">
                  <a:extLst>
                    <a:ext uri="{9D8B030D-6E8A-4147-A177-3AD203B41FA5}">
                      <a16:colId xmlns:a16="http://schemas.microsoft.com/office/drawing/2014/main" val="2750303192"/>
                    </a:ext>
                  </a:extLst>
                </a:gridCol>
                <a:gridCol w="914136">
                  <a:extLst>
                    <a:ext uri="{9D8B030D-6E8A-4147-A177-3AD203B41FA5}">
                      <a16:colId xmlns:a16="http://schemas.microsoft.com/office/drawing/2014/main" val="16835066"/>
                    </a:ext>
                  </a:extLst>
                </a:gridCol>
                <a:gridCol w="830843">
                  <a:extLst>
                    <a:ext uri="{9D8B030D-6E8A-4147-A177-3AD203B41FA5}">
                      <a16:colId xmlns:a16="http://schemas.microsoft.com/office/drawing/2014/main" val="1942455658"/>
                    </a:ext>
                  </a:extLst>
                </a:gridCol>
                <a:gridCol w="919845">
                  <a:extLst>
                    <a:ext uri="{9D8B030D-6E8A-4147-A177-3AD203B41FA5}">
                      <a16:colId xmlns:a16="http://schemas.microsoft.com/office/drawing/2014/main" val="7812939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Pin_code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Pin_code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593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Pin_impact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-44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27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243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41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068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751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2144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8678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6264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26953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046355" y="1296394"/>
            <a:ext cx="97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30773" y="1296394"/>
            <a:ext cx="236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Solution Impact Coding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95653" y="4568708"/>
            <a:ext cx="312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Novel Levels are given impact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8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8437" y="1708691"/>
            <a:ext cx="7522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 smtClean="0">
                <a:effectLst/>
                <a:latin typeface="Arial" panose="020B0604020202020204" pitchFamily="34" charset="0"/>
              </a:rPr>
              <a:t>For 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example, in a model for predicting income, the average or median income of people in a certain zip code is useful information. – </a:t>
            </a:r>
            <a:r>
              <a:rPr lang="en-US" b="1" i="0" dirty="0" smtClean="0">
                <a:effectLst/>
                <a:latin typeface="Arial" panose="020B0604020202020204" pitchFamily="34" charset="0"/>
              </a:rPr>
              <a:t>We did this for bureau based income </a:t>
            </a:r>
            <a:r>
              <a:rPr lang="en-US" b="1" i="0" dirty="0" smtClean="0">
                <a:effectLst/>
                <a:latin typeface="Arial" panose="020B0604020202020204" pitchFamily="34" charset="0"/>
              </a:rPr>
              <a:t>estimation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98437" y="4354700"/>
            <a:ext cx="59154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General ICICI Bank treatment in </a:t>
            </a:r>
            <a:r>
              <a:rPr lang="en-US" b="0" i="0" dirty="0" err="1" smtClean="0">
                <a:effectLst/>
                <a:latin typeface="Arial" panose="020B0604020202020204" pitchFamily="34" charset="0"/>
              </a:rPr>
              <a:t>scorecardModelUtils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: 2 step 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processing -</a:t>
            </a:r>
            <a:endParaRPr lang="en-US" b="0" i="0" dirty="0" smtClean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Combine all rare features as </a:t>
            </a:r>
            <a:r>
              <a:rPr lang="en-US" dirty="0" err="1" smtClean="0">
                <a:latin typeface="Arial" panose="020B0604020202020204" pitchFamily="34" charset="0"/>
              </a:rPr>
              <a:t>small_samples_combined</a:t>
            </a:r>
            <a:endParaRPr lang="en-US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Combine all features less than a threshold(generally 5%) which have a similar bad rate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9136"/>
              </p:ext>
            </p:extLst>
          </p:nvPr>
        </p:nvGraphicFramePr>
        <p:xfrm>
          <a:off x="8956766" y="891540"/>
          <a:ext cx="2930433" cy="3040380"/>
        </p:xfrm>
        <a:graphic>
          <a:graphicData uri="http://schemas.openxmlformats.org/drawingml/2006/table">
            <a:tbl>
              <a:tblPr/>
              <a:tblGrid>
                <a:gridCol w="976811">
                  <a:extLst>
                    <a:ext uri="{9D8B030D-6E8A-4147-A177-3AD203B41FA5}">
                      <a16:colId xmlns:a16="http://schemas.microsoft.com/office/drawing/2014/main" val="3286861826"/>
                    </a:ext>
                  </a:extLst>
                </a:gridCol>
                <a:gridCol w="976811">
                  <a:extLst>
                    <a:ext uri="{9D8B030D-6E8A-4147-A177-3AD203B41FA5}">
                      <a16:colId xmlns:a16="http://schemas.microsoft.com/office/drawing/2014/main" val="3973617995"/>
                    </a:ext>
                  </a:extLst>
                </a:gridCol>
                <a:gridCol w="976811">
                  <a:extLst>
                    <a:ext uri="{9D8B030D-6E8A-4147-A177-3AD203B41FA5}">
                      <a16:colId xmlns:a16="http://schemas.microsoft.com/office/drawing/2014/main" val="196180994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Income(K)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mean_inc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981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225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110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00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054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5324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89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443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08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374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114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28120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8242663" y="2168434"/>
            <a:ext cx="714103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68383" y="3394434"/>
            <a:ext cx="7704908" cy="916310"/>
          </a:xfrm>
        </p:spPr>
        <p:txBody>
          <a:bodyPr/>
          <a:lstStyle/>
          <a:p>
            <a:r>
              <a:rPr lang="en-US" dirty="0" smtClean="0"/>
              <a:t>Rare Categorical Levels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09184"/>
              </p:ext>
            </p:extLst>
          </p:nvPr>
        </p:nvGraphicFramePr>
        <p:xfrm>
          <a:off x="7948385" y="4374907"/>
          <a:ext cx="3938814" cy="2026920"/>
        </p:xfrm>
        <a:graphic>
          <a:graphicData uri="http://schemas.openxmlformats.org/drawingml/2006/table">
            <a:tbl>
              <a:tblPr/>
              <a:tblGrid>
                <a:gridCol w="988284">
                  <a:extLst>
                    <a:ext uri="{9D8B030D-6E8A-4147-A177-3AD203B41FA5}">
                      <a16:colId xmlns:a16="http://schemas.microsoft.com/office/drawing/2014/main" val="1931701113"/>
                    </a:ext>
                  </a:extLst>
                </a:gridCol>
                <a:gridCol w="888024">
                  <a:extLst>
                    <a:ext uri="{9D8B030D-6E8A-4147-A177-3AD203B41FA5}">
                      <a16:colId xmlns:a16="http://schemas.microsoft.com/office/drawing/2014/main" val="1371269664"/>
                    </a:ext>
                  </a:extLst>
                </a:gridCol>
                <a:gridCol w="534153">
                  <a:extLst>
                    <a:ext uri="{9D8B030D-6E8A-4147-A177-3AD203B41FA5}">
                      <a16:colId xmlns:a16="http://schemas.microsoft.com/office/drawing/2014/main" val="581692743"/>
                    </a:ext>
                  </a:extLst>
                </a:gridCol>
                <a:gridCol w="840851">
                  <a:extLst>
                    <a:ext uri="{9D8B030D-6E8A-4147-A177-3AD203B41FA5}">
                      <a16:colId xmlns:a16="http://schemas.microsoft.com/office/drawing/2014/main" val="276794019"/>
                    </a:ext>
                  </a:extLst>
                </a:gridCol>
                <a:gridCol w="687502">
                  <a:extLst>
                    <a:ext uri="{9D8B030D-6E8A-4147-A177-3AD203B41FA5}">
                      <a16:colId xmlns:a16="http://schemas.microsoft.com/office/drawing/2014/main" val="94708164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52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141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8041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943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009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Magenta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Rare_lev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044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076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262015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High Cardinality Categorical Variables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64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data: variable significance and variable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Problems</a:t>
            </a:r>
            <a:r>
              <a:rPr lang="en-US" dirty="0" smtClean="0"/>
              <a:t> - Computationally Difficult &amp; Overfitting Chance is High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Standard Approaches </a:t>
            </a:r>
            <a:r>
              <a:rPr lang="en-US" dirty="0" smtClean="0"/>
              <a:t>– Stepwise Regression, Lasso(L1) Regularization, Use of Random Forest  Variable Importance  feature.</a:t>
            </a:r>
          </a:p>
          <a:p>
            <a:r>
              <a:rPr lang="en-US" dirty="0" err="1" smtClean="0"/>
              <a:t>Vtreat</a:t>
            </a:r>
            <a:r>
              <a:rPr lang="en-US" dirty="0" smtClean="0"/>
              <a:t> Uses Single Variable Model, then </a:t>
            </a:r>
            <a:r>
              <a:rPr lang="en-US" dirty="0" err="1" smtClean="0"/>
              <a:t>Var</a:t>
            </a:r>
            <a:r>
              <a:rPr lang="en-US" dirty="0" smtClean="0"/>
              <a:t> Significance is decided as</a:t>
            </a:r>
          </a:p>
          <a:p>
            <a:r>
              <a:rPr lang="en-US" dirty="0" smtClean="0"/>
              <a:t>For Regression Problem </a:t>
            </a:r>
            <a:r>
              <a:rPr lang="en-US" dirty="0"/>
              <a:t>- on the F statistic of a single variable linear regression</a:t>
            </a:r>
            <a:r>
              <a:rPr lang="en-US" dirty="0" smtClean="0"/>
              <a:t>;</a:t>
            </a:r>
          </a:p>
          <a:p>
            <a:r>
              <a:rPr lang="en-US" dirty="0"/>
              <a:t>For </a:t>
            </a:r>
            <a:r>
              <a:rPr lang="en-US" dirty="0" smtClean="0"/>
              <a:t>Classification </a:t>
            </a:r>
            <a:r>
              <a:rPr lang="en-US" dirty="0"/>
              <a:t>Problem </a:t>
            </a:r>
            <a:r>
              <a:rPr lang="en-US" dirty="0" smtClean="0"/>
              <a:t>- on </a:t>
            </a:r>
            <a:r>
              <a:rPr lang="en-US" dirty="0"/>
              <a:t>the χ 2 statistic of a single variable logistic regression. </a:t>
            </a:r>
            <a:endParaRPr lang="en-US" dirty="0" smtClean="0"/>
          </a:p>
          <a:p>
            <a:r>
              <a:rPr lang="en-US" dirty="0" smtClean="0"/>
              <a:t>Variable Pruning Threshold, by default, is set to p = 1/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var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Assumption – Significance can be detected using small linear/logistic </a:t>
            </a:r>
            <a:r>
              <a:rPr lang="en-US" dirty="0" err="1" smtClean="0"/>
              <a:t>model,even</a:t>
            </a:r>
            <a:r>
              <a:rPr lang="en-US" dirty="0" smtClean="0"/>
              <a:t> if original relation is complex / non linear.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2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Variable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the data treatment plans</a:t>
            </a:r>
          </a:p>
          <a:p>
            <a:pPr lvl="1"/>
            <a:r>
              <a:rPr lang="en-US" dirty="0" smtClean="0"/>
              <a:t>Regression Problem :</a:t>
            </a:r>
          </a:p>
          <a:p>
            <a:pPr lvl="1"/>
            <a:r>
              <a:rPr lang="en-US" dirty="0" err="1" smtClean="0"/>
              <a:t>tPlan</a:t>
            </a:r>
            <a:r>
              <a:rPr lang="en-US" dirty="0" smtClean="0"/>
              <a:t> = </a:t>
            </a:r>
            <a:r>
              <a:rPr lang="en-US" dirty="0" err="1" smtClean="0"/>
              <a:t>designTreatmentsN</a:t>
            </a:r>
            <a:r>
              <a:rPr lang="en-US" dirty="0" smtClean="0"/>
              <a:t>(train, X, y)</a:t>
            </a:r>
          </a:p>
          <a:p>
            <a:pPr lvl="1"/>
            <a:r>
              <a:rPr lang="en-US" dirty="0" smtClean="0"/>
              <a:t>Classification Problem</a:t>
            </a:r>
          </a:p>
          <a:p>
            <a:pPr lvl="1"/>
            <a:r>
              <a:rPr lang="en-US" dirty="0" err="1"/>
              <a:t>tPlan</a:t>
            </a:r>
            <a:r>
              <a:rPr lang="en-US" dirty="0"/>
              <a:t> = </a:t>
            </a:r>
            <a:r>
              <a:rPr lang="en-US" dirty="0" err="1" smtClean="0"/>
              <a:t>designTreatmentsC</a:t>
            </a:r>
            <a:r>
              <a:rPr lang="en-US" dirty="0" smtClean="0"/>
              <a:t>(train</a:t>
            </a:r>
            <a:r>
              <a:rPr lang="en-US" dirty="0"/>
              <a:t>, X, </a:t>
            </a:r>
            <a:r>
              <a:rPr lang="en-US" dirty="0" smtClean="0"/>
              <a:t>y, Target)</a:t>
            </a:r>
            <a:endParaRPr lang="en-US" dirty="0"/>
          </a:p>
          <a:p>
            <a:r>
              <a:rPr lang="en-US" dirty="0" smtClean="0"/>
              <a:t>Prepare the datasets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rain.treat</a:t>
            </a:r>
            <a:r>
              <a:rPr lang="en-US" dirty="0" smtClean="0"/>
              <a:t> = prepare(</a:t>
            </a:r>
            <a:r>
              <a:rPr lang="en-US" dirty="0" err="1" smtClean="0"/>
              <a:t>tplan,train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est.treat</a:t>
            </a:r>
            <a:r>
              <a:rPr lang="en-US" dirty="0" smtClean="0"/>
              <a:t> = prepare(</a:t>
            </a:r>
            <a:r>
              <a:rPr lang="en-US" dirty="0" err="1" smtClean="0"/>
              <a:t>tplan</a:t>
            </a:r>
            <a:r>
              <a:rPr lang="en-US" dirty="0" smtClean="0"/>
              <a:t>, test)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022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483" y="1165394"/>
            <a:ext cx="9144000" cy="502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Fill missing values – categorical variables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5399" y="1931901"/>
            <a:ext cx="76441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Show tables for novel, weighted proportion and rare levels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Note that H2O’s driverless AI does this as automated feature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8110" y="662498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High-cardinality categorical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437" y="1708691"/>
            <a:ext cx="82475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Feature engineering implemented by H2O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lvl="0"/>
            <a:r>
              <a:rPr lang="en-US" dirty="0"/>
              <a:t>Brute force mathematical operations on features</a:t>
            </a:r>
            <a:endParaRPr lang="en-US" sz="2000" dirty="0"/>
          </a:p>
          <a:p>
            <a:pPr lvl="0"/>
            <a:r>
              <a:rPr lang="en-US" dirty="0"/>
              <a:t>Binning numeric features (using percentiles, maybe even using decision trees like we do but not sure about that)</a:t>
            </a:r>
            <a:endParaRPr lang="en-US" sz="2000" dirty="0"/>
          </a:p>
          <a:p>
            <a:pPr lvl="0"/>
            <a:r>
              <a:rPr lang="en-US" dirty="0"/>
              <a:t>Encoding categorical variables</a:t>
            </a:r>
            <a:endParaRPr lang="en-US" sz="2000" dirty="0"/>
          </a:p>
          <a:p>
            <a:pPr lvl="1"/>
            <a:r>
              <a:rPr lang="en-US" dirty="0"/>
              <a:t>By probability of the target for every level – </a:t>
            </a:r>
            <a:r>
              <a:rPr lang="en-US" b="1" dirty="0"/>
              <a:t>actual probabilities, leave one out or weighted encoding</a:t>
            </a:r>
            <a:endParaRPr lang="en-US" sz="2000" b="1" dirty="0"/>
          </a:p>
          <a:p>
            <a:pPr lvl="1"/>
            <a:r>
              <a:rPr lang="en-US" dirty="0"/>
              <a:t>Converting a category to the weight of evidence. </a:t>
            </a:r>
            <a:endParaRPr lang="en-US" sz="2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data problems &amp; Possible </a:t>
            </a:r>
            <a:r>
              <a:rPr lang="en-US" dirty="0" smtClean="0"/>
              <a:t>solutions</a:t>
            </a:r>
          </a:p>
          <a:p>
            <a:r>
              <a:rPr lang="en-US" dirty="0" err="1" smtClean="0"/>
              <a:t>vtreat</a:t>
            </a:r>
            <a:r>
              <a:rPr lang="en-US" dirty="0"/>
              <a:t>: Automating variable treatment in R</a:t>
            </a:r>
          </a:p>
        </p:txBody>
      </p:sp>
    </p:spTree>
    <p:extLst>
      <p:ext uri="{BB962C8B-B14F-4D97-AF65-F5344CB8AC3E}">
        <p14:creationId xmlns:p14="http://schemas.microsoft.com/office/powerpoint/2010/main" val="378281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8110" y="662498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High-cardinality categorical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437" y="1708691"/>
            <a:ext cx="8247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Entity </a:t>
            </a:r>
            <a:r>
              <a:rPr lang="en-US" b="0" i="0" dirty="0" err="1" smtClean="0">
                <a:effectLst/>
                <a:latin typeface="Arial" panose="020B0604020202020204" pitchFamily="34" charset="0"/>
              </a:rPr>
              <a:t>embeddings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 – we used this on address for income estimation</a:t>
            </a:r>
          </a:p>
          <a:p>
            <a:r>
              <a:rPr lang="en-US" dirty="0" smtClean="0">
                <a:latin typeface="Arial" panose="020B0604020202020204" pitchFamily="34" charset="0"/>
              </a:rPr>
              <a:t>The most recent technique we know of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27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Typical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Missing/invalid values NA, </a:t>
            </a:r>
            <a:r>
              <a:rPr lang="en-US" dirty="0" err="1"/>
              <a:t>NaN</a:t>
            </a:r>
            <a:r>
              <a:rPr lang="en-US" dirty="0"/>
              <a:t>, +-Inf</a:t>
            </a:r>
            <a:r>
              <a:rPr lang="en-US" dirty="0" smtClean="0"/>
              <a:t>.</a:t>
            </a:r>
          </a:p>
          <a:p>
            <a:r>
              <a:rPr lang="en-US" dirty="0"/>
              <a:t>Novel categorical levels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Categorical </a:t>
            </a:r>
            <a:r>
              <a:rPr lang="en-US" dirty="0"/>
              <a:t>variables with very many levels</a:t>
            </a:r>
            <a:r>
              <a:rPr lang="en-US" dirty="0" smtClean="0"/>
              <a:t>.</a:t>
            </a:r>
          </a:p>
          <a:p>
            <a:r>
              <a:rPr lang="en-US" dirty="0"/>
              <a:t>Rare categorical levels</a:t>
            </a:r>
            <a:r>
              <a:rPr lang="en-US" dirty="0" smtClean="0"/>
              <a:t>.</a:t>
            </a:r>
          </a:p>
          <a:p>
            <a:r>
              <a:rPr lang="en-US" dirty="0"/>
              <a:t>Wide data: variable significance and variable pruning</a:t>
            </a:r>
            <a:endParaRPr lang="en-US" dirty="0" smtClean="0"/>
          </a:p>
          <a:p>
            <a:r>
              <a:rPr lang="en-US" dirty="0" smtClean="0"/>
              <a:t>Extreme </a:t>
            </a:r>
            <a:r>
              <a:rPr lang="en-US" dirty="0"/>
              <a:t>values</a:t>
            </a:r>
            <a:r>
              <a:rPr lang="en-US" dirty="0" smtClean="0"/>
              <a:t>.</a:t>
            </a:r>
          </a:p>
          <a:p>
            <a:r>
              <a:rPr lang="en-US" dirty="0"/>
              <a:t>Constant and near-constant variables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55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Handling </a:t>
            </a:r>
            <a:r>
              <a:rPr lang="en-US" sz="2600" dirty="0"/>
              <a:t>missing and bad values in data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95275" y="1467344"/>
          <a:ext cx="6576172" cy="3613785"/>
        </p:xfrm>
        <a:graphic>
          <a:graphicData uri="http://schemas.openxmlformats.org/drawingml/2006/table">
            <a:tbl>
              <a:tblPr/>
              <a:tblGrid>
                <a:gridCol w="2932317">
                  <a:extLst>
                    <a:ext uri="{9D8B030D-6E8A-4147-A177-3AD203B41FA5}">
                      <a16:colId xmlns:a16="http://schemas.microsoft.com/office/drawing/2014/main" val="927514880"/>
                    </a:ext>
                  </a:extLst>
                </a:gridCol>
                <a:gridCol w="3643855">
                  <a:extLst>
                    <a:ext uri="{9D8B030D-6E8A-4147-A177-3AD203B41FA5}">
                      <a16:colId xmlns:a16="http://schemas.microsoft.com/office/drawing/2014/main" val="1494234487"/>
                    </a:ext>
                  </a:extLst>
                </a:gridCol>
              </a:tblGrid>
              <a:tr h="276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Randomly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Systematically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90544"/>
                  </a:ext>
                </a:extLst>
              </a:tr>
              <a:tr h="276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Inferred values = -1 for all numeric variables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Inferred values = -1 for all numeric variables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023076"/>
                  </a:ext>
                </a:extLst>
              </a:tr>
              <a:tr h="276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Distributions of values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Distributions of values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424005"/>
                  </a:ext>
                </a:extLst>
              </a:tr>
              <a:tr h="276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or mean value of the nonmissing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or mean value of the nonmissing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891861"/>
                  </a:ext>
                </a:extLst>
              </a:tr>
              <a:tr h="817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Imputation by Domain knowledge - examples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1. DPD data from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fin_rapg.trans_debt_cred_final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the table does not hold data for delinquent customers - null DPD's are 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8494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989793" y="1467344"/>
          <a:ext cx="4025154" cy="4293140"/>
        </p:xfrm>
        <a:graphic>
          <a:graphicData uri="http://schemas.openxmlformats.org/drawingml/2006/table">
            <a:tbl>
              <a:tblPr/>
              <a:tblGrid>
                <a:gridCol w="670859">
                  <a:extLst>
                    <a:ext uri="{9D8B030D-6E8A-4147-A177-3AD203B41FA5}">
                      <a16:colId xmlns:a16="http://schemas.microsoft.com/office/drawing/2014/main" val="3676168310"/>
                    </a:ext>
                  </a:extLst>
                </a:gridCol>
                <a:gridCol w="670859">
                  <a:extLst>
                    <a:ext uri="{9D8B030D-6E8A-4147-A177-3AD203B41FA5}">
                      <a16:colId xmlns:a16="http://schemas.microsoft.com/office/drawing/2014/main" val="2471573062"/>
                    </a:ext>
                  </a:extLst>
                </a:gridCol>
                <a:gridCol w="670859">
                  <a:extLst>
                    <a:ext uri="{9D8B030D-6E8A-4147-A177-3AD203B41FA5}">
                      <a16:colId xmlns:a16="http://schemas.microsoft.com/office/drawing/2014/main" val="2561895004"/>
                    </a:ext>
                  </a:extLst>
                </a:gridCol>
                <a:gridCol w="670859">
                  <a:extLst>
                    <a:ext uri="{9D8B030D-6E8A-4147-A177-3AD203B41FA5}">
                      <a16:colId xmlns:a16="http://schemas.microsoft.com/office/drawing/2014/main" val="3381697737"/>
                    </a:ext>
                  </a:extLst>
                </a:gridCol>
                <a:gridCol w="670859">
                  <a:extLst>
                    <a:ext uri="{9D8B030D-6E8A-4147-A177-3AD203B41FA5}">
                      <a16:colId xmlns:a16="http://schemas.microsoft.com/office/drawing/2014/main" val="3196734933"/>
                    </a:ext>
                  </a:extLst>
                </a:gridCol>
                <a:gridCol w="670859">
                  <a:extLst>
                    <a:ext uri="{9D8B030D-6E8A-4147-A177-3AD203B41FA5}">
                      <a16:colId xmlns:a16="http://schemas.microsoft.com/office/drawing/2014/main" val="4184399819"/>
                    </a:ext>
                  </a:extLst>
                </a:gridCol>
              </a:tblGrid>
              <a:tr h="561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CS_NULL_FLAG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40584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106041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745163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591572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04992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230521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130898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00054"/>
                  </a:ext>
                </a:extLst>
              </a:tr>
              <a:tr h="561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CS_NULL_FLAG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597553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886375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603053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122179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383805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071493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22295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8731062" y="2477825"/>
            <a:ext cx="5715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" name="Right Arrow 12"/>
          <p:cNvSpPr/>
          <p:nvPr/>
        </p:nvSpPr>
        <p:spPr>
          <a:xfrm>
            <a:off x="8731062" y="4434139"/>
            <a:ext cx="5715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" name="Right Arrow 13"/>
          <p:cNvSpPr/>
          <p:nvPr/>
        </p:nvSpPr>
        <p:spPr>
          <a:xfrm>
            <a:off x="10043831" y="2477825"/>
            <a:ext cx="5715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" name="Right Arrow 14"/>
          <p:cNvSpPr/>
          <p:nvPr/>
        </p:nvSpPr>
        <p:spPr>
          <a:xfrm>
            <a:off x="10043831" y="4434139"/>
            <a:ext cx="5715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46757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271" y="627511"/>
            <a:ext cx="9144000" cy="502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Fill missing values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2226" y="973163"/>
            <a:ext cx="11216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If we fill in the 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missing x values with mean, 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we are essentially saying that x has no net 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effect on y when x is 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missing. If we also add an additional indicator variable </a:t>
            </a:r>
            <a:r>
              <a:rPr lang="en-US" b="0" i="0" dirty="0" err="1" smtClean="0">
                <a:effectLst/>
                <a:latin typeface="Arial" panose="020B0604020202020204" pitchFamily="34" charset="0"/>
              </a:rPr>
              <a:t>x_isBAD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, then this indicator will estimate the expected value 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of y</a:t>
            </a:r>
            <a:endParaRPr lang="en-US" b="0" i="0" dirty="0" smtClean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for those rows where x is missing (conditioned on the values of any additional input variables).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85754"/>
              </p:ext>
            </p:extLst>
          </p:nvPr>
        </p:nvGraphicFramePr>
        <p:xfrm>
          <a:off x="776679" y="2727491"/>
          <a:ext cx="8994338" cy="3657600"/>
        </p:xfrm>
        <a:graphic>
          <a:graphicData uri="http://schemas.openxmlformats.org/drawingml/2006/table">
            <a:tbl>
              <a:tblPr/>
              <a:tblGrid>
                <a:gridCol w="1510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40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_SCORE_NULL_FLAG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_SCORE_NULL_FLAG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2309308" y="3226968"/>
            <a:ext cx="1043598" cy="644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" name="Right Arrow 24"/>
          <p:cNvSpPr/>
          <p:nvPr/>
        </p:nvSpPr>
        <p:spPr>
          <a:xfrm>
            <a:off x="2309308" y="5024707"/>
            <a:ext cx="1043598" cy="644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6" name="Right Arrow 25"/>
          <p:cNvSpPr/>
          <p:nvPr/>
        </p:nvSpPr>
        <p:spPr>
          <a:xfrm>
            <a:off x="4953673" y="3226968"/>
            <a:ext cx="1043598" cy="644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7" name="Right Arrow 26"/>
          <p:cNvSpPr/>
          <p:nvPr/>
        </p:nvSpPr>
        <p:spPr>
          <a:xfrm>
            <a:off x="4953673" y="5019774"/>
            <a:ext cx="1043598" cy="644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975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271" y="627511"/>
            <a:ext cx="9144000" cy="502042"/>
          </a:xfrm>
        </p:spPr>
        <p:txBody>
          <a:bodyPr>
            <a:noAutofit/>
          </a:bodyPr>
          <a:lstStyle/>
          <a:p>
            <a:r>
              <a:rPr lang="en-US" sz="2600" dirty="0" smtClean="0"/>
              <a:t>Drop missing values/</a:t>
            </a:r>
            <a:br>
              <a:rPr lang="en-US" sz="2600" dirty="0" smtClean="0"/>
            </a:br>
            <a:r>
              <a:rPr lang="en-US" sz="2600" dirty="0" smtClean="0"/>
              <a:t>Handling </a:t>
            </a:r>
            <a:r>
              <a:rPr lang="en-US" sz="2600" dirty="0"/>
              <a:t>missing and bad values in data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512495" y="1731654"/>
          <a:ext cx="2679401" cy="2904895"/>
        </p:xfrm>
        <a:graphic>
          <a:graphicData uri="http://schemas.openxmlformats.org/drawingml/2006/table">
            <a:tbl>
              <a:tblPr/>
              <a:tblGrid>
                <a:gridCol w="65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Var_a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Var_b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8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8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8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98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8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98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4267201" y="2732442"/>
            <a:ext cx="1506070" cy="1032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862919" y="1912966"/>
          <a:ext cx="3331284" cy="2659032"/>
        </p:xfrm>
        <a:graphic>
          <a:graphicData uri="http://schemas.openxmlformats.org/drawingml/2006/table">
            <a:tbl>
              <a:tblPr/>
              <a:tblGrid>
                <a:gridCol w="83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1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Var_a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Var_b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1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1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1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65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Missing/invalid values NA, </a:t>
            </a:r>
            <a:r>
              <a:rPr lang="en-US" dirty="0" err="1"/>
              <a:t>NaN</a:t>
            </a:r>
            <a:r>
              <a:rPr lang="en-US" dirty="0"/>
              <a:t>, +-</a:t>
            </a:r>
            <a:r>
              <a:rPr lang="en-US" dirty="0" err="1"/>
              <a:t>Inf</a:t>
            </a:r>
            <a:r>
              <a:rPr lang="en-US" dirty="0"/>
              <a:t>, Sentinel </a:t>
            </a:r>
            <a:r>
              <a:rPr lang="en-US" dirty="0" smtClean="0"/>
              <a:t>Values fro Numerical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“Faulty Sensor” — values are missing at random </a:t>
            </a:r>
          </a:p>
          <a:p>
            <a:pPr lvl="1"/>
            <a:r>
              <a:rPr lang="en-US" dirty="0" smtClean="0"/>
              <a:t>Assume </a:t>
            </a:r>
            <a:r>
              <a:rPr lang="en-US" dirty="0"/>
              <a:t>they come from the same distribution as the other </a:t>
            </a:r>
            <a:r>
              <a:rPr lang="en-US" dirty="0" smtClean="0"/>
              <a:t>values.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mean of the “good” values is a reasonable </a:t>
            </a:r>
            <a:r>
              <a:rPr lang="en-US" dirty="0" smtClean="0"/>
              <a:t>stand-in.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Systematically missing</a:t>
            </a:r>
          </a:p>
          <a:p>
            <a:pPr lvl="1"/>
            <a:r>
              <a:rPr lang="en-US" dirty="0" smtClean="0"/>
              <a:t>Electric cars.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WILL behave differently from gas or hybrid </a:t>
            </a:r>
            <a:r>
              <a:rPr lang="en-US" dirty="0" smtClean="0"/>
              <a:t>cars.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mean of the good values is not a valid </a:t>
            </a:r>
            <a:r>
              <a:rPr lang="en-US" dirty="0" smtClean="0"/>
              <a:t>stand-in.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696841"/>
              </p:ext>
            </p:extLst>
          </p:nvPr>
        </p:nvGraphicFramePr>
        <p:xfrm>
          <a:off x="8268787" y="3327605"/>
          <a:ext cx="3383281" cy="1773555"/>
        </p:xfrm>
        <a:graphic>
          <a:graphicData uri="http://schemas.openxmlformats.org/drawingml/2006/table">
            <a:tbl>
              <a:tblPr/>
              <a:tblGrid>
                <a:gridCol w="751839">
                  <a:extLst>
                    <a:ext uri="{9D8B030D-6E8A-4147-A177-3AD203B41FA5}">
                      <a16:colId xmlns:a16="http://schemas.microsoft.com/office/drawing/2014/main" val="2590697451"/>
                    </a:ext>
                  </a:extLst>
                </a:gridCol>
                <a:gridCol w="2631442">
                  <a:extLst>
                    <a:ext uri="{9D8B030D-6E8A-4147-A177-3AD203B41FA5}">
                      <a16:colId xmlns:a16="http://schemas.microsoft.com/office/drawing/2014/main" val="19838520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Km/Ltr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283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661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 car/bad sensor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48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87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970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Non-numeric typo/bad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599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 car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2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24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Missing/invalid values NA, </a:t>
            </a:r>
            <a:r>
              <a:rPr lang="en-US" dirty="0" err="1"/>
              <a:t>NaN</a:t>
            </a:r>
            <a:r>
              <a:rPr lang="en-US" dirty="0"/>
              <a:t>, +-</a:t>
            </a:r>
            <a:r>
              <a:rPr lang="en-US" dirty="0" err="1"/>
              <a:t>Inf</a:t>
            </a:r>
            <a:r>
              <a:rPr lang="en-US" dirty="0"/>
              <a:t>, Sentinel Values fro Numerical Variables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669096"/>
              </p:ext>
            </p:extLst>
          </p:nvPr>
        </p:nvGraphicFramePr>
        <p:xfrm>
          <a:off x="1031964" y="2097111"/>
          <a:ext cx="3383281" cy="1773555"/>
        </p:xfrm>
        <a:graphic>
          <a:graphicData uri="http://schemas.openxmlformats.org/drawingml/2006/table">
            <a:tbl>
              <a:tblPr/>
              <a:tblGrid>
                <a:gridCol w="751839">
                  <a:extLst>
                    <a:ext uri="{9D8B030D-6E8A-4147-A177-3AD203B41FA5}">
                      <a16:colId xmlns:a16="http://schemas.microsoft.com/office/drawing/2014/main" val="2590697451"/>
                    </a:ext>
                  </a:extLst>
                </a:gridCol>
                <a:gridCol w="2631442">
                  <a:extLst>
                    <a:ext uri="{9D8B030D-6E8A-4147-A177-3AD203B41FA5}">
                      <a16:colId xmlns:a16="http://schemas.microsoft.com/office/drawing/2014/main" val="19838520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Km/Ltr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283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661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 car/bad sensor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48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87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970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Non-numeric typo/bad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599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 car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21894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377785" y="2640501"/>
            <a:ext cx="770709" cy="68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99181"/>
              </p:ext>
            </p:extLst>
          </p:nvPr>
        </p:nvGraphicFramePr>
        <p:xfrm>
          <a:off x="5290457" y="2097110"/>
          <a:ext cx="2129246" cy="1773555"/>
        </p:xfrm>
        <a:graphic>
          <a:graphicData uri="http://schemas.openxmlformats.org/drawingml/2006/table">
            <a:tbl>
              <a:tblPr/>
              <a:tblGrid>
                <a:gridCol w="888728">
                  <a:extLst>
                    <a:ext uri="{9D8B030D-6E8A-4147-A177-3AD203B41FA5}">
                      <a16:colId xmlns:a16="http://schemas.microsoft.com/office/drawing/2014/main" val="1102520400"/>
                    </a:ext>
                  </a:extLst>
                </a:gridCol>
                <a:gridCol w="1240518">
                  <a:extLst>
                    <a:ext uri="{9D8B030D-6E8A-4147-A177-3AD203B41FA5}">
                      <a16:colId xmlns:a16="http://schemas.microsoft.com/office/drawing/2014/main" val="4241217841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Km/Ltr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Km/Ltr_isBad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76398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34223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47321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53739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16485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60191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28568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31964" y="4277089"/>
            <a:ext cx="82330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dirty="0" smtClean="0"/>
              <a:t>solution replaces </a:t>
            </a:r>
            <a:r>
              <a:rPr lang="en-US" dirty="0"/>
              <a:t>bad values with the mean of the non-bad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	&amp; uses </a:t>
            </a:r>
            <a:r>
              <a:rPr lang="en-US" dirty="0"/>
              <a:t>an additional column to mark the bad </a:t>
            </a:r>
            <a:r>
              <a:rPr lang="en-US" dirty="0" smtClean="0"/>
              <a:t>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17.3 </a:t>
            </a:r>
            <a:r>
              <a:rPr lang="en-US" dirty="0"/>
              <a:t>is the average mileage of the “good” </a:t>
            </a:r>
            <a:r>
              <a:rPr lang="en-US" dirty="0" smtClean="0"/>
              <a:t>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we </a:t>
            </a:r>
            <a:r>
              <a:rPr lang="en-US" dirty="0" smtClean="0"/>
              <a:t>have </a:t>
            </a:r>
            <a:r>
              <a:rPr lang="en-US" dirty="0"/>
              <a:t>a faulty sensor, then the second column is uninformative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we have systematic </a:t>
            </a:r>
            <a:r>
              <a:rPr lang="en-US" dirty="0" err="1"/>
              <a:t>missingness</a:t>
            </a:r>
            <a:r>
              <a:rPr lang="en-US" dirty="0"/>
              <a:t>, </a:t>
            </a:r>
            <a:r>
              <a:rPr lang="en-US" dirty="0" smtClean="0"/>
              <a:t>then </a:t>
            </a:r>
            <a:r>
              <a:rPr lang="en-US" dirty="0"/>
              <a:t>the second column can help </a:t>
            </a:r>
            <a:r>
              <a:rPr lang="en-US" dirty="0" smtClean="0"/>
              <a:t>compensate</a:t>
            </a:r>
          </a:p>
          <a:p>
            <a:r>
              <a:rPr lang="en-US" dirty="0" smtClean="0"/>
              <a:t>	for </a:t>
            </a:r>
            <a:r>
              <a:rPr lang="en-US" dirty="0"/>
              <a:t>the poor estimate we are using (the mean).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 </a:t>
            </a:r>
            <a:r>
              <a:rPr lang="en-US" dirty="0"/>
              <a:t>the machine learning algorithm figure it out.</a:t>
            </a:r>
          </a:p>
        </p:txBody>
      </p:sp>
    </p:spTree>
    <p:extLst>
      <p:ext uri="{BB962C8B-B14F-4D97-AF65-F5344CB8AC3E}">
        <p14:creationId xmlns:p14="http://schemas.microsoft.com/office/powerpoint/2010/main" val="292394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 for </a:t>
            </a:r>
            <a:r>
              <a:rPr lang="en-US" dirty="0"/>
              <a:t>C</a:t>
            </a:r>
            <a:r>
              <a:rPr lang="en-US" dirty="0" smtClean="0"/>
              <a:t>ategorical Variables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17284"/>
              </p:ext>
            </p:extLst>
          </p:nvPr>
        </p:nvGraphicFramePr>
        <p:xfrm>
          <a:off x="6701244" y="1690688"/>
          <a:ext cx="4972596" cy="2787015"/>
        </p:xfrm>
        <a:graphic>
          <a:graphicData uri="http://schemas.openxmlformats.org/drawingml/2006/table">
            <a:tbl>
              <a:tblPr/>
              <a:tblGrid>
                <a:gridCol w="828766">
                  <a:extLst>
                    <a:ext uri="{9D8B030D-6E8A-4147-A177-3AD203B41FA5}">
                      <a16:colId xmlns:a16="http://schemas.microsoft.com/office/drawing/2014/main" val="3928932289"/>
                    </a:ext>
                  </a:extLst>
                </a:gridCol>
                <a:gridCol w="725716">
                  <a:extLst>
                    <a:ext uri="{9D8B030D-6E8A-4147-A177-3AD203B41FA5}">
                      <a16:colId xmlns:a16="http://schemas.microsoft.com/office/drawing/2014/main" val="2158844172"/>
                    </a:ext>
                  </a:extLst>
                </a:gridCol>
                <a:gridCol w="796834">
                  <a:extLst>
                    <a:ext uri="{9D8B030D-6E8A-4147-A177-3AD203B41FA5}">
                      <a16:colId xmlns:a16="http://schemas.microsoft.com/office/drawing/2014/main" val="376984155"/>
                    </a:ext>
                  </a:extLst>
                </a:gridCol>
                <a:gridCol w="963748">
                  <a:extLst>
                    <a:ext uri="{9D8B030D-6E8A-4147-A177-3AD203B41FA5}">
                      <a16:colId xmlns:a16="http://schemas.microsoft.com/office/drawing/2014/main" val="1750954446"/>
                    </a:ext>
                  </a:extLst>
                </a:gridCol>
                <a:gridCol w="828766">
                  <a:extLst>
                    <a:ext uri="{9D8B030D-6E8A-4147-A177-3AD203B41FA5}">
                      <a16:colId xmlns:a16="http://schemas.microsoft.com/office/drawing/2014/main" val="4026243571"/>
                    </a:ext>
                  </a:extLst>
                </a:gridCol>
                <a:gridCol w="828766">
                  <a:extLst>
                    <a:ext uri="{9D8B030D-6E8A-4147-A177-3AD203B41FA5}">
                      <a16:colId xmlns:a16="http://schemas.microsoft.com/office/drawing/2014/main" val="21608824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Size_Sml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Size_Med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Size_Lrg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Size_NA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292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317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81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641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309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087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175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494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994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673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716865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552061" y="2740808"/>
            <a:ext cx="677540" cy="68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55495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NA Values – another standard level.</a:t>
            </a:r>
          </a:p>
          <a:p>
            <a:r>
              <a:rPr lang="en-US" dirty="0" smtClean="0"/>
              <a:t>One Hot Encoding is done considering NA as a new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2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1618</Words>
  <Application>Microsoft Office PowerPoint</Application>
  <PresentationFormat>Widescreen</PresentationFormat>
  <Paragraphs>683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vtreat: a data.frame Processor for Predictive Modeling</vt:lpstr>
      <vt:lpstr>Outline</vt:lpstr>
      <vt:lpstr>Data Cleaning: Typical problems</vt:lpstr>
      <vt:lpstr>Handling missing and bad values in data</vt:lpstr>
      <vt:lpstr>Fill missing values</vt:lpstr>
      <vt:lpstr>Drop missing values/ Handling missing and bad values in data</vt:lpstr>
      <vt:lpstr>Missing/invalid values NA, NaN, +-Inf, Sentinel Values fro Numerical Variables</vt:lpstr>
      <vt:lpstr>Missing/invalid values NA, NaN, +-Inf, Sentinel Values fro Numerical Variables</vt:lpstr>
      <vt:lpstr>Missing Values for Categorical Variables</vt:lpstr>
      <vt:lpstr>Representation of Novel categorical levels.</vt:lpstr>
      <vt:lpstr>Novel categorical levels.</vt:lpstr>
      <vt:lpstr>Representation of Novel categorical levels.</vt:lpstr>
      <vt:lpstr>High Cardinality Categorical Variables</vt:lpstr>
      <vt:lpstr>Rare Categorical Levels</vt:lpstr>
      <vt:lpstr>Wide data: variable significance and variable pruning</vt:lpstr>
      <vt:lpstr>Automating Variable Treatment</vt:lpstr>
      <vt:lpstr>PowerPoint Presentation</vt:lpstr>
      <vt:lpstr>Fill missing values – categorical variables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missing values</dc:title>
  <dc:creator>Kanishk Dogar       /BIUA_DEPT/IBANK/HYD</dc:creator>
  <cp:lastModifiedBy>Vishnu Prakash Singh</cp:lastModifiedBy>
  <cp:revision>44</cp:revision>
  <dcterms:created xsi:type="dcterms:W3CDTF">2019-01-03T09:47:41Z</dcterms:created>
  <dcterms:modified xsi:type="dcterms:W3CDTF">2019-01-04T02:15:01Z</dcterms:modified>
</cp:coreProperties>
</file>