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506119" y="3316095"/>
            <a:ext cx="5767237" cy="1250880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4800" b="1">
                <a:solidFill>
                  <a:srgbClr val="053C6D"/>
                </a:solidFill>
                <a:latin typeface="Zurich BT" panose="020B0603020202030204" pitchFamily="34" charset="0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00325" y="4979404"/>
            <a:ext cx="5220052" cy="757767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2400" b="1">
                <a:solidFill>
                  <a:srgbClr val="97291E"/>
                </a:solidFill>
                <a:latin typeface="Zurich BT" panose="020B0603020202030204" pitchFamily="34" charset="0"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91281" y="5969005"/>
            <a:ext cx="2822123" cy="368021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2000">
                <a:solidFill>
                  <a:srgbClr val="053C6D"/>
                </a:solidFill>
                <a:latin typeface="Zurich BT" panose="020B0603020202030204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8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58" y="237072"/>
            <a:ext cx="11687044" cy="753533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3200" b="1">
                <a:solidFill>
                  <a:srgbClr val="97281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0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1218988"/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01266" y="1219201"/>
            <a:ext cx="11686650" cy="609600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2400" b="1">
                <a:solidFill>
                  <a:srgbClr val="1F497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 smtClean="0"/>
              <a:t>Sub Text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01267" y="1828800"/>
            <a:ext cx="11687444" cy="3962400"/>
          </a:xfrm>
          <a:prstGeom prst="rect">
            <a:avLst/>
          </a:prstGeom>
        </p:spPr>
        <p:txBody>
          <a:bodyPr lIns="91428" tIns="45715" rIns="91428" bIns="45715"/>
          <a:lstStyle>
            <a:lvl1pPr>
              <a:buFont typeface="Arial" pitchFamily="34" charset="0"/>
              <a:buChar char="•"/>
              <a:defRPr sz="2400">
                <a:solidFill>
                  <a:schemeClr val="accent3"/>
                </a:solidFill>
                <a:latin typeface="Zurich BT" pitchFamily="34" charset="0"/>
              </a:defRPr>
            </a:lvl1pPr>
            <a:lvl2pPr marL="687304" indent="-342857">
              <a:buFont typeface="Arial" pitchFamily="34" charset="0"/>
              <a:buChar char="•"/>
              <a:tabLst>
                <a:tab pos="687304" algn="l"/>
              </a:tabLst>
              <a:defRPr sz="2200">
                <a:solidFill>
                  <a:schemeClr val="accent3"/>
                </a:solidFill>
                <a:latin typeface="Zurich BT" pitchFamily="34" charset="0"/>
              </a:defRPr>
            </a:lvl2pPr>
            <a:lvl3pPr>
              <a:defRPr sz="2400">
                <a:solidFill>
                  <a:srgbClr val="053C6C"/>
                </a:solidFill>
                <a:latin typeface="Zurich BT" pitchFamily="34" charset="0"/>
              </a:defRPr>
            </a:lvl3pPr>
            <a:lvl4pPr>
              <a:defRPr sz="2400">
                <a:solidFill>
                  <a:srgbClr val="053C6C"/>
                </a:solidFill>
                <a:latin typeface="Zurich BT" pitchFamily="34" charset="0"/>
              </a:defRPr>
            </a:lvl4pPr>
            <a:lvl5pPr>
              <a:defRPr sz="2400">
                <a:solidFill>
                  <a:srgbClr val="053C6C"/>
                </a:solidFill>
                <a:latin typeface="Zurich BT" pitchFamily="34" charset="0"/>
              </a:defRPr>
            </a:lvl5pPr>
          </a:lstStyle>
          <a:p>
            <a:pPr lvl="0"/>
            <a:r>
              <a:rPr lang="en-US" dirty="0" smtClean="0"/>
              <a:t>Text 1</a:t>
            </a:r>
          </a:p>
          <a:p>
            <a:pPr lvl="0"/>
            <a:r>
              <a:rPr lang="en-US" dirty="0" smtClean="0"/>
              <a:t>Text 2</a:t>
            </a:r>
          </a:p>
          <a:p>
            <a:pPr lvl="1"/>
            <a:r>
              <a:rPr lang="en-US" dirty="0" smtClean="0"/>
              <a:t>Second level 1</a:t>
            </a:r>
          </a:p>
          <a:p>
            <a:pPr lvl="1"/>
            <a:r>
              <a:rPr lang="en-US" dirty="0" smtClean="0"/>
              <a:t>Second level 2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27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1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6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7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0852-273A-42B3-ACC7-9F63431BD03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5173-61C4-48CE-B41C-63201CE7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32321" y="3244334"/>
            <a:ext cx="392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Handling missing and bad values in data</a:t>
            </a:r>
          </a:p>
        </p:txBody>
      </p:sp>
    </p:spTree>
    <p:extLst>
      <p:ext uri="{BB962C8B-B14F-4D97-AF65-F5344CB8AC3E}">
        <p14:creationId xmlns:p14="http://schemas.microsoft.com/office/powerpoint/2010/main" val="13811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Missing values in </a:t>
            </a:r>
            <a:r>
              <a:rPr lang="en-US" dirty="0" smtClean="0"/>
              <a:t>Numerical variables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10</a:t>
            </a:fld>
            <a:endParaRPr lang="en-US" dirty="0">
              <a:solidFill>
                <a:srgbClr val="1F497D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7577" y="2213611"/>
          <a:ext cx="6700339" cy="3339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1656">
                  <a:extLst>
                    <a:ext uri="{9D8B030D-6E8A-4147-A177-3AD203B41FA5}">
                      <a16:colId xmlns:a16="http://schemas.microsoft.com/office/drawing/2014/main" val="1699076907"/>
                    </a:ext>
                  </a:extLst>
                </a:gridCol>
                <a:gridCol w="3798683">
                  <a:extLst>
                    <a:ext uri="{9D8B030D-6E8A-4147-A177-3AD203B41FA5}">
                      <a16:colId xmlns:a16="http://schemas.microsoft.com/office/drawing/2014/main" val="3537681242"/>
                    </a:ext>
                  </a:extLst>
                </a:gridCol>
              </a:tblGrid>
              <a:tr h="225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Missing Randomly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Missing Systematically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239474"/>
                  </a:ext>
                </a:extLst>
              </a:tr>
              <a:tr h="225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Inferred values = -1 for all numeric variables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Inferred values = -1 for all numeric variables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06932"/>
                  </a:ext>
                </a:extLst>
              </a:tr>
              <a:tr h="225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Distributions of values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Distributions of values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61823"/>
                  </a:ext>
                </a:extLst>
              </a:tr>
              <a:tr h="407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Expected or mean value of the </a:t>
                      </a:r>
                      <a:r>
                        <a:rPr lang="en-US" sz="1800" u="none" strike="noStrike" dirty="0" err="1">
                          <a:effectLst/>
                        </a:rPr>
                        <a:t>nonmissing</a:t>
                      </a:r>
                      <a:r>
                        <a:rPr lang="en-US" sz="1800" u="none" strike="noStrike" dirty="0">
                          <a:effectLst/>
                        </a:rPr>
                        <a:t> 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Expected or mean value of the nonmissing 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30005"/>
                  </a:ext>
                </a:extLst>
              </a:tr>
              <a:tr h="804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Imputation by Domain knowledge - examples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 1. DPD data </a:t>
                      </a:r>
                      <a:r>
                        <a:rPr lang="en-US" sz="1800" u="none" strike="noStrike" dirty="0" smtClean="0">
                          <a:effectLst/>
                        </a:rPr>
                        <a:t>from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baseline="0" dirty="0" err="1" smtClean="0">
                          <a:effectLst/>
                        </a:rPr>
                        <a:t>f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in_rapg.trans_debt_cred_final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- the table does not hold data for delinquent customers - null DPD's are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64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9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Cardinal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Categorical variables with many levels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Cardinal variables have 2 problems viz.</a:t>
            </a:r>
          </a:p>
          <a:p>
            <a:r>
              <a:rPr lang="en-US" dirty="0"/>
              <a:t>Computationally complex a categorical variable with k levels is treated by most </a:t>
            </a:r>
            <a:r>
              <a:rPr lang="en-US" dirty="0" smtClean="0"/>
              <a:t>machine </a:t>
            </a:r>
            <a:r>
              <a:rPr lang="en-US" dirty="0"/>
              <a:t>learning algorithms as the equivalent of </a:t>
            </a:r>
            <a:r>
              <a:rPr lang="en-US" dirty="0" smtClean="0"/>
              <a:t>k-1 </a:t>
            </a:r>
            <a:r>
              <a:rPr lang="en-US" dirty="0"/>
              <a:t>numerical (0/1)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cause novel level problem too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11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7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Novel Levels treatment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Novel Levels – levels present in training but not in application.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 smtClean="0"/>
              <a:t>Most R modeling functions can accept categorical variables directly. </a:t>
            </a:r>
          </a:p>
          <a:p>
            <a:r>
              <a:rPr lang="en-US" sz="1800" dirty="0" smtClean="0"/>
              <a:t>One downside is that R models do not handle data containing categorical levels that were not present in the training data.</a:t>
            </a:r>
          </a:p>
          <a:p>
            <a:r>
              <a:rPr lang="en-US" sz="1800" dirty="0"/>
              <a:t>To avoid this, one would like to detect novel levels in new data and encode them in a way </a:t>
            </a:r>
            <a:r>
              <a:rPr lang="en-US" sz="1800" dirty="0" smtClean="0"/>
              <a:t>that the </a:t>
            </a:r>
            <a:r>
              <a:rPr lang="en-US" sz="1800" dirty="0"/>
              <a:t>model can understand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This task is much easier when representing categorical </a:t>
            </a:r>
            <a:r>
              <a:rPr lang="en-US" sz="1800" dirty="0"/>
              <a:t>variables as </a:t>
            </a:r>
            <a:r>
              <a:rPr lang="en-US" sz="1800" dirty="0"/>
              <a:t>indicators</a:t>
            </a:r>
            <a:r>
              <a:rPr lang="en-US" sz="1800" dirty="0"/>
              <a:t>.</a:t>
            </a:r>
          </a:p>
          <a:p>
            <a:r>
              <a:rPr lang="en-US" sz="1800" dirty="0"/>
              <a:t>The function </a:t>
            </a:r>
            <a:r>
              <a:rPr lang="en-US" sz="1800" dirty="0" err="1"/>
              <a:t>designTreatmentsN</a:t>
            </a:r>
            <a:r>
              <a:rPr lang="en-US" sz="1800" dirty="0"/>
              <a:t> creates new derived variables </a:t>
            </a:r>
            <a:r>
              <a:rPr lang="en-US" sz="1800" dirty="0"/>
              <a:t>-</a:t>
            </a:r>
            <a:r>
              <a:rPr lang="en-US" sz="1800" dirty="0"/>
              <a:t> </a:t>
            </a:r>
            <a:r>
              <a:rPr lang="en-US" sz="1800" dirty="0"/>
              <a:t>including indicators </a:t>
            </a:r>
            <a:r>
              <a:rPr lang="en-US" sz="1800" dirty="0"/>
              <a:t>– from the </a:t>
            </a:r>
            <a:r>
              <a:rPr lang="en-US" sz="1800" dirty="0"/>
              <a:t>original data</a:t>
            </a:r>
            <a:r>
              <a:rPr lang="en-US" sz="1800" dirty="0"/>
              <a:t>.</a:t>
            </a:r>
          </a:p>
          <a:p>
            <a:r>
              <a:rPr lang="en-US" sz="1800" dirty="0"/>
              <a:t>Indicator variables have the designation (or code) lev in the </a:t>
            </a:r>
            <a:r>
              <a:rPr lang="en-US" sz="1800" dirty="0" smtClean="0"/>
              <a:t>resulting treatment </a:t>
            </a:r>
            <a:r>
              <a:rPr lang="en-US" sz="1800" dirty="0"/>
              <a:t>plan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function prepare applies a treatment plan to a new data frame </a:t>
            </a:r>
            <a:r>
              <a:rPr lang="en-US" sz="1800" dirty="0"/>
              <a:t>that has </a:t>
            </a:r>
            <a:r>
              <a:rPr lang="en-US" sz="1800" dirty="0"/>
              <a:t>the same input columns as the original one.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12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9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Wide </a:t>
            </a:r>
            <a:r>
              <a:rPr lang="en-US" dirty="0"/>
              <a:t>data: variable </a:t>
            </a:r>
            <a:r>
              <a:rPr lang="en-US" dirty="0" err="1" smtClean="0"/>
              <a:t>signficance</a:t>
            </a:r>
            <a:r>
              <a:rPr lang="en-US" dirty="0" smtClean="0"/>
              <a:t> </a:t>
            </a:r>
            <a:r>
              <a:rPr lang="en-US" dirty="0"/>
              <a:t>and variable pruning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Wide </a:t>
            </a:r>
            <a:r>
              <a:rPr lang="en-US" dirty="0" smtClean="0"/>
              <a:t>datasets are computationally difficult &amp; chances of overfitting is high too.</a:t>
            </a:r>
          </a:p>
          <a:p>
            <a:r>
              <a:rPr lang="en-US" dirty="0"/>
              <a:t>Standard approaches to variable pruning include stepwise </a:t>
            </a:r>
            <a:r>
              <a:rPr lang="en-US" dirty="0" smtClean="0"/>
              <a:t>regression, L1(Lasso) Regularization &amp; Variable importance of Random Forest.</a:t>
            </a:r>
          </a:p>
          <a:p>
            <a:r>
              <a:rPr lang="en-US" dirty="0" err="1"/>
              <a:t>vtreat</a:t>
            </a:r>
            <a:r>
              <a:rPr lang="en-US" dirty="0"/>
              <a:t> </a:t>
            </a:r>
            <a:r>
              <a:rPr lang="en-US" dirty="0" smtClean="0"/>
              <a:t>offers </a:t>
            </a:r>
            <a:r>
              <a:rPr lang="en-US" dirty="0"/>
              <a:t>estimates of variable </a:t>
            </a:r>
            <a:r>
              <a:rPr lang="en-US" dirty="0" smtClean="0"/>
              <a:t>significance </a:t>
            </a:r>
            <a:r>
              <a:rPr lang="en-US" dirty="0"/>
              <a:t>and </a:t>
            </a:r>
            <a:r>
              <a:rPr lang="en-US" dirty="0" smtClean="0"/>
              <a:t>the option </a:t>
            </a:r>
            <a:r>
              <a:rPr lang="en-US" dirty="0"/>
              <a:t>of pruning variables based on these </a:t>
            </a:r>
            <a:r>
              <a:rPr lang="en-US" dirty="0" smtClean="0"/>
              <a:t>significances </a:t>
            </a:r>
            <a:r>
              <a:rPr lang="en-US" dirty="0"/>
              <a:t>during the data preparation step</a:t>
            </a:r>
            <a:r>
              <a:rPr lang="en-US" dirty="0" smtClean="0"/>
              <a:t>.</a:t>
            </a:r>
          </a:p>
          <a:p>
            <a:r>
              <a:rPr lang="en-US" dirty="0"/>
              <a:t>Variable significances</a:t>
            </a:r>
            <a:r>
              <a:rPr lang="en-US" dirty="0" smtClean="0"/>
              <a:t> </a:t>
            </a:r>
            <a:r>
              <a:rPr lang="en-US" dirty="0"/>
              <a:t>are based </a:t>
            </a:r>
            <a:r>
              <a:rPr lang="en-US" dirty="0" smtClean="0"/>
              <a:t>on the </a:t>
            </a:r>
            <a:r>
              <a:rPr lang="en-US" dirty="0"/>
              <a:t>significances </a:t>
            </a:r>
            <a:r>
              <a:rPr lang="en-US" dirty="0" smtClean="0"/>
              <a:t>of </a:t>
            </a:r>
            <a:r>
              <a:rPr lang="en-US" dirty="0"/>
              <a:t>the corresponding single-variable model.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13</a:t>
            </a:fld>
            <a:endParaRPr lang="en-US" dirty="0">
              <a:solidFill>
                <a:srgbClr val="1F497D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0248" y="4824460"/>
          <a:ext cx="8614228" cy="1278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131">
                  <a:extLst>
                    <a:ext uri="{9D8B030D-6E8A-4147-A177-3AD203B41FA5}">
                      <a16:colId xmlns:a16="http://schemas.microsoft.com/office/drawing/2014/main" val="901651998"/>
                    </a:ext>
                  </a:extLst>
                </a:gridCol>
                <a:gridCol w="5839097">
                  <a:extLst>
                    <a:ext uri="{9D8B030D-6E8A-4147-A177-3AD203B41FA5}">
                      <a16:colId xmlns:a16="http://schemas.microsoft.com/office/drawing/2014/main" val="935300197"/>
                    </a:ext>
                  </a:extLst>
                </a:gridCol>
              </a:tblGrid>
              <a:tr h="402682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r>
                        <a:rPr lang="en-US" baseline="0" dirty="0" smtClean="0"/>
                        <a:t> 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Significance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59019"/>
                  </a:ext>
                </a:extLst>
              </a:tr>
              <a:tr h="402682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statistic of a single variable linear regression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696264"/>
                  </a:ext>
                </a:extLst>
              </a:tr>
              <a:tr h="473589">
                <a:tc>
                  <a:txBody>
                    <a:bodyPr/>
                    <a:lstStyle/>
                    <a:p>
                      <a:pPr marL="0" algn="l" defTabSz="914285" rtl="0" eaLnBrk="1" latinLnBrk="0" hangingPunct="1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Problem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285" rtl="0" eaLnBrk="1" latinLnBrk="0" hangingPunct="1"/>
                      <a:r>
                        <a:rPr lang="el-GR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χ2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statistic of a single variable logistic regression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42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vtreat</a:t>
            </a:r>
            <a:r>
              <a:rPr lang="en-US" dirty="0"/>
              <a:t>: a </a:t>
            </a:r>
            <a:r>
              <a:rPr lang="en-US" dirty="0" err="1" smtClean="0"/>
              <a:t>data.frame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Sub-Title 24pt </a:t>
            </a:r>
            <a:r>
              <a:rPr lang="en-US" dirty="0"/>
              <a:t>Zurich BT Bold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January 05, 2019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Vtreat</a:t>
            </a:r>
            <a:r>
              <a:rPr lang="en-US" dirty="0" smtClean="0"/>
              <a:t> &amp; its Principles?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r>
              <a:rPr lang="en-US" dirty="0">
                <a:latin typeface="Zurich BT"/>
              </a:rPr>
              <a:t>Text is set in </a:t>
            </a:r>
            <a:r>
              <a:rPr lang="en-US" dirty="0">
                <a:latin typeface="Zurich BT"/>
              </a:rPr>
              <a:t>16pt </a:t>
            </a:r>
            <a:r>
              <a:rPr lang="en-US" dirty="0">
                <a:latin typeface="Zurich BT"/>
              </a:rPr>
              <a:t>Zurich </a:t>
            </a:r>
            <a:r>
              <a:rPr lang="en-US" dirty="0">
                <a:latin typeface="Zurich BT"/>
              </a:rPr>
              <a:t>BT</a:t>
            </a:r>
            <a:endParaRPr lang="en-US" dirty="0">
              <a:latin typeface="Zurich BT"/>
            </a:endParaRPr>
          </a:p>
          <a:p>
            <a:pPr defTabSz="1218988"/>
            <a:endParaRPr lang="en-US" dirty="0">
              <a:latin typeface="Zurich BT"/>
            </a:endParaRPr>
          </a:p>
          <a:p>
            <a:pPr defTabSz="1218988"/>
            <a:endParaRPr lang="en-US" dirty="0">
              <a:latin typeface="Zurich B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Vtreat</a:t>
            </a:r>
            <a:r>
              <a:rPr lang="en-US" dirty="0" smtClean="0"/>
              <a:t> </a:t>
            </a:r>
            <a:r>
              <a:rPr lang="en-US" dirty="0"/>
              <a:t>is an R </a:t>
            </a:r>
            <a:r>
              <a:rPr lang="en-US" dirty="0" err="1"/>
              <a:t>data.frame</a:t>
            </a:r>
            <a:r>
              <a:rPr lang="en-US" dirty="0"/>
              <a:t> processor that prepares real-world data for predictive modeling in a statistically sound </a:t>
            </a:r>
            <a:r>
              <a:rPr lang="en-US" dirty="0" smtClean="0"/>
              <a:t>manner.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01267" y="2057396"/>
            <a:ext cx="11687444" cy="3733803"/>
          </a:xfrm>
        </p:spPr>
        <p:txBody>
          <a:bodyPr/>
          <a:lstStyle/>
          <a:p>
            <a:r>
              <a:rPr lang="en-US" sz="1800" dirty="0" err="1" smtClean="0"/>
              <a:t>Vtreat</a:t>
            </a:r>
            <a:r>
              <a:rPr lang="en-US" sz="1800" dirty="0" smtClean="0"/>
              <a:t> collects statistics </a:t>
            </a:r>
            <a:r>
              <a:rPr lang="en-US" sz="1800" dirty="0"/>
              <a:t>on a </a:t>
            </a:r>
            <a:r>
              <a:rPr lang="en-US" sz="1800" dirty="0" err="1"/>
              <a:t>data.frame</a:t>
            </a:r>
            <a:r>
              <a:rPr lang="en-US" sz="1800" dirty="0"/>
              <a:t> in order to produce a treatment plan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Thi</a:t>
            </a:r>
            <a:r>
              <a:rPr lang="en-US" sz="1800" dirty="0" smtClean="0"/>
              <a:t>s </a:t>
            </a:r>
            <a:r>
              <a:rPr lang="en-US" sz="1800" dirty="0"/>
              <a:t>treatment </a:t>
            </a:r>
            <a:r>
              <a:rPr lang="en-US" sz="1800" dirty="0" smtClean="0"/>
              <a:t>plan </a:t>
            </a:r>
            <a:r>
              <a:rPr lang="en-US" sz="1800" dirty="0"/>
              <a:t>is used </a:t>
            </a:r>
            <a:r>
              <a:rPr lang="en-US" sz="1800" dirty="0" smtClean="0"/>
              <a:t>to process </a:t>
            </a:r>
            <a:r>
              <a:rPr lang="en-US" sz="1800" dirty="0"/>
              <a:t>subsequent </a:t>
            </a:r>
            <a:r>
              <a:rPr lang="en-US" sz="1800" dirty="0" smtClean="0"/>
              <a:t>train/ test </a:t>
            </a:r>
            <a:r>
              <a:rPr lang="en-US" sz="1800" dirty="0" err="1" smtClean="0"/>
              <a:t>data.frames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Statistically valid data treatment in the service of predictive modeling is an under-served topic.</a:t>
            </a: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b="1" dirty="0" smtClean="0"/>
              <a:t>Principles -</a:t>
            </a:r>
            <a:endParaRPr lang="en-US" b="1" dirty="0"/>
          </a:p>
          <a:p>
            <a:r>
              <a:rPr lang="en-US" sz="1800" dirty="0"/>
              <a:t>“Not a domain expert” </a:t>
            </a:r>
            <a:r>
              <a:rPr lang="en-US" sz="1800" dirty="0" smtClean="0"/>
              <a:t>assumption</a:t>
            </a:r>
          </a:p>
          <a:p>
            <a:r>
              <a:rPr lang="en-US" sz="1800" dirty="0"/>
              <a:t>“Not the last step” </a:t>
            </a:r>
            <a:r>
              <a:rPr lang="en-US" sz="1800" dirty="0" smtClean="0"/>
              <a:t>assumption</a:t>
            </a:r>
          </a:p>
          <a:p>
            <a:r>
              <a:rPr lang="en-US" sz="1800" dirty="0"/>
              <a:t>“Consistent estimators” </a:t>
            </a:r>
            <a:r>
              <a:rPr lang="en-US" sz="1800" dirty="0" smtClean="0"/>
              <a:t>principle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7592" y="6400807"/>
            <a:ext cx="609600" cy="366183"/>
          </a:xfrm>
        </p:spPr>
        <p:txBody>
          <a:bodyPr/>
          <a:lstStyle/>
          <a:p>
            <a:pPr defTabSz="914285"/>
            <a:r>
              <a:rPr lang="en-US" dirty="0">
                <a:solidFill>
                  <a:srgbClr val="1F497D"/>
                </a:solidFill>
              </a:rPr>
              <a:t>3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dirty="0" err="1"/>
              <a:t>cat_B</a:t>
            </a:r>
            <a:r>
              <a:rPr lang="en-US" dirty="0"/>
              <a:t> : a single variable Bayesian model of the difference in logit-odds in outcome from the mean distribution, conditioned on the observed value of the original variable. In our example: </a:t>
            </a:r>
            <a:r>
              <a:rPr lang="en-US" dirty="0" err="1"/>
              <a:t>x_catB</a:t>
            </a:r>
            <a:r>
              <a:rPr lang="en-US" dirty="0"/>
              <a:t> = logit(P[y == </a:t>
            </a:r>
            <a:r>
              <a:rPr lang="en-US" dirty="0" err="1"/>
              <a:t>target|x</a:t>
            </a:r>
            <a:r>
              <a:rPr lang="en-US" dirty="0"/>
              <a:t>]) − logit(P[y == target]). This encoding is especially useful for categorical variables that have </a:t>
            </a:r>
            <a:r>
              <a:rPr lang="en-US" dirty="0">
                <a:solidFill>
                  <a:srgbClr val="FF0000"/>
                </a:solidFill>
              </a:rPr>
              <a:t>a large number of levels</a:t>
            </a:r>
            <a:r>
              <a:rPr lang="en-US" dirty="0"/>
              <a:t>, but be aware it can obscure degrees of freedom if not used properly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cat_P</a:t>
            </a:r>
            <a:r>
              <a:rPr lang="en-US" dirty="0" smtClean="0"/>
              <a:t> </a:t>
            </a:r>
            <a:r>
              <a:rPr lang="en-US" dirty="0"/>
              <a:t>: the prevalence (frequency) of each categorical level in the training data. This indicates if the original level was </a:t>
            </a:r>
            <a:r>
              <a:rPr lang="en-US" dirty="0">
                <a:solidFill>
                  <a:srgbClr val="FF0000"/>
                </a:solidFill>
              </a:rPr>
              <a:t>rare or common</a:t>
            </a:r>
            <a:r>
              <a:rPr lang="en-US" dirty="0"/>
              <a:t>. Not always directly useful in the model, but can be useful in interactions.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4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5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9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cat_N</a:t>
            </a:r>
            <a:r>
              <a:rPr lang="en-US" dirty="0"/>
              <a:t> : a single variable regression model of the difference in outcome expectation conditioned on the observed value of the original variable. In our example: </a:t>
            </a:r>
            <a:r>
              <a:rPr lang="en-US" dirty="0" err="1"/>
              <a:t>x_catN</a:t>
            </a:r>
            <a:r>
              <a:rPr lang="en-US" dirty="0"/>
              <a:t> = E[</a:t>
            </a:r>
            <a:r>
              <a:rPr lang="en-US" dirty="0" err="1"/>
              <a:t>yN|x</a:t>
            </a:r>
            <a:r>
              <a:rPr lang="en-US" dirty="0"/>
              <a:t>] − E[</a:t>
            </a:r>
            <a:r>
              <a:rPr lang="en-US" dirty="0" err="1"/>
              <a:t>yN</a:t>
            </a:r>
            <a:r>
              <a:rPr lang="en-US" dirty="0"/>
              <a:t>]. This encoding is especially useful for categorical variables that have a large number of levels, but be aware it can obscure degrees of freedom if not used properly</a:t>
            </a:r>
            <a:r>
              <a:rPr lang="en-US" dirty="0" smtClean="0"/>
              <a:t>.</a:t>
            </a:r>
          </a:p>
          <a:p>
            <a:r>
              <a:rPr lang="en-US" dirty="0" err="1"/>
              <a:t>cat_D</a:t>
            </a:r>
            <a:r>
              <a:rPr lang="en-US" dirty="0"/>
              <a:t> : the within-group deviation of the outcome conditioned on each categorical level in the training data. This indicates whether the outcome value is concentrated or diffuse with respect to a particular level. Not always directly useful in the model, but can be useful in interactions.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6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7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ML Algorithms fail to perform well due to common correctable data issues viz.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 smtClean="0"/>
              <a:t>Categorical </a:t>
            </a:r>
            <a:r>
              <a:rPr lang="en-US" sz="1800" dirty="0"/>
              <a:t>variables with very many levels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Rare categorical levels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Novel categorical levels</a:t>
            </a:r>
            <a:r>
              <a:rPr lang="en-US" sz="1800" dirty="0" smtClean="0"/>
              <a:t>. (levels present in training but not in application)</a:t>
            </a:r>
          </a:p>
          <a:p>
            <a:r>
              <a:rPr lang="en-US" sz="1800" dirty="0"/>
              <a:t>Missing/invalid values NA, </a:t>
            </a:r>
            <a:r>
              <a:rPr lang="en-US" sz="1800" dirty="0" err="1"/>
              <a:t>NaN</a:t>
            </a:r>
            <a:r>
              <a:rPr lang="en-US" sz="1800" dirty="0"/>
              <a:t>, +-Inf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Extreme values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Constant and near-constant </a:t>
            </a:r>
            <a:r>
              <a:rPr lang="en-US" sz="1800" dirty="0" smtClean="0"/>
              <a:t>variables</a:t>
            </a:r>
          </a:p>
          <a:p>
            <a:r>
              <a:rPr lang="en-US" sz="1800" dirty="0"/>
              <a:t>Need for estimated single-variable model effect sizes and significances.</a:t>
            </a:r>
            <a:endParaRPr lang="en-US" sz="1800" dirty="0"/>
          </a:p>
          <a:p>
            <a:endParaRPr lang="en-US" dirty="0" smtClean="0"/>
          </a:p>
          <a:p>
            <a:r>
              <a:rPr lang="en-US" dirty="0" err="1"/>
              <a:t>vtreat</a:t>
            </a:r>
            <a:r>
              <a:rPr lang="en-US" dirty="0"/>
              <a:t> automates the mitigation of these issues, which we call data treatment.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7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7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How Problem is tackled?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goal of </a:t>
            </a:r>
            <a:r>
              <a:rPr lang="en-US" sz="2300" dirty="0" err="1"/>
              <a:t>vtreat</a:t>
            </a:r>
            <a:r>
              <a:rPr lang="en-US" sz="2300" dirty="0"/>
              <a:t> is to reliably generate an R </a:t>
            </a:r>
            <a:r>
              <a:rPr lang="en-US" sz="2300" dirty="0" err="1"/>
              <a:t>data.frame</a:t>
            </a:r>
            <a:r>
              <a:rPr lang="en-US" sz="2300" dirty="0"/>
              <a:t> that is safe to work with, as: </a:t>
            </a:r>
            <a:endParaRPr lang="en-US" sz="2300" dirty="0" smtClean="0"/>
          </a:p>
          <a:p>
            <a:r>
              <a:rPr lang="en-US" sz="1800" dirty="0" smtClean="0"/>
              <a:t>Missing </a:t>
            </a:r>
            <a:r>
              <a:rPr lang="en-US" sz="1800" dirty="0"/>
              <a:t>or invalid values are replaced with safe valid values, and further indicated by additional dummy variables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Categorical variables are represented in a manner that is robust to the appearance of novel levels during model application. </a:t>
            </a:r>
            <a:endParaRPr lang="en-US" sz="1800" dirty="0" smtClean="0"/>
          </a:p>
          <a:p>
            <a:r>
              <a:rPr lang="en-US" sz="1800" dirty="0" smtClean="0"/>
              <a:t>High </a:t>
            </a:r>
            <a:r>
              <a:rPr lang="en-US" sz="1800" dirty="0"/>
              <a:t>cardinality categorical values are safely converted to numerical impact codes2 while avoiding introducing nested model bias 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Non-rare </a:t>
            </a:r>
            <a:r>
              <a:rPr lang="en-US" sz="1800" dirty="0"/>
              <a:t>levels of all categorical variables are also retained as explicit indicator variables (an advantage for many modeling techniques, such as trees and other recursive partitioning methods). </a:t>
            </a:r>
            <a:endParaRPr lang="en-US" sz="1800" dirty="0" smtClean="0"/>
          </a:p>
          <a:p>
            <a:r>
              <a:rPr lang="en-US" sz="1800" dirty="0" smtClean="0"/>
              <a:t>Estimated </a:t>
            </a:r>
            <a:r>
              <a:rPr lang="en-US" sz="1800" dirty="0"/>
              <a:t>variable significances are supplied for user-controlled variable pruning.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8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8988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designTreatmentsN</a:t>
            </a:r>
            <a:r>
              <a:rPr lang="en-US" dirty="0"/>
              <a:t> creates new derived variables – including indicators – from the original data. Indicator variables have the designation (or code) lev in the resulting treatment plan. The function prepare applies a treatment plan to a new data frame that has the same input columns as the original one. We give a detailed discussion of the </a:t>
            </a:r>
            <a:r>
              <a:rPr lang="en-US" dirty="0" err="1"/>
              <a:t>vtreat</a:t>
            </a:r>
            <a:r>
              <a:rPr lang="en-US" dirty="0"/>
              <a:t> workflow in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E451D-5525-4539-B07D-AF98FB2E324F}" type="slidenum">
              <a:rPr lang="en-US" smtClean="0">
                <a:solidFill>
                  <a:srgbClr val="1F497D"/>
                </a:solidFill>
              </a:rPr>
              <a:pPr/>
              <a:t>9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Zurich BT</vt:lpstr>
      <vt:lpstr>Zurich Lt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Singh          /BIUA_DEPT/IBANK/HYD</dc:creator>
  <cp:lastModifiedBy>Vishnu Singh          /BIUA_DEPT/IBANK/HYD</cp:lastModifiedBy>
  <cp:revision>1</cp:revision>
  <dcterms:created xsi:type="dcterms:W3CDTF">2019-01-03T12:41:58Z</dcterms:created>
  <dcterms:modified xsi:type="dcterms:W3CDTF">2019-01-03T12:42:21Z</dcterms:modified>
</cp:coreProperties>
</file>