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96" r:id="rId3"/>
    <p:sldId id="257" r:id="rId4"/>
    <p:sldId id="306" r:id="rId5"/>
    <p:sldId id="307" r:id="rId6"/>
    <p:sldId id="305" r:id="rId7"/>
    <p:sldId id="299" r:id="rId8"/>
    <p:sldId id="298" r:id="rId9"/>
    <p:sldId id="297" r:id="rId10"/>
    <p:sldId id="300" r:id="rId11"/>
    <p:sldId id="301" r:id="rId12"/>
    <p:sldId id="302" r:id="rId13"/>
    <p:sldId id="303" r:id="rId14"/>
    <p:sldId id="304" r:id="rId15"/>
    <p:sldId id="274" r:id="rId16"/>
    <p:sldId id="258" r:id="rId17"/>
    <p:sldId id="259" r:id="rId18"/>
    <p:sldId id="260" r:id="rId19"/>
    <p:sldId id="262" r:id="rId20"/>
    <p:sldId id="276" r:id="rId21"/>
    <p:sldId id="277" r:id="rId22"/>
    <p:sldId id="278" r:id="rId23"/>
    <p:sldId id="264" r:id="rId24"/>
    <p:sldId id="265" r:id="rId25"/>
    <p:sldId id="266" r:id="rId26"/>
    <p:sldId id="279" r:id="rId27"/>
    <p:sldId id="280" r:id="rId28"/>
    <p:sldId id="281" r:id="rId29"/>
    <p:sldId id="283" r:id="rId30"/>
    <p:sldId id="267" r:id="rId31"/>
    <p:sldId id="284" r:id="rId32"/>
    <p:sldId id="286" r:id="rId33"/>
    <p:sldId id="287" r:id="rId34"/>
    <p:sldId id="289" r:id="rId35"/>
    <p:sldId id="294" r:id="rId36"/>
    <p:sldId id="290" r:id="rId37"/>
    <p:sldId id="29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F9B0C-C960-46FB-889E-8DF78B4288F6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058A1-1C07-4E60-884F-FCFCEC90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1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F4AD661-F1B8-4AAC-9AAA-F5FBF26B167C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F4AD661-F1B8-4AAC-9AAA-F5FBF26B167C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661-F1B8-4AAC-9AAA-F5FBF26B167C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F4AD661-F1B8-4AAC-9AAA-F5FBF26B167C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26F16A-9DB6-46F1-9E7F-E7A30A55FDB8}" type="slidenum">
              <a:rPr lang="en-IN" smtClean="0"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mastery.com/supervised-and-unsupervised-machine-learning-algorithm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listendata.com/2016/08/observation-and-performance-window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towardsdatascience.com/understanding-the-bias-variance-tradeoff-165e6942b22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linear-regression-detailed-view-ea73175f6e86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analyticsvidhya.com/blog/2019/08/11-important-model-evaluation-error-metrics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eval.wordpress.com/introduction/basic-evaluation-measures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towardsdatascience.com/understanding-auc-roc-curve-68b2303cc9c5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assumptions-of-linear-regression-algorithm-ed9ea32224e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Regression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- Vishnu Prakash Singh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19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767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263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708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548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566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dirty="0"/>
              <a:t>We all use it on a daily </a:t>
            </a:r>
            <a:r>
              <a:rPr lang="en-US" sz="2200" dirty="0" smtClean="0"/>
              <a:t>basis. Some Examples are as follow</a:t>
            </a:r>
          </a:p>
          <a:p>
            <a:endParaRPr lang="en-US" sz="2200" dirty="0"/>
          </a:p>
          <a:p>
            <a:r>
              <a:rPr lang="en-US" sz="2400" dirty="0"/>
              <a:t>Spam </a:t>
            </a:r>
            <a:r>
              <a:rPr lang="en-US" sz="2400" dirty="0" smtClean="0"/>
              <a:t>filtering</a:t>
            </a:r>
            <a:endParaRPr lang="en-US" sz="2400" dirty="0"/>
          </a:p>
          <a:p>
            <a:r>
              <a:rPr lang="en-US" sz="2400" dirty="0"/>
              <a:t>Credit card fraud </a:t>
            </a:r>
            <a:r>
              <a:rPr lang="en-US" sz="2400" dirty="0" smtClean="0"/>
              <a:t>detection</a:t>
            </a:r>
            <a:endParaRPr lang="en-US" sz="2400" dirty="0"/>
          </a:p>
          <a:p>
            <a:r>
              <a:rPr lang="en-US" sz="2400" dirty="0"/>
              <a:t>Digit recognition on checks, zip </a:t>
            </a:r>
            <a:r>
              <a:rPr lang="en-US" sz="2400" dirty="0" smtClean="0"/>
              <a:t>codes</a:t>
            </a:r>
            <a:endParaRPr lang="en-US" sz="2400" dirty="0"/>
          </a:p>
          <a:p>
            <a:r>
              <a:rPr lang="en-US" sz="2400" dirty="0"/>
              <a:t>Detecting faces in </a:t>
            </a:r>
            <a:r>
              <a:rPr lang="en-US" sz="2400" dirty="0" smtClean="0"/>
              <a:t>images</a:t>
            </a:r>
            <a:endParaRPr lang="en-US" sz="2400" dirty="0"/>
          </a:p>
          <a:p>
            <a:r>
              <a:rPr lang="en-US" sz="2400" dirty="0"/>
              <a:t>MRI image </a:t>
            </a:r>
            <a:r>
              <a:rPr lang="en-US" sz="2400" dirty="0" smtClean="0"/>
              <a:t>analysis</a:t>
            </a:r>
            <a:endParaRPr lang="en-US" sz="2400" dirty="0"/>
          </a:p>
          <a:p>
            <a:r>
              <a:rPr lang="en-US" sz="2400" dirty="0"/>
              <a:t>Recommendation </a:t>
            </a:r>
            <a:r>
              <a:rPr lang="en-US" sz="2400" dirty="0" smtClean="0"/>
              <a:t>system</a:t>
            </a:r>
            <a:endParaRPr lang="en-US" sz="2400" dirty="0"/>
          </a:p>
          <a:p>
            <a:r>
              <a:rPr lang="en-US" sz="2400"/>
              <a:t>Handwriting </a:t>
            </a:r>
            <a:r>
              <a:rPr lang="en-US" sz="2400" smtClean="0"/>
              <a:t>recognition </a:t>
            </a:r>
            <a:endParaRPr lang="en-US" sz="2400" dirty="0"/>
          </a:p>
          <a:p>
            <a:endParaRPr lang="en-US" dirty="0" smtClean="0"/>
          </a:p>
        </p:txBody>
      </p:sp>
      <p:pic>
        <p:nvPicPr>
          <p:cNvPr id="149" name="Picture 2" descr="https://miro.medium.com/max/988/1*WPNWThU61A1HQTo89kn6kQ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474068"/>
            <a:ext cx="2690098" cy="248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668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Machine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/>
              <a:t>Supervised</a:t>
            </a:r>
          </a:p>
          <a:p>
            <a:r>
              <a:rPr lang="en-IN" sz="2200" dirty="0" smtClean="0"/>
              <a:t>Un Supervised</a:t>
            </a:r>
          </a:p>
          <a:p>
            <a:r>
              <a:rPr lang="en-IN" sz="2200" dirty="0" smtClean="0"/>
              <a:t>Reinforced</a:t>
            </a:r>
          </a:p>
          <a:p>
            <a:endParaRPr lang="en-IN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US" sz="1000" dirty="0" smtClean="0"/>
              <a:t>Source </a:t>
            </a:r>
            <a:r>
              <a:rPr lang="en-US" sz="1000" dirty="0"/>
              <a:t>- </a:t>
            </a:r>
            <a:r>
              <a:rPr lang="en-US" sz="1000" dirty="0">
                <a:hlinkClick r:id="rId2"/>
              </a:rPr>
              <a:t>https://machinelearningmastery.com/supervised-and-unsupervised-machine-learning-algorithms/</a:t>
            </a:r>
            <a:endParaRPr lang="en-US" sz="1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535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Supervised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200" dirty="0"/>
              <a:t>Supervised learning is where you have input variables (x) and an output variable (Y) and you use an algorithm to learn the mapping </a:t>
            </a:r>
            <a:r>
              <a:rPr lang="en-US" sz="2200" dirty="0" smtClean="0"/>
              <a:t>(target) function </a:t>
            </a:r>
            <a:r>
              <a:rPr lang="en-US" sz="2200" dirty="0"/>
              <a:t>from the input to the </a:t>
            </a:r>
            <a:r>
              <a:rPr lang="en-US" sz="2200" dirty="0" smtClean="0"/>
              <a:t>output. </a:t>
            </a:r>
            <a:r>
              <a:rPr lang="en-US" sz="2200" dirty="0" err="1" smtClean="0"/>
              <a:t>i.e</a:t>
            </a:r>
            <a:r>
              <a:rPr lang="en-US" sz="2200" dirty="0" smtClean="0"/>
              <a:t> Y </a:t>
            </a:r>
            <a:r>
              <a:rPr lang="en-US" sz="2200" dirty="0"/>
              <a:t>= f(X)</a:t>
            </a:r>
          </a:p>
          <a:p>
            <a:r>
              <a:rPr lang="en-US" sz="2200" dirty="0"/>
              <a:t>The goal is to approximate the mapping function so well that when you have new input data (x) that you can predict the output variables (Y) for that data.</a:t>
            </a:r>
            <a:endParaRPr lang="en-US" sz="2200" dirty="0" smtClean="0"/>
          </a:p>
          <a:p>
            <a:pPr fontAlgn="base"/>
            <a:r>
              <a:rPr lang="en-US" sz="2200" dirty="0"/>
              <a:t>Supervised learning problems can be further grouped into regression and classification problems.</a:t>
            </a:r>
          </a:p>
          <a:p>
            <a:pPr fontAlgn="base"/>
            <a:r>
              <a:rPr lang="en-US" sz="2000" b="1" dirty="0"/>
              <a:t>Classification</a:t>
            </a:r>
            <a:r>
              <a:rPr lang="en-US" sz="2000" dirty="0"/>
              <a:t>: A classification problem is when the output variable is a category, such as “red” or “blue” or “disease” and “no disease</a:t>
            </a:r>
            <a:r>
              <a:rPr lang="en-US" sz="2000" dirty="0" smtClean="0"/>
              <a:t>”. E.g. Logistic Regression</a:t>
            </a:r>
            <a:endParaRPr lang="en-US" sz="2000" dirty="0"/>
          </a:p>
          <a:p>
            <a:pPr fontAlgn="base"/>
            <a:r>
              <a:rPr lang="en-US" sz="2000" b="1" dirty="0"/>
              <a:t>Regression</a:t>
            </a:r>
            <a:r>
              <a:rPr lang="en-US" sz="2000" dirty="0"/>
              <a:t>: A regression problem is when the output variable is a </a:t>
            </a:r>
            <a:r>
              <a:rPr lang="en-US" sz="2000" dirty="0" smtClean="0"/>
              <a:t>continuous </a:t>
            </a:r>
            <a:r>
              <a:rPr lang="en-US" sz="2000" dirty="0"/>
              <a:t>value, such as </a:t>
            </a:r>
            <a:r>
              <a:rPr lang="en-US" sz="2000" dirty="0" smtClean="0"/>
              <a:t>“rupees” </a:t>
            </a:r>
            <a:r>
              <a:rPr lang="en-US" sz="2000" dirty="0"/>
              <a:t>or “weight</a:t>
            </a:r>
            <a:r>
              <a:rPr lang="en-US" sz="2000" dirty="0" smtClean="0"/>
              <a:t>”. E.g. Linear Regression</a:t>
            </a:r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038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Unsupervised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Unsupervised learning is where you only have input data (X) and no corresponding output variables</a:t>
            </a:r>
            <a:r>
              <a:rPr lang="en-US" sz="2200" dirty="0" smtClean="0"/>
              <a:t>.</a:t>
            </a:r>
          </a:p>
          <a:p>
            <a:r>
              <a:rPr lang="en-US" sz="2200" dirty="0"/>
              <a:t>The goal for unsupervised learning is to model the underlying structure or distribution in the data in order to learn more about the data</a:t>
            </a:r>
            <a:r>
              <a:rPr lang="en-US" sz="2200" dirty="0" smtClean="0"/>
              <a:t>.</a:t>
            </a:r>
          </a:p>
          <a:p>
            <a:pPr fontAlgn="base"/>
            <a:r>
              <a:rPr lang="en-US" sz="2200" dirty="0"/>
              <a:t>Unsupervised learning problems can be further grouped into clustering and association problems.</a:t>
            </a:r>
          </a:p>
          <a:p>
            <a:pPr fontAlgn="base"/>
            <a:r>
              <a:rPr lang="en-US" sz="2000" b="1" dirty="0"/>
              <a:t>Clustering</a:t>
            </a:r>
            <a:r>
              <a:rPr lang="en-US" sz="2000" dirty="0"/>
              <a:t>: A clustering problem is where you want to discover the inherent groupings in the data, such as grouping customers by purchasing behavior</a:t>
            </a:r>
            <a:r>
              <a:rPr lang="en-US" sz="2000" dirty="0" smtClean="0"/>
              <a:t>. </a:t>
            </a:r>
            <a:r>
              <a:rPr lang="en-US" sz="2000" dirty="0" err="1"/>
              <a:t>e</a:t>
            </a:r>
            <a:r>
              <a:rPr lang="en-US" sz="2000" dirty="0" err="1" smtClean="0"/>
              <a:t>.g</a:t>
            </a:r>
            <a:r>
              <a:rPr lang="en-US" sz="2000" dirty="0" smtClean="0"/>
              <a:t> K means</a:t>
            </a:r>
            <a:endParaRPr lang="en-US" sz="2000" dirty="0"/>
          </a:p>
          <a:p>
            <a:pPr fontAlgn="base"/>
            <a:r>
              <a:rPr lang="en-US" sz="2000" b="1" dirty="0"/>
              <a:t>Association</a:t>
            </a:r>
            <a:r>
              <a:rPr lang="en-US" sz="2000" dirty="0"/>
              <a:t>:  An association rule learning problem is where you want to discover rules that describe large portions of your data, such as people that buy X also tend to buy Y</a:t>
            </a:r>
            <a:r>
              <a:rPr lang="en-US" sz="2000" dirty="0" smtClean="0"/>
              <a:t>. e.g. </a:t>
            </a:r>
            <a:r>
              <a:rPr lang="en-US" sz="2000" dirty="0" err="1" smtClean="0"/>
              <a:t>Apriori</a:t>
            </a:r>
            <a:r>
              <a:rPr lang="en-US" sz="2000" dirty="0" smtClean="0"/>
              <a:t> Algorithm</a:t>
            </a:r>
            <a:endParaRPr lang="en-US" sz="2000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939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Define Model windows – Observation/Performance window </a:t>
            </a:r>
          </a:p>
          <a:p>
            <a:r>
              <a:rPr lang="en-IN" dirty="0" smtClean="0"/>
              <a:t>Target Definition </a:t>
            </a:r>
          </a:p>
          <a:p>
            <a:r>
              <a:rPr lang="en-IN" dirty="0" smtClean="0"/>
              <a:t>Data Preparation, treatment/ management</a:t>
            </a:r>
          </a:p>
          <a:p>
            <a:r>
              <a:rPr lang="en-IN" dirty="0" smtClean="0"/>
              <a:t>Feature Engineering or Data transforming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924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Regression??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Regression analysis may be the most widely used statistical technique. 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Regression </a:t>
            </a:r>
            <a:r>
              <a:rPr lang="en-US" dirty="0"/>
              <a:t>analysis is a statistical technique for investigating and modeling </a:t>
            </a:r>
            <a:r>
              <a:rPr lang="en-US" dirty="0" smtClean="0"/>
              <a:t>the relationship </a:t>
            </a:r>
            <a:r>
              <a:rPr lang="en-US" dirty="0"/>
              <a:t>between </a:t>
            </a:r>
            <a:r>
              <a:rPr lang="en-US" dirty="0" smtClean="0"/>
              <a:t>variables</a:t>
            </a:r>
            <a:r>
              <a:rPr lang="en-IN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regression technique is used to observe changes in the dependent </a:t>
            </a:r>
            <a:r>
              <a:rPr lang="en-US" dirty="0" smtClean="0"/>
              <a:t>variable (Y) </a:t>
            </a:r>
            <a:r>
              <a:rPr lang="en-US" dirty="0"/>
              <a:t>with changes in the independent </a:t>
            </a:r>
            <a:r>
              <a:rPr lang="en-US" dirty="0" smtClean="0"/>
              <a:t>variables 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12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Observation/Performance window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The first step of building a predictive model is to choose period for predictors (independent variables) and target variable (dependent variable</a:t>
            </a:r>
            <a:r>
              <a:rPr lang="en-US" sz="2200" dirty="0" smtClean="0"/>
              <a:t>)</a:t>
            </a:r>
          </a:p>
          <a:p>
            <a:r>
              <a:rPr lang="en-US" sz="2200" b="1" dirty="0"/>
              <a:t>Observation </a:t>
            </a:r>
            <a:r>
              <a:rPr lang="en-US" sz="2200" b="1" dirty="0" smtClean="0"/>
              <a:t>Period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It is the period from where independent variables /predictors come from. </a:t>
            </a:r>
            <a:endParaRPr lang="en-US" sz="2200" dirty="0" smtClean="0"/>
          </a:p>
          <a:p>
            <a:r>
              <a:rPr lang="en-US" sz="2200" b="1" dirty="0" smtClean="0"/>
              <a:t>Performance Period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It is the period from where dependent variable /target come from. It is the period following the observation window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  <a:p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r>
              <a:rPr lang="en-US" sz="1000" dirty="0" smtClean="0">
                <a:hlinkClick r:id="rId2"/>
              </a:rPr>
              <a:t>Source - https</a:t>
            </a:r>
            <a:r>
              <a:rPr lang="en-US" sz="1000" dirty="0">
                <a:hlinkClick r:id="rId2"/>
              </a:rPr>
              <a:t>://www.listendata.com/2016/08/observation-and-performance-window.html</a:t>
            </a:r>
            <a:endParaRPr lang="en-US" sz="1000" dirty="0"/>
          </a:p>
        </p:txBody>
      </p:sp>
      <p:pic>
        <p:nvPicPr>
          <p:cNvPr id="2050" name="Picture 2" descr="https://2.bp.blogspot.com/-jHCFB6d9J1A/V8Q6YJd7VjI/AAAAAAAAFOg/FxXTxIY2sJMn1dt1MexjPnG4yHwlMjYDwCLcB/s1600/Window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653136"/>
            <a:ext cx="447675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589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Definition of Target should be defined clearly to avoid confusion of any sort. </a:t>
            </a:r>
          </a:p>
          <a:p>
            <a:endParaRPr lang="en-US" dirty="0"/>
          </a:p>
          <a:p>
            <a:r>
              <a:rPr lang="en-US" dirty="0" err="1" smtClean="0"/>
              <a:t>E.g</a:t>
            </a:r>
            <a:endParaRPr lang="en-US" dirty="0" smtClean="0"/>
          </a:p>
          <a:p>
            <a:r>
              <a:rPr lang="en-US" dirty="0" smtClean="0"/>
              <a:t> 90+ DPD in past 12 months for Delinquency Tracking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857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Univariate &amp; Bivariate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Univariate </a:t>
            </a: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Considers 1 variable at a time </a:t>
            </a:r>
            <a:r>
              <a:rPr lang="en-US" sz="2200" dirty="0" smtClean="0"/>
              <a:t>to understand distribution of variable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Summarizes &amp; finds pattern in </a:t>
            </a:r>
            <a:r>
              <a:rPr lang="en-US" sz="2200" dirty="0" smtClean="0"/>
              <a:t>a variable using </a:t>
            </a:r>
            <a:r>
              <a:rPr lang="en-US" sz="2200" dirty="0"/>
              <a:t>mean, median, mode, range, variance, </a:t>
            </a:r>
            <a:r>
              <a:rPr lang="en-US" sz="2200" dirty="0" smtClean="0"/>
              <a:t>standard deviation, max</a:t>
            </a:r>
            <a:r>
              <a:rPr lang="en-US" sz="2200" dirty="0"/>
              <a:t>, </a:t>
            </a:r>
            <a:r>
              <a:rPr lang="en-US" sz="2200" dirty="0" smtClean="0"/>
              <a:t>min, quartiles.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Other ways </a:t>
            </a:r>
            <a:r>
              <a:rPr lang="en-US" sz="2200" dirty="0"/>
              <a:t>- Frequency Distribution Tables, Bar Charts, </a:t>
            </a:r>
            <a:r>
              <a:rPr lang="en-US" sz="2200" dirty="0" smtClean="0"/>
              <a:t>Histograms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</a:t>
            </a:r>
            <a:r>
              <a:rPr lang="en-US" b="1" dirty="0" smtClean="0"/>
              <a:t>ivariate 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Considers exactly 2 variables at a time </a:t>
            </a:r>
            <a:r>
              <a:rPr lang="en-US" sz="2200" dirty="0" smtClean="0"/>
              <a:t>to understand relation between both variables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Summarizes </a:t>
            </a:r>
            <a:r>
              <a:rPr lang="en-US" sz="2200" dirty="0"/>
              <a:t>and finds pattern </a:t>
            </a:r>
            <a:r>
              <a:rPr lang="en-US" sz="2200" dirty="0" smtClean="0"/>
              <a:t>using Scatter </a:t>
            </a:r>
            <a:r>
              <a:rPr lang="en-US" sz="2200" dirty="0"/>
              <a:t>Plots, regression Analysis, Correlation Coefficients</a:t>
            </a:r>
          </a:p>
        </p:txBody>
      </p:sp>
    </p:spTree>
    <p:extLst>
      <p:ext uri="{BB962C8B-B14F-4D97-AF65-F5344CB8AC3E}">
        <p14:creationId xmlns:p14="http://schemas.microsoft.com/office/powerpoint/2010/main" val="261984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Missing value </a:t>
            </a:r>
            <a:r>
              <a:rPr lang="en-IN" dirty="0" smtClean="0"/>
              <a:t>treatment (Imputation)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All </a:t>
            </a:r>
            <a:r>
              <a:rPr lang="en-US" sz="2200" dirty="0"/>
              <a:t>the missing values </a:t>
            </a:r>
            <a:r>
              <a:rPr lang="en-US" sz="2200" dirty="0" smtClean="0"/>
              <a:t>must be filled </a:t>
            </a:r>
            <a:r>
              <a:rPr lang="en-US" sz="2200" dirty="0"/>
              <a:t>with an appropriate </a:t>
            </a:r>
            <a:r>
              <a:rPr lang="en-US" sz="2200" dirty="0" smtClean="0"/>
              <a:t>value. </a:t>
            </a:r>
            <a:r>
              <a:rPr lang="en-US" sz="2200" dirty="0"/>
              <a:t>Some examples of missing value treatment are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Missing values in simple count or amount variable are replaced by 0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Missing values in proportion variables are replaced by high values or -1 based on intuition. </a:t>
            </a:r>
            <a:endParaRPr lang="en-US" sz="20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Infinite </a:t>
            </a:r>
            <a:r>
              <a:rPr lang="en-US" sz="2000" dirty="0"/>
              <a:t>values are generally changed to high numbers as placeholders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Scores of the network where not available are replaced by -</a:t>
            </a:r>
            <a:r>
              <a:rPr lang="en-US" sz="2000" dirty="0" smtClean="0"/>
              <a:t>1.</a:t>
            </a:r>
            <a:endParaRPr lang="en-US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Standard deviation and mean variables are treated as -</a:t>
            </a:r>
            <a:r>
              <a:rPr lang="en-US" sz="2000" dirty="0" smtClean="0"/>
              <a:t>1.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NA values in categorical variable can be treated as new level of that variable.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547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Engineering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200" dirty="0" smtClean="0"/>
              <a:t>Creating variables from the fields which can not be used directly in the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 err="1" smtClean="0"/>
              <a:t>E.g</a:t>
            </a:r>
            <a:r>
              <a:rPr lang="en-IN" sz="2200" dirty="0" smtClean="0"/>
              <a:t> calculating variable ‘vintage’ from account open date,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 err="1" smtClean="0"/>
              <a:t>E.g</a:t>
            </a:r>
            <a:r>
              <a:rPr lang="en-IN" sz="2200" dirty="0" smtClean="0"/>
              <a:t> creating ‘number of </a:t>
            </a:r>
            <a:r>
              <a:rPr lang="en-IN" sz="2200" dirty="0" err="1" smtClean="0"/>
              <a:t>numerics</a:t>
            </a:r>
            <a:r>
              <a:rPr lang="en-IN" sz="2200" dirty="0" smtClean="0"/>
              <a:t>’ from address of customers</a:t>
            </a:r>
          </a:p>
          <a:p>
            <a:r>
              <a:rPr lang="en-IN" sz="2200" dirty="0" smtClean="0"/>
              <a:t>Summarising few variables using aggregating function to create new variable</a:t>
            </a:r>
            <a:endParaRPr lang="en-IN" sz="2200" dirty="0"/>
          </a:p>
          <a:p>
            <a:r>
              <a:rPr lang="en-IN" sz="2200" dirty="0"/>
              <a:t>Certain surrogate field variable </a:t>
            </a:r>
            <a:endParaRPr lang="en-IN" sz="2200" dirty="0" smtClean="0"/>
          </a:p>
          <a:p>
            <a:pPr marL="0" indent="0">
              <a:buNone/>
            </a:pPr>
            <a:r>
              <a:rPr lang="en-IN" sz="2200" b="1" dirty="0" smtClean="0"/>
              <a:t>Scaling &amp; Outlier Treatment</a:t>
            </a:r>
          </a:p>
          <a:p>
            <a:r>
              <a:rPr lang="en-IN" sz="2200" dirty="0" smtClean="0"/>
              <a:t>In few models, scaling &amp; outlier treatment is needed.</a:t>
            </a:r>
          </a:p>
          <a:p>
            <a:r>
              <a:rPr lang="en-IN" sz="2200" dirty="0" smtClean="0"/>
              <a:t>Practical way to treat outlier is to remove observations more than  99.9 percentile of that variable.</a:t>
            </a:r>
          </a:p>
          <a:p>
            <a:r>
              <a:rPr lang="en-IN" sz="2200" dirty="0" smtClean="0"/>
              <a:t>Types of Scaling – Standard scaling , Min max scaling(prone to outliers)</a:t>
            </a:r>
          </a:p>
          <a:p>
            <a:endParaRPr lang="en-IN" sz="2200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7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Interpretability vs Flexibility of 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dirty="0" smtClean="0"/>
              <a:t>The </a:t>
            </a:r>
            <a:r>
              <a:rPr lang="en-US" sz="2200" dirty="0"/>
              <a:t>process of evaluating a model’s performance is known as model assessment, whereas </a:t>
            </a:r>
            <a:r>
              <a:rPr lang="en-US" sz="2200" dirty="0" smtClean="0"/>
              <a:t>the </a:t>
            </a:r>
            <a:r>
              <a:rPr lang="en-US" sz="2200" dirty="0"/>
              <a:t>process of selecting the proper level of flexibility for a model is known as </a:t>
            </a:r>
            <a:r>
              <a:rPr lang="en-US" sz="2200" dirty="0" smtClean="0"/>
              <a:t>model </a:t>
            </a:r>
            <a:r>
              <a:rPr lang="en-US" sz="2200" dirty="0"/>
              <a:t>selection. </a:t>
            </a:r>
            <a:endParaRPr lang="en-US" sz="2200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20888"/>
            <a:ext cx="6048672" cy="381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0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vs Variance Tradeoff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BIAS</a:t>
            </a:r>
            <a:r>
              <a:rPr lang="en-US" sz="2000" dirty="0" smtClean="0"/>
              <a:t> </a:t>
            </a:r>
            <a:r>
              <a:rPr lang="en-US" sz="2000" dirty="0"/>
              <a:t>is the difference between the average prediction of our model and the correct value which we are trying to predict</a:t>
            </a:r>
            <a:r>
              <a:rPr lang="en-US" sz="20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always leads to high error on training and test data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VARIANCE</a:t>
            </a:r>
            <a:r>
              <a:rPr lang="en-US" sz="2000" dirty="0" smtClean="0"/>
              <a:t> </a:t>
            </a:r>
            <a:r>
              <a:rPr lang="en-IN" sz="2000" dirty="0"/>
              <a:t>Variance is the variability of model prediction for a given data point or a value which tells us spread of our data. </a:t>
            </a:r>
            <a:endParaRPr lang="en-IN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 smtClean="0"/>
              <a:t>Model </a:t>
            </a:r>
            <a:r>
              <a:rPr lang="en-IN" sz="2000" dirty="0"/>
              <a:t>with high variance pays a lot of attention to training data and does not generalize on the data which it hasn’t seen before</a:t>
            </a:r>
          </a:p>
          <a:p>
            <a:r>
              <a:rPr lang="en-US" sz="2000" dirty="0" smtClean="0"/>
              <a:t>Y = f(x) + e</a:t>
            </a:r>
            <a:endParaRPr lang="en-US" sz="2000" dirty="0"/>
          </a:p>
          <a:p>
            <a:endParaRPr lang="en-US" sz="2000" dirty="0" smtClean="0"/>
          </a:p>
          <a:p>
            <a:endParaRPr lang="en-IN" sz="2000" dirty="0"/>
          </a:p>
        </p:txBody>
      </p:sp>
      <p:pic>
        <p:nvPicPr>
          <p:cNvPr id="1026" name="Picture 2" descr="https://miro.medium.com/max/435/1*BtpFTBrGaQNE3TvU-0EVS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21088"/>
            <a:ext cx="27622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iro.medium.com/max/869/1*e7VaoBh5apjaM2p4afkFy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30" y="4906888"/>
            <a:ext cx="551497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08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vs Variance Tradeoff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1000" dirty="0" smtClean="0">
                <a:hlinkClick r:id="rId2"/>
              </a:rPr>
              <a:t>Source https</a:t>
            </a:r>
            <a:r>
              <a:rPr lang="en-IN" sz="1000" dirty="0">
                <a:hlinkClick r:id="rId2"/>
              </a:rPr>
              <a:t>://</a:t>
            </a:r>
            <a:r>
              <a:rPr lang="en-IN" sz="1000" dirty="0" smtClean="0">
                <a:hlinkClick r:id="rId2"/>
              </a:rPr>
              <a:t>towardsdatascience.com/understanding-the-bias-variance-tradeoff-165e6942b229</a:t>
            </a:r>
            <a:endParaRPr lang="en-IN" sz="1000" dirty="0"/>
          </a:p>
        </p:txBody>
      </p:sp>
      <p:pic>
        <p:nvPicPr>
          <p:cNvPr id="2052" name="Picture 4" descr="https://miro.medium.com/max/702/1*xwtSpR_zg7j7zusa4IDHN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" t="-4071" r="13338" b="4071"/>
          <a:stretch/>
        </p:blipFill>
        <p:spPr bwMode="auto">
          <a:xfrm>
            <a:off x="467543" y="1700808"/>
            <a:ext cx="4112732" cy="442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282" y="2060848"/>
            <a:ext cx="4420094" cy="406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Underfitting</a:t>
            </a:r>
            <a:r>
              <a:rPr lang="en-US" dirty="0" smtClean="0"/>
              <a:t> &amp; Overfitting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 smtClean="0"/>
              <a:t>Underfitting</a:t>
            </a:r>
            <a:r>
              <a:rPr lang="en-US" sz="2000" dirty="0"/>
              <a:t> </a:t>
            </a:r>
            <a:r>
              <a:rPr lang="en-US" sz="2000" dirty="0" smtClean="0"/>
              <a:t>- </a:t>
            </a:r>
            <a:r>
              <a:rPr lang="en-US" sz="2000" dirty="0"/>
              <a:t>when a </a:t>
            </a:r>
            <a:r>
              <a:rPr lang="en-US" sz="2000" dirty="0" smtClean="0"/>
              <a:t>model is </a:t>
            </a:r>
            <a:r>
              <a:rPr lang="en-US" sz="2000" dirty="0"/>
              <a:t>unable to capture the underlying pattern of the data. 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These </a:t>
            </a:r>
            <a:r>
              <a:rPr lang="en-US" sz="2000" dirty="0"/>
              <a:t>models usually have high bias and low variance. 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happens when we have very less amount of data to build an accurate model or when we try to build a linear model with a nonlinear data. </a:t>
            </a:r>
            <a:endParaRPr lang="en-US" sz="2000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Overfitting</a:t>
            </a:r>
            <a:r>
              <a:rPr lang="en-US" sz="2000" dirty="0"/>
              <a:t> </a:t>
            </a:r>
            <a:r>
              <a:rPr lang="en-US" sz="2000" dirty="0" smtClean="0"/>
              <a:t>- </a:t>
            </a:r>
            <a:r>
              <a:rPr lang="en-US" sz="2000" dirty="0"/>
              <a:t>when our model captures the noise along with the underlying pattern in data. 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happens when we train our model a lot over noisy dataset. 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These </a:t>
            </a:r>
            <a:r>
              <a:rPr lang="en-US" sz="2000" dirty="0"/>
              <a:t>models have low bias and high variance. 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Models like </a:t>
            </a:r>
            <a:r>
              <a:rPr lang="en-US" sz="2000" dirty="0"/>
              <a:t>Decision trees </a:t>
            </a:r>
            <a:r>
              <a:rPr lang="en-US" sz="2000" dirty="0" smtClean="0"/>
              <a:t>are </a:t>
            </a:r>
            <a:r>
              <a:rPr lang="en-US" sz="2000" dirty="0"/>
              <a:t>prone to overfitting.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3416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Resampling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Repeatedly </a:t>
            </a:r>
            <a:r>
              <a:rPr lang="en-US" sz="2200" dirty="0"/>
              <a:t>drawing samples from a training set and refitting a model of interest on each sample in order to obtain additional information about the fitted </a:t>
            </a:r>
            <a:r>
              <a:rPr lang="en-US" sz="2200" dirty="0" smtClean="0"/>
              <a:t>model. e.g. Estimating variability </a:t>
            </a:r>
            <a:r>
              <a:rPr lang="en-US" sz="2200" dirty="0"/>
              <a:t>of a linear </a:t>
            </a:r>
            <a:r>
              <a:rPr lang="en-US" sz="2200" dirty="0" smtClean="0"/>
              <a:t>regression</a:t>
            </a:r>
            <a:endParaRPr lang="en-IN" sz="2000" dirty="0" smtClean="0"/>
          </a:p>
          <a:p>
            <a:r>
              <a:rPr lang="en-IN" sz="2000" dirty="0" smtClean="0"/>
              <a:t>2 common resampling methods - </a:t>
            </a:r>
            <a:r>
              <a:rPr lang="en-IN" sz="2000" b="1" dirty="0" smtClean="0"/>
              <a:t>cross-validation and bootstrap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US" sz="2000" b="1" dirty="0" smtClean="0"/>
              <a:t>Bootstrapping</a:t>
            </a:r>
            <a:r>
              <a:rPr lang="en-US" sz="2000" dirty="0" smtClean="0"/>
              <a:t> - The bootstrap method is a resampling technique used to estimate statistics like mean, </a:t>
            </a:r>
            <a:r>
              <a:rPr lang="en-US" sz="2000" dirty="0" err="1" smtClean="0"/>
              <a:t>sd</a:t>
            </a:r>
            <a:r>
              <a:rPr lang="en-US" sz="2000" dirty="0" smtClean="0"/>
              <a:t> on a population by sampling a dataset with replacement.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 smtClean="0"/>
              <a:t>Cross-Validation</a:t>
            </a:r>
            <a:r>
              <a:rPr lang="en-US" sz="2000" dirty="0" smtClean="0"/>
              <a:t> is a technique for evaluating ML models by training several ML models on training data and evaluating them on the test data. It is used to detect overfitting.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273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Linear Regression</a:t>
            </a:r>
            <a:r>
              <a:rPr lang="en-US" dirty="0"/>
              <a:t> is used to find the relation </a:t>
            </a:r>
            <a:r>
              <a:rPr lang="en-US" dirty="0" smtClean="0"/>
              <a:t>between dependent/ Response variable(Y) and independent/ explanatory variables (X).</a:t>
            </a:r>
          </a:p>
          <a:p>
            <a:r>
              <a:rPr lang="en-US" dirty="0" smtClean="0"/>
              <a:t>The </a:t>
            </a:r>
            <a:r>
              <a:rPr lang="en-US" dirty="0"/>
              <a:t>dependent variable </a:t>
            </a:r>
            <a:r>
              <a:rPr lang="en-US" dirty="0" smtClean="0"/>
              <a:t>(Y) is continuous in nature where as independent variables (X) can be continuous </a:t>
            </a:r>
            <a:r>
              <a:rPr lang="en-US" dirty="0"/>
              <a:t>or categorical </a:t>
            </a:r>
            <a:r>
              <a:rPr lang="en-US" dirty="0" smtClean="0"/>
              <a:t>in nature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Relationship between Y and X is statistical not deterministic.</a:t>
            </a:r>
          </a:p>
          <a:p>
            <a:r>
              <a:rPr lang="en-US" dirty="0"/>
              <a:t>The core idea is to obtain a line that best fits the data.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best fit line is the one for which total prediction error (all data points) are as small as possible. </a:t>
            </a:r>
            <a:endParaRPr lang="en-US" dirty="0" smtClean="0"/>
          </a:p>
          <a:p>
            <a:r>
              <a:rPr lang="en-US" dirty="0" smtClean="0"/>
              <a:t>Error </a:t>
            </a:r>
            <a:r>
              <a:rPr lang="en-US" dirty="0"/>
              <a:t>is the distance between the point to the regression line.</a:t>
            </a:r>
            <a:endParaRPr lang="en-US" dirty="0" smtClean="0"/>
          </a:p>
          <a:p>
            <a:r>
              <a:rPr lang="en-IN" sz="1100" dirty="0" smtClean="0">
                <a:hlinkClick r:id="rId2"/>
              </a:rPr>
              <a:t>https</a:t>
            </a:r>
            <a:r>
              <a:rPr lang="en-IN" sz="1100" dirty="0">
                <a:hlinkClick r:id="rId2"/>
              </a:rPr>
              <a:t>://towardsdatascience.com/linear-regression-detailed-view-ea73175f6e86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73654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Cross Validation (CV)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Hold out method </a:t>
            </a:r>
          </a:p>
          <a:p>
            <a:r>
              <a:rPr lang="en-US" sz="2000" dirty="0"/>
              <a:t>we reserve </a:t>
            </a:r>
            <a:r>
              <a:rPr lang="en-US" sz="2000" dirty="0" smtClean="0"/>
              <a:t>70</a:t>
            </a:r>
            <a:r>
              <a:rPr lang="en-US" sz="2000" dirty="0"/>
              <a:t>% of the dataset for validation and the remaining </a:t>
            </a:r>
            <a:r>
              <a:rPr lang="en-US" sz="2000" dirty="0" smtClean="0"/>
              <a:t>30</a:t>
            </a:r>
            <a:r>
              <a:rPr lang="en-US" sz="2000" dirty="0"/>
              <a:t>% for model </a:t>
            </a:r>
            <a:r>
              <a:rPr lang="en-US" sz="2000" dirty="0" smtClean="0"/>
              <a:t>training.(ratios may vary)</a:t>
            </a:r>
          </a:p>
          <a:p>
            <a:r>
              <a:rPr lang="en-US" sz="2000" dirty="0" smtClean="0"/>
              <a:t>Chances of missing out information during training is high</a:t>
            </a:r>
            <a:endParaRPr lang="en-IN" sz="2000" dirty="0" smtClean="0"/>
          </a:p>
          <a:p>
            <a:r>
              <a:rPr lang="en-US" sz="2000" dirty="0" smtClean="0"/>
              <a:t>A part of data is stored for testing. Model is trained on the other part of the data (train set)</a:t>
            </a:r>
          </a:p>
          <a:p>
            <a:endParaRPr lang="en-IN" sz="2000" dirty="0"/>
          </a:p>
          <a:p>
            <a:r>
              <a:rPr lang="en-US" b="1" dirty="0" smtClean="0"/>
              <a:t>Leave one out CV</a:t>
            </a:r>
          </a:p>
          <a:p>
            <a:r>
              <a:rPr lang="en-US" sz="2000" dirty="0" smtClean="0"/>
              <a:t>Attempts to address the drawback of Hold out method</a:t>
            </a:r>
          </a:p>
          <a:p>
            <a:r>
              <a:rPr lang="en-US" sz="2000" dirty="0" smtClean="0"/>
              <a:t>Instead of 30% of observation only 1 observation is kept for validation.</a:t>
            </a:r>
          </a:p>
          <a:p>
            <a:r>
              <a:rPr lang="en-US" sz="2000" dirty="0" smtClean="0"/>
              <a:t>N such Models are fit on n-1 training observations.</a:t>
            </a:r>
          </a:p>
          <a:p>
            <a:r>
              <a:rPr lang="en-US" sz="2000" dirty="0"/>
              <a:t>n Predictions are done on only single observation(left out observation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3140968"/>
            <a:ext cx="3206915" cy="75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2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Cross Validation (CV)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Advantage </a:t>
            </a:r>
            <a:r>
              <a:rPr lang="en-US" sz="2000" dirty="0"/>
              <a:t>– Far less bias</a:t>
            </a:r>
          </a:p>
          <a:p>
            <a:r>
              <a:rPr lang="en-US" sz="2000" dirty="0"/>
              <a:t>Disadvantage – computationally </a:t>
            </a:r>
            <a:r>
              <a:rPr lang="en-US" sz="2000" dirty="0" smtClean="0"/>
              <a:t>extensive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IN" sz="2400" b="1" dirty="0" smtClean="0"/>
              <a:t>k-Fold </a:t>
            </a:r>
            <a:r>
              <a:rPr lang="en-IN" sz="2400" b="1" dirty="0"/>
              <a:t>Cross-Validation </a:t>
            </a:r>
            <a:r>
              <a:rPr lang="en-IN" sz="2400" b="1" dirty="0" smtClean="0"/>
              <a:t>(right image)</a:t>
            </a:r>
          </a:p>
          <a:p>
            <a:r>
              <a:rPr lang="en-US" sz="2000" dirty="0" smtClean="0"/>
              <a:t>data </a:t>
            </a:r>
            <a:r>
              <a:rPr lang="en-US" sz="2000" dirty="0"/>
              <a:t>is divided </a:t>
            </a:r>
            <a:r>
              <a:rPr lang="en-US" sz="2000" dirty="0" smtClean="0"/>
              <a:t>randomly into </a:t>
            </a:r>
            <a:r>
              <a:rPr lang="en-US" sz="2000" dirty="0"/>
              <a:t>k </a:t>
            </a:r>
            <a:r>
              <a:rPr lang="en-US" sz="2000" dirty="0" smtClean="0"/>
              <a:t>equal subsets</a:t>
            </a:r>
            <a:endParaRPr lang="en-IN" sz="2000" dirty="0"/>
          </a:p>
          <a:p>
            <a:r>
              <a:rPr lang="en-US" sz="2000" dirty="0"/>
              <a:t>holdout method is repeated k times, such that </a:t>
            </a:r>
            <a:r>
              <a:rPr lang="en-US" sz="2000" i="1" dirty="0"/>
              <a:t>each time, one of the k subsets is used as the test set/ validation set and the other k-1 subsets are put together to form a training set</a:t>
            </a:r>
            <a:r>
              <a:rPr lang="en-US" sz="2000" dirty="0"/>
              <a:t>. 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94" y="2056047"/>
            <a:ext cx="3848406" cy="20930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056045"/>
            <a:ext cx="3970784" cy="216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82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 Metrics for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1. RMSE</a:t>
            </a:r>
            <a:r>
              <a:rPr lang="en-US" dirty="0" smtClean="0"/>
              <a:t>(root mean square error)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N </a:t>
            </a:r>
            <a:r>
              <a:rPr lang="en-US" sz="2000" dirty="0"/>
              <a:t>is total Number of </a:t>
            </a:r>
            <a:r>
              <a:rPr lang="en-US" sz="2000" dirty="0" smtClean="0"/>
              <a:t>observations</a:t>
            </a:r>
            <a:endParaRPr lang="en-US" sz="2000" dirty="0"/>
          </a:p>
          <a:p>
            <a:pPr marL="0" indent="0">
              <a:buNone/>
            </a:pPr>
            <a:r>
              <a:rPr lang="en-IN" b="1" dirty="0" smtClean="0"/>
              <a:t>2. R-Square</a:t>
            </a:r>
          </a:p>
          <a:p>
            <a:r>
              <a:rPr lang="en-US" sz="2200" dirty="0" smtClean="0"/>
              <a:t>In R square, SS(TOT)(baseline) was added a benchmark</a:t>
            </a:r>
          </a:p>
          <a:p>
            <a:endParaRPr lang="en-IN" sz="22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SS(RES) : Residual Sum of squares of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SS(TOT) </a:t>
            </a:r>
            <a:r>
              <a:rPr lang="en-US" sz="2000" dirty="0"/>
              <a:t>: </a:t>
            </a:r>
            <a:r>
              <a:rPr lang="en-US" sz="2000" dirty="0" smtClean="0"/>
              <a:t>Total </a:t>
            </a:r>
            <a:r>
              <a:rPr lang="en-US" sz="2000" dirty="0"/>
              <a:t>Sum of squares of </a:t>
            </a:r>
            <a:r>
              <a:rPr lang="en-US" sz="2000" dirty="0" smtClean="0"/>
              <a:t>model (</a:t>
            </a:r>
            <a:r>
              <a:rPr lang="en-US" sz="2000" dirty="0"/>
              <a:t>comparing the actual y values to our baseline model the </a:t>
            </a:r>
            <a:r>
              <a:rPr lang="en-US" sz="2000" dirty="0" smtClean="0"/>
              <a:t>mean)</a:t>
            </a:r>
            <a:endParaRPr lang="en-US" sz="2000" dirty="0"/>
          </a:p>
        </p:txBody>
      </p:sp>
      <p:pic>
        <p:nvPicPr>
          <p:cNvPr id="3074" name="Picture 2" descr="model evaluation, rmse, root mean squared err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3409950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miro.medium.com/max/2109/1*_HbrAW-tMRBli6ASD5Btt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79" y="3820596"/>
            <a:ext cx="6739999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919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Metrics for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72497"/>
            <a:ext cx="8229600" cy="4937760"/>
          </a:xfrm>
        </p:spPr>
        <p:txBody>
          <a:bodyPr>
            <a:normAutofit/>
          </a:bodyPr>
          <a:lstStyle/>
          <a:p>
            <a:r>
              <a:rPr lang="en-IN" b="1" dirty="0"/>
              <a:t>Adjusted </a:t>
            </a:r>
            <a:r>
              <a:rPr lang="en-IN" b="1" dirty="0" smtClean="0"/>
              <a:t>R-Squared</a:t>
            </a:r>
          </a:p>
          <a:p>
            <a:r>
              <a:rPr lang="en-US" sz="2000" dirty="0" smtClean="0"/>
              <a:t>R square will always keep on increasing if a new variable is added</a:t>
            </a:r>
          </a:p>
          <a:p>
            <a:r>
              <a:rPr lang="en-US" sz="2000" dirty="0" smtClean="0"/>
              <a:t>It does not penalize addition of new variables which do not add any information</a:t>
            </a:r>
          </a:p>
          <a:p>
            <a:r>
              <a:rPr lang="en-US" sz="2000" dirty="0" smtClean="0"/>
              <a:t>So adjusted R square was introduced.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k: number of features</a:t>
            </a:r>
          </a:p>
          <a:p>
            <a:r>
              <a:rPr lang="en-US" sz="2000" dirty="0"/>
              <a:t>n: number of samples</a:t>
            </a:r>
          </a:p>
          <a:p>
            <a:endParaRPr lang="en-US" sz="2000" dirty="0" smtClean="0"/>
          </a:p>
          <a:p>
            <a:endParaRPr lang="en-IN" sz="2000" dirty="0" smtClean="0"/>
          </a:p>
          <a:p>
            <a:r>
              <a:rPr lang="en-IN" sz="1000" dirty="0">
                <a:hlinkClick r:id="rId2"/>
              </a:rPr>
              <a:t>https://www.analyticsvidhya.com/blog/2019/08/11-important-model-evaluation-error-metrics/</a:t>
            </a:r>
            <a:endParaRPr lang="en-IN" sz="1000" b="1" dirty="0"/>
          </a:p>
        </p:txBody>
      </p:sp>
      <p:pic>
        <p:nvPicPr>
          <p:cNvPr id="4098" name="Picture 2" descr="https://s3-ap-south-1.amazonaws.com/av-blog-media/wp-content/uploads/2019/05/Screenshot-2019-05-16-at-7.14.36-P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0" t="11396" r="7447" b="15181"/>
          <a:stretch/>
        </p:blipFill>
        <p:spPr bwMode="auto">
          <a:xfrm>
            <a:off x="875589" y="3184024"/>
            <a:ext cx="3696411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416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Evaluation Metrics for </a:t>
            </a:r>
            <a:r>
              <a:rPr lang="en-US" dirty="0" smtClean="0"/>
              <a:t>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A. </a:t>
            </a:r>
            <a:r>
              <a:rPr lang="en-IN" b="1" dirty="0" smtClean="0"/>
              <a:t>Confusion Matrix</a:t>
            </a:r>
          </a:p>
          <a:p>
            <a:pPr marL="0" indent="0">
              <a:buNone/>
            </a:pPr>
            <a:r>
              <a:rPr lang="en-US" sz="2200" dirty="0" smtClean="0"/>
              <a:t>It is a matrix of actual and predicted target variable.</a:t>
            </a:r>
          </a:p>
          <a:p>
            <a:pPr marL="0" indent="0">
              <a:buNone/>
            </a:pPr>
            <a:r>
              <a:rPr lang="en-US" sz="2000" dirty="0"/>
              <a:t>Definition of the Terms: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000" dirty="0"/>
              <a:t>• Positive (P) : Observation is </a:t>
            </a:r>
            <a:r>
              <a:rPr lang="en-US" sz="2000" dirty="0" smtClean="0"/>
              <a:t>positive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• Negative (N) : Observation is not positive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• </a:t>
            </a:r>
            <a:r>
              <a:rPr lang="en-US" sz="2000" dirty="0"/>
              <a:t>True Positive (TP) : Observation is positive, and is predicted to be positive.</a:t>
            </a:r>
            <a:br>
              <a:rPr lang="en-US" sz="2000" dirty="0"/>
            </a:br>
            <a:r>
              <a:rPr lang="en-US" sz="2000" dirty="0"/>
              <a:t>• False Negative (FN) : Observation is positive, but is predicted negative.</a:t>
            </a:r>
            <a:br>
              <a:rPr lang="en-US" sz="2000" dirty="0"/>
            </a:br>
            <a:r>
              <a:rPr lang="en-US" sz="2000" dirty="0"/>
              <a:t>• True Negative (TN) : Observation is negative, and is predicted to be </a:t>
            </a:r>
            <a:r>
              <a:rPr lang="en-US" sz="2000" dirty="0" smtClean="0"/>
              <a:t>negative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• False Positive (FP) : Observation is negative, but is predicted positive.</a:t>
            </a:r>
            <a:endParaRPr lang="en-IN" sz="2000" dirty="0" smtClean="0"/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934589"/>
              </p:ext>
            </p:extLst>
          </p:nvPr>
        </p:nvGraphicFramePr>
        <p:xfrm>
          <a:off x="683568" y="4509120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901555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5705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42820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Confusion Matrix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Positive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Negative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09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 Positive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67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 Negative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71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2083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Evaluation Metrics for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100" dirty="0" smtClean="0"/>
              <a:t>1. Accuracy = </a:t>
            </a:r>
            <a:r>
              <a:rPr lang="en-US" sz="2100" b="1" dirty="0" smtClean="0"/>
              <a:t>(TP+TN)/(TP+TN+FP+FN)</a:t>
            </a:r>
          </a:p>
          <a:p>
            <a:pPr marL="0" indent="0">
              <a:buNone/>
            </a:pPr>
            <a:r>
              <a:rPr lang="en-IN" sz="2100" dirty="0" smtClean="0"/>
              <a:t>2. Specificity(True </a:t>
            </a:r>
            <a:r>
              <a:rPr lang="en-IN" sz="2100" dirty="0"/>
              <a:t>negative </a:t>
            </a:r>
            <a:r>
              <a:rPr lang="en-IN" sz="2100" dirty="0" smtClean="0"/>
              <a:t>rate) -</a:t>
            </a:r>
            <a:r>
              <a:rPr lang="en-US" sz="2100" dirty="0" smtClean="0"/>
              <a:t> </a:t>
            </a:r>
            <a:r>
              <a:rPr lang="en-US" sz="2100" dirty="0"/>
              <a:t>the proportion of actual negatives, which got predicted as the negative 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/>
              <a:t>	Specificity = </a:t>
            </a:r>
            <a:r>
              <a:rPr lang="en-US" sz="2100" b="1" dirty="0" smtClean="0"/>
              <a:t>TN/(TN+FP)</a:t>
            </a:r>
          </a:p>
          <a:p>
            <a:pPr marL="0" indent="0">
              <a:buNone/>
            </a:pPr>
            <a:r>
              <a:rPr lang="en-US" sz="2100" dirty="0" smtClean="0"/>
              <a:t>3. Recall or sensitivity - </a:t>
            </a:r>
            <a:r>
              <a:rPr lang="en-US" sz="2100" dirty="0"/>
              <a:t>proportion of actual positive cases that got predicted as positive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/>
              <a:t>	</a:t>
            </a:r>
            <a:r>
              <a:rPr lang="en-US" sz="2100" b="1" dirty="0" smtClean="0"/>
              <a:t>Recall(R) = TP/(TP+FN)</a:t>
            </a:r>
          </a:p>
          <a:p>
            <a:pPr marL="0" indent="0">
              <a:buNone/>
            </a:pPr>
            <a:r>
              <a:rPr lang="en-US" sz="2100" dirty="0" smtClean="0"/>
              <a:t>4. Precision </a:t>
            </a:r>
            <a:r>
              <a:rPr lang="en-US" sz="2100" dirty="0"/>
              <a:t>indicates an example labeled as positive is indeed positive (small number of FP</a:t>
            </a:r>
            <a:r>
              <a:rPr lang="en-US" sz="2100" dirty="0" smtClean="0"/>
              <a:t>).       </a:t>
            </a:r>
          </a:p>
          <a:p>
            <a:pPr marL="0" indent="0">
              <a:buNone/>
            </a:pPr>
            <a:r>
              <a:rPr lang="en-US" sz="2100" b="1" dirty="0" smtClean="0"/>
              <a:t>	Precision(P) = TP/(TP+FP)</a:t>
            </a:r>
          </a:p>
          <a:p>
            <a:pPr marL="0" indent="0">
              <a:buNone/>
            </a:pPr>
            <a:r>
              <a:rPr lang="en-US" sz="2100" b="1" dirty="0" smtClean="0"/>
              <a:t>5. </a:t>
            </a:r>
            <a:r>
              <a:rPr lang="en-US" sz="2100" dirty="0" smtClean="0"/>
              <a:t>F measure is unified representation of recall &amp; precision</a:t>
            </a:r>
          </a:p>
          <a:p>
            <a:pPr marL="0" indent="0">
              <a:buNone/>
            </a:pPr>
            <a:r>
              <a:rPr lang="en-US" sz="2100" dirty="0"/>
              <a:t>The F-Measure will always be nearer to the smaller value of Precision or </a:t>
            </a:r>
            <a:r>
              <a:rPr lang="en-US" sz="2100" dirty="0" smtClean="0"/>
              <a:t>Recall</a:t>
            </a:r>
            <a:r>
              <a:rPr lang="en-IN" sz="2100" dirty="0" smtClean="0"/>
              <a:t>. </a:t>
            </a:r>
          </a:p>
          <a:p>
            <a:pPr marL="0" indent="0">
              <a:buNone/>
            </a:pPr>
            <a:r>
              <a:rPr lang="en-IN" sz="2100" dirty="0" smtClean="0"/>
              <a:t>	</a:t>
            </a:r>
            <a:r>
              <a:rPr lang="en-US" sz="2100" b="1" dirty="0" smtClean="0"/>
              <a:t>F measure = 2*R*P/(R+P)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1000" dirty="0">
                <a:hlinkClick r:id="rId2"/>
              </a:rPr>
              <a:t>https://classeval.wordpress.com/introduction/basic-evaluation-measures/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9248220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Evaluation Metrics for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b="1" dirty="0" smtClean="0"/>
              <a:t>B) ROC Curve</a:t>
            </a:r>
            <a:endParaRPr lang="en-IN" sz="2200" b="1" dirty="0" smtClean="0"/>
          </a:p>
          <a:p>
            <a:r>
              <a:rPr lang="en-IN" sz="2200" dirty="0" smtClean="0"/>
              <a:t>AUC </a:t>
            </a:r>
            <a:r>
              <a:rPr lang="en-IN" sz="2200" dirty="0"/>
              <a:t>- ROC curve is a performance measurement for classification problem at </a:t>
            </a:r>
            <a:r>
              <a:rPr lang="en-IN" sz="2200" dirty="0" smtClean="0"/>
              <a:t>various probability threshold </a:t>
            </a:r>
            <a:r>
              <a:rPr lang="en-IN" sz="2200" dirty="0"/>
              <a:t>settings. </a:t>
            </a:r>
          </a:p>
          <a:p>
            <a:r>
              <a:rPr lang="en-IN" sz="2200" dirty="0"/>
              <a:t>ROC is a probability curve and AUC represents degree or measure of separability. </a:t>
            </a:r>
          </a:p>
          <a:p>
            <a:r>
              <a:rPr lang="en-IN" sz="2200" dirty="0"/>
              <a:t>It tells how </a:t>
            </a:r>
            <a:r>
              <a:rPr lang="en-IN" sz="2200" dirty="0" smtClean="0"/>
              <a:t>much our </a:t>
            </a:r>
            <a:r>
              <a:rPr lang="en-IN" sz="2200" dirty="0"/>
              <a:t>model is capable of distinguishing between </a:t>
            </a:r>
            <a:r>
              <a:rPr lang="en-IN" sz="2200" dirty="0" smtClean="0"/>
              <a:t>classes.</a:t>
            </a:r>
          </a:p>
          <a:p>
            <a:r>
              <a:rPr lang="en-US" sz="1000" dirty="0">
                <a:hlinkClick r:id="rId2"/>
              </a:rPr>
              <a:t>https://towardsdatascience.com/understanding-auc-roc-curve-68b2303cc9c5</a:t>
            </a:r>
            <a:endParaRPr lang="en-IN" sz="1000" dirty="0" smtClean="0"/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789" y="3573016"/>
            <a:ext cx="5320011" cy="2816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62421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Evaluation Metrics for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C) Gini </a:t>
            </a:r>
            <a:r>
              <a:rPr lang="en-US" dirty="0"/>
              <a:t>Value &amp; Curve</a:t>
            </a:r>
            <a:endParaRPr lang="en-IN" dirty="0" smtClean="0"/>
          </a:p>
          <a:p>
            <a:r>
              <a:rPr lang="en-IN" dirty="0" smtClean="0"/>
              <a:t>Gini curve is the plot of cumulative Non Event % vs cumulative Event %</a:t>
            </a:r>
          </a:p>
          <a:p>
            <a:r>
              <a:rPr lang="en-IN" dirty="0" smtClean="0"/>
              <a:t>KS value = max(cumulative event % – cumulative non event %) across all bins</a:t>
            </a:r>
          </a:p>
          <a:p>
            <a:r>
              <a:rPr lang="en-IN" dirty="0" smtClean="0"/>
              <a:t>Gini Value </a:t>
            </a:r>
            <a:r>
              <a:rPr lang="en-IN" smtClean="0"/>
              <a:t>= 2*Area under curve - 1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2011680" lvl="8" indent="0">
              <a:buNone/>
            </a:pPr>
            <a:r>
              <a:rPr lang="en-IN" sz="2000" dirty="0" smtClean="0"/>
              <a:t>THE END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107" y="3573016"/>
            <a:ext cx="5420481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2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 (SLR) –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342900" lvl="1" indent="-342900">
                  <a:spcBef>
                    <a:spcPts val="6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There </a:t>
                </a:r>
                <a:r>
                  <a:rPr lang="en-US" dirty="0"/>
                  <a:t>is only one </a:t>
                </a:r>
                <a:r>
                  <a:rPr lang="en-US" dirty="0" smtClean="0"/>
                  <a:t>independent variable X</a:t>
                </a:r>
              </a:p>
              <a:p>
                <a:pPr marL="342900" lvl="1" indent="-342900">
                  <a:spcBef>
                    <a:spcPts val="6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Y </a:t>
                </a:r>
                <a:r>
                  <a:rPr lang="en-US" dirty="0"/>
                  <a:t>= </a:t>
                </a:r>
                <a:r>
                  <a:rPr lang="el-GR" dirty="0"/>
                  <a:t>β</a:t>
                </a:r>
                <a:r>
                  <a:rPr lang="en-US" baseline="-25000" dirty="0"/>
                  <a:t>0  </a:t>
                </a:r>
                <a:r>
                  <a:rPr lang="en-US" dirty="0"/>
                  <a:t>+ </a:t>
                </a:r>
                <a:r>
                  <a:rPr lang="el-GR" dirty="0"/>
                  <a:t>β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X </a:t>
                </a:r>
                <a:r>
                  <a:rPr lang="en-US" dirty="0"/>
                  <a:t>+</a:t>
                </a:r>
                <a:r>
                  <a:rPr lang="en-US" sz="2400" dirty="0"/>
                  <a:t> </a:t>
                </a:r>
                <a:r>
                  <a:rPr lang="el-GR" dirty="0" smtClean="0"/>
                  <a:t>ξ</a:t>
                </a:r>
                <a:endParaRPr lang="en-US" dirty="0" smtClean="0"/>
              </a:p>
              <a:p>
                <a:pPr marL="342900" lvl="1" indent="-342900">
                  <a:spcBef>
                    <a:spcPts val="6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act</a:t>
                </a:r>
                <a:r>
                  <a:rPr lang="en-US" dirty="0" smtClean="0"/>
                  <a:t> = </a:t>
                </a:r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pred</a:t>
                </a:r>
                <a:r>
                  <a:rPr lang="en-US" baseline="-25000" dirty="0" smtClean="0"/>
                  <a:t> </a:t>
                </a:r>
                <a:r>
                  <a:rPr lang="en-US" dirty="0" smtClean="0"/>
                  <a:t>+ </a:t>
                </a:r>
                <a:r>
                  <a:rPr lang="el-GR" dirty="0"/>
                  <a:t>ξ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:r>
                  <a:rPr lang="el-GR" dirty="0"/>
                  <a:t>β</a:t>
                </a:r>
                <a:r>
                  <a:rPr lang="en-US" baseline="-25000" dirty="0"/>
                  <a:t>0 </a:t>
                </a:r>
                <a:r>
                  <a:rPr lang="en-US" dirty="0"/>
                  <a:t> - Intercept</a:t>
                </a:r>
              </a:p>
              <a:p>
                <a:pPr marL="0" indent="0">
                  <a:buNone/>
                </a:pPr>
                <a:r>
                  <a:rPr lang="el-GR" dirty="0"/>
                  <a:t>β</a:t>
                </a:r>
                <a:r>
                  <a:rPr lang="en-US" baseline="-25000" dirty="0" err="1"/>
                  <a:t>i</a:t>
                </a:r>
                <a:r>
                  <a:rPr lang="en-US" dirty="0"/>
                  <a:t> – </a:t>
                </a:r>
                <a:r>
                  <a:rPr lang="en-US" dirty="0" smtClean="0"/>
                  <a:t>Coefficient </a:t>
                </a:r>
                <a:r>
                  <a:rPr lang="en-US" dirty="0"/>
                  <a:t>for </a:t>
                </a:r>
                <a:r>
                  <a:rPr lang="en-US" dirty="0" err="1"/>
                  <a:t>ith</a:t>
                </a:r>
                <a:r>
                  <a:rPr lang="en-US" dirty="0"/>
                  <a:t> dependent variable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Plotting </a:t>
                </a:r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pred</a:t>
                </a:r>
                <a:r>
                  <a:rPr lang="en-US" baseline="-25000" dirty="0" smtClean="0"/>
                  <a:t> will</a:t>
                </a:r>
                <a:r>
                  <a:rPr lang="en-US" dirty="0" smtClean="0"/>
                  <a:t> give Regression Line(Blue line)</a:t>
                </a:r>
                <a:endParaRPr lang="en-US" baseline="-25000" dirty="0"/>
              </a:p>
              <a:p>
                <a:pPr marL="0" indent="0">
                  <a:buNone/>
                </a:pPr>
                <a:r>
                  <a:rPr lang="en-US" dirty="0" smtClean="0"/>
                  <a:t>In practice values of </a:t>
                </a:r>
                <a:r>
                  <a:rPr lang="el-GR" dirty="0"/>
                  <a:t>β</a:t>
                </a:r>
                <a:r>
                  <a:rPr lang="en-US" baseline="-25000" dirty="0"/>
                  <a:t>0 </a:t>
                </a:r>
                <a:r>
                  <a:rPr lang="en-US" dirty="0" smtClean="0"/>
                  <a:t>and </a:t>
                </a:r>
                <a:r>
                  <a:rPr lang="el-GR" dirty="0" smtClean="0"/>
                  <a:t>β</a:t>
                </a:r>
                <a:r>
                  <a:rPr lang="en-US" baseline="-25000" dirty="0" smtClean="0"/>
                  <a:t>1 </a:t>
                </a:r>
                <a:r>
                  <a:rPr lang="en-US" dirty="0" smtClean="0"/>
                  <a:t>are unknown.</a:t>
                </a:r>
              </a:p>
              <a:p>
                <a:pPr marL="0" indent="0">
                  <a:buNone/>
                </a:pPr>
                <a:r>
                  <a:rPr lang="en-US" dirty="0" smtClean="0"/>
                  <a:t>In SLR these values are obtained by minimizing SSE</a:t>
                </a:r>
              </a:p>
              <a:p>
                <a:pPr marL="0" indent="0">
                  <a:buNone/>
                </a:pPr>
                <a:r>
                  <a:rPr lang="en-US" dirty="0" smtClean="0"/>
                  <a:t>Sum of Square of Error (SSE)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ⅈ=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act</a:t>
                </a:r>
                <a:r>
                  <a:rPr lang="en-US" dirty="0" smtClean="0"/>
                  <a:t> – </a:t>
                </a:r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pred</a:t>
                </a:r>
                <a:r>
                  <a:rPr lang="en-US" dirty="0" smtClean="0"/>
                  <a:t>)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where n = number of observations</a:t>
                </a:r>
                <a:endParaRPr lang="en-US" baseline="30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33" t="-9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s://encrypted-tbn0.gstatic.com/images?q=tbn:ANd9GcToATqP0jQd-VRjdo8cxNwfcqKoM3cw3b6FembVLP1ExpNLZbW0&amp;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472" y="404664"/>
            <a:ext cx="2952328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97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lvl="1" indent="-34290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l-GR" dirty="0"/>
              <a:t>β</a:t>
            </a:r>
            <a:r>
              <a:rPr lang="en-US" baseline="-25000" dirty="0"/>
              <a:t>0  </a:t>
            </a:r>
            <a:r>
              <a:rPr lang="en-US" dirty="0" smtClean="0"/>
              <a:t>=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mean</a:t>
            </a:r>
            <a:r>
              <a:rPr lang="en-US" baseline="-25000" dirty="0" smtClean="0"/>
              <a:t>  </a:t>
            </a:r>
            <a:r>
              <a:rPr lang="en-IN" dirty="0"/>
              <a:t> </a:t>
            </a:r>
            <a:r>
              <a:rPr lang="en-IN" dirty="0" smtClean="0"/>
              <a:t>Ȳ</a:t>
            </a:r>
            <a:r>
              <a:rPr lang="en-IN" b="1" dirty="0" smtClean="0"/>
              <a:t> </a:t>
            </a:r>
            <a:r>
              <a:rPr lang="en-US" dirty="0" smtClean="0"/>
              <a:t>- </a:t>
            </a:r>
            <a:r>
              <a:rPr lang="el-GR" dirty="0"/>
              <a:t>β</a:t>
            </a:r>
            <a:r>
              <a:rPr lang="en-US" baseline="-25000" dirty="0" smtClean="0"/>
              <a:t>1 </a:t>
            </a:r>
            <a:r>
              <a:rPr lang="en-IN" dirty="0" smtClean="0"/>
              <a:t>Ȳ  </a:t>
            </a:r>
            <a:r>
              <a:rPr lang="en-US" baseline="-25000" dirty="0" smtClean="0"/>
              <a:t>mean</a:t>
            </a:r>
          </a:p>
          <a:p>
            <a:pPr marL="342900" lvl="1" indent="-34290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baseline="-25000" dirty="0" smtClean="0"/>
          </a:p>
          <a:p>
            <a:pPr marL="342900" lvl="1" indent="-34290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baseline="-25000" dirty="0"/>
          </a:p>
          <a:p>
            <a:pPr marL="342900" lvl="1" indent="-34290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844824"/>
            <a:ext cx="4536504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Multiple Linear Regression (MLR) – </a:t>
            </a:r>
          </a:p>
          <a:p>
            <a:pPr lvl="1"/>
            <a:r>
              <a:rPr lang="en-US" dirty="0"/>
              <a:t>If there is more than one X </a:t>
            </a:r>
          </a:p>
          <a:p>
            <a:pPr lvl="1"/>
            <a:r>
              <a:rPr lang="en-US" dirty="0"/>
              <a:t>Y = </a:t>
            </a:r>
            <a:r>
              <a:rPr lang="el-GR" dirty="0"/>
              <a:t>β</a:t>
            </a:r>
            <a:r>
              <a:rPr lang="en-US" baseline="-25000" dirty="0"/>
              <a:t>0  </a:t>
            </a:r>
            <a:r>
              <a:rPr lang="en-US" dirty="0"/>
              <a:t>+ </a:t>
            </a:r>
            <a:r>
              <a:rPr lang="el-GR" dirty="0"/>
              <a:t>β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+ …… + </a:t>
            </a:r>
            <a:r>
              <a:rPr lang="el-GR" dirty="0"/>
              <a:t>β </a:t>
            </a:r>
            <a:r>
              <a:rPr lang="en-US" baseline="-25000" dirty="0" err="1"/>
              <a:t>n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9751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of Linear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linear regression requires the relationship between the independent and dependent variables to be </a:t>
            </a:r>
            <a:r>
              <a:rPr lang="en-US" dirty="0" err="1" smtClean="0"/>
              <a:t>linear.A</a:t>
            </a:r>
            <a:r>
              <a:rPr lang="en-US" dirty="0" smtClean="0"/>
              <a:t> good way to validate is to plot a scatter plot between Y and X.</a:t>
            </a:r>
          </a:p>
          <a:p>
            <a:r>
              <a:rPr lang="en-US" b="1" dirty="0" smtClean="0"/>
              <a:t>No </a:t>
            </a:r>
            <a:r>
              <a:rPr lang="en-US" b="1" dirty="0" err="1" smtClean="0"/>
              <a:t>Multicollinearity</a:t>
            </a:r>
            <a:r>
              <a:rPr lang="en-US" b="1" dirty="0" smtClean="0"/>
              <a:t> </a:t>
            </a:r>
            <a:r>
              <a:rPr lang="en-US" b="1" dirty="0"/>
              <a:t>between the </a:t>
            </a:r>
            <a:r>
              <a:rPr lang="en-US" b="1" dirty="0" smtClean="0"/>
              <a:t>Independent variables:</a:t>
            </a:r>
          </a:p>
          <a:p>
            <a:r>
              <a:rPr lang="en-IN" b="1" dirty="0"/>
              <a:t>Homoscedasticity Assumption</a:t>
            </a:r>
            <a:r>
              <a:rPr lang="en-IN" b="1" dirty="0" smtClean="0"/>
              <a:t>:</a:t>
            </a:r>
          </a:p>
          <a:p>
            <a:r>
              <a:rPr lang="en-US" b="1" dirty="0"/>
              <a:t>Normal distribution of error terms</a:t>
            </a:r>
            <a:r>
              <a:rPr lang="en-US" b="1" dirty="0" smtClean="0"/>
              <a:t>:</a:t>
            </a:r>
          </a:p>
          <a:p>
            <a:r>
              <a:rPr lang="en-US" b="1" dirty="0"/>
              <a:t>Little or No autocorrelation in the residuals</a:t>
            </a:r>
            <a:r>
              <a:rPr lang="en-US" b="1" dirty="0" smtClean="0"/>
              <a:t>:</a:t>
            </a:r>
          </a:p>
          <a:p>
            <a:r>
              <a:rPr lang="en-IN">
                <a:hlinkClick r:id="rId2"/>
              </a:rPr>
              <a:t>https://towardsdatascience.com/assumptions-of-linear-regression-algorithm-ed9ea32224e1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966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Linear Regression Do?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3272" cy="49377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Linear Regression can answer following questions -</a:t>
            </a:r>
          </a:p>
          <a:p>
            <a:r>
              <a:rPr lang="en-US" dirty="0" smtClean="0"/>
              <a:t>Is </a:t>
            </a:r>
            <a:r>
              <a:rPr lang="en-US" dirty="0"/>
              <a:t>there a relationship between </a:t>
            </a:r>
            <a:r>
              <a:rPr lang="en-US" dirty="0" smtClean="0"/>
              <a:t>Y and X?</a:t>
            </a:r>
          </a:p>
          <a:p>
            <a:r>
              <a:rPr lang="en-US" dirty="0"/>
              <a:t>How strong is the relationship between </a:t>
            </a:r>
            <a:r>
              <a:rPr lang="en-US" dirty="0" smtClean="0"/>
              <a:t>Y and X?</a:t>
            </a:r>
          </a:p>
          <a:p>
            <a:r>
              <a:rPr lang="en-US" dirty="0" smtClean="0"/>
              <a:t>Which X contributes to Y?</a:t>
            </a:r>
          </a:p>
          <a:p>
            <a:r>
              <a:rPr lang="en-US" dirty="0"/>
              <a:t>How accurately can we estimate the effect of each </a:t>
            </a:r>
            <a:r>
              <a:rPr lang="en-US" dirty="0" smtClean="0"/>
              <a:t>X </a:t>
            </a:r>
            <a:r>
              <a:rPr lang="en-US" dirty="0"/>
              <a:t>on </a:t>
            </a:r>
            <a:r>
              <a:rPr lang="en-US" dirty="0" smtClean="0"/>
              <a:t>Y?</a:t>
            </a:r>
          </a:p>
          <a:p>
            <a:r>
              <a:rPr lang="en-US" dirty="0" smtClean="0"/>
              <a:t>How </a:t>
            </a:r>
            <a:r>
              <a:rPr lang="en-US" dirty="0"/>
              <a:t>accurately can we predict future </a:t>
            </a:r>
            <a:r>
              <a:rPr lang="en-US" dirty="0" smtClean="0"/>
              <a:t>Y?</a:t>
            </a:r>
          </a:p>
          <a:p>
            <a:r>
              <a:rPr lang="en-IN" dirty="0"/>
              <a:t>Is the relationship </a:t>
            </a:r>
            <a:r>
              <a:rPr lang="en-IN" dirty="0" smtClean="0"/>
              <a:t>between X and Y linear?</a:t>
            </a:r>
          </a:p>
          <a:p>
            <a:r>
              <a:rPr lang="en-US" dirty="0"/>
              <a:t>Is there </a:t>
            </a:r>
            <a:r>
              <a:rPr lang="en-US" dirty="0" smtClean="0"/>
              <a:t>synergy/interaction </a:t>
            </a:r>
            <a:r>
              <a:rPr lang="en-US" dirty="0"/>
              <a:t>among the </a:t>
            </a:r>
            <a:r>
              <a:rPr lang="en-US" dirty="0" smtClean="0"/>
              <a:t>X’s?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6893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Assumptions of regression analysis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The error term follows normal distribution with mean 0 and constant variance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There is no correlation between independent variables and error terms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The error term is same for all values of independent variable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There are two types of regression techniques: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00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4762</TotalTime>
  <Words>1664</Words>
  <Application>Microsoft Office PowerPoint</Application>
  <PresentationFormat>On-screen Show (4:3)</PresentationFormat>
  <Paragraphs>248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Bookman Old Style</vt:lpstr>
      <vt:lpstr>Calibri</vt:lpstr>
      <vt:lpstr>Cambria Math</vt:lpstr>
      <vt:lpstr>Gill Sans MT</vt:lpstr>
      <vt:lpstr>Wingdings</vt:lpstr>
      <vt:lpstr>Wingdings 3</vt:lpstr>
      <vt:lpstr>Origin</vt:lpstr>
      <vt:lpstr>Regression Analysis</vt:lpstr>
      <vt:lpstr>What is Regression??</vt:lpstr>
      <vt:lpstr>Linear Regression</vt:lpstr>
      <vt:lpstr>Simple Linear Regression (SLR) –</vt:lpstr>
      <vt:lpstr>PowerPoint Presentation</vt:lpstr>
      <vt:lpstr>PowerPoint Presentation</vt:lpstr>
      <vt:lpstr>Assumptions of Linear Regression</vt:lpstr>
      <vt:lpstr>What can Linear Regression Do?</vt:lpstr>
      <vt:lpstr>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 of ML</vt:lpstr>
      <vt:lpstr>Types of Machine Learning</vt:lpstr>
      <vt:lpstr>Supervised Learning</vt:lpstr>
      <vt:lpstr>Unsupervised Learning</vt:lpstr>
      <vt:lpstr>Pre work</vt:lpstr>
      <vt:lpstr>Observation/Performance window </vt:lpstr>
      <vt:lpstr>Target Definition</vt:lpstr>
      <vt:lpstr>Univariate &amp; Bivariate Analysis</vt:lpstr>
      <vt:lpstr>Missing value treatment (Imputation)</vt:lpstr>
      <vt:lpstr>Feature Engineering</vt:lpstr>
      <vt:lpstr>Interpretability vs Flexibility of Models</vt:lpstr>
      <vt:lpstr>Bias vs Variance Tradeoff</vt:lpstr>
      <vt:lpstr>Bias vs Variance Tradeoff</vt:lpstr>
      <vt:lpstr>Underfitting &amp; Overfitting</vt:lpstr>
      <vt:lpstr>Resampling methods</vt:lpstr>
      <vt:lpstr>Types of Cross Validation (CV)</vt:lpstr>
      <vt:lpstr>Types of Cross Validation (CV)</vt:lpstr>
      <vt:lpstr>Model Evaluation Metrics for Regression</vt:lpstr>
      <vt:lpstr>Model Evaluation Metrics for Regression</vt:lpstr>
      <vt:lpstr>Model Evaluation Metrics for Classification</vt:lpstr>
      <vt:lpstr>Model Evaluation Metrics for Classification</vt:lpstr>
      <vt:lpstr>Model Evaluation Metrics for Classification</vt:lpstr>
      <vt:lpstr>Model Evaluation Metrics for Classification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</dc:title>
  <dc:creator>Sudheer Mamidi</dc:creator>
  <cp:lastModifiedBy>Vishnu Prakash Singh</cp:lastModifiedBy>
  <cp:revision>133</cp:revision>
  <dcterms:created xsi:type="dcterms:W3CDTF">2018-10-10T15:17:03Z</dcterms:created>
  <dcterms:modified xsi:type="dcterms:W3CDTF">2019-11-14T02:18:14Z</dcterms:modified>
</cp:coreProperties>
</file>