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725048"/>
            <a:ext cx="10358120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858000"/>
            <a:ext cx="12192635" cy="0"/>
          </a:xfrm>
          <a:custGeom>
            <a:avLst/>
            <a:gdLst/>
            <a:ahLst/>
            <a:cxnLst/>
            <a:rect l="l" t="t" r="r" b="b"/>
            <a:pathLst>
              <a:path w="12192635" h="0">
                <a:moveTo>
                  <a:pt x="0" y="0"/>
                </a:moveTo>
                <a:lnTo>
                  <a:pt x="12192006" y="1"/>
                </a:lnTo>
              </a:path>
            </a:pathLst>
          </a:custGeom>
          <a:ln w="60325">
            <a:solidFill>
              <a:srgbClr val="FFF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028456" y="5689031"/>
            <a:ext cx="984164" cy="9977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83531" y="1899183"/>
            <a:ext cx="3024936" cy="2280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0739" y="1860410"/>
            <a:ext cx="10010520" cy="3805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hyperlink" Target="http://www.desmos.com/calculator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744148"/>
            <a:ext cx="1696085" cy="13716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000" spc="-75">
                <a:latin typeface="Trebuchet MS"/>
                <a:cs typeface="Trebuchet MS"/>
              </a:rPr>
              <a:t>Dmitry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Larko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ts val="2700"/>
              </a:lnSpc>
              <a:spcBef>
                <a:spcPts val="40"/>
              </a:spcBef>
            </a:pPr>
            <a:r>
              <a:rPr dirty="0" sz="2000" spc="-60">
                <a:latin typeface="Trebuchet MS"/>
                <a:cs typeface="Trebuchet MS"/>
              </a:rPr>
              <a:t>Sr </a:t>
            </a:r>
            <a:r>
              <a:rPr dirty="0" sz="2000" spc="-90">
                <a:latin typeface="Trebuchet MS"/>
                <a:cs typeface="Trebuchet MS"/>
              </a:rPr>
              <a:t>Data</a:t>
            </a:r>
            <a:r>
              <a:rPr dirty="0" sz="2000" spc="-31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Scientist  </a:t>
            </a:r>
            <a:r>
              <a:rPr dirty="0" sz="2000" spc="-100">
                <a:latin typeface="Trebuchet MS"/>
                <a:cs typeface="Trebuchet MS"/>
              </a:rPr>
              <a:t>H2O.ai  </a:t>
            </a:r>
            <a:r>
              <a:rPr dirty="0" u="sng" sz="2000" spc="-6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@DmitryLarko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6883" y="593274"/>
            <a:ext cx="5546267" cy="5546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23908" y="1867077"/>
            <a:ext cx="4156710" cy="1181100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401445" marR="5080" indent="-1389380">
              <a:lnSpc>
                <a:spcPts val="4300"/>
              </a:lnSpc>
              <a:spcBef>
                <a:spcPts val="660"/>
              </a:spcBef>
            </a:pPr>
            <a:r>
              <a:rPr dirty="0" sz="4000" spc="-215"/>
              <a:t>Feature</a:t>
            </a:r>
            <a:r>
              <a:rPr dirty="0" sz="4000" spc="-365"/>
              <a:t> </a:t>
            </a:r>
            <a:r>
              <a:rPr dirty="0" sz="4000" spc="-160"/>
              <a:t>Engineering  </a:t>
            </a:r>
            <a:r>
              <a:rPr dirty="0" sz="4000" spc="-180"/>
              <a:t>for</a:t>
            </a:r>
            <a:r>
              <a:rPr dirty="0" sz="4000" spc="-310"/>
              <a:t> </a:t>
            </a:r>
            <a:r>
              <a:rPr dirty="0" sz="4000" spc="114"/>
              <a:t>ML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0809516" y="5519051"/>
            <a:ext cx="1383030" cy="1208405"/>
          </a:xfrm>
          <a:custGeom>
            <a:avLst/>
            <a:gdLst/>
            <a:ahLst/>
            <a:cxnLst/>
            <a:rect l="l" t="t" r="r" b="b"/>
            <a:pathLst>
              <a:path w="1383029" h="1208404">
                <a:moveTo>
                  <a:pt x="0" y="0"/>
                </a:moveTo>
                <a:lnTo>
                  <a:pt x="1382483" y="0"/>
                </a:lnTo>
                <a:lnTo>
                  <a:pt x="1382483" y="1208318"/>
                </a:lnTo>
                <a:lnTo>
                  <a:pt x="0" y="12083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25048"/>
            <a:ext cx="1562100" cy="5003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55">
                <a:latin typeface="Trebuchet MS"/>
                <a:cs typeface="Trebuchet MS"/>
              </a:rPr>
              <a:t>Your</a:t>
            </a:r>
            <a:r>
              <a:rPr dirty="0" sz="3100" spc="-285">
                <a:latin typeface="Trebuchet MS"/>
                <a:cs typeface="Trebuchet MS"/>
              </a:rPr>
              <a:t> </a:t>
            </a:r>
            <a:r>
              <a:rPr dirty="0" sz="3100" spc="-145">
                <a:latin typeface="Trebuchet MS"/>
                <a:cs typeface="Trebuchet MS"/>
              </a:rPr>
              <a:t>data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90355" y="911193"/>
            <a:ext cx="3615218" cy="496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78528" y="585787"/>
            <a:ext cx="751205" cy="5313045"/>
          </a:xfrm>
          <a:custGeom>
            <a:avLst/>
            <a:gdLst/>
            <a:ahLst/>
            <a:cxnLst/>
            <a:rect l="l" t="t" r="r" b="b"/>
            <a:pathLst>
              <a:path w="751204" h="5313045">
                <a:moveTo>
                  <a:pt x="0" y="125111"/>
                </a:moveTo>
                <a:lnTo>
                  <a:pt x="9831" y="76412"/>
                </a:lnTo>
                <a:lnTo>
                  <a:pt x="36644" y="36644"/>
                </a:lnTo>
                <a:lnTo>
                  <a:pt x="76412" y="9831"/>
                </a:lnTo>
                <a:lnTo>
                  <a:pt x="125111" y="0"/>
                </a:lnTo>
                <a:lnTo>
                  <a:pt x="625555" y="0"/>
                </a:lnTo>
                <a:lnTo>
                  <a:pt x="674254" y="9831"/>
                </a:lnTo>
                <a:lnTo>
                  <a:pt x="714022" y="36644"/>
                </a:lnTo>
                <a:lnTo>
                  <a:pt x="740834" y="76412"/>
                </a:lnTo>
                <a:lnTo>
                  <a:pt x="750666" y="125111"/>
                </a:lnTo>
                <a:lnTo>
                  <a:pt x="750666" y="5187482"/>
                </a:lnTo>
                <a:lnTo>
                  <a:pt x="740834" y="5236182"/>
                </a:lnTo>
                <a:lnTo>
                  <a:pt x="714022" y="5275950"/>
                </a:lnTo>
                <a:lnTo>
                  <a:pt x="674254" y="5302761"/>
                </a:lnTo>
                <a:lnTo>
                  <a:pt x="625555" y="5312593"/>
                </a:lnTo>
                <a:lnTo>
                  <a:pt x="125111" y="5312593"/>
                </a:lnTo>
                <a:lnTo>
                  <a:pt x="76412" y="5302761"/>
                </a:lnTo>
                <a:lnTo>
                  <a:pt x="36644" y="5275950"/>
                </a:lnTo>
                <a:lnTo>
                  <a:pt x="9831" y="5236182"/>
                </a:lnTo>
                <a:lnTo>
                  <a:pt x="0" y="5187482"/>
                </a:lnTo>
                <a:lnTo>
                  <a:pt x="0" y="125111"/>
                </a:lnTo>
                <a:close/>
              </a:path>
            </a:pathLst>
          </a:custGeom>
          <a:ln w="508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53826" y="597027"/>
            <a:ext cx="6007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80">
                <a:solidFill>
                  <a:srgbClr val="FFC000"/>
                </a:solidFill>
                <a:latin typeface="Trebuchet MS"/>
                <a:cs typeface="Trebuchet MS"/>
              </a:rPr>
              <a:t>T</a:t>
            </a:r>
            <a:r>
              <a:rPr dirty="0" sz="1800" spc="-125">
                <a:solidFill>
                  <a:srgbClr val="FFC000"/>
                </a:solidFill>
                <a:latin typeface="Trebuchet MS"/>
                <a:cs typeface="Trebuchet MS"/>
              </a:rPr>
              <a:t>a</a:t>
            </a:r>
            <a:r>
              <a:rPr dirty="0" sz="1800" spc="-105">
                <a:solidFill>
                  <a:srgbClr val="FFC000"/>
                </a:solidFill>
                <a:latin typeface="Trebuchet MS"/>
                <a:cs typeface="Trebuchet MS"/>
              </a:rPr>
              <a:t>r</a:t>
            </a:r>
            <a:r>
              <a:rPr dirty="0" sz="1800" spc="-75">
                <a:solidFill>
                  <a:srgbClr val="FFC000"/>
                </a:solidFill>
                <a:latin typeface="Trebuchet MS"/>
                <a:cs typeface="Trebuchet MS"/>
              </a:rPr>
              <a:t>g</a:t>
            </a:r>
            <a:r>
              <a:rPr dirty="0" sz="1800" spc="-95">
                <a:solidFill>
                  <a:srgbClr val="FFC000"/>
                </a:solidFill>
                <a:latin typeface="Trebuchet MS"/>
                <a:cs typeface="Trebuchet MS"/>
              </a:rPr>
              <a:t>e</a:t>
            </a:r>
            <a:r>
              <a:rPr dirty="0" sz="1800" spc="-114">
                <a:solidFill>
                  <a:srgbClr val="FFC000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9200" y="585787"/>
            <a:ext cx="1714500" cy="5313045"/>
          </a:xfrm>
          <a:custGeom>
            <a:avLst/>
            <a:gdLst/>
            <a:ahLst/>
            <a:cxnLst/>
            <a:rect l="l" t="t" r="r" b="b"/>
            <a:pathLst>
              <a:path w="1714500" h="5313045">
                <a:moveTo>
                  <a:pt x="0" y="285755"/>
                </a:moveTo>
                <a:lnTo>
                  <a:pt x="3740" y="239404"/>
                </a:lnTo>
                <a:lnTo>
                  <a:pt x="14568" y="195434"/>
                </a:lnTo>
                <a:lnTo>
                  <a:pt x="31895" y="154434"/>
                </a:lnTo>
                <a:lnTo>
                  <a:pt x="55134" y="116991"/>
                </a:lnTo>
                <a:lnTo>
                  <a:pt x="83695" y="83695"/>
                </a:lnTo>
                <a:lnTo>
                  <a:pt x="116992" y="55134"/>
                </a:lnTo>
                <a:lnTo>
                  <a:pt x="154434" y="31895"/>
                </a:lnTo>
                <a:lnTo>
                  <a:pt x="195434" y="14568"/>
                </a:lnTo>
                <a:lnTo>
                  <a:pt x="239404" y="3740"/>
                </a:lnTo>
                <a:lnTo>
                  <a:pt x="285756" y="0"/>
                </a:lnTo>
                <a:lnTo>
                  <a:pt x="1428740" y="0"/>
                </a:lnTo>
                <a:lnTo>
                  <a:pt x="1475092" y="3740"/>
                </a:lnTo>
                <a:lnTo>
                  <a:pt x="1519062" y="14568"/>
                </a:lnTo>
                <a:lnTo>
                  <a:pt x="1560063" y="31895"/>
                </a:lnTo>
                <a:lnTo>
                  <a:pt x="1597506" y="55134"/>
                </a:lnTo>
                <a:lnTo>
                  <a:pt x="1630803" y="83695"/>
                </a:lnTo>
                <a:lnTo>
                  <a:pt x="1659365" y="116991"/>
                </a:lnTo>
                <a:lnTo>
                  <a:pt x="1682604" y="154434"/>
                </a:lnTo>
                <a:lnTo>
                  <a:pt x="1699932" y="195434"/>
                </a:lnTo>
                <a:lnTo>
                  <a:pt x="1710760" y="239404"/>
                </a:lnTo>
                <a:lnTo>
                  <a:pt x="1714500" y="285755"/>
                </a:lnTo>
                <a:lnTo>
                  <a:pt x="1714500" y="5026832"/>
                </a:lnTo>
                <a:lnTo>
                  <a:pt x="1710760" y="5073184"/>
                </a:lnTo>
                <a:lnTo>
                  <a:pt x="1699932" y="5117154"/>
                </a:lnTo>
                <a:lnTo>
                  <a:pt x="1682604" y="5158155"/>
                </a:lnTo>
                <a:lnTo>
                  <a:pt x="1659365" y="5195598"/>
                </a:lnTo>
                <a:lnTo>
                  <a:pt x="1630803" y="5228895"/>
                </a:lnTo>
                <a:lnTo>
                  <a:pt x="1597506" y="5257457"/>
                </a:lnTo>
                <a:lnTo>
                  <a:pt x="1560063" y="5280696"/>
                </a:lnTo>
                <a:lnTo>
                  <a:pt x="1519062" y="5298024"/>
                </a:lnTo>
                <a:lnTo>
                  <a:pt x="1475092" y="5308852"/>
                </a:lnTo>
                <a:lnTo>
                  <a:pt x="1428740" y="5312593"/>
                </a:lnTo>
                <a:lnTo>
                  <a:pt x="285756" y="5312593"/>
                </a:lnTo>
                <a:lnTo>
                  <a:pt x="239404" y="5308852"/>
                </a:lnTo>
                <a:lnTo>
                  <a:pt x="195434" y="5298024"/>
                </a:lnTo>
                <a:lnTo>
                  <a:pt x="154434" y="5280696"/>
                </a:lnTo>
                <a:lnTo>
                  <a:pt x="116992" y="5257457"/>
                </a:lnTo>
                <a:lnTo>
                  <a:pt x="83695" y="5228895"/>
                </a:lnTo>
                <a:lnTo>
                  <a:pt x="55134" y="5195598"/>
                </a:lnTo>
                <a:lnTo>
                  <a:pt x="31895" y="5158155"/>
                </a:lnTo>
                <a:lnTo>
                  <a:pt x="14568" y="5117154"/>
                </a:lnTo>
                <a:lnTo>
                  <a:pt x="3740" y="5073184"/>
                </a:lnTo>
                <a:lnTo>
                  <a:pt x="0" y="5026832"/>
                </a:lnTo>
                <a:lnTo>
                  <a:pt x="0" y="285755"/>
                </a:lnTo>
                <a:close/>
              </a:path>
            </a:pathLst>
          </a:custGeom>
          <a:ln w="5080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6821" y="644080"/>
            <a:ext cx="1059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solidFill>
                  <a:srgbClr val="00B050"/>
                </a:solidFill>
                <a:latin typeface="Trebuchet MS"/>
                <a:cs typeface="Trebuchet MS"/>
              </a:rPr>
              <a:t>Categorical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00912" y="585787"/>
            <a:ext cx="612775" cy="5313045"/>
          </a:xfrm>
          <a:custGeom>
            <a:avLst/>
            <a:gdLst/>
            <a:ahLst/>
            <a:cxnLst/>
            <a:rect l="l" t="t" r="r" b="b"/>
            <a:pathLst>
              <a:path w="612775" h="5313045">
                <a:moveTo>
                  <a:pt x="0" y="102092"/>
                </a:moveTo>
                <a:lnTo>
                  <a:pt x="8022" y="62353"/>
                </a:lnTo>
                <a:lnTo>
                  <a:pt x="29902" y="29902"/>
                </a:lnTo>
                <a:lnTo>
                  <a:pt x="62353" y="8022"/>
                </a:lnTo>
                <a:lnTo>
                  <a:pt x="102092" y="0"/>
                </a:lnTo>
                <a:lnTo>
                  <a:pt x="510460" y="0"/>
                </a:lnTo>
                <a:lnTo>
                  <a:pt x="550199" y="8022"/>
                </a:lnTo>
                <a:lnTo>
                  <a:pt x="582650" y="29902"/>
                </a:lnTo>
                <a:lnTo>
                  <a:pt x="604529" y="62353"/>
                </a:lnTo>
                <a:lnTo>
                  <a:pt x="612552" y="102092"/>
                </a:lnTo>
                <a:lnTo>
                  <a:pt x="612552" y="5210502"/>
                </a:lnTo>
                <a:lnTo>
                  <a:pt x="604529" y="5250239"/>
                </a:lnTo>
                <a:lnTo>
                  <a:pt x="582650" y="5282690"/>
                </a:lnTo>
                <a:lnTo>
                  <a:pt x="550199" y="5304569"/>
                </a:lnTo>
                <a:lnTo>
                  <a:pt x="510460" y="5312593"/>
                </a:lnTo>
                <a:lnTo>
                  <a:pt x="102092" y="5312593"/>
                </a:lnTo>
                <a:lnTo>
                  <a:pt x="62353" y="5304569"/>
                </a:lnTo>
                <a:lnTo>
                  <a:pt x="29902" y="5282690"/>
                </a:lnTo>
                <a:lnTo>
                  <a:pt x="8022" y="5250239"/>
                </a:lnTo>
                <a:lnTo>
                  <a:pt x="0" y="5210502"/>
                </a:lnTo>
                <a:lnTo>
                  <a:pt x="0" y="102092"/>
                </a:lnTo>
                <a:close/>
              </a:path>
            </a:pathLst>
          </a:custGeom>
          <a:ln w="5080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441513" y="590296"/>
            <a:ext cx="3321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0">
                <a:solidFill>
                  <a:srgbClr val="00B050"/>
                </a:solidFill>
                <a:latin typeface="Trebuchet MS"/>
                <a:cs typeface="Trebuchet MS"/>
              </a:rPr>
              <a:t>C</a:t>
            </a:r>
            <a:r>
              <a:rPr dirty="0" sz="1800" spc="-114">
                <a:solidFill>
                  <a:srgbClr val="00B050"/>
                </a:solidFill>
                <a:latin typeface="Trebuchet MS"/>
                <a:cs typeface="Trebuchet MS"/>
              </a:rPr>
              <a:t>a</a:t>
            </a:r>
            <a:r>
              <a:rPr dirty="0" sz="1800" spc="-114">
                <a:solidFill>
                  <a:srgbClr val="00B050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25048"/>
            <a:ext cx="1562100" cy="5003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55">
                <a:latin typeface="Trebuchet MS"/>
                <a:cs typeface="Trebuchet MS"/>
              </a:rPr>
              <a:t>Your</a:t>
            </a:r>
            <a:r>
              <a:rPr dirty="0" sz="3100" spc="-285">
                <a:latin typeface="Trebuchet MS"/>
                <a:cs typeface="Trebuchet MS"/>
              </a:rPr>
              <a:t> </a:t>
            </a:r>
            <a:r>
              <a:rPr dirty="0" sz="3100" spc="-145">
                <a:latin typeface="Trebuchet MS"/>
                <a:cs typeface="Trebuchet MS"/>
              </a:rPr>
              <a:t>data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90355" y="911193"/>
            <a:ext cx="3615218" cy="496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78528" y="585787"/>
            <a:ext cx="751205" cy="5313045"/>
          </a:xfrm>
          <a:custGeom>
            <a:avLst/>
            <a:gdLst/>
            <a:ahLst/>
            <a:cxnLst/>
            <a:rect l="l" t="t" r="r" b="b"/>
            <a:pathLst>
              <a:path w="751204" h="5313045">
                <a:moveTo>
                  <a:pt x="0" y="125111"/>
                </a:moveTo>
                <a:lnTo>
                  <a:pt x="9831" y="76412"/>
                </a:lnTo>
                <a:lnTo>
                  <a:pt x="36644" y="36644"/>
                </a:lnTo>
                <a:lnTo>
                  <a:pt x="76412" y="9831"/>
                </a:lnTo>
                <a:lnTo>
                  <a:pt x="125111" y="0"/>
                </a:lnTo>
                <a:lnTo>
                  <a:pt x="625555" y="0"/>
                </a:lnTo>
                <a:lnTo>
                  <a:pt x="674254" y="9831"/>
                </a:lnTo>
                <a:lnTo>
                  <a:pt x="714022" y="36644"/>
                </a:lnTo>
                <a:lnTo>
                  <a:pt x="740834" y="76412"/>
                </a:lnTo>
                <a:lnTo>
                  <a:pt x="750666" y="125111"/>
                </a:lnTo>
                <a:lnTo>
                  <a:pt x="750666" y="5187482"/>
                </a:lnTo>
                <a:lnTo>
                  <a:pt x="740834" y="5236182"/>
                </a:lnTo>
                <a:lnTo>
                  <a:pt x="714022" y="5275950"/>
                </a:lnTo>
                <a:lnTo>
                  <a:pt x="674254" y="5302761"/>
                </a:lnTo>
                <a:lnTo>
                  <a:pt x="625555" y="5312593"/>
                </a:lnTo>
                <a:lnTo>
                  <a:pt x="125111" y="5312593"/>
                </a:lnTo>
                <a:lnTo>
                  <a:pt x="76412" y="5302761"/>
                </a:lnTo>
                <a:lnTo>
                  <a:pt x="36644" y="5275950"/>
                </a:lnTo>
                <a:lnTo>
                  <a:pt x="9831" y="5236182"/>
                </a:lnTo>
                <a:lnTo>
                  <a:pt x="0" y="5187482"/>
                </a:lnTo>
                <a:lnTo>
                  <a:pt x="0" y="125111"/>
                </a:lnTo>
                <a:close/>
              </a:path>
            </a:pathLst>
          </a:custGeom>
          <a:ln w="508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53826" y="597027"/>
            <a:ext cx="6007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80">
                <a:solidFill>
                  <a:srgbClr val="FFC000"/>
                </a:solidFill>
                <a:latin typeface="Trebuchet MS"/>
                <a:cs typeface="Trebuchet MS"/>
              </a:rPr>
              <a:t>T</a:t>
            </a:r>
            <a:r>
              <a:rPr dirty="0" sz="1800" spc="-125">
                <a:solidFill>
                  <a:srgbClr val="FFC000"/>
                </a:solidFill>
                <a:latin typeface="Trebuchet MS"/>
                <a:cs typeface="Trebuchet MS"/>
              </a:rPr>
              <a:t>a</a:t>
            </a:r>
            <a:r>
              <a:rPr dirty="0" sz="1800" spc="-105">
                <a:solidFill>
                  <a:srgbClr val="FFC000"/>
                </a:solidFill>
                <a:latin typeface="Trebuchet MS"/>
                <a:cs typeface="Trebuchet MS"/>
              </a:rPr>
              <a:t>r</a:t>
            </a:r>
            <a:r>
              <a:rPr dirty="0" sz="1800" spc="-75">
                <a:solidFill>
                  <a:srgbClr val="FFC000"/>
                </a:solidFill>
                <a:latin typeface="Trebuchet MS"/>
                <a:cs typeface="Trebuchet MS"/>
              </a:rPr>
              <a:t>g</a:t>
            </a:r>
            <a:r>
              <a:rPr dirty="0" sz="1800" spc="-95">
                <a:solidFill>
                  <a:srgbClr val="FFC000"/>
                </a:solidFill>
                <a:latin typeface="Trebuchet MS"/>
                <a:cs typeface="Trebuchet MS"/>
              </a:rPr>
              <a:t>e</a:t>
            </a:r>
            <a:r>
              <a:rPr dirty="0" sz="1800" spc="-114">
                <a:solidFill>
                  <a:srgbClr val="FFC000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9200" y="585787"/>
            <a:ext cx="1714500" cy="5313045"/>
          </a:xfrm>
          <a:custGeom>
            <a:avLst/>
            <a:gdLst/>
            <a:ahLst/>
            <a:cxnLst/>
            <a:rect l="l" t="t" r="r" b="b"/>
            <a:pathLst>
              <a:path w="1714500" h="5313045">
                <a:moveTo>
                  <a:pt x="0" y="285755"/>
                </a:moveTo>
                <a:lnTo>
                  <a:pt x="3740" y="239404"/>
                </a:lnTo>
                <a:lnTo>
                  <a:pt x="14568" y="195434"/>
                </a:lnTo>
                <a:lnTo>
                  <a:pt x="31895" y="154434"/>
                </a:lnTo>
                <a:lnTo>
                  <a:pt x="55134" y="116991"/>
                </a:lnTo>
                <a:lnTo>
                  <a:pt x="83695" y="83695"/>
                </a:lnTo>
                <a:lnTo>
                  <a:pt x="116992" y="55134"/>
                </a:lnTo>
                <a:lnTo>
                  <a:pt x="154434" y="31895"/>
                </a:lnTo>
                <a:lnTo>
                  <a:pt x="195434" y="14568"/>
                </a:lnTo>
                <a:lnTo>
                  <a:pt x="239404" y="3740"/>
                </a:lnTo>
                <a:lnTo>
                  <a:pt x="285756" y="0"/>
                </a:lnTo>
                <a:lnTo>
                  <a:pt x="1428740" y="0"/>
                </a:lnTo>
                <a:lnTo>
                  <a:pt x="1475092" y="3740"/>
                </a:lnTo>
                <a:lnTo>
                  <a:pt x="1519062" y="14568"/>
                </a:lnTo>
                <a:lnTo>
                  <a:pt x="1560063" y="31895"/>
                </a:lnTo>
                <a:lnTo>
                  <a:pt x="1597506" y="55134"/>
                </a:lnTo>
                <a:lnTo>
                  <a:pt x="1630803" y="83695"/>
                </a:lnTo>
                <a:lnTo>
                  <a:pt x="1659365" y="116991"/>
                </a:lnTo>
                <a:lnTo>
                  <a:pt x="1682604" y="154434"/>
                </a:lnTo>
                <a:lnTo>
                  <a:pt x="1699932" y="195434"/>
                </a:lnTo>
                <a:lnTo>
                  <a:pt x="1710760" y="239404"/>
                </a:lnTo>
                <a:lnTo>
                  <a:pt x="1714500" y="285755"/>
                </a:lnTo>
                <a:lnTo>
                  <a:pt x="1714500" y="5026832"/>
                </a:lnTo>
                <a:lnTo>
                  <a:pt x="1710760" y="5073184"/>
                </a:lnTo>
                <a:lnTo>
                  <a:pt x="1699932" y="5117154"/>
                </a:lnTo>
                <a:lnTo>
                  <a:pt x="1682604" y="5158155"/>
                </a:lnTo>
                <a:lnTo>
                  <a:pt x="1659365" y="5195598"/>
                </a:lnTo>
                <a:lnTo>
                  <a:pt x="1630803" y="5228895"/>
                </a:lnTo>
                <a:lnTo>
                  <a:pt x="1597506" y="5257457"/>
                </a:lnTo>
                <a:lnTo>
                  <a:pt x="1560063" y="5280696"/>
                </a:lnTo>
                <a:lnTo>
                  <a:pt x="1519062" y="5298024"/>
                </a:lnTo>
                <a:lnTo>
                  <a:pt x="1475092" y="5308852"/>
                </a:lnTo>
                <a:lnTo>
                  <a:pt x="1428740" y="5312593"/>
                </a:lnTo>
                <a:lnTo>
                  <a:pt x="285756" y="5312593"/>
                </a:lnTo>
                <a:lnTo>
                  <a:pt x="239404" y="5308852"/>
                </a:lnTo>
                <a:lnTo>
                  <a:pt x="195434" y="5298024"/>
                </a:lnTo>
                <a:lnTo>
                  <a:pt x="154434" y="5280696"/>
                </a:lnTo>
                <a:lnTo>
                  <a:pt x="116992" y="5257457"/>
                </a:lnTo>
                <a:lnTo>
                  <a:pt x="83695" y="5228895"/>
                </a:lnTo>
                <a:lnTo>
                  <a:pt x="55134" y="5195598"/>
                </a:lnTo>
                <a:lnTo>
                  <a:pt x="31895" y="5158155"/>
                </a:lnTo>
                <a:lnTo>
                  <a:pt x="14568" y="5117154"/>
                </a:lnTo>
                <a:lnTo>
                  <a:pt x="3740" y="5073184"/>
                </a:lnTo>
                <a:lnTo>
                  <a:pt x="0" y="5026832"/>
                </a:lnTo>
                <a:lnTo>
                  <a:pt x="0" y="285755"/>
                </a:lnTo>
                <a:close/>
              </a:path>
            </a:pathLst>
          </a:custGeom>
          <a:ln w="5080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6821" y="644080"/>
            <a:ext cx="1059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solidFill>
                  <a:srgbClr val="00B050"/>
                </a:solidFill>
                <a:latin typeface="Trebuchet MS"/>
                <a:cs typeface="Trebuchet MS"/>
              </a:rPr>
              <a:t>Categorical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00912" y="585787"/>
            <a:ext cx="612775" cy="5313045"/>
          </a:xfrm>
          <a:custGeom>
            <a:avLst/>
            <a:gdLst/>
            <a:ahLst/>
            <a:cxnLst/>
            <a:rect l="l" t="t" r="r" b="b"/>
            <a:pathLst>
              <a:path w="612775" h="5313045">
                <a:moveTo>
                  <a:pt x="0" y="102092"/>
                </a:moveTo>
                <a:lnTo>
                  <a:pt x="8022" y="62353"/>
                </a:lnTo>
                <a:lnTo>
                  <a:pt x="29902" y="29902"/>
                </a:lnTo>
                <a:lnTo>
                  <a:pt x="62353" y="8022"/>
                </a:lnTo>
                <a:lnTo>
                  <a:pt x="102092" y="0"/>
                </a:lnTo>
                <a:lnTo>
                  <a:pt x="510460" y="0"/>
                </a:lnTo>
                <a:lnTo>
                  <a:pt x="550199" y="8022"/>
                </a:lnTo>
                <a:lnTo>
                  <a:pt x="582650" y="29902"/>
                </a:lnTo>
                <a:lnTo>
                  <a:pt x="604529" y="62353"/>
                </a:lnTo>
                <a:lnTo>
                  <a:pt x="612552" y="102092"/>
                </a:lnTo>
                <a:lnTo>
                  <a:pt x="612552" y="5210502"/>
                </a:lnTo>
                <a:lnTo>
                  <a:pt x="604529" y="5250239"/>
                </a:lnTo>
                <a:lnTo>
                  <a:pt x="582650" y="5282690"/>
                </a:lnTo>
                <a:lnTo>
                  <a:pt x="550199" y="5304569"/>
                </a:lnTo>
                <a:lnTo>
                  <a:pt x="510460" y="5312593"/>
                </a:lnTo>
                <a:lnTo>
                  <a:pt x="102092" y="5312593"/>
                </a:lnTo>
                <a:lnTo>
                  <a:pt x="62353" y="5304569"/>
                </a:lnTo>
                <a:lnTo>
                  <a:pt x="29902" y="5282690"/>
                </a:lnTo>
                <a:lnTo>
                  <a:pt x="8022" y="5250239"/>
                </a:lnTo>
                <a:lnTo>
                  <a:pt x="0" y="5210502"/>
                </a:lnTo>
                <a:lnTo>
                  <a:pt x="0" y="102092"/>
                </a:lnTo>
                <a:close/>
              </a:path>
            </a:pathLst>
          </a:custGeom>
          <a:ln w="5080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16026" y="585787"/>
            <a:ext cx="612775" cy="5313045"/>
          </a:xfrm>
          <a:custGeom>
            <a:avLst/>
            <a:gdLst/>
            <a:ahLst/>
            <a:cxnLst/>
            <a:rect l="l" t="t" r="r" b="b"/>
            <a:pathLst>
              <a:path w="612775" h="5313045">
                <a:moveTo>
                  <a:pt x="0" y="102092"/>
                </a:moveTo>
                <a:lnTo>
                  <a:pt x="8022" y="62353"/>
                </a:lnTo>
                <a:lnTo>
                  <a:pt x="29902" y="29902"/>
                </a:lnTo>
                <a:lnTo>
                  <a:pt x="62353" y="8022"/>
                </a:lnTo>
                <a:lnTo>
                  <a:pt x="102092" y="0"/>
                </a:lnTo>
                <a:lnTo>
                  <a:pt x="510460" y="0"/>
                </a:lnTo>
                <a:lnTo>
                  <a:pt x="550199" y="8022"/>
                </a:lnTo>
                <a:lnTo>
                  <a:pt x="582650" y="29902"/>
                </a:lnTo>
                <a:lnTo>
                  <a:pt x="604529" y="62353"/>
                </a:lnTo>
                <a:lnTo>
                  <a:pt x="612552" y="102092"/>
                </a:lnTo>
                <a:lnTo>
                  <a:pt x="612552" y="5210502"/>
                </a:lnTo>
                <a:lnTo>
                  <a:pt x="604529" y="5250239"/>
                </a:lnTo>
                <a:lnTo>
                  <a:pt x="582650" y="5282690"/>
                </a:lnTo>
                <a:lnTo>
                  <a:pt x="550199" y="5304569"/>
                </a:lnTo>
                <a:lnTo>
                  <a:pt x="510460" y="5312593"/>
                </a:lnTo>
                <a:lnTo>
                  <a:pt x="102092" y="5312593"/>
                </a:lnTo>
                <a:lnTo>
                  <a:pt x="62353" y="5304569"/>
                </a:lnTo>
                <a:lnTo>
                  <a:pt x="29902" y="5282690"/>
                </a:lnTo>
                <a:lnTo>
                  <a:pt x="8022" y="5250239"/>
                </a:lnTo>
                <a:lnTo>
                  <a:pt x="0" y="5210502"/>
                </a:lnTo>
                <a:lnTo>
                  <a:pt x="0" y="102092"/>
                </a:lnTo>
                <a:close/>
              </a:path>
            </a:pathLst>
          </a:custGeom>
          <a:ln w="50800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784187" y="590296"/>
            <a:ext cx="989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9925" algn="l"/>
              </a:tabLst>
            </a:pPr>
            <a:r>
              <a:rPr dirty="0" sz="1800" spc="-15">
                <a:solidFill>
                  <a:srgbClr val="0070C0"/>
                </a:solidFill>
                <a:latin typeface="Trebuchet MS"/>
                <a:cs typeface="Trebuchet MS"/>
              </a:rPr>
              <a:t>N</a:t>
            </a:r>
            <a:r>
              <a:rPr dirty="0" sz="1800" spc="-10">
                <a:solidFill>
                  <a:srgbClr val="0070C0"/>
                </a:solidFill>
                <a:latin typeface="Trebuchet MS"/>
                <a:cs typeface="Trebuchet MS"/>
              </a:rPr>
              <a:t>u</a:t>
            </a:r>
            <a:r>
              <a:rPr dirty="0" sz="1800" spc="-60">
                <a:solidFill>
                  <a:srgbClr val="0070C0"/>
                </a:solidFill>
                <a:latin typeface="Trebuchet MS"/>
                <a:cs typeface="Trebuchet MS"/>
              </a:rPr>
              <a:t>m</a:t>
            </a:r>
            <a:r>
              <a:rPr dirty="0" sz="1800">
                <a:solidFill>
                  <a:srgbClr val="0070C0"/>
                </a:solidFill>
                <a:latin typeface="Trebuchet MS"/>
                <a:cs typeface="Trebuchet MS"/>
              </a:rPr>
              <a:t>	</a:t>
            </a:r>
            <a:r>
              <a:rPr dirty="0" sz="1800" spc="-110">
                <a:solidFill>
                  <a:srgbClr val="00B050"/>
                </a:solidFill>
                <a:latin typeface="Trebuchet MS"/>
                <a:cs typeface="Trebuchet MS"/>
              </a:rPr>
              <a:t>C</a:t>
            </a:r>
            <a:r>
              <a:rPr dirty="0" sz="1800" spc="-114">
                <a:solidFill>
                  <a:srgbClr val="00B050"/>
                </a:solidFill>
                <a:latin typeface="Trebuchet MS"/>
                <a:cs typeface="Trebuchet MS"/>
              </a:rPr>
              <a:t>a</a:t>
            </a:r>
            <a:r>
              <a:rPr dirty="0" sz="1800" spc="-114">
                <a:solidFill>
                  <a:srgbClr val="00B050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3307079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35"/>
              <a:t>Feature</a:t>
            </a:r>
            <a:r>
              <a:rPr dirty="0" sz="3100" spc="-260"/>
              <a:t> </a:t>
            </a:r>
            <a:r>
              <a:rPr dirty="0" sz="3100" spc="-90"/>
              <a:t>Engineering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2228253" y="1370952"/>
            <a:ext cx="7502525" cy="29184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70">
                <a:latin typeface="Trebuchet MS"/>
                <a:cs typeface="Trebuchet MS"/>
              </a:rPr>
              <a:t>Extract </a:t>
            </a:r>
            <a:r>
              <a:rPr dirty="0" sz="2800" spc="-105">
                <a:latin typeface="Trebuchet MS"/>
                <a:cs typeface="Trebuchet MS"/>
              </a:rPr>
              <a:t>more </a:t>
            </a:r>
            <a:r>
              <a:rPr dirty="0" sz="2800" spc="-100">
                <a:latin typeface="Trebuchet MS"/>
                <a:cs typeface="Trebuchet MS"/>
              </a:rPr>
              <a:t>new </a:t>
            </a:r>
            <a:r>
              <a:rPr dirty="0" sz="2800" spc="-110">
                <a:latin typeface="Trebuchet MS"/>
                <a:cs typeface="Trebuchet MS"/>
              </a:rPr>
              <a:t>gold </a:t>
            </a:r>
            <a:r>
              <a:rPr dirty="0" sz="2800" spc="-165">
                <a:latin typeface="Trebuchet MS"/>
                <a:cs typeface="Trebuchet MS"/>
              </a:rPr>
              <a:t>features, </a:t>
            </a:r>
            <a:r>
              <a:rPr dirty="0" sz="2800" spc="-120">
                <a:latin typeface="Trebuchet MS"/>
                <a:cs typeface="Trebuchet MS"/>
              </a:rPr>
              <a:t>remove</a:t>
            </a:r>
            <a:r>
              <a:rPr dirty="0" sz="2800" spc="-570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irrelevant  </a:t>
            </a:r>
            <a:r>
              <a:rPr dirty="0" sz="2800" spc="-75">
                <a:latin typeface="Trebuchet MS"/>
                <a:cs typeface="Trebuchet MS"/>
              </a:rPr>
              <a:t>or </a:t>
            </a:r>
            <a:r>
              <a:rPr dirty="0" sz="2800" spc="-95">
                <a:latin typeface="Trebuchet MS"/>
                <a:cs typeface="Trebuchet MS"/>
              </a:rPr>
              <a:t>noisy</a:t>
            </a:r>
            <a:r>
              <a:rPr dirty="0" sz="2800" spc="-355">
                <a:latin typeface="Trebuchet MS"/>
                <a:cs typeface="Trebuchet MS"/>
              </a:rPr>
              <a:t> </a:t>
            </a:r>
            <a:r>
              <a:rPr dirty="0" sz="2800" spc="-140">
                <a:latin typeface="Trebuchet MS"/>
                <a:cs typeface="Trebuchet MS"/>
              </a:rPr>
              <a:t>features</a:t>
            </a:r>
            <a:endParaRPr sz="28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05">
                <a:latin typeface="Trebuchet MS"/>
                <a:cs typeface="Trebuchet MS"/>
              </a:rPr>
              <a:t>Simpler </a:t>
            </a:r>
            <a:r>
              <a:rPr dirty="0" sz="2400" spc="-85">
                <a:latin typeface="Trebuchet MS"/>
                <a:cs typeface="Trebuchet MS"/>
              </a:rPr>
              <a:t>models </a:t>
            </a:r>
            <a:r>
              <a:rPr dirty="0" sz="2400" spc="-105">
                <a:latin typeface="Trebuchet MS"/>
                <a:cs typeface="Trebuchet MS"/>
              </a:rPr>
              <a:t>with </a:t>
            </a:r>
            <a:r>
              <a:rPr dirty="0" sz="2400" spc="-130">
                <a:latin typeface="Trebuchet MS"/>
                <a:cs typeface="Trebuchet MS"/>
              </a:rPr>
              <a:t>better</a:t>
            </a:r>
            <a:r>
              <a:rPr dirty="0" sz="2400" spc="-45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results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65">
                <a:latin typeface="Trebuchet MS"/>
                <a:cs typeface="Trebuchet MS"/>
              </a:rPr>
              <a:t>Key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-125">
                <a:latin typeface="Trebuchet MS"/>
                <a:cs typeface="Trebuchet MS"/>
              </a:rPr>
              <a:t>Elements</a:t>
            </a:r>
            <a:endParaRPr sz="28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05">
                <a:latin typeface="Trebuchet MS"/>
                <a:cs typeface="Trebuchet MS"/>
              </a:rPr>
              <a:t>Numerical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features</a:t>
            </a:r>
            <a:endParaRPr sz="24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30">
                <a:latin typeface="Trebuchet MS"/>
                <a:cs typeface="Trebuchet MS"/>
              </a:rPr>
              <a:t>Categorical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features</a:t>
            </a:r>
            <a:endParaRPr sz="24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75">
                <a:latin typeface="Trebuchet MS"/>
                <a:cs typeface="Trebuchet MS"/>
              </a:rPr>
              <a:t>Target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Transformation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5857240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05"/>
              <a:t>Numerical </a:t>
            </a:r>
            <a:r>
              <a:rPr dirty="0" sz="3100" spc="-130"/>
              <a:t>features </a:t>
            </a:r>
            <a:r>
              <a:rPr dirty="0" sz="3100" spc="455"/>
              <a:t>–</a:t>
            </a:r>
            <a:r>
              <a:rPr dirty="0" sz="3100" spc="-565"/>
              <a:t> </a:t>
            </a:r>
            <a:r>
              <a:rPr dirty="0" sz="3100" spc="-75"/>
              <a:t>missing </a:t>
            </a:r>
            <a:r>
              <a:rPr dirty="0" sz="3100" spc="-105"/>
              <a:t>values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1374139" y="1425575"/>
            <a:ext cx="7701915" cy="407416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70">
                <a:latin typeface="Trebuchet MS"/>
                <a:cs typeface="Trebuchet MS"/>
              </a:rPr>
              <a:t>Some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machine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learning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tools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cannot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accept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NAs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in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the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input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95">
                <a:latin typeface="Trebuchet MS"/>
                <a:cs typeface="Trebuchet MS"/>
              </a:rPr>
              <a:t>Binary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features</a:t>
            </a:r>
            <a:endParaRPr sz="24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80">
                <a:latin typeface="Trebuchet MS"/>
                <a:cs typeface="Trebuchet MS"/>
              </a:rPr>
              <a:t>-1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for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negatives,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0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for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missing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values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and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1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for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positives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90">
                <a:latin typeface="Trebuchet MS"/>
                <a:cs typeface="Trebuchet MS"/>
              </a:rPr>
              <a:t>Numeric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features</a:t>
            </a:r>
            <a:endParaRPr sz="24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110">
                <a:latin typeface="Trebuchet MS"/>
                <a:cs typeface="Trebuchet MS"/>
              </a:rPr>
              <a:t>Tree-based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methods</a:t>
            </a:r>
            <a:endParaRPr sz="2000">
              <a:latin typeface="Trebuchet MS"/>
              <a:cs typeface="Trebuchet MS"/>
            </a:endParaRPr>
          </a:p>
          <a:p>
            <a:pPr lvl="2" marL="1155700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800" spc="-75">
                <a:latin typeface="Trebuchet MS"/>
                <a:cs typeface="Trebuchet MS"/>
              </a:rPr>
              <a:t>Encode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as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a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big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positive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or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negative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number</a:t>
            </a:r>
            <a:endParaRPr sz="1800">
              <a:latin typeface="Trebuchet MS"/>
              <a:cs typeface="Trebuchet MS"/>
            </a:endParaRPr>
          </a:p>
          <a:p>
            <a:pPr lvl="3" marL="16129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dirty="0" sz="1800" spc="-80">
                <a:latin typeface="Trebuchet MS"/>
                <a:cs typeface="Trebuchet MS"/>
              </a:rPr>
              <a:t>999, </a:t>
            </a:r>
            <a:r>
              <a:rPr dirty="0" sz="1800" spc="-70">
                <a:latin typeface="Trebuchet MS"/>
                <a:cs typeface="Trebuchet MS"/>
              </a:rPr>
              <a:t>-99999,</a:t>
            </a:r>
            <a:r>
              <a:rPr dirty="0" sz="1800" spc="-185">
                <a:latin typeface="Trebuchet MS"/>
                <a:cs typeface="Trebuchet MS"/>
              </a:rPr>
              <a:t> </a:t>
            </a:r>
            <a:r>
              <a:rPr dirty="0" sz="1800" spc="-150">
                <a:latin typeface="Trebuchet MS"/>
                <a:cs typeface="Trebuchet MS"/>
              </a:rPr>
              <a:t>….</a:t>
            </a:r>
            <a:endParaRPr sz="1800">
              <a:latin typeface="Trebuchet MS"/>
              <a:cs typeface="Trebuchet MS"/>
            </a:endParaRPr>
          </a:p>
          <a:p>
            <a:pPr lvl="3" marL="16129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dirty="0" sz="1800" spc="-75">
                <a:latin typeface="Trebuchet MS"/>
                <a:cs typeface="Trebuchet MS"/>
              </a:rPr>
              <a:t>2*max(x),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2*min(x)</a:t>
            </a:r>
            <a:endParaRPr sz="18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145">
                <a:latin typeface="Trebuchet MS"/>
                <a:cs typeface="Trebuchet MS"/>
              </a:rPr>
              <a:t>Linear, </a:t>
            </a:r>
            <a:r>
              <a:rPr dirty="0" sz="2000" spc="-90">
                <a:latin typeface="Trebuchet MS"/>
                <a:cs typeface="Trebuchet MS"/>
              </a:rPr>
              <a:t>neural </a:t>
            </a:r>
            <a:r>
              <a:rPr dirty="0" sz="2000" spc="-110">
                <a:latin typeface="Trebuchet MS"/>
                <a:cs typeface="Trebuchet MS"/>
              </a:rPr>
              <a:t>nets, </a:t>
            </a:r>
            <a:r>
              <a:rPr dirty="0" sz="2000" spc="-160">
                <a:latin typeface="Trebuchet MS"/>
                <a:cs typeface="Trebuchet MS"/>
              </a:rPr>
              <a:t>etc.</a:t>
            </a:r>
            <a:r>
              <a:rPr dirty="0" sz="2000" spc="-28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methods</a:t>
            </a:r>
            <a:endParaRPr sz="2000">
              <a:latin typeface="Trebuchet MS"/>
              <a:cs typeface="Trebuchet MS"/>
            </a:endParaRPr>
          </a:p>
          <a:p>
            <a:pPr lvl="2" marL="1155700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800" spc="-75">
                <a:latin typeface="Trebuchet MS"/>
                <a:cs typeface="Trebuchet MS"/>
              </a:rPr>
              <a:t>Encode </a:t>
            </a:r>
            <a:r>
              <a:rPr dirty="0" sz="1800" spc="-70">
                <a:latin typeface="Trebuchet MS"/>
                <a:cs typeface="Trebuchet MS"/>
              </a:rPr>
              <a:t>by </a:t>
            </a:r>
            <a:r>
              <a:rPr dirty="0" sz="1800" spc="-85">
                <a:latin typeface="Trebuchet MS"/>
                <a:cs typeface="Trebuchet MS"/>
              </a:rPr>
              <a:t>splitting </a:t>
            </a:r>
            <a:r>
              <a:rPr dirty="0" sz="1800" spc="-80">
                <a:latin typeface="Trebuchet MS"/>
                <a:cs typeface="Trebuchet MS"/>
              </a:rPr>
              <a:t>into </a:t>
            </a:r>
            <a:r>
              <a:rPr dirty="0" sz="1800" spc="-35">
                <a:latin typeface="Trebuchet MS"/>
                <a:cs typeface="Trebuchet MS"/>
              </a:rPr>
              <a:t>2</a:t>
            </a:r>
            <a:r>
              <a:rPr dirty="0" sz="1800" spc="-35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columns:</a:t>
            </a:r>
            <a:endParaRPr sz="1800">
              <a:latin typeface="Trebuchet MS"/>
              <a:cs typeface="Trebuchet MS"/>
            </a:endParaRPr>
          </a:p>
          <a:p>
            <a:pPr lvl="3" marL="16129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dirty="0" sz="1800" spc="-70">
                <a:latin typeface="Trebuchet MS"/>
                <a:cs typeface="Trebuchet MS"/>
              </a:rPr>
              <a:t>Binary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column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isNA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(0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if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not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and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1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if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yes)</a:t>
            </a:r>
            <a:endParaRPr sz="1800">
              <a:latin typeface="Trebuchet MS"/>
              <a:cs typeface="Trebuchet MS"/>
            </a:endParaRPr>
          </a:p>
          <a:p>
            <a:pPr lvl="3" marL="16129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dirty="0" sz="1800" spc="-50">
                <a:latin typeface="Trebuchet MS"/>
                <a:cs typeface="Trebuchet MS"/>
              </a:rPr>
              <a:t>In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original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column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replace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NAs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by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mean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or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median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5857240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05"/>
              <a:t>Numerical </a:t>
            </a:r>
            <a:r>
              <a:rPr dirty="0" sz="3100" spc="-130"/>
              <a:t>features </a:t>
            </a:r>
            <a:r>
              <a:rPr dirty="0" sz="3100" spc="455"/>
              <a:t>–</a:t>
            </a:r>
            <a:r>
              <a:rPr dirty="0" sz="3100" spc="-565"/>
              <a:t> </a:t>
            </a:r>
            <a:r>
              <a:rPr dirty="0" sz="3100" spc="-75"/>
              <a:t>missing </a:t>
            </a:r>
            <a:r>
              <a:rPr dirty="0" sz="3100" spc="-105"/>
              <a:t>values</a:t>
            </a:r>
            <a:endParaRPr sz="31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15820" y="2065807"/>
          <a:ext cx="1914525" cy="3435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205"/>
                <a:gridCol w="1144905"/>
              </a:tblGrid>
              <a:tr h="3365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Binary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5">
                          <a:latin typeface="Arial"/>
                          <a:cs typeface="Arial"/>
                        </a:rPr>
                        <a:t>Numerical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NaN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NaN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NaN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NaN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222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95265" y="1392707"/>
          <a:ext cx="5497195" cy="4108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110"/>
                <a:gridCol w="1574800"/>
                <a:gridCol w="1574800"/>
                <a:gridCol w="1574800"/>
              </a:tblGrid>
              <a:tr h="33655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Binary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5">
                          <a:latin typeface="Arial"/>
                          <a:cs typeface="Arial"/>
                        </a:rPr>
                        <a:t>Numerical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65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ver 1:</a:t>
                      </a:r>
                      <a:r>
                        <a:rPr dirty="0" sz="1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2*max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66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762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ver 2: mean </a:t>
                      </a:r>
                      <a:r>
                        <a:rPr dirty="0" sz="1800" spc="25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isNA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65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66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isNA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5.14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5.14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222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222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222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143375" y="3604958"/>
            <a:ext cx="685800" cy="323215"/>
          </a:xfrm>
          <a:custGeom>
            <a:avLst/>
            <a:gdLst/>
            <a:ahLst/>
            <a:cxnLst/>
            <a:rect l="l" t="t" r="r" b="b"/>
            <a:pathLst>
              <a:path w="685800" h="323214">
                <a:moveTo>
                  <a:pt x="524217" y="0"/>
                </a:moveTo>
                <a:lnTo>
                  <a:pt x="524217" y="80797"/>
                </a:lnTo>
                <a:lnTo>
                  <a:pt x="0" y="80797"/>
                </a:lnTo>
                <a:lnTo>
                  <a:pt x="0" y="242379"/>
                </a:lnTo>
                <a:lnTo>
                  <a:pt x="524217" y="242379"/>
                </a:lnTo>
                <a:lnTo>
                  <a:pt x="524217" y="323164"/>
                </a:lnTo>
                <a:lnTo>
                  <a:pt x="685800" y="161582"/>
                </a:lnTo>
                <a:lnTo>
                  <a:pt x="524217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43375" y="3604958"/>
            <a:ext cx="685800" cy="323215"/>
          </a:xfrm>
          <a:custGeom>
            <a:avLst/>
            <a:gdLst/>
            <a:ahLst/>
            <a:cxnLst/>
            <a:rect l="l" t="t" r="r" b="b"/>
            <a:pathLst>
              <a:path w="685800" h="323214">
                <a:moveTo>
                  <a:pt x="0" y="80791"/>
                </a:moveTo>
                <a:lnTo>
                  <a:pt x="524217" y="80791"/>
                </a:lnTo>
                <a:lnTo>
                  <a:pt x="524217" y="0"/>
                </a:lnTo>
                <a:lnTo>
                  <a:pt x="685800" y="161583"/>
                </a:lnTo>
                <a:lnTo>
                  <a:pt x="524217" y="323166"/>
                </a:lnTo>
                <a:lnTo>
                  <a:pt x="524217" y="242374"/>
                </a:lnTo>
                <a:lnTo>
                  <a:pt x="0" y="242374"/>
                </a:lnTo>
                <a:lnTo>
                  <a:pt x="0" y="80791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6002020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35"/>
              <a:t>Categorical </a:t>
            </a:r>
            <a:r>
              <a:rPr dirty="0" sz="3100" spc="-130"/>
              <a:t>features </a:t>
            </a:r>
            <a:r>
              <a:rPr dirty="0" sz="3100" spc="455"/>
              <a:t>–</a:t>
            </a:r>
            <a:r>
              <a:rPr dirty="0" sz="3100" spc="-550"/>
              <a:t> </a:t>
            </a:r>
            <a:r>
              <a:rPr dirty="0" sz="3100" spc="-75"/>
              <a:t>missing </a:t>
            </a:r>
            <a:r>
              <a:rPr dirty="0" sz="3100" spc="-105"/>
              <a:t>values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1374139" y="1419987"/>
            <a:ext cx="4822825" cy="114871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00">
                <a:latin typeface="Trebuchet MS"/>
                <a:cs typeface="Trebuchet MS"/>
              </a:rPr>
              <a:t>Encode </a:t>
            </a:r>
            <a:r>
              <a:rPr dirty="0" sz="2400" spc="-75">
                <a:latin typeface="Trebuchet MS"/>
                <a:cs typeface="Trebuchet MS"/>
              </a:rPr>
              <a:t>as </a:t>
            </a:r>
            <a:r>
              <a:rPr dirty="0" sz="2400" spc="-85">
                <a:latin typeface="Trebuchet MS"/>
                <a:cs typeface="Trebuchet MS"/>
              </a:rPr>
              <a:t>an </a:t>
            </a:r>
            <a:r>
              <a:rPr dirty="0" sz="2400" spc="-80">
                <a:latin typeface="Trebuchet MS"/>
                <a:cs typeface="Trebuchet MS"/>
              </a:rPr>
              <a:t>unique</a:t>
            </a:r>
            <a:r>
              <a:rPr dirty="0" sz="2400" spc="-50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category</a:t>
            </a:r>
            <a:endParaRPr sz="24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125">
                <a:latin typeface="Trebuchet MS"/>
                <a:cs typeface="Trebuchet MS"/>
              </a:rPr>
              <a:t>“Unknown”, </a:t>
            </a:r>
            <a:r>
              <a:rPr dirty="0" sz="2000" spc="-90">
                <a:latin typeface="Trebuchet MS"/>
                <a:cs typeface="Trebuchet MS"/>
              </a:rPr>
              <a:t>“Missing”,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170">
                <a:latin typeface="Trebuchet MS"/>
                <a:cs typeface="Trebuchet MS"/>
              </a:rPr>
              <a:t>….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60">
                <a:latin typeface="Trebuchet MS"/>
                <a:cs typeface="Trebuchet MS"/>
              </a:rPr>
              <a:t>Use </a:t>
            </a:r>
            <a:r>
              <a:rPr dirty="0" sz="2400" spc="-110">
                <a:latin typeface="Trebuchet MS"/>
                <a:cs typeface="Trebuchet MS"/>
              </a:rPr>
              <a:t>the </a:t>
            </a:r>
            <a:r>
              <a:rPr dirty="0" sz="2400" spc="-85">
                <a:latin typeface="Trebuchet MS"/>
                <a:cs typeface="Trebuchet MS"/>
              </a:rPr>
              <a:t>most </a:t>
            </a:r>
            <a:r>
              <a:rPr dirty="0" sz="2400" spc="-110">
                <a:latin typeface="Trebuchet MS"/>
                <a:cs typeface="Trebuchet MS"/>
              </a:rPr>
              <a:t>frequent</a:t>
            </a:r>
            <a:r>
              <a:rPr dirty="0" sz="2400" spc="-56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category </a:t>
            </a:r>
            <a:r>
              <a:rPr dirty="0" sz="2400" spc="-135">
                <a:latin typeface="Trebuchet MS"/>
                <a:cs typeface="Trebuchet MS"/>
              </a:rPr>
              <a:t>level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85096" y="2790507"/>
          <a:ext cx="5302250" cy="369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680"/>
                <a:gridCol w="1762760"/>
                <a:gridCol w="1762760"/>
              </a:tblGrid>
              <a:tr h="59944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Feature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498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130" marR="384175" indent="19050">
                        <a:lnSpc>
                          <a:spcPts val="2100"/>
                        </a:lnSpc>
                        <a:spcBef>
                          <a:spcPts val="220"/>
                        </a:spcBef>
                      </a:pPr>
                      <a:r>
                        <a:rPr dirty="0" sz="1800" spc="25">
                          <a:latin typeface="Arial"/>
                          <a:cs typeface="Arial"/>
                        </a:rPr>
                        <a:t>Encoded  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Feature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4495" marR="384175" indent="19050">
                        <a:lnSpc>
                          <a:spcPts val="2100"/>
                        </a:lnSpc>
                        <a:spcBef>
                          <a:spcPts val="220"/>
                        </a:spcBef>
                      </a:pPr>
                      <a:r>
                        <a:rPr dirty="0" sz="1800" spc="25">
                          <a:latin typeface="Arial"/>
                          <a:cs typeface="Arial"/>
                        </a:rPr>
                        <a:t>Encoded  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Feature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NaN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35">
                          <a:latin typeface="Arial"/>
                          <a:cs typeface="Arial"/>
                        </a:rPr>
                        <a:t>MISSING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NaN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35">
                          <a:latin typeface="Arial"/>
                          <a:cs typeface="Arial"/>
                        </a:rPr>
                        <a:t>MISSING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3432810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35"/>
              <a:t>Categorical</a:t>
            </a:r>
            <a:r>
              <a:rPr dirty="0" sz="3100" spc="-275"/>
              <a:t> </a:t>
            </a:r>
            <a:r>
              <a:rPr dirty="0" sz="3100" spc="-85"/>
              <a:t>Encoding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2228253" y="1440815"/>
            <a:ext cx="7533640" cy="261620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1574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70">
                <a:latin typeface="Trebuchet MS"/>
                <a:cs typeface="Trebuchet MS"/>
              </a:rPr>
              <a:t>Turn </a:t>
            </a:r>
            <a:r>
              <a:rPr dirty="0" sz="2800" spc="-155">
                <a:latin typeface="Trebuchet MS"/>
                <a:cs typeface="Trebuchet MS"/>
              </a:rPr>
              <a:t>categorical </a:t>
            </a:r>
            <a:r>
              <a:rPr dirty="0" sz="2800" spc="-145">
                <a:latin typeface="Trebuchet MS"/>
                <a:cs typeface="Trebuchet MS"/>
              </a:rPr>
              <a:t>features </a:t>
            </a:r>
            <a:r>
              <a:rPr dirty="0" sz="2800" spc="-120">
                <a:latin typeface="Trebuchet MS"/>
                <a:cs typeface="Trebuchet MS"/>
              </a:rPr>
              <a:t>into numeric </a:t>
            </a:r>
            <a:r>
              <a:rPr dirty="0" sz="2800" spc="-145">
                <a:latin typeface="Trebuchet MS"/>
                <a:cs typeface="Trebuchet MS"/>
              </a:rPr>
              <a:t>features</a:t>
            </a:r>
            <a:r>
              <a:rPr dirty="0" sz="2800" spc="-555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to  provide </a:t>
            </a:r>
            <a:r>
              <a:rPr dirty="0" sz="2800" spc="-105">
                <a:latin typeface="Trebuchet MS"/>
                <a:cs typeface="Trebuchet MS"/>
              </a:rPr>
              <a:t>more </a:t>
            </a:r>
            <a:r>
              <a:rPr dirty="0" sz="2800" spc="-135">
                <a:latin typeface="Trebuchet MS"/>
                <a:cs typeface="Trebuchet MS"/>
              </a:rPr>
              <a:t>fine-grained</a:t>
            </a:r>
            <a:r>
              <a:rPr dirty="0" sz="2800" spc="-415">
                <a:latin typeface="Trebuchet MS"/>
                <a:cs typeface="Trebuchet MS"/>
              </a:rPr>
              <a:t> </a:t>
            </a:r>
            <a:r>
              <a:rPr dirty="0" sz="2800" spc="-120">
                <a:latin typeface="Trebuchet MS"/>
                <a:cs typeface="Trebuchet MS"/>
              </a:rPr>
              <a:t>information</a:t>
            </a:r>
            <a:endParaRPr sz="2800">
              <a:latin typeface="Trebuchet MS"/>
              <a:cs typeface="Trebuchet MS"/>
            </a:endParaRPr>
          </a:p>
          <a:p>
            <a:pPr lvl="1" marL="698500" marR="542925" indent="-228600">
              <a:lnSpc>
                <a:spcPts val="2600"/>
              </a:lnSpc>
              <a:spcBef>
                <a:spcPts val="52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10">
                <a:latin typeface="Trebuchet MS"/>
                <a:cs typeface="Trebuchet MS"/>
              </a:rPr>
              <a:t>Help </a:t>
            </a:r>
            <a:r>
              <a:rPr dirty="0" sz="2400" spc="-145">
                <a:latin typeface="Trebuchet MS"/>
                <a:cs typeface="Trebuchet MS"/>
              </a:rPr>
              <a:t>explicitly </a:t>
            </a:r>
            <a:r>
              <a:rPr dirty="0" sz="2400" spc="-125">
                <a:latin typeface="Trebuchet MS"/>
                <a:cs typeface="Trebuchet MS"/>
              </a:rPr>
              <a:t>capture </a:t>
            </a:r>
            <a:r>
              <a:rPr dirty="0" sz="2400" spc="-95">
                <a:latin typeface="Trebuchet MS"/>
                <a:cs typeface="Trebuchet MS"/>
              </a:rPr>
              <a:t>non-linear </a:t>
            </a:r>
            <a:r>
              <a:rPr dirty="0" sz="2400" spc="-100">
                <a:latin typeface="Trebuchet MS"/>
                <a:cs typeface="Trebuchet MS"/>
              </a:rPr>
              <a:t>relationships</a:t>
            </a:r>
            <a:r>
              <a:rPr dirty="0" sz="2400" spc="-425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and  </a:t>
            </a:r>
            <a:r>
              <a:rPr dirty="0" sz="2400" spc="-114">
                <a:latin typeface="Trebuchet MS"/>
                <a:cs typeface="Trebuchet MS"/>
              </a:rPr>
              <a:t>interactions </a:t>
            </a:r>
            <a:r>
              <a:rPr dirty="0" sz="2400" spc="-105">
                <a:latin typeface="Trebuchet MS"/>
                <a:cs typeface="Trebuchet MS"/>
              </a:rPr>
              <a:t>between </a:t>
            </a:r>
            <a:r>
              <a:rPr dirty="0" sz="2400" spc="-110">
                <a:latin typeface="Trebuchet MS"/>
                <a:cs typeface="Trebuchet MS"/>
              </a:rPr>
              <a:t>the </a:t>
            </a:r>
            <a:r>
              <a:rPr dirty="0" sz="2400" spc="-100">
                <a:latin typeface="Trebuchet MS"/>
                <a:cs typeface="Trebuchet MS"/>
              </a:rPr>
              <a:t>values </a:t>
            </a:r>
            <a:r>
              <a:rPr dirty="0" sz="2400" spc="-95">
                <a:latin typeface="Trebuchet MS"/>
                <a:cs typeface="Trebuchet MS"/>
              </a:rPr>
              <a:t>of</a:t>
            </a:r>
            <a:r>
              <a:rPr dirty="0" sz="2400" spc="-49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features</a:t>
            </a:r>
            <a:endParaRPr sz="2400">
              <a:latin typeface="Trebuchet MS"/>
              <a:cs typeface="Trebuchet MS"/>
            </a:endParaRPr>
          </a:p>
          <a:p>
            <a:pPr lvl="1" marL="698500" marR="5080" indent="-228600">
              <a:lnSpc>
                <a:spcPts val="2600"/>
              </a:lnSpc>
              <a:spcBef>
                <a:spcPts val="50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25">
                <a:latin typeface="Trebuchet MS"/>
                <a:cs typeface="Trebuchet MS"/>
              </a:rPr>
              <a:t>Most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of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machine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learning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tools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only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accept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numbers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as  </a:t>
            </a:r>
            <a:r>
              <a:rPr dirty="0" sz="2400" spc="-110">
                <a:latin typeface="Trebuchet MS"/>
                <a:cs typeface="Trebuchet MS"/>
              </a:rPr>
              <a:t>their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input</a:t>
            </a:r>
            <a:endParaRPr sz="2400">
              <a:latin typeface="Trebuchet MS"/>
              <a:cs typeface="Trebuchet MS"/>
            </a:endParaRPr>
          </a:p>
          <a:p>
            <a:pPr lvl="2" marL="1155700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95">
                <a:latin typeface="Trebuchet MS"/>
                <a:cs typeface="Trebuchet MS"/>
              </a:rPr>
              <a:t>xgboost, </a:t>
            </a:r>
            <a:r>
              <a:rPr dirty="0" sz="2000" spc="-110">
                <a:latin typeface="Trebuchet MS"/>
                <a:cs typeface="Trebuchet MS"/>
              </a:rPr>
              <a:t>gbm, glmnet, libsvm, </a:t>
            </a:r>
            <a:r>
              <a:rPr dirty="0" sz="2000" spc="-130">
                <a:latin typeface="Trebuchet MS"/>
                <a:cs typeface="Trebuchet MS"/>
              </a:rPr>
              <a:t>liblinear,</a:t>
            </a:r>
            <a:r>
              <a:rPr dirty="0" sz="2000" spc="-350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etc.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3432810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35"/>
              <a:t>Categorical</a:t>
            </a:r>
            <a:r>
              <a:rPr dirty="0" sz="3100" spc="-275"/>
              <a:t> </a:t>
            </a:r>
            <a:r>
              <a:rPr dirty="0" sz="3100" spc="-85"/>
              <a:t>Encoding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2228253" y="1514957"/>
            <a:ext cx="7079615" cy="40208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0">
                <a:latin typeface="Trebuchet MS"/>
                <a:cs typeface="Trebuchet MS"/>
              </a:rPr>
              <a:t>Labeled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-110">
                <a:latin typeface="Trebuchet MS"/>
                <a:cs typeface="Trebuchet MS"/>
              </a:rPr>
              <a:t>Encoding</a:t>
            </a:r>
            <a:endParaRPr sz="2800">
              <a:latin typeface="Trebuchet MS"/>
              <a:cs typeface="Trebuchet MS"/>
            </a:endParaRPr>
          </a:p>
          <a:p>
            <a:pPr lvl="1" marL="698500" marR="5080" indent="-228600">
              <a:lnSpc>
                <a:spcPts val="26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14">
                <a:latin typeface="Trebuchet MS"/>
                <a:cs typeface="Trebuchet MS"/>
              </a:rPr>
              <a:t>Interpret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the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categories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as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ordered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integers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(mostly  </a:t>
            </a:r>
            <a:r>
              <a:rPr dirty="0" sz="2400" spc="-90">
                <a:latin typeface="Trebuchet MS"/>
                <a:cs typeface="Trebuchet MS"/>
              </a:rPr>
              <a:t>wrong)</a:t>
            </a:r>
            <a:endParaRPr sz="24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80">
                <a:latin typeface="Trebuchet MS"/>
                <a:cs typeface="Trebuchet MS"/>
              </a:rPr>
              <a:t>Python </a:t>
            </a:r>
            <a:r>
              <a:rPr dirty="0" sz="2400" spc="-135">
                <a:latin typeface="Trebuchet MS"/>
                <a:cs typeface="Trebuchet MS"/>
              </a:rPr>
              <a:t>scikit-learn:</a:t>
            </a:r>
            <a:r>
              <a:rPr dirty="0" sz="2400" spc="-30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LabelEncoder</a:t>
            </a:r>
            <a:endParaRPr sz="24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80">
                <a:latin typeface="Trebuchet MS"/>
                <a:cs typeface="Trebuchet MS"/>
              </a:rPr>
              <a:t>Ok </a:t>
            </a:r>
            <a:r>
              <a:rPr dirty="0" sz="2400" spc="-110">
                <a:latin typeface="Trebuchet MS"/>
                <a:cs typeface="Trebuchet MS"/>
              </a:rPr>
              <a:t>for tree-based</a:t>
            </a:r>
            <a:r>
              <a:rPr dirty="0" sz="2400" spc="-375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methods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80">
                <a:latin typeface="Trebuchet MS"/>
                <a:cs typeface="Trebuchet MS"/>
              </a:rPr>
              <a:t>One </a:t>
            </a:r>
            <a:r>
              <a:rPr dirty="0" sz="2800" spc="-100">
                <a:latin typeface="Trebuchet MS"/>
                <a:cs typeface="Trebuchet MS"/>
              </a:rPr>
              <a:t>Hot</a:t>
            </a:r>
            <a:r>
              <a:rPr dirty="0" sz="2800" spc="-350">
                <a:latin typeface="Trebuchet MS"/>
                <a:cs typeface="Trebuchet MS"/>
              </a:rPr>
              <a:t> </a:t>
            </a:r>
            <a:r>
              <a:rPr dirty="0" sz="2800" spc="-110">
                <a:latin typeface="Trebuchet MS"/>
                <a:cs typeface="Trebuchet MS"/>
              </a:rPr>
              <a:t>Encoding</a:t>
            </a:r>
            <a:endParaRPr sz="2800">
              <a:latin typeface="Trebuchet MS"/>
              <a:cs typeface="Trebuchet MS"/>
            </a:endParaRPr>
          </a:p>
          <a:p>
            <a:pPr lvl="1" marL="698500" marR="141605" indent="-228600">
              <a:lnSpc>
                <a:spcPts val="26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30">
                <a:latin typeface="Trebuchet MS"/>
                <a:cs typeface="Trebuchet MS"/>
              </a:rPr>
              <a:t>Transform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categories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into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individual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binary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(0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or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1)  </a:t>
            </a:r>
            <a:r>
              <a:rPr dirty="0" sz="2400" spc="-120">
                <a:latin typeface="Trebuchet MS"/>
                <a:cs typeface="Trebuchet MS"/>
              </a:rPr>
              <a:t>features</a:t>
            </a:r>
            <a:endParaRPr sz="24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80">
                <a:latin typeface="Trebuchet MS"/>
                <a:cs typeface="Trebuchet MS"/>
              </a:rPr>
              <a:t>Python </a:t>
            </a:r>
            <a:r>
              <a:rPr dirty="0" sz="2400" spc="-135">
                <a:latin typeface="Trebuchet MS"/>
                <a:cs typeface="Trebuchet MS"/>
              </a:rPr>
              <a:t>scikit-learn: </a:t>
            </a:r>
            <a:r>
              <a:rPr dirty="0" sz="2400" spc="-155">
                <a:latin typeface="Trebuchet MS"/>
                <a:cs typeface="Trebuchet MS"/>
              </a:rPr>
              <a:t>DictVectorizer,</a:t>
            </a:r>
            <a:r>
              <a:rPr dirty="0" sz="2400" spc="-36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OneHotEncoder</a:t>
            </a:r>
            <a:endParaRPr sz="24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80">
                <a:latin typeface="Trebuchet MS"/>
                <a:cs typeface="Trebuchet MS"/>
              </a:rPr>
              <a:t>Ok </a:t>
            </a:r>
            <a:r>
              <a:rPr dirty="0" sz="2400" spc="-110">
                <a:latin typeface="Trebuchet MS"/>
                <a:cs typeface="Trebuchet MS"/>
              </a:rPr>
              <a:t>for </a:t>
            </a:r>
            <a:r>
              <a:rPr dirty="0" sz="2400" spc="-125">
                <a:latin typeface="Trebuchet MS"/>
                <a:cs typeface="Trebuchet MS"/>
              </a:rPr>
              <a:t>K-means, </a:t>
            </a:r>
            <a:r>
              <a:rPr dirty="0" sz="2400" spc="-175">
                <a:latin typeface="Trebuchet MS"/>
                <a:cs typeface="Trebuchet MS"/>
              </a:rPr>
              <a:t>Linear, </a:t>
            </a:r>
            <a:r>
              <a:rPr dirty="0" sz="2400" spc="-75">
                <a:latin typeface="Trebuchet MS"/>
                <a:cs typeface="Trebuchet MS"/>
              </a:rPr>
              <a:t>NNs,</a:t>
            </a:r>
            <a:r>
              <a:rPr dirty="0" sz="2400" spc="-445">
                <a:latin typeface="Trebuchet MS"/>
                <a:cs typeface="Trebuchet MS"/>
              </a:rPr>
              <a:t> </a:t>
            </a:r>
            <a:r>
              <a:rPr dirty="0" sz="2400" spc="-195">
                <a:latin typeface="Trebuchet MS"/>
                <a:cs typeface="Trebuchet MS"/>
              </a:rPr>
              <a:t>etc.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3432810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35"/>
              <a:t>Categorical</a:t>
            </a:r>
            <a:r>
              <a:rPr dirty="0" sz="3100" spc="-275"/>
              <a:t> </a:t>
            </a:r>
            <a:r>
              <a:rPr dirty="0" sz="3100" spc="-85"/>
              <a:t>Encoding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2228253" y="1550517"/>
            <a:ext cx="27800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0">
                <a:latin typeface="Trebuchet MS"/>
                <a:cs typeface="Trebuchet MS"/>
              </a:rPr>
              <a:t>Labeled</a:t>
            </a:r>
            <a:r>
              <a:rPr dirty="0" sz="2800" spc="-265">
                <a:latin typeface="Trebuchet MS"/>
                <a:cs typeface="Trebuchet MS"/>
              </a:rPr>
              <a:t> </a:t>
            </a:r>
            <a:r>
              <a:rPr dirty="0" sz="2800" spc="-110">
                <a:latin typeface="Trebuchet MS"/>
                <a:cs typeface="Trebuchet MS"/>
              </a:rPr>
              <a:t>Encoding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32628" y="2144890"/>
          <a:ext cx="4699000" cy="3435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800"/>
                <a:gridCol w="2343150"/>
              </a:tblGrid>
              <a:tr h="33655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Feature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25">
                          <a:latin typeface="Arial"/>
                          <a:cs typeface="Arial"/>
                        </a:rPr>
                        <a:t>Encoded 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Feature</a:t>
                      </a:r>
                      <a:r>
                        <a:rPr dirty="0" sz="1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39123" y="2144890"/>
          <a:ext cx="2210435" cy="988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105"/>
                <a:gridCol w="1097280"/>
              </a:tblGrid>
              <a:tr h="32512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3432810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35"/>
              <a:t>Categorical</a:t>
            </a:r>
            <a:r>
              <a:rPr dirty="0" sz="3100" spc="-275"/>
              <a:t> </a:t>
            </a:r>
            <a:r>
              <a:rPr dirty="0" sz="3100" spc="-85"/>
              <a:t>Encoding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2228253" y="1550517"/>
            <a:ext cx="28619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80">
                <a:latin typeface="Trebuchet MS"/>
                <a:cs typeface="Trebuchet MS"/>
              </a:rPr>
              <a:t>One </a:t>
            </a:r>
            <a:r>
              <a:rPr dirty="0" sz="2800" spc="-100">
                <a:latin typeface="Trebuchet MS"/>
                <a:cs typeface="Trebuchet MS"/>
              </a:rPr>
              <a:t>Hot</a:t>
            </a:r>
            <a:r>
              <a:rPr dirty="0" sz="2800" spc="-390">
                <a:latin typeface="Trebuchet MS"/>
                <a:cs typeface="Trebuchet MS"/>
              </a:rPr>
              <a:t> </a:t>
            </a:r>
            <a:r>
              <a:rPr dirty="0" sz="2800" spc="-110">
                <a:latin typeface="Trebuchet MS"/>
                <a:cs typeface="Trebuchet MS"/>
              </a:rPr>
              <a:t>Encoding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12932" y="2144890"/>
          <a:ext cx="6697980" cy="3435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239"/>
                <a:gridCol w="1670685"/>
                <a:gridCol w="1670685"/>
                <a:gridCol w="1670685"/>
              </a:tblGrid>
              <a:tr h="33655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Feature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Feature </a:t>
                      </a:r>
                      <a:r>
                        <a:rPr dirty="0" sz="1800" spc="13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Feature </a:t>
                      </a:r>
                      <a:r>
                        <a:rPr dirty="0" sz="1800" spc="13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Feature </a:t>
                      </a:r>
                      <a:r>
                        <a:rPr dirty="0" sz="1800" spc="13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b="1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b="1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1850" y="2144890"/>
          <a:ext cx="2254885" cy="988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530"/>
                <a:gridCol w="558800"/>
                <a:gridCol w="558800"/>
                <a:gridCol w="558800"/>
              </a:tblGrid>
              <a:tr h="325120"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1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63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1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63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 b="1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1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63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800" b="1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9790" y="1365622"/>
            <a:ext cx="10290352" cy="4781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9399"/>
            <a:ext cx="224091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-80"/>
              <a:t>About</a:t>
            </a:r>
            <a:r>
              <a:rPr dirty="0" sz="4250" spc="-350"/>
              <a:t> </a:t>
            </a:r>
            <a:r>
              <a:rPr dirty="0" sz="4250" spc="-105"/>
              <a:t>me</a:t>
            </a:r>
            <a:endParaRPr sz="42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3432810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35"/>
              <a:t>Categorical</a:t>
            </a:r>
            <a:r>
              <a:rPr dirty="0" sz="3100" spc="-275"/>
              <a:t> </a:t>
            </a:r>
            <a:r>
              <a:rPr dirty="0" sz="3100" spc="-85"/>
              <a:t>Encoding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2228253" y="1514957"/>
            <a:ext cx="6951345" cy="12141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30">
                <a:latin typeface="Trebuchet MS"/>
                <a:cs typeface="Trebuchet MS"/>
              </a:rPr>
              <a:t>Frequency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-110">
                <a:latin typeface="Trebuchet MS"/>
                <a:cs typeface="Trebuchet MS"/>
              </a:rPr>
              <a:t>Encoding</a:t>
            </a:r>
            <a:endParaRPr sz="2800">
              <a:latin typeface="Trebuchet MS"/>
              <a:cs typeface="Trebuchet MS"/>
            </a:endParaRPr>
          </a:p>
          <a:p>
            <a:pPr lvl="1" marL="698500" marR="5080" indent="-228600">
              <a:lnSpc>
                <a:spcPts val="26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95">
                <a:latin typeface="Trebuchet MS"/>
                <a:cs typeface="Trebuchet MS"/>
              </a:rPr>
              <a:t>Encoding of </a:t>
            </a:r>
            <a:r>
              <a:rPr dirty="0" sz="2400" spc="-135">
                <a:latin typeface="Trebuchet MS"/>
                <a:cs typeface="Trebuchet MS"/>
              </a:rPr>
              <a:t>categorical </a:t>
            </a:r>
            <a:r>
              <a:rPr dirty="0" sz="2400" spc="-120">
                <a:latin typeface="Trebuchet MS"/>
                <a:cs typeface="Trebuchet MS"/>
              </a:rPr>
              <a:t>levels </a:t>
            </a:r>
            <a:r>
              <a:rPr dirty="0" sz="2400" spc="-95">
                <a:latin typeface="Trebuchet MS"/>
                <a:cs typeface="Trebuchet MS"/>
              </a:rPr>
              <a:t>of </a:t>
            </a:r>
            <a:r>
              <a:rPr dirty="0" sz="2400" spc="-130">
                <a:latin typeface="Trebuchet MS"/>
                <a:cs typeface="Trebuchet MS"/>
              </a:rPr>
              <a:t>feature </a:t>
            </a:r>
            <a:r>
              <a:rPr dirty="0" sz="2400" spc="-100">
                <a:latin typeface="Trebuchet MS"/>
                <a:cs typeface="Trebuchet MS"/>
              </a:rPr>
              <a:t>to values  </a:t>
            </a:r>
            <a:r>
              <a:rPr dirty="0" sz="2400" spc="-105">
                <a:latin typeface="Trebuchet MS"/>
                <a:cs typeface="Trebuchet MS"/>
              </a:rPr>
              <a:t>between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0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and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1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based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on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their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relative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frequency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44692" y="2853753"/>
          <a:ext cx="4699000" cy="3435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800"/>
                <a:gridCol w="2343150"/>
              </a:tblGrid>
              <a:tr h="33655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Feature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25">
                          <a:latin typeface="Arial"/>
                          <a:cs typeface="Arial"/>
                        </a:rPr>
                        <a:t>Encoded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Feature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0.44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0.44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0.44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0.44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0.33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0.33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0.33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54657" y="2853753"/>
          <a:ext cx="2218055" cy="1264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209"/>
                <a:gridCol w="1788794"/>
              </a:tblGrid>
              <a:tr h="419734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0.44 (4 out of</a:t>
                      </a:r>
                      <a:r>
                        <a:rPr dirty="0" sz="1800" spc="-60">
                          <a:latin typeface="Arial"/>
                          <a:cs typeface="Arial"/>
                        </a:rPr>
                        <a:t> 9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596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419734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0.33 (3 out of</a:t>
                      </a:r>
                      <a:r>
                        <a:rPr dirty="0" sz="1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9)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0.22 (2 out of</a:t>
                      </a:r>
                      <a:r>
                        <a:rPr dirty="0" sz="1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9)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7360284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40"/>
              <a:t>Categorcial </a:t>
            </a:r>
            <a:r>
              <a:rPr dirty="0" sz="3100" spc="-85"/>
              <a:t>Encoding </a:t>
            </a:r>
            <a:r>
              <a:rPr dirty="0" sz="3100" spc="-160"/>
              <a:t>- </a:t>
            </a:r>
            <a:r>
              <a:rPr dirty="0" sz="3100" spc="-195"/>
              <a:t>Target </a:t>
            </a:r>
            <a:r>
              <a:rPr dirty="0" sz="3100" spc="-75"/>
              <a:t>mean</a:t>
            </a:r>
            <a:r>
              <a:rPr dirty="0" sz="3100" spc="-480"/>
              <a:t> </a:t>
            </a:r>
            <a:r>
              <a:rPr dirty="0" sz="3100" spc="-85"/>
              <a:t>encoding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1374139" y="1281506"/>
            <a:ext cx="9527540" cy="72136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41300" marR="5080" indent="-2286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95">
                <a:latin typeface="Trebuchet MS"/>
                <a:cs typeface="Trebuchet MS"/>
              </a:rPr>
              <a:t>Instead of </a:t>
            </a:r>
            <a:r>
              <a:rPr dirty="0" sz="2400" spc="-90">
                <a:latin typeface="Trebuchet MS"/>
                <a:cs typeface="Trebuchet MS"/>
              </a:rPr>
              <a:t>dummy </a:t>
            </a:r>
            <a:r>
              <a:rPr dirty="0" sz="2400" spc="-95">
                <a:latin typeface="Trebuchet MS"/>
                <a:cs typeface="Trebuchet MS"/>
              </a:rPr>
              <a:t>encoding of </a:t>
            </a:r>
            <a:r>
              <a:rPr dirty="0" sz="2400" spc="-135">
                <a:latin typeface="Trebuchet MS"/>
                <a:cs typeface="Trebuchet MS"/>
              </a:rPr>
              <a:t>categorical </a:t>
            </a:r>
            <a:r>
              <a:rPr dirty="0" sz="2400" spc="-110">
                <a:latin typeface="Trebuchet MS"/>
                <a:cs typeface="Trebuchet MS"/>
              </a:rPr>
              <a:t>variables </a:t>
            </a:r>
            <a:r>
              <a:rPr dirty="0" sz="2400" spc="-80">
                <a:latin typeface="Trebuchet MS"/>
                <a:cs typeface="Trebuchet MS"/>
              </a:rPr>
              <a:t>and </a:t>
            </a:r>
            <a:r>
              <a:rPr dirty="0" sz="2400" spc="-105">
                <a:latin typeface="Trebuchet MS"/>
                <a:cs typeface="Trebuchet MS"/>
              </a:rPr>
              <a:t>increasing </a:t>
            </a:r>
            <a:r>
              <a:rPr dirty="0" sz="2400" spc="-110">
                <a:latin typeface="Trebuchet MS"/>
                <a:cs typeface="Trebuchet MS"/>
              </a:rPr>
              <a:t>the  </a:t>
            </a:r>
            <a:r>
              <a:rPr dirty="0" sz="2400" spc="-80">
                <a:latin typeface="Trebuchet MS"/>
                <a:cs typeface="Trebuchet MS"/>
              </a:rPr>
              <a:t>number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of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features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we</a:t>
            </a:r>
            <a:r>
              <a:rPr dirty="0" sz="2400" spc="-17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can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encode</a:t>
            </a:r>
            <a:r>
              <a:rPr dirty="0" sz="2400" spc="-17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each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level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as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the</a:t>
            </a:r>
            <a:r>
              <a:rPr dirty="0" sz="2400" spc="-17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mean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of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the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response.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66222" y="2519426"/>
          <a:ext cx="7042150" cy="3435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800"/>
                <a:gridCol w="2343150"/>
                <a:gridCol w="2343150"/>
              </a:tblGrid>
              <a:tr h="33655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Feature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10">
                          <a:latin typeface="Arial"/>
                          <a:cs typeface="Arial"/>
                        </a:rPr>
                        <a:t>Outcome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5">
                          <a:latin typeface="Arial"/>
                          <a:cs typeface="Arial"/>
                        </a:rPr>
                        <a:t>MeanEncode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0.75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0.75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0.75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0.75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1850" y="2519426"/>
          <a:ext cx="2595880" cy="1035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/>
                <a:gridCol w="1788795"/>
              </a:tblGrid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0.75 (3 out of</a:t>
                      </a:r>
                      <a:r>
                        <a:rPr dirty="0" sz="1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4)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0.66 (2 out of</a:t>
                      </a:r>
                      <a:r>
                        <a:rPr dirty="0" sz="1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3)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1.00 (2 out of</a:t>
                      </a:r>
                      <a:r>
                        <a:rPr dirty="0" sz="1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2)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7362190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35"/>
              <a:t>Categorical </a:t>
            </a:r>
            <a:r>
              <a:rPr dirty="0" sz="3100" spc="-85"/>
              <a:t>Encoding </a:t>
            </a:r>
            <a:r>
              <a:rPr dirty="0" sz="3100" spc="-160"/>
              <a:t>- </a:t>
            </a:r>
            <a:r>
              <a:rPr dirty="0" sz="3100" spc="-195"/>
              <a:t>Target </a:t>
            </a:r>
            <a:r>
              <a:rPr dirty="0" sz="3100" spc="-75"/>
              <a:t>mean</a:t>
            </a:r>
            <a:r>
              <a:rPr dirty="0" sz="3100" spc="-520"/>
              <a:t> </a:t>
            </a:r>
            <a:r>
              <a:rPr dirty="0" sz="3100" spc="-85"/>
              <a:t>encoding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2887306" y="2780499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29" h="282575">
                <a:moveTo>
                  <a:pt x="289204" y="0"/>
                </a:moveTo>
                <a:lnTo>
                  <a:pt x="285191" y="11468"/>
                </a:lnTo>
                <a:lnTo>
                  <a:pt x="301533" y="18556"/>
                </a:lnTo>
                <a:lnTo>
                  <a:pt x="315587" y="28373"/>
                </a:lnTo>
                <a:lnTo>
                  <a:pt x="344122" y="73881"/>
                </a:lnTo>
                <a:lnTo>
                  <a:pt x="352461" y="115667"/>
                </a:lnTo>
                <a:lnTo>
                  <a:pt x="353504" y="139750"/>
                </a:lnTo>
                <a:lnTo>
                  <a:pt x="352457" y="164656"/>
                </a:lnTo>
                <a:lnTo>
                  <a:pt x="344085" y="207594"/>
                </a:lnTo>
                <a:lnTo>
                  <a:pt x="315610" y="253834"/>
                </a:lnTo>
                <a:lnTo>
                  <a:pt x="285635" y="270878"/>
                </a:lnTo>
                <a:lnTo>
                  <a:pt x="289204" y="282333"/>
                </a:lnTo>
                <a:lnTo>
                  <a:pt x="327713" y="264264"/>
                </a:lnTo>
                <a:lnTo>
                  <a:pt x="356031" y="232994"/>
                </a:lnTo>
                <a:lnTo>
                  <a:pt x="373445" y="191122"/>
                </a:lnTo>
                <a:lnTo>
                  <a:pt x="379247" y="141249"/>
                </a:lnTo>
                <a:lnTo>
                  <a:pt x="377792" y="115362"/>
                </a:lnTo>
                <a:lnTo>
                  <a:pt x="366147" y="69485"/>
                </a:lnTo>
                <a:lnTo>
                  <a:pt x="343053" y="32139"/>
                </a:lnTo>
                <a:lnTo>
                  <a:pt x="309678" y="7393"/>
                </a:lnTo>
                <a:lnTo>
                  <a:pt x="289204" y="0"/>
                </a:lnTo>
                <a:close/>
              </a:path>
              <a:path w="379729" h="282575">
                <a:moveTo>
                  <a:pt x="90043" y="0"/>
                </a:moveTo>
                <a:lnTo>
                  <a:pt x="51628" y="18107"/>
                </a:lnTo>
                <a:lnTo>
                  <a:pt x="23291" y="49491"/>
                </a:lnTo>
                <a:lnTo>
                  <a:pt x="5821" y="91441"/>
                </a:lnTo>
                <a:lnTo>
                  <a:pt x="0" y="141249"/>
                </a:lnTo>
                <a:lnTo>
                  <a:pt x="1450" y="167185"/>
                </a:lnTo>
                <a:lnTo>
                  <a:pt x="13056" y="213058"/>
                </a:lnTo>
                <a:lnTo>
                  <a:pt x="36100" y="250279"/>
                </a:lnTo>
                <a:lnTo>
                  <a:pt x="69514" y="274949"/>
                </a:lnTo>
                <a:lnTo>
                  <a:pt x="90043" y="282333"/>
                </a:lnTo>
                <a:lnTo>
                  <a:pt x="93611" y="270878"/>
                </a:lnTo>
                <a:lnTo>
                  <a:pt x="77523" y="263750"/>
                </a:lnTo>
                <a:lnTo>
                  <a:pt x="63642" y="253834"/>
                </a:lnTo>
                <a:lnTo>
                  <a:pt x="35167" y="207594"/>
                </a:lnTo>
                <a:lnTo>
                  <a:pt x="26790" y="164656"/>
                </a:lnTo>
                <a:lnTo>
                  <a:pt x="25742" y="139750"/>
                </a:lnTo>
                <a:lnTo>
                  <a:pt x="26790" y="115667"/>
                </a:lnTo>
                <a:lnTo>
                  <a:pt x="35167" y="73881"/>
                </a:lnTo>
                <a:lnTo>
                  <a:pt x="63755" y="28373"/>
                </a:lnTo>
                <a:lnTo>
                  <a:pt x="94056" y="11468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59363" y="2780499"/>
            <a:ext cx="869950" cy="282575"/>
          </a:xfrm>
          <a:custGeom>
            <a:avLst/>
            <a:gdLst/>
            <a:ahLst/>
            <a:cxnLst/>
            <a:rect l="l" t="t" r="r" b="b"/>
            <a:pathLst>
              <a:path w="869950" h="282575">
                <a:moveTo>
                  <a:pt x="779424" y="0"/>
                </a:moveTo>
                <a:lnTo>
                  <a:pt x="775411" y="11468"/>
                </a:lnTo>
                <a:lnTo>
                  <a:pt x="791755" y="18556"/>
                </a:lnTo>
                <a:lnTo>
                  <a:pt x="805813" y="28373"/>
                </a:lnTo>
                <a:lnTo>
                  <a:pt x="834353" y="73881"/>
                </a:lnTo>
                <a:lnTo>
                  <a:pt x="842683" y="115667"/>
                </a:lnTo>
                <a:lnTo>
                  <a:pt x="843724" y="139750"/>
                </a:lnTo>
                <a:lnTo>
                  <a:pt x="842678" y="164656"/>
                </a:lnTo>
                <a:lnTo>
                  <a:pt x="834310" y="207594"/>
                </a:lnTo>
                <a:lnTo>
                  <a:pt x="805830" y="253834"/>
                </a:lnTo>
                <a:lnTo>
                  <a:pt x="775855" y="270878"/>
                </a:lnTo>
                <a:lnTo>
                  <a:pt x="779424" y="282333"/>
                </a:lnTo>
                <a:lnTo>
                  <a:pt x="817933" y="264264"/>
                </a:lnTo>
                <a:lnTo>
                  <a:pt x="846251" y="232994"/>
                </a:lnTo>
                <a:lnTo>
                  <a:pt x="863665" y="191122"/>
                </a:lnTo>
                <a:lnTo>
                  <a:pt x="869467" y="141249"/>
                </a:lnTo>
                <a:lnTo>
                  <a:pt x="868012" y="115362"/>
                </a:lnTo>
                <a:lnTo>
                  <a:pt x="856367" y="69485"/>
                </a:lnTo>
                <a:lnTo>
                  <a:pt x="833273" y="32139"/>
                </a:lnTo>
                <a:lnTo>
                  <a:pt x="799898" y="7393"/>
                </a:lnTo>
                <a:lnTo>
                  <a:pt x="779424" y="0"/>
                </a:lnTo>
                <a:close/>
              </a:path>
              <a:path w="869950" h="282575">
                <a:moveTo>
                  <a:pt x="90042" y="0"/>
                </a:moveTo>
                <a:lnTo>
                  <a:pt x="51628" y="18107"/>
                </a:lnTo>
                <a:lnTo>
                  <a:pt x="23291" y="49491"/>
                </a:lnTo>
                <a:lnTo>
                  <a:pt x="5821" y="91441"/>
                </a:lnTo>
                <a:lnTo>
                  <a:pt x="0" y="141249"/>
                </a:lnTo>
                <a:lnTo>
                  <a:pt x="1450" y="167185"/>
                </a:lnTo>
                <a:lnTo>
                  <a:pt x="13056" y="213058"/>
                </a:lnTo>
                <a:lnTo>
                  <a:pt x="36100" y="250279"/>
                </a:lnTo>
                <a:lnTo>
                  <a:pt x="69514" y="274949"/>
                </a:lnTo>
                <a:lnTo>
                  <a:pt x="90042" y="282333"/>
                </a:lnTo>
                <a:lnTo>
                  <a:pt x="93611" y="270878"/>
                </a:lnTo>
                <a:lnTo>
                  <a:pt x="77523" y="263750"/>
                </a:lnTo>
                <a:lnTo>
                  <a:pt x="63642" y="253834"/>
                </a:lnTo>
                <a:lnTo>
                  <a:pt x="35167" y="207594"/>
                </a:lnTo>
                <a:lnTo>
                  <a:pt x="26790" y="164656"/>
                </a:lnTo>
                <a:lnTo>
                  <a:pt x="25742" y="139750"/>
                </a:lnTo>
                <a:lnTo>
                  <a:pt x="26790" y="115667"/>
                </a:lnTo>
                <a:lnTo>
                  <a:pt x="35167" y="73881"/>
                </a:lnTo>
                <a:lnTo>
                  <a:pt x="63755" y="28373"/>
                </a:lnTo>
                <a:lnTo>
                  <a:pt x="94056" y="11468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44921" y="2737535"/>
            <a:ext cx="1346835" cy="368300"/>
          </a:xfrm>
          <a:custGeom>
            <a:avLst/>
            <a:gdLst/>
            <a:ahLst/>
            <a:cxnLst/>
            <a:rect l="l" t="t" r="r" b="b"/>
            <a:pathLst>
              <a:path w="1346834" h="368300">
                <a:moveTo>
                  <a:pt x="1249489" y="0"/>
                </a:moveTo>
                <a:lnTo>
                  <a:pt x="1245781" y="12204"/>
                </a:lnTo>
                <a:lnTo>
                  <a:pt x="1262692" y="20977"/>
                </a:lnTo>
                <a:lnTo>
                  <a:pt x="1277419" y="33750"/>
                </a:lnTo>
                <a:lnTo>
                  <a:pt x="1300314" y="71297"/>
                </a:lnTo>
                <a:lnTo>
                  <a:pt x="1314213" y="122302"/>
                </a:lnTo>
                <a:lnTo>
                  <a:pt x="1318844" y="184251"/>
                </a:lnTo>
                <a:lnTo>
                  <a:pt x="1317686" y="216529"/>
                </a:lnTo>
                <a:lnTo>
                  <a:pt x="1308423" y="272898"/>
                </a:lnTo>
                <a:lnTo>
                  <a:pt x="1289961" y="317730"/>
                </a:lnTo>
                <a:lnTo>
                  <a:pt x="1262692" y="347238"/>
                </a:lnTo>
                <a:lnTo>
                  <a:pt x="1245781" y="356006"/>
                </a:lnTo>
                <a:lnTo>
                  <a:pt x="1249489" y="368211"/>
                </a:lnTo>
                <a:lnTo>
                  <a:pt x="1290608" y="346292"/>
                </a:lnTo>
                <a:lnTo>
                  <a:pt x="1321079" y="304952"/>
                </a:lnTo>
                <a:lnTo>
                  <a:pt x="1339945" y="249223"/>
                </a:lnTo>
                <a:lnTo>
                  <a:pt x="1346238" y="184111"/>
                </a:lnTo>
                <a:lnTo>
                  <a:pt x="1344664" y="150383"/>
                </a:lnTo>
                <a:lnTo>
                  <a:pt x="1332082" y="89957"/>
                </a:lnTo>
                <a:lnTo>
                  <a:pt x="1307175" y="40160"/>
                </a:lnTo>
                <a:lnTo>
                  <a:pt x="1271380" y="8532"/>
                </a:lnTo>
                <a:lnTo>
                  <a:pt x="1249489" y="0"/>
                </a:lnTo>
                <a:close/>
              </a:path>
              <a:path w="1346834" h="368300">
                <a:moveTo>
                  <a:pt x="96735" y="0"/>
                </a:moveTo>
                <a:lnTo>
                  <a:pt x="55627" y="21918"/>
                </a:lnTo>
                <a:lnTo>
                  <a:pt x="25158" y="63258"/>
                </a:lnTo>
                <a:lnTo>
                  <a:pt x="6288" y="118999"/>
                </a:lnTo>
                <a:lnTo>
                  <a:pt x="0" y="184111"/>
                </a:lnTo>
                <a:lnTo>
                  <a:pt x="1571" y="217839"/>
                </a:lnTo>
                <a:lnTo>
                  <a:pt x="14149" y="278261"/>
                </a:lnTo>
                <a:lnTo>
                  <a:pt x="39062" y="328050"/>
                </a:lnTo>
                <a:lnTo>
                  <a:pt x="74852" y="359678"/>
                </a:lnTo>
                <a:lnTo>
                  <a:pt x="96735" y="368211"/>
                </a:lnTo>
                <a:lnTo>
                  <a:pt x="100456" y="356006"/>
                </a:lnTo>
                <a:lnTo>
                  <a:pt x="83545" y="347238"/>
                </a:lnTo>
                <a:lnTo>
                  <a:pt x="68816" y="334479"/>
                </a:lnTo>
                <a:lnTo>
                  <a:pt x="45910" y="296989"/>
                </a:lnTo>
                <a:lnTo>
                  <a:pt x="32016" y="246078"/>
                </a:lnTo>
                <a:lnTo>
                  <a:pt x="27386" y="184111"/>
                </a:lnTo>
                <a:lnTo>
                  <a:pt x="28540" y="151909"/>
                </a:lnTo>
                <a:lnTo>
                  <a:pt x="37807" y="95431"/>
                </a:lnTo>
                <a:lnTo>
                  <a:pt x="56271" y="50523"/>
                </a:lnTo>
                <a:lnTo>
                  <a:pt x="83545" y="20977"/>
                </a:lnTo>
                <a:lnTo>
                  <a:pt x="100456" y="12204"/>
                </a:lnTo>
                <a:lnTo>
                  <a:pt x="96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74993" y="2780499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29" h="282575">
                <a:moveTo>
                  <a:pt x="289217" y="0"/>
                </a:moveTo>
                <a:lnTo>
                  <a:pt x="285191" y="11468"/>
                </a:lnTo>
                <a:lnTo>
                  <a:pt x="301533" y="18556"/>
                </a:lnTo>
                <a:lnTo>
                  <a:pt x="315587" y="28373"/>
                </a:lnTo>
                <a:lnTo>
                  <a:pt x="344122" y="73881"/>
                </a:lnTo>
                <a:lnTo>
                  <a:pt x="352461" y="115667"/>
                </a:lnTo>
                <a:lnTo>
                  <a:pt x="353504" y="139750"/>
                </a:lnTo>
                <a:lnTo>
                  <a:pt x="352457" y="164656"/>
                </a:lnTo>
                <a:lnTo>
                  <a:pt x="344085" y="207594"/>
                </a:lnTo>
                <a:lnTo>
                  <a:pt x="315610" y="253834"/>
                </a:lnTo>
                <a:lnTo>
                  <a:pt x="285635" y="270878"/>
                </a:lnTo>
                <a:lnTo>
                  <a:pt x="289217" y="282333"/>
                </a:lnTo>
                <a:lnTo>
                  <a:pt x="327715" y="264264"/>
                </a:lnTo>
                <a:lnTo>
                  <a:pt x="356031" y="232994"/>
                </a:lnTo>
                <a:lnTo>
                  <a:pt x="373445" y="191122"/>
                </a:lnTo>
                <a:lnTo>
                  <a:pt x="379247" y="141249"/>
                </a:lnTo>
                <a:lnTo>
                  <a:pt x="377792" y="115362"/>
                </a:lnTo>
                <a:lnTo>
                  <a:pt x="366147" y="69485"/>
                </a:lnTo>
                <a:lnTo>
                  <a:pt x="343054" y="32139"/>
                </a:lnTo>
                <a:lnTo>
                  <a:pt x="309683" y="7393"/>
                </a:lnTo>
                <a:lnTo>
                  <a:pt x="289217" y="0"/>
                </a:lnTo>
                <a:close/>
              </a:path>
              <a:path w="379729" h="282575">
                <a:moveTo>
                  <a:pt x="90043" y="0"/>
                </a:moveTo>
                <a:lnTo>
                  <a:pt x="51628" y="18107"/>
                </a:lnTo>
                <a:lnTo>
                  <a:pt x="23291" y="49491"/>
                </a:lnTo>
                <a:lnTo>
                  <a:pt x="5821" y="91441"/>
                </a:lnTo>
                <a:lnTo>
                  <a:pt x="0" y="141249"/>
                </a:lnTo>
                <a:lnTo>
                  <a:pt x="1450" y="167185"/>
                </a:lnTo>
                <a:lnTo>
                  <a:pt x="13056" y="213058"/>
                </a:lnTo>
                <a:lnTo>
                  <a:pt x="36100" y="250279"/>
                </a:lnTo>
                <a:lnTo>
                  <a:pt x="69514" y="274949"/>
                </a:lnTo>
                <a:lnTo>
                  <a:pt x="90043" y="282333"/>
                </a:lnTo>
                <a:lnTo>
                  <a:pt x="93611" y="270878"/>
                </a:lnTo>
                <a:lnTo>
                  <a:pt x="77528" y="263750"/>
                </a:lnTo>
                <a:lnTo>
                  <a:pt x="63647" y="253834"/>
                </a:lnTo>
                <a:lnTo>
                  <a:pt x="35167" y="207594"/>
                </a:lnTo>
                <a:lnTo>
                  <a:pt x="26790" y="164656"/>
                </a:lnTo>
                <a:lnTo>
                  <a:pt x="25742" y="139750"/>
                </a:lnTo>
                <a:lnTo>
                  <a:pt x="26790" y="115667"/>
                </a:lnTo>
                <a:lnTo>
                  <a:pt x="35167" y="73881"/>
                </a:lnTo>
                <a:lnTo>
                  <a:pt x="63755" y="28373"/>
                </a:lnTo>
                <a:lnTo>
                  <a:pt x="94056" y="11468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85453" y="1281506"/>
            <a:ext cx="7218045" cy="357886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241300" marR="509270" indent="-228600">
              <a:lnSpc>
                <a:spcPct val="885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65">
                <a:latin typeface="Trebuchet MS"/>
                <a:cs typeface="Trebuchet MS"/>
              </a:rPr>
              <a:t>Also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it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better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to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calculate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weighted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average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of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the  </a:t>
            </a:r>
            <a:r>
              <a:rPr dirty="0" sz="2400" spc="-120">
                <a:latin typeface="Trebuchet MS"/>
                <a:cs typeface="Trebuchet MS"/>
              </a:rPr>
              <a:t>overall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mean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of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the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training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set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and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the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mean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of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the  </a:t>
            </a:r>
            <a:r>
              <a:rPr dirty="0" sz="2400" spc="-155">
                <a:latin typeface="Trebuchet MS"/>
                <a:cs typeface="Trebuchet MS"/>
              </a:rPr>
              <a:t>level: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75005" algn="l"/>
                <a:tab pos="2637790" algn="l"/>
                <a:tab pos="3068955" algn="l"/>
                <a:tab pos="4399915" algn="l"/>
              </a:tabLst>
            </a:pPr>
            <a:r>
              <a:rPr dirty="0" sz="2400" spc="-200">
                <a:latin typeface="DejaVu Serif"/>
                <a:cs typeface="DejaVu Serif"/>
              </a:rPr>
              <a:t>𝜆</a:t>
            </a:r>
            <a:r>
              <a:rPr dirty="0" sz="2400" spc="265">
                <a:latin typeface="DejaVu Serif"/>
                <a:cs typeface="DejaVu Serif"/>
              </a:rPr>
              <a:t> </a:t>
            </a:r>
            <a:r>
              <a:rPr dirty="0" sz="2400" spc="-65">
                <a:latin typeface="DejaVu Serif"/>
                <a:cs typeface="DejaVu Serif"/>
              </a:rPr>
              <a:t>𝑛	</a:t>
            </a:r>
            <a:r>
              <a:rPr dirty="0" sz="2400" spc="-475">
                <a:latin typeface="DejaVu Serif"/>
                <a:cs typeface="DejaVu Serif"/>
              </a:rPr>
              <a:t>∗</a:t>
            </a:r>
            <a:r>
              <a:rPr dirty="0" sz="2400" spc="-225">
                <a:latin typeface="DejaVu Serif"/>
                <a:cs typeface="DejaVu Serif"/>
              </a:rPr>
              <a:t> </a:t>
            </a:r>
            <a:r>
              <a:rPr dirty="0" sz="2400" spc="35">
                <a:latin typeface="DejaVu Serif"/>
                <a:cs typeface="DejaVu Serif"/>
              </a:rPr>
              <a:t>𝑚𝑒𝑎𝑛</a:t>
            </a:r>
            <a:r>
              <a:rPr dirty="0" sz="2400" spc="275">
                <a:latin typeface="DejaVu Serif"/>
                <a:cs typeface="DejaVu Serif"/>
              </a:rPr>
              <a:t> </a:t>
            </a:r>
            <a:r>
              <a:rPr dirty="0" sz="2400" spc="-405">
                <a:latin typeface="DejaVu Serif"/>
                <a:cs typeface="DejaVu Serif"/>
              </a:rPr>
              <a:t>𝑙𝑒𝑣𝑒𝑙	</a:t>
            </a:r>
            <a:r>
              <a:rPr dirty="0" sz="2400" spc="-220">
                <a:latin typeface="DejaVu Serif"/>
                <a:cs typeface="DejaVu Serif"/>
              </a:rPr>
              <a:t>+	</a:t>
            </a:r>
            <a:r>
              <a:rPr dirty="0" sz="2400" spc="-200">
                <a:latin typeface="DejaVu Serif"/>
                <a:cs typeface="DejaVu Serif"/>
              </a:rPr>
              <a:t>1 </a:t>
            </a:r>
            <a:r>
              <a:rPr dirty="0" sz="2400" spc="-220">
                <a:latin typeface="DejaVu Serif"/>
                <a:cs typeface="DejaVu Serif"/>
              </a:rPr>
              <a:t>−</a:t>
            </a:r>
            <a:r>
              <a:rPr dirty="0" sz="2400" spc="-270">
                <a:latin typeface="DejaVu Serif"/>
                <a:cs typeface="DejaVu Serif"/>
              </a:rPr>
              <a:t> </a:t>
            </a:r>
            <a:r>
              <a:rPr dirty="0" sz="2400" spc="-200">
                <a:latin typeface="DejaVu Serif"/>
                <a:cs typeface="DejaVu Serif"/>
              </a:rPr>
              <a:t>𝜆</a:t>
            </a:r>
            <a:r>
              <a:rPr dirty="0" sz="2400" spc="270">
                <a:latin typeface="DejaVu Serif"/>
                <a:cs typeface="DejaVu Serif"/>
              </a:rPr>
              <a:t> </a:t>
            </a:r>
            <a:r>
              <a:rPr dirty="0" sz="2400" spc="-65">
                <a:latin typeface="DejaVu Serif"/>
                <a:cs typeface="DejaVu Serif"/>
              </a:rPr>
              <a:t>𝑛	</a:t>
            </a:r>
            <a:r>
              <a:rPr dirty="0" sz="2400" spc="-475">
                <a:latin typeface="DejaVu Serif"/>
                <a:cs typeface="DejaVu Serif"/>
              </a:rPr>
              <a:t>∗</a:t>
            </a:r>
            <a:r>
              <a:rPr dirty="0" sz="2400" spc="-240">
                <a:latin typeface="DejaVu Serif"/>
                <a:cs typeface="DejaVu Serif"/>
              </a:rPr>
              <a:t> </a:t>
            </a:r>
            <a:r>
              <a:rPr dirty="0" sz="2400" spc="-114">
                <a:latin typeface="DejaVu Serif"/>
                <a:cs typeface="DejaVu Serif"/>
              </a:rPr>
              <a:t>𝑚𝑒𝑎𝑛(𝑑𝑎𝑡𝑎𝑠𝑒𝑡)</a:t>
            </a:r>
            <a:endParaRPr sz="2400">
              <a:latin typeface="DejaVu Serif"/>
              <a:cs typeface="DejaVu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6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30">
                <a:latin typeface="Trebuchet MS"/>
                <a:cs typeface="Trebuchet MS"/>
              </a:rPr>
              <a:t>The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weights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are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based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on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the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frequency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of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the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levels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204">
                <a:latin typeface="Trebuchet MS"/>
                <a:cs typeface="Trebuchet MS"/>
              </a:rPr>
              <a:t>i.e.  </a:t>
            </a:r>
            <a:r>
              <a:rPr dirty="0" sz="2400" spc="-150">
                <a:latin typeface="Trebuchet MS"/>
                <a:cs typeface="Trebuchet MS"/>
              </a:rPr>
              <a:t>if </a:t>
            </a:r>
            <a:r>
              <a:rPr dirty="0" sz="2400" spc="-114">
                <a:latin typeface="Trebuchet MS"/>
                <a:cs typeface="Trebuchet MS"/>
              </a:rPr>
              <a:t>a </a:t>
            </a:r>
            <a:r>
              <a:rPr dirty="0" sz="2400" spc="-120">
                <a:latin typeface="Trebuchet MS"/>
                <a:cs typeface="Trebuchet MS"/>
              </a:rPr>
              <a:t>category </a:t>
            </a:r>
            <a:r>
              <a:rPr dirty="0" sz="2400" spc="-85">
                <a:latin typeface="Trebuchet MS"/>
                <a:cs typeface="Trebuchet MS"/>
              </a:rPr>
              <a:t>only </a:t>
            </a:r>
            <a:r>
              <a:rPr dirty="0" sz="2400" spc="-95">
                <a:latin typeface="Trebuchet MS"/>
                <a:cs typeface="Trebuchet MS"/>
              </a:rPr>
              <a:t>appears </a:t>
            </a:r>
            <a:r>
              <a:rPr dirty="0" sz="2400" spc="-114">
                <a:latin typeface="Trebuchet MS"/>
                <a:cs typeface="Trebuchet MS"/>
              </a:rPr>
              <a:t>a </a:t>
            </a:r>
            <a:r>
              <a:rPr dirty="0" sz="2400" spc="-135">
                <a:latin typeface="Trebuchet MS"/>
                <a:cs typeface="Trebuchet MS"/>
              </a:rPr>
              <a:t>few </a:t>
            </a:r>
            <a:r>
              <a:rPr dirty="0" sz="2400" spc="-105">
                <a:latin typeface="Trebuchet MS"/>
                <a:cs typeface="Trebuchet MS"/>
              </a:rPr>
              <a:t>times </a:t>
            </a:r>
            <a:r>
              <a:rPr dirty="0" sz="2400" spc="-95">
                <a:latin typeface="Trebuchet MS"/>
                <a:cs typeface="Trebuchet MS"/>
              </a:rPr>
              <a:t>in </a:t>
            </a:r>
            <a:r>
              <a:rPr dirty="0" sz="2400" spc="-110">
                <a:latin typeface="Trebuchet MS"/>
                <a:cs typeface="Trebuchet MS"/>
              </a:rPr>
              <a:t>the </a:t>
            </a:r>
            <a:r>
              <a:rPr dirty="0" sz="2400" spc="-120">
                <a:latin typeface="Trebuchet MS"/>
                <a:cs typeface="Trebuchet MS"/>
              </a:rPr>
              <a:t>dataset  </a:t>
            </a:r>
            <a:r>
              <a:rPr dirty="0" sz="2400" spc="-95">
                <a:latin typeface="Trebuchet MS"/>
                <a:cs typeface="Trebuchet MS"/>
              </a:rPr>
              <a:t>then </a:t>
            </a:r>
            <a:r>
              <a:rPr dirty="0" sz="2400" spc="-110">
                <a:latin typeface="Trebuchet MS"/>
                <a:cs typeface="Trebuchet MS"/>
              </a:rPr>
              <a:t>its </a:t>
            </a:r>
            <a:r>
              <a:rPr dirty="0" sz="2400" spc="-95">
                <a:latin typeface="Trebuchet MS"/>
                <a:cs typeface="Trebuchet MS"/>
              </a:rPr>
              <a:t>encoded </a:t>
            </a:r>
            <a:r>
              <a:rPr dirty="0" sz="2400" spc="-114">
                <a:latin typeface="Trebuchet MS"/>
                <a:cs typeface="Trebuchet MS"/>
              </a:rPr>
              <a:t>value </a:t>
            </a:r>
            <a:r>
              <a:rPr dirty="0" sz="2400" spc="-135">
                <a:latin typeface="Trebuchet MS"/>
                <a:cs typeface="Trebuchet MS"/>
              </a:rPr>
              <a:t>will </a:t>
            </a:r>
            <a:r>
              <a:rPr dirty="0" sz="2400" spc="-100">
                <a:latin typeface="Trebuchet MS"/>
                <a:cs typeface="Trebuchet MS"/>
              </a:rPr>
              <a:t>be </a:t>
            </a:r>
            <a:r>
              <a:rPr dirty="0" sz="2400" spc="-105">
                <a:latin typeface="Trebuchet MS"/>
                <a:cs typeface="Trebuchet MS"/>
              </a:rPr>
              <a:t>close </a:t>
            </a:r>
            <a:r>
              <a:rPr dirty="0" sz="2400" spc="-100">
                <a:latin typeface="Trebuchet MS"/>
                <a:cs typeface="Trebuchet MS"/>
              </a:rPr>
              <a:t>to </a:t>
            </a:r>
            <a:r>
              <a:rPr dirty="0" sz="2400" spc="-110">
                <a:latin typeface="Trebuchet MS"/>
                <a:cs typeface="Trebuchet MS"/>
              </a:rPr>
              <a:t>the </a:t>
            </a:r>
            <a:r>
              <a:rPr dirty="0" sz="2400" spc="-120">
                <a:latin typeface="Trebuchet MS"/>
                <a:cs typeface="Trebuchet MS"/>
              </a:rPr>
              <a:t>overall </a:t>
            </a:r>
            <a:r>
              <a:rPr dirty="0" sz="2400" spc="-90">
                <a:latin typeface="Trebuchet MS"/>
                <a:cs typeface="Trebuchet MS"/>
              </a:rPr>
              <a:t>mean  </a:t>
            </a:r>
            <a:r>
              <a:rPr dirty="0" sz="2400" spc="-105">
                <a:latin typeface="Trebuchet MS"/>
                <a:cs typeface="Trebuchet MS"/>
              </a:rPr>
              <a:t>instead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of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the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mean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of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that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level.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58000"/>
            <a:ext cx="12192635" cy="30480"/>
          </a:xfrm>
          <a:custGeom>
            <a:avLst/>
            <a:gdLst/>
            <a:ahLst/>
            <a:cxnLst/>
            <a:rect l="l" t="t" r="r" b="b"/>
            <a:pathLst>
              <a:path w="12192635" h="30479">
                <a:moveTo>
                  <a:pt x="0" y="30163"/>
                </a:moveTo>
                <a:lnTo>
                  <a:pt x="12192006" y="30163"/>
                </a:lnTo>
                <a:lnTo>
                  <a:pt x="12192006" y="0"/>
                </a:lnTo>
                <a:lnTo>
                  <a:pt x="0" y="0"/>
                </a:lnTo>
                <a:lnTo>
                  <a:pt x="0" y="30163"/>
                </a:lnTo>
                <a:close/>
              </a:path>
            </a:pathLst>
          </a:custGeom>
          <a:solidFill>
            <a:srgbClr val="FFF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028456" y="5689031"/>
            <a:ext cx="984164" cy="997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84310" y="834377"/>
            <a:ext cx="506730" cy="376555"/>
          </a:xfrm>
          <a:custGeom>
            <a:avLst/>
            <a:gdLst/>
            <a:ahLst/>
            <a:cxnLst/>
            <a:rect l="l" t="t" r="r" b="b"/>
            <a:pathLst>
              <a:path w="506729" h="376555">
                <a:moveTo>
                  <a:pt x="386118" y="0"/>
                </a:moveTo>
                <a:lnTo>
                  <a:pt x="380758" y="15290"/>
                </a:lnTo>
                <a:lnTo>
                  <a:pt x="402549" y="24746"/>
                </a:lnTo>
                <a:lnTo>
                  <a:pt x="421289" y="37836"/>
                </a:lnTo>
                <a:lnTo>
                  <a:pt x="449618" y="74917"/>
                </a:lnTo>
                <a:lnTo>
                  <a:pt x="466283" y="124944"/>
                </a:lnTo>
                <a:lnTo>
                  <a:pt x="471843" y="186334"/>
                </a:lnTo>
                <a:lnTo>
                  <a:pt x="470447" y="219536"/>
                </a:lnTo>
                <a:lnTo>
                  <a:pt x="459284" y="276786"/>
                </a:lnTo>
                <a:lnTo>
                  <a:pt x="436883" y="321502"/>
                </a:lnTo>
                <a:lnTo>
                  <a:pt x="402803" y="351663"/>
                </a:lnTo>
                <a:lnTo>
                  <a:pt x="381355" y="361162"/>
                </a:lnTo>
                <a:lnTo>
                  <a:pt x="386118" y="376440"/>
                </a:lnTo>
                <a:lnTo>
                  <a:pt x="437459" y="352353"/>
                </a:lnTo>
                <a:lnTo>
                  <a:pt x="475208" y="310654"/>
                </a:lnTo>
                <a:lnTo>
                  <a:pt x="498428" y="254820"/>
                </a:lnTo>
                <a:lnTo>
                  <a:pt x="506171" y="188328"/>
                </a:lnTo>
                <a:lnTo>
                  <a:pt x="504230" y="153814"/>
                </a:lnTo>
                <a:lnTo>
                  <a:pt x="488699" y="92644"/>
                </a:lnTo>
                <a:lnTo>
                  <a:pt x="457900" y="42849"/>
                </a:lnTo>
                <a:lnTo>
                  <a:pt x="413404" y="9858"/>
                </a:lnTo>
                <a:lnTo>
                  <a:pt x="386118" y="0"/>
                </a:lnTo>
                <a:close/>
              </a:path>
              <a:path w="506729" h="376555">
                <a:moveTo>
                  <a:pt x="120053" y="0"/>
                </a:moveTo>
                <a:lnTo>
                  <a:pt x="68827" y="24141"/>
                </a:lnTo>
                <a:lnTo>
                  <a:pt x="31051" y="65989"/>
                </a:lnTo>
                <a:lnTo>
                  <a:pt x="7762" y="121920"/>
                </a:lnTo>
                <a:lnTo>
                  <a:pt x="0" y="188328"/>
                </a:lnTo>
                <a:lnTo>
                  <a:pt x="1933" y="222906"/>
                </a:lnTo>
                <a:lnTo>
                  <a:pt x="17407" y="284070"/>
                </a:lnTo>
                <a:lnTo>
                  <a:pt x="48128" y="333705"/>
                </a:lnTo>
                <a:lnTo>
                  <a:pt x="92680" y="366599"/>
                </a:lnTo>
                <a:lnTo>
                  <a:pt x="120053" y="376440"/>
                </a:lnTo>
                <a:lnTo>
                  <a:pt x="124815" y="361162"/>
                </a:lnTo>
                <a:lnTo>
                  <a:pt x="103360" y="351663"/>
                </a:lnTo>
                <a:lnTo>
                  <a:pt x="84847" y="338443"/>
                </a:lnTo>
                <a:lnTo>
                  <a:pt x="56642" y="300837"/>
                </a:lnTo>
                <a:lnTo>
                  <a:pt x="39903" y="249686"/>
                </a:lnTo>
                <a:lnTo>
                  <a:pt x="34328" y="186334"/>
                </a:lnTo>
                <a:lnTo>
                  <a:pt x="35721" y="154218"/>
                </a:lnTo>
                <a:lnTo>
                  <a:pt x="46876" y="98510"/>
                </a:lnTo>
                <a:lnTo>
                  <a:pt x="69312" y="54559"/>
                </a:lnTo>
                <a:lnTo>
                  <a:pt x="103692" y="24746"/>
                </a:lnTo>
                <a:lnTo>
                  <a:pt x="125399" y="15290"/>
                </a:lnTo>
                <a:lnTo>
                  <a:pt x="1200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719556"/>
            <a:ext cx="98894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015" algn="l"/>
                <a:tab pos="8500745" algn="l"/>
              </a:tabLst>
            </a:pPr>
            <a:r>
              <a:rPr dirty="0" sz="3100" spc="-145"/>
              <a:t>C</a:t>
            </a:r>
            <a:r>
              <a:rPr dirty="0" sz="3100" spc="-155"/>
              <a:t>a</a:t>
            </a:r>
            <a:r>
              <a:rPr dirty="0" sz="3100" spc="-215"/>
              <a:t>t</a:t>
            </a:r>
            <a:r>
              <a:rPr dirty="0" sz="3100" spc="-105"/>
              <a:t>e</a:t>
            </a:r>
            <a:r>
              <a:rPr dirty="0" sz="3100" spc="-75"/>
              <a:t>g</a:t>
            </a:r>
            <a:r>
              <a:rPr dirty="0" sz="3100" spc="10"/>
              <a:t>o</a:t>
            </a:r>
            <a:r>
              <a:rPr dirty="0" sz="3100" spc="-110"/>
              <a:t>r</a:t>
            </a:r>
            <a:r>
              <a:rPr dirty="0" sz="3100" spc="-175"/>
              <a:t>i</a:t>
            </a:r>
            <a:r>
              <a:rPr dirty="0" sz="3100" spc="-204"/>
              <a:t>c</a:t>
            </a:r>
            <a:r>
              <a:rPr dirty="0" sz="3100" spc="-120"/>
              <a:t>a</a:t>
            </a:r>
            <a:r>
              <a:rPr dirty="0" sz="3100" spc="-210"/>
              <a:t>l</a:t>
            </a:r>
            <a:r>
              <a:rPr dirty="0" sz="3100" spc="-204"/>
              <a:t> </a:t>
            </a:r>
            <a:r>
              <a:rPr dirty="0" sz="3100" spc="-105"/>
              <a:t>E</a:t>
            </a:r>
            <a:r>
              <a:rPr dirty="0" sz="3100" spc="-40"/>
              <a:t>n</a:t>
            </a:r>
            <a:r>
              <a:rPr dirty="0" sz="3100" spc="-204"/>
              <a:t>c</a:t>
            </a:r>
            <a:r>
              <a:rPr dirty="0" sz="3100" spc="10"/>
              <a:t>o</a:t>
            </a:r>
            <a:r>
              <a:rPr dirty="0" sz="3100" spc="-70"/>
              <a:t>d</a:t>
            </a:r>
            <a:r>
              <a:rPr dirty="0" sz="3100" spc="-175"/>
              <a:t>i</a:t>
            </a:r>
            <a:r>
              <a:rPr dirty="0" sz="3100" spc="-40"/>
              <a:t>n</a:t>
            </a:r>
            <a:r>
              <a:rPr dirty="0" sz="3100" spc="-60"/>
              <a:t>g</a:t>
            </a:r>
            <a:r>
              <a:rPr dirty="0" sz="3100" spc="-204"/>
              <a:t> </a:t>
            </a:r>
            <a:r>
              <a:rPr dirty="0" sz="3100" spc="455"/>
              <a:t>–</a:t>
            </a:r>
            <a:r>
              <a:rPr dirty="0" sz="3100" spc="-204"/>
              <a:t> </a:t>
            </a:r>
            <a:r>
              <a:rPr dirty="0" sz="3100" spc="-450"/>
              <a:t>T</a:t>
            </a:r>
            <a:r>
              <a:rPr dirty="0" sz="3100" spc="-180"/>
              <a:t>a</a:t>
            </a:r>
            <a:r>
              <a:rPr dirty="0" sz="3100" spc="-155"/>
              <a:t>r</a:t>
            </a:r>
            <a:r>
              <a:rPr dirty="0" sz="3100" spc="-85"/>
              <a:t>g</a:t>
            </a:r>
            <a:r>
              <a:rPr dirty="0" sz="3100" spc="-120"/>
              <a:t>e</a:t>
            </a:r>
            <a:r>
              <a:rPr dirty="0" sz="3100" spc="-180"/>
              <a:t>t</a:t>
            </a:r>
            <a:r>
              <a:rPr dirty="0" sz="3100" spc="-215"/>
              <a:t> </a:t>
            </a:r>
            <a:r>
              <a:rPr dirty="0" sz="3100" spc="-40"/>
              <a:t>m</a:t>
            </a:r>
            <a:r>
              <a:rPr dirty="0" sz="3100" spc="-105"/>
              <a:t>e</a:t>
            </a:r>
            <a:r>
              <a:rPr dirty="0" sz="3100" spc="-120"/>
              <a:t>a</a:t>
            </a:r>
            <a:r>
              <a:rPr dirty="0" sz="3100" spc="-35"/>
              <a:t>n</a:t>
            </a:r>
            <a:r>
              <a:rPr dirty="0" sz="3100" spc="-210"/>
              <a:t> </a:t>
            </a:r>
            <a:r>
              <a:rPr dirty="0" sz="3100" spc="-105"/>
              <a:t>e</a:t>
            </a:r>
            <a:r>
              <a:rPr dirty="0" sz="3100" spc="-40"/>
              <a:t>n</a:t>
            </a:r>
            <a:r>
              <a:rPr dirty="0" sz="3100" spc="-204"/>
              <a:t>c</a:t>
            </a:r>
            <a:r>
              <a:rPr dirty="0" sz="3100" spc="10"/>
              <a:t>o</a:t>
            </a:r>
            <a:r>
              <a:rPr dirty="0" sz="3100" spc="-70"/>
              <a:t>d</a:t>
            </a:r>
            <a:r>
              <a:rPr dirty="0" sz="3100" spc="-175"/>
              <a:t>i</a:t>
            </a:r>
            <a:r>
              <a:rPr dirty="0" sz="3100" spc="-40"/>
              <a:t>n</a:t>
            </a:r>
            <a:r>
              <a:rPr dirty="0" sz="3100" spc="-60"/>
              <a:t>g</a:t>
            </a:r>
            <a:r>
              <a:rPr dirty="0" sz="3100"/>
              <a:t>	</a:t>
            </a:r>
            <a:r>
              <a:rPr dirty="0" sz="3200" spc="-440">
                <a:latin typeface="DejaVu Serif"/>
                <a:cs typeface="DejaVu Serif"/>
              </a:rPr>
              <a:t>𝜆</a:t>
            </a:r>
            <a:r>
              <a:rPr dirty="0" sz="3200" spc="370">
                <a:latin typeface="DejaVu Serif"/>
                <a:cs typeface="DejaVu Serif"/>
              </a:rPr>
              <a:t> </a:t>
            </a:r>
            <a:r>
              <a:rPr dirty="0" sz="3200" spc="-145">
                <a:latin typeface="DejaVu Serif"/>
                <a:cs typeface="DejaVu Serif"/>
              </a:rPr>
              <a:t>𝑛</a:t>
            </a:r>
            <a:r>
              <a:rPr dirty="0" sz="3200">
                <a:latin typeface="DejaVu Serif"/>
                <a:cs typeface="DejaVu Serif"/>
              </a:rPr>
              <a:t>	</a:t>
            </a:r>
            <a:r>
              <a:rPr dirty="0" sz="3100" spc="-210"/>
              <a:t>e</a:t>
            </a:r>
            <a:r>
              <a:rPr dirty="0" sz="3100" spc="-220"/>
              <a:t>x</a:t>
            </a:r>
            <a:r>
              <a:rPr dirty="0" sz="3100" spc="-120"/>
              <a:t>a</a:t>
            </a:r>
            <a:r>
              <a:rPr dirty="0" sz="3100" spc="-40"/>
              <a:t>m</a:t>
            </a:r>
            <a:r>
              <a:rPr dirty="0" sz="3100" spc="-65"/>
              <a:t>p</a:t>
            </a:r>
            <a:r>
              <a:rPr dirty="0" sz="3100" spc="-204"/>
              <a:t>l</a:t>
            </a:r>
            <a:r>
              <a:rPr dirty="0" sz="3100" spc="-110"/>
              <a:t>e</a:t>
            </a:r>
            <a:endParaRPr sz="3100">
              <a:latin typeface="DejaVu Serif"/>
              <a:cs typeface="DejaVu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784847"/>
            <a:ext cx="12192000" cy="73660"/>
          </a:xfrm>
          <a:custGeom>
            <a:avLst/>
            <a:gdLst/>
            <a:ahLst/>
            <a:cxnLst/>
            <a:rect l="l" t="t" r="r" b="b"/>
            <a:pathLst>
              <a:path w="12192000" h="73659">
                <a:moveTo>
                  <a:pt x="0" y="73152"/>
                </a:moveTo>
                <a:lnTo>
                  <a:pt x="12192000" y="73152"/>
                </a:lnTo>
                <a:lnTo>
                  <a:pt x="12192000" y="0"/>
                </a:lnTo>
                <a:lnTo>
                  <a:pt x="0" y="0"/>
                </a:lnTo>
                <a:lnTo>
                  <a:pt x="0" y="73152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01495" y="1864423"/>
            <a:ext cx="1631962" cy="679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34918" y="1691544"/>
            <a:ext cx="6680949" cy="4067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80235" y="2892310"/>
            <a:ext cx="1403985" cy="11125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dirty="0" sz="1800">
                <a:latin typeface="Arial"/>
                <a:cs typeface="Arial"/>
              </a:rPr>
              <a:t>x =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frequency  </a:t>
            </a:r>
            <a:r>
              <a:rPr dirty="0" sz="1800">
                <a:latin typeface="Arial"/>
                <a:cs typeface="Arial"/>
              </a:rPr>
              <a:t>k = </a:t>
            </a:r>
            <a:r>
              <a:rPr dirty="0" sz="1800" spc="-5">
                <a:latin typeface="Arial"/>
                <a:cs typeface="Arial"/>
              </a:rPr>
              <a:t>inflection  point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dirty="0" sz="1800">
                <a:latin typeface="Arial"/>
                <a:cs typeface="Arial"/>
              </a:rPr>
              <a:t>f =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steepness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304" y="6263828"/>
            <a:ext cx="19348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000" spc="-6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</a:t>
            </a:r>
            <a:r>
              <a:rPr dirty="0" u="sng" sz="1000" spc="-6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5"/>
              </a:rPr>
              <a:t>www.desmos.com/calculator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9439275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35"/>
              <a:t>Categorical </a:t>
            </a:r>
            <a:r>
              <a:rPr dirty="0" sz="3100" spc="-85"/>
              <a:t>Encoding </a:t>
            </a:r>
            <a:r>
              <a:rPr dirty="0" sz="3100" spc="-160"/>
              <a:t>- </a:t>
            </a:r>
            <a:r>
              <a:rPr dirty="0" sz="3100" spc="-195"/>
              <a:t>Target </a:t>
            </a:r>
            <a:r>
              <a:rPr dirty="0" sz="3100" spc="-75"/>
              <a:t>mean </a:t>
            </a:r>
            <a:r>
              <a:rPr dirty="0" sz="3100" spc="-85"/>
              <a:t>encoding</a:t>
            </a:r>
            <a:r>
              <a:rPr dirty="0" sz="3100" spc="-665"/>
              <a:t> </a:t>
            </a:r>
            <a:r>
              <a:rPr dirty="0" sz="3100" spc="-160"/>
              <a:t>- </a:t>
            </a:r>
            <a:r>
              <a:rPr dirty="0" sz="3100" spc="-65"/>
              <a:t>Smoothing</a:t>
            </a:r>
            <a:endParaRPr sz="31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84858" y="2520099"/>
          <a:ext cx="2720340" cy="3435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9725"/>
                <a:gridCol w="1091564"/>
              </a:tblGrid>
              <a:tr h="33655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Feature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10">
                          <a:latin typeface="Arial"/>
                          <a:cs typeface="Arial"/>
                        </a:rPr>
                        <a:t>Outcome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6536" y="2502014"/>
          <a:ext cx="6074410" cy="1377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356870"/>
                <a:gridCol w="556895"/>
                <a:gridCol w="871220"/>
                <a:gridCol w="499744"/>
                <a:gridCol w="3368675"/>
              </a:tblGrid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700">
                          <a:latin typeface="Arial"/>
                          <a:cs typeface="Arial"/>
                        </a:rPr>
                        <a:t>x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level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700" spc="10">
                          <a:latin typeface="Arial"/>
                          <a:cs typeface="Arial"/>
                        </a:rPr>
                        <a:t>dataset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92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700" spc="-145">
                          <a:latin typeface="DejaVu Serif"/>
                          <a:cs typeface="DejaVu Serif"/>
                        </a:rPr>
                        <a:t>𝜆</a:t>
                      </a:r>
                      <a:endParaRPr sz="1700">
                        <a:latin typeface="DejaVu Serif"/>
                        <a:cs typeface="DejaVu Serif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700">
                          <a:latin typeface="Arial"/>
                          <a:cs typeface="Arial"/>
                        </a:rPr>
                        <a:t>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700">
                          <a:latin typeface="Arial"/>
                          <a:cs typeface="Arial"/>
                        </a:rPr>
                        <a:t>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0.75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0.77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0.99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0.99*0.75 </a:t>
                      </a:r>
                      <a:r>
                        <a:rPr dirty="0" sz="1700" spc="125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700" spc="-5">
                          <a:latin typeface="Arial"/>
                          <a:cs typeface="Arial"/>
                        </a:rPr>
                        <a:t>0.01*0.77 </a:t>
                      </a:r>
                      <a:r>
                        <a:rPr dirty="0" sz="1700" spc="12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7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5">
                          <a:latin typeface="Arial"/>
                          <a:cs typeface="Arial"/>
                        </a:rPr>
                        <a:t>0.7502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700">
                          <a:latin typeface="Arial"/>
                          <a:cs typeface="Arial"/>
                        </a:rPr>
                        <a:t>B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0.66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0.77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0.98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0.98*0.66 </a:t>
                      </a:r>
                      <a:r>
                        <a:rPr dirty="0" sz="1700" spc="125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700" spc="-5">
                          <a:latin typeface="Arial"/>
                          <a:cs typeface="Arial"/>
                        </a:rPr>
                        <a:t>0.02*0.77 </a:t>
                      </a:r>
                      <a:r>
                        <a:rPr dirty="0" sz="1700" spc="12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7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5">
                          <a:latin typeface="Arial"/>
                          <a:cs typeface="Arial"/>
                        </a:rPr>
                        <a:t>0.6622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700">
                          <a:latin typeface="Arial"/>
                          <a:cs typeface="Arial"/>
                        </a:rPr>
                        <a:t>C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1.00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0.77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0.5*1.0 </a:t>
                      </a:r>
                      <a:r>
                        <a:rPr dirty="0" sz="1700" spc="125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700" spc="-5">
                          <a:latin typeface="Arial"/>
                          <a:cs typeface="Arial"/>
                        </a:rPr>
                        <a:t>0.5*0.77 </a:t>
                      </a:r>
                      <a:r>
                        <a:rPr dirty="0" sz="1700" spc="12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7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5">
                          <a:latin typeface="Arial"/>
                          <a:cs typeface="Arial"/>
                        </a:rPr>
                        <a:t>0.885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63282" y="1516469"/>
            <a:ext cx="382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latin typeface="DejaVu Serif"/>
                <a:cs typeface="DejaVu Serif"/>
              </a:rPr>
              <a:t>𝜆</a:t>
            </a:r>
            <a:r>
              <a:rPr dirty="0" sz="1800" spc="-125">
                <a:latin typeface="DejaVu Serif"/>
                <a:cs typeface="DejaVu Serif"/>
              </a:rPr>
              <a:t> </a:t>
            </a:r>
            <a:r>
              <a:rPr dirty="0" sz="1800" spc="-165">
                <a:latin typeface="DejaVu Serif"/>
                <a:cs typeface="DejaVu Serif"/>
              </a:rPr>
              <a:t>=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6180" y="1343431"/>
            <a:ext cx="152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22423" y="1728939"/>
            <a:ext cx="678815" cy="212090"/>
          </a:xfrm>
          <a:custGeom>
            <a:avLst/>
            <a:gdLst/>
            <a:ahLst/>
            <a:cxnLst/>
            <a:rect l="l" t="t" r="r" b="b"/>
            <a:pathLst>
              <a:path w="678814" h="212089">
                <a:moveTo>
                  <a:pt x="611238" y="0"/>
                </a:moveTo>
                <a:lnTo>
                  <a:pt x="608228" y="8597"/>
                </a:lnTo>
                <a:lnTo>
                  <a:pt x="620485" y="13915"/>
                </a:lnTo>
                <a:lnTo>
                  <a:pt x="631024" y="21277"/>
                </a:lnTo>
                <a:lnTo>
                  <a:pt x="652430" y="55406"/>
                </a:lnTo>
                <a:lnTo>
                  <a:pt x="659460" y="104813"/>
                </a:lnTo>
                <a:lnTo>
                  <a:pt x="658676" y="123489"/>
                </a:lnTo>
                <a:lnTo>
                  <a:pt x="646899" y="169214"/>
                </a:lnTo>
                <a:lnTo>
                  <a:pt x="620626" y="197805"/>
                </a:lnTo>
                <a:lnTo>
                  <a:pt x="608558" y="203149"/>
                </a:lnTo>
                <a:lnTo>
                  <a:pt x="611238" y="211747"/>
                </a:lnTo>
                <a:lnTo>
                  <a:pt x="651696" y="187710"/>
                </a:lnTo>
                <a:lnTo>
                  <a:pt x="674423" y="143335"/>
                </a:lnTo>
                <a:lnTo>
                  <a:pt x="678776" y="105930"/>
                </a:lnTo>
                <a:lnTo>
                  <a:pt x="677684" y="86519"/>
                </a:lnTo>
                <a:lnTo>
                  <a:pt x="661301" y="37109"/>
                </a:lnTo>
                <a:lnTo>
                  <a:pt x="626590" y="5541"/>
                </a:lnTo>
                <a:lnTo>
                  <a:pt x="611238" y="0"/>
                </a:lnTo>
                <a:close/>
              </a:path>
              <a:path w="678814" h="212089">
                <a:moveTo>
                  <a:pt x="67525" y="0"/>
                </a:moveTo>
                <a:lnTo>
                  <a:pt x="27142" y="24095"/>
                </a:lnTo>
                <a:lnTo>
                  <a:pt x="4364" y="68576"/>
                </a:lnTo>
                <a:lnTo>
                  <a:pt x="0" y="105930"/>
                </a:lnTo>
                <a:lnTo>
                  <a:pt x="1088" y="125383"/>
                </a:lnTo>
                <a:lnTo>
                  <a:pt x="17411" y="174739"/>
                </a:lnTo>
                <a:lnTo>
                  <a:pt x="52133" y="206212"/>
                </a:lnTo>
                <a:lnTo>
                  <a:pt x="67525" y="211747"/>
                </a:lnTo>
                <a:lnTo>
                  <a:pt x="70205" y="203149"/>
                </a:lnTo>
                <a:lnTo>
                  <a:pt x="58142" y="197805"/>
                </a:lnTo>
                <a:lnTo>
                  <a:pt x="47729" y="190368"/>
                </a:lnTo>
                <a:lnTo>
                  <a:pt x="26370" y="155689"/>
                </a:lnTo>
                <a:lnTo>
                  <a:pt x="19304" y="104813"/>
                </a:lnTo>
                <a:lnTo>
                  <a:pt x="20089" y="86744"/>
                </a:lnTo>
                <a:lnTo>
                  <a:pt x="31864" y="42138"/>
                </a:lnTo>
                <a:lnTo>
                  <a:pt x="58335" y="13915"/>
                </a:lnTo>
                <a:lnTo>
                  <a:pt x="70548" y="8597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34792" y="1909406"/>
            <a:ext cx="45465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latin typeface="DejaVu Serif"/>
                <a:cs typeface="DejaVu Serif"/>
              </a:rPr>
              <a:t>0</a:t>
            </a:r>
            <a:r>
              <a:rPr dirty="0" sz="1800" spc="-200">
                <a:latin typeface="DejaVu Serif"/>
                <a:cs typeface="DejaVu Serif"/>
              </a:rPr>
              <a:t>.</a:t>
            </a:r>
            <a:r>
              <a:rPr dirty="0" sz="1800" spc="-150">
                <a:latin typeface="DejaVu Serif"/>
                <a:cs typeface="DejaVu Serif"/>
              </a:rPr>
              <a:t>25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5532" y="1792694"/>
            <a:ext cx="1893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latin typeface="DejaVu Serif"/>
                <a:cs typeface="DejaVu Serif"/>
              </a:rPr>
              <a:t>1 </a:t>
            </a:r>
            <a:r>
              <a:rPr dirty="0" sz="1800" spc="-165">
                <a:latin typeface="DejaVu Serif"/>
                <a:cs typeface="DejaVu Serif"/>
              </a:rPr>
              <a:t>+ </a:t>
            </a:r>
            <a:r>
              <a:rPr dirty="0" sz="1800" spc="-125">
                <a:latin typeface="DejaVu Serif"/>
                <a:cs typeface="DejaVu Serif"/>
              </a:rPr>
              <a:t>exp(−</a:t>
            </a:r>
            <a:r>
              <a:rPr dirty="0" u="sng" baseline="32407" sz="2700" spc="-187"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 𝑥 </a:t>
            </a:r>
            <a:r>
              <a:rPr dirty="0" u="sng" baseline="32407" sz="2700" spc="-247"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− </a:t>
            </a:r>
            <a:r>
              <a:rPr dirty="0" u="sng" baseline="32407" sz="2700" spc="-225"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2</a:t>
            </a:r>
            <a:r>
              <a:rPr dirty="0" u="sng" baseline="32407" sz="2700" spc="359"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 </a:t>
            </a:r>
            <a:r>
              <a:rPr dirty="0" sz="1800" spc="40">
                <a:latin typeface="DejaVu Serif"/>
                <a:cs typeface="DejaVu Serif"/>
              </a:rPr>
              <a:t>)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46200" y="1694268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 h="0">
                <a:moveTo>
                  <a:pt x="0" y="0"/>
                </a:moveTo>
                <a:lnTo>
                  <a:pt x="1866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20779" y="5027967"/>
          <a:ext cx="6074410" cy="1377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356870"/>
                <a:gridCol w="556895"/>
                <a:gridCol w="871220"/>
                <a:gridCol w="601344"/>
                <a:gridCol w="3267075"/>
              </a:tblGrid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98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700">
                          <a:latin typeface="Arial"/>
                          <a:cs typeface="Arial"/>
                        </a:rPr>
                        <a:t>x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level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700" spc="10">
                          <a:latin typeface="Arial"/>
                          <a:cs typeface="Arial"/>
                        </a:rPr>
                        <a:t>dataset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0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700" spc="-145">
                          <a:latin typeface="DejaVu Serif"/>
                          <a:cs typeface="DejaVu Serif"/>
                        </a:rPr>
                        <a:t>𝜆</a:t>
                      </a:r>
                      <a:endParaRPr sz="1700">
                        <a:latin typeface="DejaVu Serif"/>
                        <a:cs typeface="DejaVu Serif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marR="11366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700">
                          <a:latin typeface="Arial"/>
                          <a:cs typeface="Arial"/>
                        </a:rPr>
                        <a:t>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413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700">
                          <a:latin typeface="Arial"/>
                          <a:cs typeface="Arial"/>
                        </a:rPr>
                        <a:t>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0.75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0.77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0.98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0.98*0.75 </a:t>
                      </a:r>
                      <a:r>
                        <a:rPr dirty="0" sz="1700" spc="125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700" spc="-5">
                          <a:latin typeface="Arial"/>
                          <a:cs typeface="Arial"/>
                        </a:rPr>
                        <a:t>0.01*0.77 </a:t>
                      </a:r>
                      <a:r>
                        <a:rPr dirty="0" sz="1700" spc="12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7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5">
                          <a:latin typeface="Arial"/>
                          <a:cs typeface="Arial"/>
                        </a:rPr>
                        <a:t>0.7427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marR="11366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700">
                          <a:latin typeface="Arial"/>
                          <a:cs typeface="Arial"/>
                        </a:rPr>
                        <a:t>B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413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70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0.66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0.77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0.5*0.66 </a:t>
                      </a:r>
                      <a:r>
                        <a:rPr dirty="0" sz="1700" spc="125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700" spc="-5">
                          <a:latin typeface="Arial"/>
                          <a:cs typeface="Arial"/>
                        </a:rPr>
                        <a:t>0.5*0.77 </a:t>
                      </a:r>
                      <a:r>
                        <a:rPr dirty="0" sz="1700" spc="12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7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5">
                          <a:latin typeface="Arial"/>
                          <a:cs typeface="Arial"/>
                        </a:rPr>
                        <a:t>0.715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700">
                          <a:latin typeface="Arial"/>
                          <a:cs typeface="Arial"/>
                        </a:rPr>
                        <a:t>C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413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1.00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0.77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0.017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0.017*1.0 </a:t>
                      </a:r>
                      <a:r>
                        <a:rPr dirty="0" sz="1700" spc="125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700" spc="-5">
                          <a:latin typeface="Arial"/>
                          <a:cs typeface="Arial"/>
                        </a:rPr>
                        <a:t>0.983*0.77 </a:t>
                      </a:r>
                      <a:r>
                        <a:rPr dirty="0" sz="1700" spc="12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7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5">
                          <a:latin typeface="Arial"/>
                          <a:cs typeface="Arial"/>
                        </a:rPr>
                        <a:t>0.773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863282" y="4147502"/>
            <a:ext cx="382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latin typeface="DejaVu Serif"/>
                <a:cs typeface="DejaVu Serif"/>
              </a:rPr>
              <a:t>𝜆</a:t>
            </a:r>
            <a:r>
              <a:rPr dirty="0" sz="1800" spc="-125">
                <a:latin typeface="DejaVu Serif"/>
                <a:cs typeface="DejaVu Serif"/>
              </a:rPr>
              <a:t> </a:t>
            </a:r>
            <a:r>
              <a:rPr dirty="0" sz="1800" spc="-165">
                <a:latin typeface="DejaVu Serif"/>
                <a:cs typeface="DejaVu Serif"/>
              </a:rPr>
              <a:t>=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06180" y="3974465"/>
            <a:ext cx="152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5532" y="4423727"/>
            <a:ext cx="1040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latin typeface="DejaVu Serif"/>
                <a:cs typeface="DejaVu Serif"/>
              </a:rPr>
              <a:t>1 </a:t>
            </a:r>
            <a:r>
              <a:rPr dirty="0" sz="1800" spc="-165">
                <a:latin typeface="DejaVu Serif"/>
                <a:cs typeface="DejaVu Serif"/>
              </a:rPr>
              <a:t>+</a:t>
            </a:r>
            <a:r>
              <a:rPr dirty="0" sz="1800" spc="-260">
                <a:latin typeface="DejaVu Serif"/>
                <a:cs typeface="DejaVu Serif"/>
              </a:rPr>
              <a:t> </a:t>
            </a:r>
            <a:r>
              <a:rPr dirty="0" sz="1800" spc="-125">
                <a:latin typeface="DejaVu Serif"/>
                <a:cs typeface="DejaVu Serif"/>
              </a:rPr>
              <a:t>exp(−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22423" y="4359973"/>
            <a:ext cx="678815" cy="212090"/>
          </a:xfrm>
          <a:custGeom>
            <a:avLst/>
            <a:gdLst/>
            <a:ahLst/>
            <a:cxnLst/>
            <a:rect l="l" t="t" r="r" b="b"/>
            <a:pathLst>
              <a:path w="678814" h="212089">
                <a:moveTo>
                  <a:pt x="611238" y="0"/>
                </a:moveTo>
                <a:lnTo>
                  <a:pt x="608228" y="8597"/>
                </a:lnTo>
                <a:lnTo>
                  <a:pt x="620485" y="13915"/>
                </a:lnTo>
                <a:lnTo>
                  <a:pt x="631024" y="21277"/>
                </a:lnTo>
                <a:lnTo>
                  <a:pt x="652430" y="55406"/>
                </a:lnTo>
                <a:lnTo>
                  <a:pt x="659460" y="104813"/>
                </a:lnTo>
                <a:lnTo>
                  <a:pt x="658676" y="123484"/>
                </a:lnTo>
                <a:lnTo>
                  <a:pt x="646899" y="169214"/>
                </a:lnTo>
                <a:lnTo>
                  <a:pt x="620626" y="197805"/>
                </a:lnTo>
                <a:lnTo>
                  <a:pt x="608558" y="203149"/>
                </a:lnTo>
                <a:lnTo>
                  <a:pt x="611238" y="211747"/>
                </a:lnTo>
                <a:lnTo>
                  <a:pt x="651696" y="187703"/>
                </a:lnTo>
                <a:lnTo>
                  <a:pt x="674423" y="143335"/>
                </a:lnTo>
                <a:lnTo>
                  <a:pt x="678776" y="105930"/>
                </a:lnTo>
                <a:lnTo>
                  <a:pt x="677684" y="86513"/>
                </a:lnTo>
                <a:lnTo>
                  <a:pt x="661301" y="37109"/>
                </a:lnTo>
                <a:lnTo>
                  <a:pt x="626590" y="5541"/>
                </a:lnTo>
                <a:lnTo>
                  <a:pt x="611238" y="0"/>
                </a:lnTo>
                <a:close/>
              </a:path>
              <a:path w="678814" h="212089">
                <a:moveTo>
                  <a:pt x="67525" y="0"/>
                </a:moveTo>
                <a:lnTo>
                  <a:pt x="27142" y="24095"/>
                </a:lnTo>
                <a:lnTo>
                  <a:pt x="4364" y="68572"/>
                </a:lnTo>
                <a:lnTo>
                  <a:pt x="0" y="105930"/>
                </a:lnTo>
                <a:lnTo>
                  <a:pt x="1088" y="125383"/>
                </a:lnTo>
                <a:lnTo>
                  <a:pt x="17411" y="174739"/>
                </a:lnTo>
                <a:lnTo>
                  <a:pt x="52133" y="206205"/>
                </a:lnTo>
                <a:lnTo>
                  <a:pt x="67525" y="211747"/>
                </a:lnTo>
                <a:lnTo>
                  <a:pt x="70205" y="203149"/>
                </a:lnTo>
                <a:lnTo>
                  <a:pt x="58142" y="197805"/>
                </a:lnTo>
                <a:lnTo>
                  <a:pt x="47729" y="190368"/>
                </a:lnTo>
                <a:lnTo>
                  <a:pt x="26370" y="155687"/>
                </a:lnTo>
                <a:lnTo>
                  <a:pt x="19304" y="104813"/>
                </a:lnTo>
                <a:lnTo>
                  <a:pt x="20089" y="86744"/>
                </a:lnTo>
                <a:lnTo>
                  <a:pt x="31864" y="42138"/>
                </a:lnTo>
                <a:lnTo>
                  <a:pt x="58335" y="13915"/>
                </a:lnTo>
                <a:lnTo>
                  <a:pt x="70548" y="8597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387600" y="4289805"/>
            <a:ext cx="749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25"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𝑥 </a:t>
            </a:r>
            <a:r>
              <a:rPr dirty="0" u="sng" sz="1800" spc="-165"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−</a:t>
            </a:r>
            <a:r>
              <a:rPr dirty="0" u="sng" sz="1800" spc="-210"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 </a:t>
            </a:r>
            <a:r>
              <a:rPr dirty="0" u="sng" sz="1800" spc="-150"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3</a:t>
            </a:r>
            <a:r>
              <a:rPr dirty="0" u="sng" sz="1800" spc="200"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 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34792" y="4540440"/>
            <a:ext cx="694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6105" algn="l"/>
              </a:tabLst>
            </a:pPr>
            <a:r>
              <a:rPr dirty="0" sz="1800" spc="-150">
                <a:latin typeface="DejaVu Serif"/>
                <a:cs typeface="DejaVu Serif"/>
              </a:rPr>
              <a:t>0</a:t>
            </a:r>
            <a:r>
              <a:rPr dirty="0" sz="1800" spc="-200">
                <a:latin typeface="DejaVu Serif"/>
                <a:cs typeface="DejaVu Serif"/>
              </a:rPr>
              <a:t>.</a:t>
            </a:r>
            <a:r>
              <a:rPr dirty="0" sz="1800" spc="-150">
                <a:latin typeface="DejaVu Serif"/>
                <a:cs typeface="DejaVu Serif"/>
              </a:rPr>
              <a:t>25</a:t>
            </a:r>
            <a:r>
              <a:rPr dirty="0" sz="1800">
                <a:latin typeface="DejaVu Serif"/>
                <a:cs typeface="DejaVu Serif"/>
              </a:rPr>
              <a:t>	</a:t>
            </a:r>
            <a:r>
              <a:rPr dirty="0" baseline="27777" sz="2700" spc="60">
                <a:latin typeface="DejaVu Serif"/>
                <a:cs typeface="DejaVu Serif"/>
              </a:rPr>
              <a:t>)</a:t>
            </a:r>
            <a:endParaRPr baseline="27777" sz="2700">
              <a:latin typeface="DejaVu Serif"/>
              <a:cs typeface="DejaVu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46200" y="4325302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 h="0">
                <a:moveTo>
                  <a:pt x="0" y="0"/>
                </a:moveTo>
                <a:lnTo>
                  <a:pt x="1866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7362190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35"/>
              <a:t>Categorical </a:t>
            </a:r>
            <a:r>
              <a:rPr dirty="0" sz="3100" spc="-85"/>
              <a:t>Encoding </a:t>
            </a:r>
            <a:r>
              <a:rPr dirty="0" sz="3100" spc="-160"/>
              <a:t>- </a:t>
            </a:r>
            <a:r>
              <a:rPr dirty="0" sz="3100" spc="-195"/>
              <a:t>Target </a:t>
            </a:r>
            <a:r>
              <a:rPr dirty="0" sz="3100" spc="-75"/>
              <a:t>mean</a:t>
            </a:r>
            <a:r>
              <a:rPr dirty="0" sz="3100" spc="-520"/>
              <a:t> </a:t>
            </a:r>
            <a:r>
              <a:rPr dirty="0" sz="3100" spc="-85"/>
              <a:t>encoding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1374139" y="1281506"/>
            <a:ext cx="9527540" cy="72136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41300" marR="5080" indent="-2286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95">
                <a:latin typeface="Trebuchet MS"/>
                <a:cs typeface="Trebuchet MS"/>
              </a:rPr>
              <a:t>Instead of </a:t>
            </a:r>
            <a:r>
              <a:rPr dirty="0" sz="2400" spc="-90">
                <a:latin typeface="Trebuchet MS"/>
                <a:cs typeface="Trebuchet MS"/>
              </a:rPr>
              <a:t>dummy </a:t>
            </a:r>
            <a:r>
              <a:rPr dirty="0" sz="2400" spc="-95">
                <a:latin typeface="Trebuchet MS"/>
                <a:cs typeface="Trebuchet MS"/>
              </a:rPr>
              <a:t>encoding of </a:t>
            </a:r>
            <a:r>
              <a:rPr dirty="0" sz="2400" spc="-135">
                <a:latin typeface="Trebuchet MS"/>
                <a:cs typeface="Trebuchet MS"/>
              </a:rPr>
              <a:t>categorical </a:t>
            </a:r>
            <a:r>
              <a:rPr dirty="0" sz="2400" spc="-110">
                <a:latin typeface="Trebuchet MS"/>
                <a:cs typeface="Trebuchet MS"/>
              </a:rPr>
              <a:t>variables </a:t>
            </a:r>
            <a:r>
              <a:rPr dirty="0" sz="2400" spc="-80">
                <a:latin typeface="Trebuchet MS"/>
                <a:cs typeface="Trebuchet MS"/>
              </a:rPr>
              <a:t>and </a:t>
            </a:r>
            <a:r>
              <a:rPr dirty="0" sz="2400" spc="-105">
                <a:latin typeface="Trebuchet MS"/>
                <a:cs typeface="Trebuchet MS"/>
              </a:rPr>
              <a:t>increasing </a:t>
            </a:r>
            <a:r>
              <a:rPr dirty="0" sz="2400" spc="-110">
                <a:latin typeface="Trebuchet MS"/>
                <a:cs typeface="Trebuchet MS"/>
              </a:rPr>
              <a:t>the  </a:t>
            </a:r>
            <a:r>
              <a:rPr dirty="0" sz="2400" spc="-80">
                <a:latin typeface="Trebuchet MS"/>
                <a:cs typeface="Trebuchet MS"/>
              </a:rPr>
              <a:t>number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of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features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we</a:t>
            </a:r>
            <a:r>
              <a:rPr dirty="0" sz="2400" spc="-17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can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encode</a:t>
            </a:r>
            <a:r>
              <a:rPr dirty="0" sz="2400" spc="-17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each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level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as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the</a:t>
            </a:r>
            <a:r>
              <a:rPr dirty="0" sz="2400" spc="-17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mean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of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the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response.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66222" y="2519426"/>
          <a:ext cx="7042150" cy="3435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800"/>
                <a:gridCol w="2343150"/>
                <a:gridCol w="2343150"/>
              </a:tblGrid>
              <a:tr h="33655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Feature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10">
                          <a:latin typeface="Arial"/>
                          <a:cs typeface="Arial"/>
                        </a:rPr>
                        <a:t>Outcome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5">
                          <a:latin typeface="Arial"/>
                          <a:cs typeface="Arial"/>
                        </a:rPr>
                        <a:t>MeanEncode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0.75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0.75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0.75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0.75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1850" y="2519426"/>
          <a:ext cx="2595880" cy="1035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/>
                <a:gridCol w="1788795"/>
              </a:tblGrid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0.75 (3 out of</a:t>
                      </a:r>
                      <a:r>
                        <a:rPr dirty="0" sz="1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4)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0.66 (2 out of</a:t>
                      </a:r>
                      <a:r>
                        <a:rPr dirty="0" sz="1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3)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1.00 (2 out of</a:t>
                      </a:r>
                      <a:r>
                        <a:rPr dirty="0" sz="1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2)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7362190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35"/>
              <a:t>Categorical </a:t>
            </a:r>
            <a:r>
              <a:rPr dirty="0" sz="3100" spc="-85"/>
              <a:t>Encoding </a:t>
            </a:r>
            <a:r>
              <a:rPr dirty="0" sz="3100" spc="-160"/>
              <a:t>- </a:t>
            </a:r>
            <a:r>
              <a:rPr dirty="0" sz="3100" spc="-195"/>
              <a:t>Target </a:t>
            </a:r>
            <a:r>
              <a:rPr dirty="0" sz="3100" spc="-75"/>
              <a:t>mean</a:t>
            </a:r>
            <a:r>
              <a:rPr dirty="0" sz="3100" spc="-520"/>
              <a:t> </a:t>
            </a:r>
            <a:r>
              <a:rPr dirty="0" sz="3100" spc="-85"/>
              <a:t>encoding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2685453" y="1281506"/>
            <a:ext cx="7130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229">
                <a:latin typeface="Trebuchet MS"/>
                <a:cs typeface="Trebuchet MS"/>
              </a:rPr>
              <a:t>To </a:t>
            </a:r>
            <a:r>
              <a:rPr dirty="0" sz="2400" spc="-105">
                <a:latin typeface="Trebuchet MS"/>
                <a:cs typeface="Trebuchet MS"/>
              </a:rPr>
              <a:t>avoid </a:t>
            </a:r>
            <a:r>
              <a:rPr dirty="0" sz="2400" spc="-114">
                <a:latin typeface="Trebuchet MS"/>
                <a:cs typeface="Trebuchet MS"/>
              </a:rPr>
              <a:t>overfitting </a:t>
            </a:r>
            <a:r>
              <a:rPr dirty="0" sz="2400" spc="-110">
                <a:latin typeface="Trebuchet MS"/>
                <a:cs typeface="Trebuchet MS"/>
              </a:rPr>
              <a:t>we </a:t>
            </a:r>
            <a:r>
              <a:rPr dirty="0" sz="2400" spc="-105">
                <a:latin typeface="Trebuchet MS"/>
                <a:cs typeface="Trebuchet MS"/>
              </a:rPr>
              <a:t>could </a:t>
            </a:r>
            <a:r>
              <a:rPr dirty="0" sz="2400" spc="-70">
                <a:latin typeface="Trebuchet MS"/>
                <a:cs typeface="Trebuchet MS"/>
              </a:rPr>
              <a:t>use</a:t>
            </a:r>
            <a:r>
              <a:rPr dirty="0" sz="2400" spc="-56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leave-one-out </a:t>
            </a:r>
            <a:r>
              <a:rPr dirty="0" sz="2400" spc="-95">
                <a:latin typeface="Trebuchet MS"/>
                <a:cs typeface="Trebuchet MS"/>
              </a:rPr>
              <a:t>schema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43163" y="2138349"/>
          <a:ext cx="9083675" cy="3435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800"/>
                <a:gridCol w="2343150"/>
                <a:gridCol w="1018539"/>
                <a:gridCol w="1022985"/>
                <a:gridCol w="2343150"/>
              </a:tblGrid>
              <a:tr h="33655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Feature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10">
                          <a:latin typeface="Arial"/>
                          <a:cs typeface="Arial"/>
                        </a:rPr>
                        <a:t>Outcome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15">
                          <a:latin typeface="Arial"/>
                          <a:cs typeface="Arial"/>
                        </a:rPr>
                        <a:t>LOOencode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1612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171450"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2"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</a:tcPr>
                </a:tc>
                <a:tc rowSpan="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08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11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0655"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16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92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65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7362190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35"/>
              <a:t>Categorical </a:t>
            </a:r>
            <a:r>
              <a:rPr dirty="0" sz="3100" spc="-85"/>
              <a:t>Encoding </a:t>
            </a:r>
            <a:r>
              <a:rPr dirty="0" sz="3100" spc="-160"/>
              <a:t>- </a:t>
            </a:r>
            <a:r>
              <a:rPr dirty="0" sz="3100" spc="-195"/>
              <a:t>Target </a:t>
            </a:r>
            <a:r>
              <a:rPr dirty="0" sz="3100" spc="-75"/>
              <a:t>mean</a:t>
            </a:r>
            <a:r>
              <a:rPr dirty="0" sz="3100" spc="-520"/>
              <a:t> </a:t>
            </a:r>
            <a:r>
              <a:rPr dirty="0" sz="3100" spc="-85"/>
              <a:t>encoding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2685453" y="1281506"/>
            <a:ext cx="7130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229">
                <a:latin typeface="Trebuchet MS"/>
                <a:cs typeface="Trebuchet MS"/>
              </a:rPr>
              <a:t>To </a:t>
            </a:r>
            <a:r>
              <a:rPr dirty="0" sz="2400" spc="-105">
                <a:latin typeface="Trebuchet MS"/>
                <a:cs typeface="Trebuchet MS"/>
              </a:rPr>
              <a:t>avoid </a:t>
            </a:r>
            <a:r>
              <a:rPr dirty="0" sz="2400" spc="-114">
                <a:latin typeface="Trebuchet MS"/>
                <a:cs typeface="Trebuchet MS"/>
              </a:rPr>
              <a:t>overfitting </a:t>
            </a:r>
            <a:r>
              <a:rPr dirty="0" sz="2400" spc="-110">
                <a:latin typeface="Trebuchet MS"/>
                <a:cs typeface="Trebuchet MS"/>
              </a:rPr>
              <a:t>we </a:t>
            </a:r>
            <a:r>
              <a:rPr dirty="0" sz="2400" spc="-105">
                <a:latin typeface="Trebuchet MS"/>
                <a:cs typeface="Trebuchet MS"/>
              </a:rPr>
              <a:t>could </a:t>
            </a:r>
            <a:r>
              <a:rPr dirty="0" sz="2400" spc="-70">
                <a:latin typeface="Trebuchet MS"/>
                <a:cs typeface="Trebuchet MS"/>
              </a:rPr>
              <a:t>use</a:t>
            </a:r>
            <a:r>
              <a:rPr dirty="0" sz="2400" spc="-56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leave-one-out </a:t>
            </a:r>
            <a:r>
              <a:rPr dirty="0" sz="2400" spc="-95">
                <a:latin typeface="Trebuchet MS"/>
                <a:cs typeface="Trebuchet MS"/>
              </a:rPr>
              <a:t>schema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43163" y="2138349"/>
          <a:ext cx="9083675" cy="3435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800"/>
                <a:gridCol w="2343150"/>
                <a:gridCol w="1007110"/>
                <a:gridCol w="1034414"/>
                <a:gridCol w="2343150"/>
              </a:tblGrid>
              <a:tr h="33655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Feature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10">
                          <a:latin typeface="Arial"/>
                          <a:cs typeface="Arial"/>
                        </a:rPr>
                        <a:t>Outcome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15">
                          <a:latin typeface="Arial"/>
                          <a:cs typeface="Arial"/>
                        </a:rPr>
                        <a:t>LOOencode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3510"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19875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175895"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005"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2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52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6050"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62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B050"/>
                      </a:solidFill>
                      <a:prstDash val="solid"/>
                    </a:lnT>
                  </a:tcPr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B05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B05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B05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92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B05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65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B05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7362190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35"/>
              <a:t>Categorical </a:t>
            </a:r>
            <a:r>
              <a:rPr dirty="0" sz="3100" spc="-85"/>
              <a:t>Encoding </a:t>
            </a:r>
            <a:r>
              <a:rPr dirty="0" sz="3100" spc="-160"/>
              <a:t>- </a:t>
            </a:r>
            <a:r>
              <a:rPr dirty="0" sz="3100" spc="-195"/>
              <a:t>Target </a:t>
            </a:r>
            <a:r>
              <a:rPr dirty="0" sz="3100" spc="-75"/>
              <a:t>mean</a:t>
            </a:r>
            <a:r>
              <a:rPr dirty="0" sz="3100" spc="-520"/>
              <a:t> </a:t>
            </a:r>
            <a:r>
              <a:rPr dirty="0" sz="3100" spc="-85"/>
              <a:t>encoding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2685453" y="1281506"/>
            <a:ext cx="7130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229">
                <a:latin typeface="Trebuchet MS"/>
                <a:cs typeface="Trebuchet MS"/>
              </a:rPr>
              <a:t>To </a:t>
            </a:r>
            <a:r>
              <a:rPr dirty="0" sz="2400" spc="-105">
                <a:latin typeface="Trebuchet MS"/>
                <a:cs typeface="Trebuchet MS"/>
              </a:rPr>
              <a:t>avoid </a:t>
            </a:r>
            <a:r>
              <a:rPr dirty="0" sz="2400" spc="-114">
                <a:latin typeface="Trebuchet MS"/>
                <a:cs typeface="Trebuchet MS"/>
              </a:rPr>
              <a:t>overfitting </a:t>
            </a:r>
            <a:r>
              <a:rPr dirty="0" sz="2400" spc="-110">
                <a:latin typeface="Trebuchet MS"/>
                <a:cs typeface="Trebuchet MS"/>
              </a:rPr>
              <a:t>we </a:t>
            </a:r>
            <a:r>
              <a:rPr dirty="0" sz="2400" spc="-105">
                <a:latin typeface="Trebuchet MS"/>
                <a:cs typeface="Trebuchet MS"/>
              </a:rPr>
              <a:t>could </a:t>
            </a:r>
            <a:r>
              <a:rPr dirty="0" sz="2400" spc="-70">
                <a:latin typeface="Trebuchet MS"/>
                <a:cs typeface="Trebuchet MS"/>
              </a:rPr>
              <a:t>use</a:t>
            </a:r>
            <a:r>
              <a:rPr dirty="0" sz="2400" spc="-56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leave-one-out </a:t>
            </a:r>
            <a:r>
              <a:rPr dirty="0" sz="2400" spc="-95">
                <a:latin typeface="Trebuchet MS"/>
                <a:cs typeface="Trebuchet MS"/>
              </a:rPr>
              <a:t>schema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43163" y="2138349"/>
          <a:ext cx="9083675" cy="3435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800"/>
                <a:gridCol w="2343150"/>
                <a:gridCol w="1020445"/>
                <a:gridCol w="1020445"/>
                <a:gridCol w="2343150"/>
              </a:tblGrid>
              <a:tr h="33655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Feature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10">
                          <a:latin typeface="Arial"/>
                          <a:cs typeface="Arial"/>
                        </a:rPr>
                        <a:t>Outcome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15">
                          <a:latin typeface="Arial"/>
                          <a:cs typeface="Arial"/>
                        </a:rPr>
                        <a:t>LOOencode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895"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166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171450"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8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4300"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2279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160655"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16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92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65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7362190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35"/>
              <a:t>Categorical </a:t>
            </a:r>
            <a:r>
              <a:rPr dirty="0" sz="3100" spc="-85"/>
              <a:t>Encoding </a:t>
            </a:r>
            <a:r>
              <a:rPr dirty="0" sz="3100" spc="-160"/>
              <a:t>- </a:t>
            </a:r>
            <a:r>
              <a:rPr dirty="0" sz="3100" spc="-195"/>
              <a:t>Target </a:t>
            </a:r>
            <a:r>
              <a:rPr dirty="0" sz="3100" spc="-75"/>
              <a:t>mean</a:t>
            </a:r>
            <a:r>
              <a:rPr dirty="0" sz="3100" spc="-520"/>
              <a:t> </a:t>
            </a:r>
            <a:r>
              <a:rPr dirty="0" sz="3100" spc="-85"/>
              <a:t>encoding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2685453" y="1281506"/>
            <a:ext cx="7130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229">
                <a:latin typeface="Trebuchet MS"/>
                <a:cs typeface="Trebuchet MS"/>
              </a:rPr>
              <a:t>To </a:t>
            </a:r>
            <a:r>
              <a:rPr dirty="0" sz="2400" spc="-105">
                <a:latin typeface="Trebuchet MS"/>
                <a:cs typeface="Trebuchet MS"/>
              </a:rPr>
              <a:t>avoid </a:t>
            </a:r>
            <a:r>
              <a:rPr dirty="0" sz="2400" spc="-114">
                <a:latin typeface="Trebuchet MS"/>
                <a:cs typeface="Trebuchet MS"/>
              </a:rPr>
              <a:t>overfitting </a:t>
            </a:r>
            <a:r>
              <a:rPr dirty="0" sz="2400" spc="-110">
                <a:latin typeface="Trebuchet MS"/>
                <a:cs typeface="Trebuchet MS"/>
              </a:rPr>
              <a:t>we </a:t>
            </a:r>
            <a:r>
              <a:rPr dirty="0" sz="2400" spc="-105">
                <a:latin typeface="Trebuchet MS"/>
                <a:cs typeface="Trebuchet MS"/>
              </a:rPr>
              <a:t>could </a:t>
            </a:r>
            <a:r>
              <a:rPr dirty="0" sz="2400" spc="-70">
                <a:latin typeface="Trebuchet MS"/>
                <a:cs typeface="Trebuchet MS"/>
              </a:rPr>
              <a:t>use</a:t>
            </a:r>
            <a:r>
              <a:rPr dirty="0" sz="2400" spc="-56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leave-one-out </a:t>
            </a:r>
            <a:r>
              <a:rPr dirty="0" sz="2400" spc="-95">
                <a:latin typeface="Trebuchet MS"/>
                <a:cs typeface="Trebuchet MS"/>
              </a:rPr>
              <a:t>schema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43163" y="2138349"/>
          <a:ext cx="9083675" cy="3435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800"/>
                <a:gridCol w="2343150"/>
                <a:gridCol w="1020445"/>
                <a:gridCol w="1020445"/>
                <a:gridCol w="2343150"/>
              </a:tblGrid>
              <a:tr h="33655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Feature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10">
                          <a:latin typeface="Arial"/>
                          <a:cs typeface="Arial"/>
                        </a:rPr>
                        <a:t>Outcome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15">
                          <a:latin typeface="Arial"/>
                          <a:cs typeface="Arial"/>
                        </a:rPr>
                        <a:t>LOOencode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895"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166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B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171450"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8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B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1130"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1911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B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133350"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89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3"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92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65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847"/>
            <a:ext cx="45326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54"/>
              <a:t>Feature</a:t>
            </a:r>
            <a:r>
              <a:rPr dirty="0" sz="4400" spc="-385"/>
              <a:t> </a:t>
            </a:r>
            <a:r>
              <a:rPr dirty="0" sz="4400" spc="-190"/>
              <a:t>Engineering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algn="ctr" marL="13335" marR="5080">
              <a:lnSpc>
                <a:spcPct val="101899"/>
              </a:lnSpc>
              <a:spcBef>
                <a:spcPts val="55"/>
              </a:spcBef>
            </a:pPr>
            <a:r>
              <a:rPr dirty="0" spc="-5"/>
              <a:t>"Coming up with features </a:t>
            </a:r>
            <a:r>
              <a:rPr dirty="0"/>
              <a:t>is </a:t>
            </a:r>
            <a:r>
              <a:rPr dirty="0" spc="-10"/>
              <a:t>difficult, </a:t>
            </a:r>
            <a:r>
              <a:rPr dirty="0" spc="-5"/>
              <a:t>time-consuming, requires expert knowledge. “Applied machine  learning” </a:t>
            </a:r>
            <a:r>
              <a:rPr dirty="0"/>
              <a:t>is </a:t>
            </a:r>
            <a:r>
              <a:rPr dirty="0" spc="-5"/>
              <a:t>basically feature engineering." </a:t>
            </a:r>
            <a:r>
              <a:rPr dirty="0"/>
              <a:t>~ </a:t>
            </a:r>
            <a:r>
              <a:rPr dirty="0" spc="-5"/>
              <a:t>Andrew</a:t>
            </a:r>
            <a:r>
              <a:rPr dirty="0" spc="-110"/>
              <a:t> </a:t>
            </a:r>
            <a:r>
              <a:rPr dirty="0"/>
              <a:t>Ng</a:t>
            </a:r>
          </a:p>
          <a:p>
            <a:pPr marL="635">
              <a:lnSpc>
                <a:spcPct val="100000"/>
              </a:lnSpc>
            </a:pPr>
          </a:p>
          <a:p>
            <a:pPr marL="635"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algn="ctr" marL="27940" marR="19685">
              <a:lnSpc>
                <a:spcPct val="101899"/>
              </a:lnSpc>
            </a:pPr>
            <a:r>
              <a:rPr dirty="0"/>
              <a:t>“… </a:t>
            </a:r>
            <a:r>
              <a:rPr dirty="0" spc="-5"/>
              <a:t>some machine learning projects succeed and some fail. What makes the </a:t>
            </a:r>
            <a:r>
              <a:rPr dirty="0" spc="-10"/>
              <a:t>difference? </a:t>
            </a:r>
            <a:r>
              <a:rPr dirty="0" spc="-5"/>
              <a:t>Easily the  most important factor </a:t>
            </a:r>
            <a:r>
              <a:rPr dirty="0"/>
              <a:t>is </a:t>
            </a:r>
            <a:r>
              <a:rPr dirty="0" spc="-5"/>
              <a:t>the features used.” </a:t>
            </a:r>
            <a:r>
              <a:rPr dirty="0"/>
              <a:t>~ </a:t>
            </a:r>
            <a:r>
              <a:rPr dirty="0" spc="-5"/>
              <a:t>Pedro Domingos</a:t>
            </a:r>
          </a:p>
          <a:p>
            <a:pPr marL="635">
              <a:lnSpc>
                <a:spcPct val="100000"/>
              </a:lnSpc>
            </a:pPr>
          </a:p>
          <a:p>
            <a:pPr marL="635"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algn="ctr" marL="16510" marR="8890">
              <a:lnSpc>
                <a:spcPct val="101899"/>
              </a:lnSpc>
            </a:pPr>
            <a:r>
              <a:rPr dirty="0" spc="-5"/>
              <a:t>“Good data preparation and feature engineering </a:t>
            </a:r>
            <a:r>
              <a:rPr dirty="0"/>
              <a:t>is </a:t>
            </a:r>
            <a:r>
              <a:rPr dirty="0" spc="-5"/>
              <a:t>integral to better prediction” </a:t>
            </a:r>
            <a:r>
              <a:rPr dirty="0"/>
              <a:t>~ </a:t>
            </a:r>
            <a:r>
              <a:rPr dirty="0" spc="-5"/>
              <a:t>Marios Michailidis  (KazAnova), Kaggle </a:t>
            </a:r>
            <a:r>
              <a:rPr dirty="0" spc="-15"/>
              <a:t>GrandMaster, </a:t>
            </a:r>
            <a:r>
              <a:rPr dirty="0" spc="-5"/>
              <a:t>Kaggle #3, former</a:t>
            </a:r>
            <a:r>
              <a:rPr dirty="0" spc="15"/>
              <a:t> </a:t>
            </a:r>
            <a:r>
              <a:rPr dirty="0" spc="-5"/>
              <a:t>#1</a:t>
            </a:r>
          </a:p>
          <a:p>
            <a:pPr marL="635"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92075" marR="174625">
              <a:lnSpc>
                <a:spcPct val="101899"/>
              </a:lnSpc>
            </a:pPr>
            <a:r>
              <a:rPr dirty="0" spc="-5"/>
              <a:t>”</a:t>
            </a:r>
            <a:r>
              <a:rPr dirty="0" spc="-5" i="1">
                <a:latin typeface="Arial"/>
                <a:cs typeface="Arial"/>
              </a:rPr>
              <a:t>you have to turn your inputs into things the algorithm can understand</a:t>
            </a:r>
            <a:r>
              <a:rPr dirty="0" spc="-5"/>
              <a:t>” </a:t>
            </a:r>
            <a:r>
              <a:rPr dirty="0" i="1">
                <a:latin typeface="Arial"/>
                <a:cs typeface="Arial"/>
              </a:rPr>
              <a:t>~ </a:t>
            </a:r>
            <a:r>
              <a:rPr dirty="0" spc="-5"/>
              <a:t>Shayne Miel, answer to  “</a:t>
            </a:r>
            <a:r>
              <a:rPr dirty="0" u="sng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What </a:t>
            </a:r>
            <a:r>
              <a:rPr dirty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is </a:t>
            </a:r>
            <a:r>
              <a:rPr dirty="0" u="sng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the intuitive explanation of feature engineering </a:t>
            </a:r>
            <a:r>
              <a:rPr dirty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in </a:t>
            </a:r>
            <a:r>
              <a:rPr dirty="0" u="sng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machine</a:t>
            </a:r>
            <a:r>
              <a:rPr dirty="0" u="sng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 </a:t>
            </a:r>
            <a:r>
              <a:rPr dirty="0" u="sng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learning?</a:t>
            </a:r>
            <a:r>
              <a:rPr dirty="0" spc="-5"/>
              <a:t>”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7362190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35"/>
              <a:t>Categorical </a:t>
            </a:r>
            <a:r>
              <a:rPr dirty="0" sz="3100" spc="-85"/>
              <a:t>Encoding </a:t>
            </a:r>
            <a:r>
              <a:rPr dirty="0" sz="3100" spc="-160"/>
              <a:t>- </a:t>
            </a:r>
            <a:r>
              <a:rPr dirty="0" sz="3100" spc="-195"/>
              <a:t>Target </a:t>
            </a:r>
            <a:r>
              <a:rPr dirty="0" sz="3100" spc="-75"/>
              <a:t>mean</a:t>
            </a:r>
            <a:r>
              <a:rPr dirty="0" sz="3100" spc="-520"/>
              <a:t> </a:t>
            </a:r>
            <a:r>
              <a:rPr dirty="0" sz="3100" spc="-85"/>
              <a:t>encoding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2685453" y="1281506"/>
            <a:ext cx="7130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229">
                <a:latin typeface="Trebuchet MS"/>
                <a:cs typeface="Trebuchet MS"/>
              </a:rPr>
              <a:t>To </a:t>
            </a:r>
            <a:r>
              <a:rPr dirty="0" sz="2400" spc="-105">
                <a:latin typeface="Trebuchet MS"/>
                <a:cs typeface="Trebuchet MS"/>
              </a:rPr>
              <a:t>avoid </a:t>
            </a:r>
            <a:r>
              <a:rPr dirty="0" sz="2400" spc="-114">
                <a:latin typeface="Trebuchet MS"/>
                <a:cs typeface="Trebuchet MS"/>
              </a:rPr>
              <a:t>overfitting </a:t>
            </a:r>
            <a:r>
              <a:rPr dirty="0" sz="2400" spc="-110">
                <a:latin typeface="Trebuchet MS"/>
                <a:cs typeface="Trebuchet MS"/>
              </a:rPr>
              <a:t>we </a:t>
            </a:r>
            <a:r>
              <a:rPr dirty="0" sz="2400" spc="-105">
                <a:latin typeface="Trebuchet MS"/>
                <a:cs typeface="Trebuchet MS"/>
              </a:rPr>
              <a:t>could </a:t>
            </a:r>
            <a:r>
              <a:rPr dirty="0" sz="2400" spc="-70">
                <a:latin typeface="Trebuchet MS"/>
                <a:cs typeface="Trebuchet MS"/>
              </a:rPr>
              <a:t>use</a:t>
            </a:r>
            <a:r>
              <a:rPr dirty="0" sz="2400" spc="-56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leave-one-out </a:t>
            </a:r>
            <a:r>
              <a:rPr dirty="0" sz="2400" spc="-95">
                <a:latin typeface="Trebuchet MS"/>
                <a:cs typeface="Trebuchet MS"/>
              </a:rPr>
              <a:t>schema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43163" y="2138349"/>
          <a:ext cx="9083675" cy="3435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800"/>
                <a:gridCol w="2343150"/>
                <a:gridCol w="1011554"/>
                <a:gridCol w="1029970"/>
                <a:gridCol w="2343150"/>
              </a:tblGrid>
              <a:tr h="33655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Feature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10">
                          <a:latin typeface="Arial"/>
                          <a:cs typeface="Arial"/>
                        </a:rPr>
                        <a:t>Outcome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15">
                          <a:latin typeface="Arial"/>
                          <a:cs typeface="Arial"/>
                        </a:rPr>
                        <a:t>LOOencode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8435"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1638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168910"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2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335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8590"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36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3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92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65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7362190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35"/>
              <a:t>Categorical </a:t>
            </a:r>
            <a:r>
              <a:rPr dirty="0" sz="3100" spc="-85"/>
              <a:t>Encoding </a:t>
            </a:r>
            <a:r>
              <a:rPr dirty="0" sz="3100" spc="-160"/>
              <a:t>- </a:t>
            </a:r>
            <a:r>
              <a:rPr dirty="0" sz="3100" spc="-195"/>
              <a:t>Target </a:t>
            </a:r>
            <a:r>
              <a:rPr dirty="0" sz="3100" spc="-75"/>
              <a:t>mean</a:t>
            </a:r>
            <a:r>
              <a:rPr dirty="0" sz="3100" spc="-520"/>
              <a:t> </a:t>
            </a:r>
            <a:r>
              <a:rPr dirty="0" sz="3100" spc="-85"/>
              <a:t>encoding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2685453" y="1281506"/>
            <a:ext cx="7130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229">
                <a:latin typeface="Trebuchet MS"/>
                <a:cs typeface="Trebuchet MS"/>
              </a:rPr>
              <a:t>To </a:t>
            </a:r>
            <a:r>
              <a:rPr dirty="0" sz="2400" spc="-105">
                <a:latin typeface="Trebuchet MS"/>
                <a:cs typeface="Trebuchet MS"/>
              </a:rPr>
              <a:t>avoid </a:t>
            </a:r>
            <a:r>
              <a:rPr dirty="0" sz="2400" spc="-114">
                <a:latin typeface="Trebuchet MS"/>
                <a:cs typeface="Trebuchet MS"/>
              </a:rPr>
              <a:t>overfitting </a:t>
            </a:r>
            <a:r>
              <a:rPr dirty="0" sz="2400" spc="-110">
                <a:latin typeface="Trebuchet MS"/>
                <a:cs typeface="Trebuchet MS"/>
              </a:rPr>
              <a:t>we </a:t>
            </a:r>
            <a:r>
              <a:rPr dirty="0" sz="2400" spc="-105">
                <a:latin typeface="Trebuchet MS"/>
                <a:cs typeface="Trebuchet MS"/>
              </a:rPr>
              <a:t>could </a:t>
            </a:r>
            <a:r>
              <a:rPr dirty="0" sz="2400" spc="-70">
                <a:latin typeface="Trebuchet MS"/>
                <a:cs typeface="Trebuchet MS"/>
              </a:rPr>
              <a:t>use</a:t>
            </a:r>
            <a:r>
              <a:rPr dirty="0" sz="2400" spc="-56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leave-one-out </a:t>
            </a:r>
            <a:r>
              <a:rPr dirty="0" sz="2400" spc="-95">
                <a:latin typeface="Trebuchet MS"/>
                <a:cs typeface="Trebuchet MS"/>
              </a:rPr>
              <a:t>schema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43163" y="2138349"/>
          <a:ext cx="9083675" cy="3435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800"/>
                <a:gridCol w="2343150"/>
                <a:gridCol w="1018539"/>
                <a:gridCol w="1022985"/>
                <a:gridCol w="2343150"/>
              </a:tblGrid>
              <a:tr h="33655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Feature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10">
                          <a:latin typeface="Arial"/>
                          <a:cs typeface="Arial"/>
                        </a:rPr>
                        <a:t>Outcome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15">
                          <a:latin typeface="Arial"/>
                          <a:cs typeface="Arial"/>
                        </a:rPr>
                        <a:t>LOOencode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1358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175895"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895"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6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3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92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65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7362190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35"/>
              <a:t>Categorical </a:t>
            </a:r>
            <a:r>
              <a:rPr dirty="0" sz="3100" spc="-85"/>
              <a:t>Encoding </a:t>
            </a:r>
            <a:r>
              <a:rPr dirty="0" sz="3100" spc="-160"/>
              <a:t>- </a:t>
            </a:r>
            <a:r>
              <a:rPr dirty="0" sz="3100" spc="-195"/>
              <a:t>Target </a:t>
            </a:r>
            <a:r>
              <a:rPr dirty="0" sz="3100" spc="-75"/>
              <a:t>mean</a:t>
            </a:r>
            <a:r>
              <a:rPr dirty="0" sz="3100" spc="-520"/>
              <a:t> </a:t>
            </a:r>
            <a:r>
              <a:rPr dirty="0" sz="3100" spc="-85"/>
              <a:t>encoding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2685453" y="1281506"/>
            <a:ext cx="7130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229">
                <a:latin typeface="Trebuchet MS"/>
                <a:cs typeface="Trebuchet MS"/>
              </a:rPr>
              <a:t>To </a:t>
            </a:r>
            <a:r>
              <a:rPr dirty="0" sz="2400" spc="-105">
                <a:latin typeface="Trebuchet MS"/>
                <a:cs typeface="Trebuchet MS"/>
              </a:rPr>
              <a:t>avoid </a:t>
            </a:r>
            <a:r>
              <a:rPr dirty="0" sz="2400" spc="-114">
                <a:latin typeface="Trebuchet MS"/>
                <a:cs typeface="Trebuchet MS"/>
              </a:rPr>
              <a:t>overfitting </a:t>
            </a:r>
            <a:r>
              <a:rPr dirty="0" sz="2400" spc="-110">
                <a:latin typeface="Trebuchet MS"/>
                <a:cs typeface="Trebuchet MS"/>
              </a:rPr>
              <a:t>we </a:t>
            </a:r>
            <a:r>
              <a:rPr dirty="0" sz="2400" spc="-105">
                <a:latin typeface="Trebuchet MS"/>
                <a:cs typeface="Trebuchet MS"/>
              </a:rPr>
              <a:t>could </a:t>
            </a:r>
            <a:r>
              <a:rPr dirty="0" sz="2400" spc="-70">
                <a:latin typeface="Trebuchet MS"/>
                <a:cs typeface="Trebuchet MS"/>
              </a:rPr>
              <a:t>use</a:t>
            </a:r>
            <a:r>
              <a:rPr dirty="0" sz="2400" spc="-56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leave-one-out </a:t>
            </a:r>
            <a:r>
              <a:rPr dirty="0" sz="2400" spc="-95">
                <a:latin typeface="Trebuchet MS"/>
                <a:cs typeface="Trebuchet MS"/>
              </a:rPr>
              <a:t>schema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43163" y="2138349"/>
          <a:ext cx="9083675" cy="3435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800"/>
                <a:gridCol w="2343150"/>
                <a:gridCol w="1020445"/>
                <a:gridCol w="1020445"/>
                <a:gridCol w="2343150"/>
              </a:tblGrid>
              <a:tr h="33655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Feature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10">
                          <a:latin typeface="Arial"/>
                          <a:cs typeface="Arial"/>
                        </a:rPr>
                        <a:t>Outcome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15">
                          <a:latin typeface="Arial"/>
                          <a:cs typeface="Arial"/>
                        </a:rPr>
                        <a:t>LOOencode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245"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186055"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2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8270"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21399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655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7362190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35"/>
              <a:t>Categorical </a:t>
            </a:r>
            <a:r>
              <a:rPr dirty="0" sz="3100" spc="-85"/>
              <a:t>Encoding </a:t>
            </a:r>
            <a:r>
              <a:rPr dirty="0" sz="3100" spc="-160"/>
              <a:t>- </a:t>
            </a:r>
            <a:r>
              <a:rPr dirty="0" sz="3100" spc="-195"/>
              <a:t>Target </a:t>
            </a:r>
            <a:r>
              <a:rPr dirty="0" sz="3100" spc="-75"/>
              <a:t>mean</a:t>
            </a:r>
            <a:r>
              <a:rPr dirty="0" sz="3100" spc="-520"/>
              <a:t> </a:t>
            </a:r>
            <a:r>
              <a:rPr dirty="0" sz="3100" spc="-85"/>
              <a:t>encoding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2685453" y="1281506"/>
            <a:ext cx="7130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229">
                <a:latin typeface="Trebuchet MS"/>
                <a:cs typeface="Trebuchet MS"/>
              </a:rPr>
              <a:t>To </a:t>
            </a:r>
            <a:r>
              <a:rPr dirty="0" sz="2400" spc="-105">
                <a:latin typeface="Trebuchet MS"/>
                <a:cs typeface="Trebuchet MS"/>
              </a:rPr>
              <a:t>avoid </a:t>
            </a:r>
            <a:r>
              <a:rPr dirty="0" sz="2400" spc="-114">
                <a:latin typeface="Trebuchet MS"/>
                <a:cs typeface="Trebuchet MS"/>
              </a:rPr>
              <a:t>overfitting </a:t>
            </a:r>
            <a:r>
              <a:rPr dirty="0" sz="2400" spc="-110">
                <a:latin typeface="Trebuchet MS"/>
                <a:cs typeface="Trebuchet MS"/>
              </a:rPr>
              <a:t>we </a:t>
            </a:r>
            <a:r>
              <a:rPr dirty="0" sz="2400" spc="-105">
                <a:latin typeface="Trebuchet MS"/>
                <a:cs typeface="Trebuchet MS"/>
              </a:rPr>
              <a:t>could </a:t>
            </a:r>
            <a:r>
              <a:rPr dirty="0" sz="2400" spc="-70">
                <a:latin typeface="Trebuchet MS"/>
                <a:cs typeface="Trebuchet MS"/>
              </a:rPr>
              <a:t>use</a:t>
            </a:r>
            <a:r>
              <a:rPr dirty="0" sz="2400" spc="-56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leave-one-out </a:t>
            </a:r>
            <a:r>
              <a:rPr dirty="0" sz="2400" spc="-95">
                <a:latin typeface="Trebuchet MS"/>
                <a:cs typeface="Trebuchet MS"/>
              </a:rPr>
              <a:t>schema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43163" y="2138349"/>
          <a:ext cx="9083675" cy="3435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800"/>
                <a:gridCol w="2343150"/>
                <a:gridCol w="1020445"/>
                <a:gridCol w="1020445"/>
                <a:gridCol w="2343150"/>
              </a:tblGrid>
              <a:tr h="33655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Feature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10">
                          <a:latin typeface="Arial"/>
                          <a:cs typeface="Arial"/>
                        </a:rPr>
                        <a:t>Outcome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15">
                          <a:latin typeface="Arial"/>
                          <a:cs typeface="Arial"/>
                        </a:rPr>
                        <a:t>LOOencode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175895"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27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4150"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7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7362190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35"/>
              <a:t>Categorical </a:t>
            </a:r>
            <a:r>
              <a:rPr dirty="0" sz="3100" spc="-85"/>
              <a:t>Encoding </a:t>
            </a:r>
            <a:r>
              <a:rPr dirty="0" sz="3100" spc="-160"/>
              <a:t>- </a:t>
            </a:r>
            <a:r>
              <a:rPr dirty="0" sz="3100" spc="-195"/>
              <a:t>Target </a:t>
            </a:r>
            <a:r>
              <a:rPr dirty="0" sz="3100" spc="-75"/>
              <a:t>mean</a:t>
            </a:r>
            <a:r>
              <a:rPr dirty="0" sz="3100" spc="-520"/>
              <a:t> </a:t>
            </a:r>
            <a:r>
              <a:rPr dirty="0" sz="3100" spc="-85"/>
              <a:t>encoding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2685453" y="1281506"/>
            <a:ext cx="7130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229">
                <a:latin typeface="Trebuchet MS"/>
                <a:cs typeface="Trebuchet MS"/>
              </a:rPr>
              <a:t>To </a:t>
            </a:r>
            <a:r>
              <a:rPr dirty="0" sz="2400" spc="-105">
                <a:latin typeface="Trebuchet MS"/>
                <a:cs typeface="Trebuchet MS"/>
              </a:rPr>
              <a:t>avoid </a:t>
            </a:r>
            <a:r>
              <a:rPr dirty="0" sz="2400" spc="-114">
                <a:latin typeface="Trebuchet MS"/>
                <a:cs typeface="Trebuchet MS"/>
              </a:rPr>
              <a:t>overfitting </a:t>
            </a:r>
            <a:r>
              <a:rPr dirty="0" sz="2400" spc="-110">
                <a:latin typeface="Trebuchet MS"/>
                <a:cs typeface="Trebuchet MS"/>
              </a:rPr>
              <a:t>we </a:t>
            </a:r>
            <a:r>
              <a:rPr dirty="0" sz="2400" spc="-105">
                <a:latin typeface="Trebuchet MS"/>
                <a:cs typeface="Trebuchet MS"/>
              </a:rPr>
              <a:t>could </a:t>
            </a:r>
            <a:r>
              <a:rPr dirty="0" sz="2400" spc="-70">
                <a:latin typeface="Trebuchet MS"/>
                <a:cs typeface="Trebuchet MS"/>
              </a:rPr>
              <a:t>use</a:t>
            </a:r>
            <a:r>
              <a:rPr dirty="0" sz="2400" spc="-56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leave-one-out </a:t>
            </a:r>
            <a:r>
              <a:rPr dirty="0" sz="2400" spc="-95">
                <a:latin typeface="Trebuchet MS"/>
                <a:cs typeface="Trebuchet MS"/>
              </a:rPr>
              <a:t>schema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43163" y="2138349"/>
          <a:ext cx="9083675" cy="3435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800"/>
                <a:gridCol w="2343150"/>
                <a:gridCol w="1020445"/>
                <a:gridCol w="1020445"/>
                <a:gridCol w="2343150"/>
              </a:tblGrid>
              <a:tr h="33655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Feature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10">
                          <a:latin typeface="Arial"/>
                          <a:cs typeface="Arial"/>
                        </a:rPr>
                        <a:t>Outcome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15">
                          <a:latin typeface="Arial"/>
                          <a:cs typeface="Arial"/>
                        </a:rPr>
                        <a:t>LOOencode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0.50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175895"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27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9545"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B050"/>
                      </a:solidFill>
                      <a:prstDash val="solid"/>
                    </a:lnR>
                    <a:lnT w="53975">
                      <a:solidFill>
                        <a:srgbClr val="00B05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B05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  <a:tr h="166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6925945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35"/>
              <a:t>Categorical </a:t>
            </a:r>
            <a:r>
              <a:rPr dirty="0" sz="3100" spc="-85"/>
              <a:t>Encoding </a:t>
            </a:r>
            <a:r>
              <a:rPr dirty="0" sz="3100" spc="455"/>
              <a:t>–</a:t>
            </a:r>
            <a:r>
              <a:rPr dirty="0" sz="3100" spc="-540"/>
              <a:t> </a:t>
            </a:r>
            <a:r>
              <a:rPr dirty="0" sz="3100" spc="-105"/>
              <a:t>Numerical </a:t>
            </a:r>
            <a:r>
              <a:rPr dirty="0" sz="3100" spc="-130"/>
              <a:t>features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1374139" y="1453515"/>
            <a:ext cx="8771255" cy="249936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41300" marR="262890" indent="-2286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85">
                <a:latin typeface="Trebuchet MS"/>
                <a:cs typeface="Trebuchet MS"/>
              </a:rPr>
              <a:t>Binning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using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quantiles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(population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of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the</a:t>
            </a:r>
            <a:r>
              <a:rPr dirty="0" sz="2400" spc="-17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same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size</a:t>
            </a:r>
            <a:r>
              <a:rPr dirty="0" sz="2400" spc="-17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in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each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bin)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or  </a:t>
            </a:r>
            <a:r>
              <a:rPr dirty="0" sz="2400" spc="-95">
                <a:latin typeface="Trebuchet MS"/>
                <a:cs typeface="Trebuchet MS"/>
              </a:rPr>
              <a:t>histograms (bins of </a:t>
            </a:r>
            <a:r>
              <a:rPr dirty="0" sz="2400" spc="-90">
                <a:latin typeface="Trebuchet MS"/>
                <a:cs typeface="Trebuchet MS"/>
              </a:rPr>
              <a:t>same</a:t>
            </a:r>
            <a:r>
              <a:rPr dirty="0" sz="2400" spc="-459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size)</a:t>
            </a:r>
            <a:endParaRPr sz="24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110">
                <a:latin typeface="Trebuchet MS"/>
                <a:cs typeface="Trebuchet MS"/>
              </a:rPr>
              <a:t>Replace </a:t>
            </a:r>
            <a:r>
              <a:rPr dirty="0" sz="2000" spc="-85">
                <a:latin typeface="Trebuchet MS"/>
                <a:cs typeface="Trebuchet MS"/>
              </a:rPr>
              <a:t>with </a:t>
            </a:r>
            <a:r>
              <a:rPr dirty="0" sz="2000" spc="-125">
                <a:latin typeface="Trebuchet MS"/>
                <a:cs typeface="Trebuchet MS"/>
              </a:rPr>
              <a:t>bin’s </a:t>
            </a:r>
            <a:r>
              <a:rPr dirty="0" sz="2000" spc="-75">
                <a:latin typeface="Trebuchet MS"/>
                <a:cs typeface="Trebuchet MS"/>
              </a:rPr>
              <a:t>mean </a:t>
            </a:r>
            <a:r>
              <a:rPr dirty="0" sz="2000" spc="-55">
                <a:latin typeface="Trebuchet MS"/>
                <a:cs typeface="Trebuchet MS"/>
              </a:rPr>
              <a:t>or</a:t>
            </a:r>
            <a:r>
              <a:rPr dirty="0" sz="2000" spc="-37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median</a:t>
            </a:r>
            <a:endParaRPr sz="20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150">
                <a:latin typeface="Trebuchet MS"/>
                <a:cs typeface="Trebuchet MS"/>
              </a:rPr>
              <a:t>Treat </a:t>
            </a:r>
            <a:r>
              <a:rPr dirty="0" sz="2000" spc="-75">
                <a:latin typeface="Trebuchet MS"/>
                <a:cs typeface="Trebuchet MS"/>
              </a:rPr>
              <a:t>bin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id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as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category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level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and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use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any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categorical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encoding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schema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95">
                <a:latin typeface="Trebuchet MS"/>
                <a:cs typeface="Trebuchet MS"/>
              </a:rPr>
              <a:t>Dimensionality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reduction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techniques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310">
                <a:latin typeface="Trebuchet MS"/>
                <a:cs typeface="Trebuchet MS"/>
              </a:rPr>
              <a:t>–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SVD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and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PCA</a:t>
            </a:r>
            <a:endParaRPr sz="24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5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10">
                <a:latin typeface="Trebuchet MS"/>
                <a:cs typeface="Trebuchet MS"/>
              </a:rPr>
              <a:t>Clustering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and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using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cluster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IDs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or/and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distances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to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cluster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centers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as  </a:t>
            </a:r>
            <a:r>
              <a:rPr dirty="0" sz="2400" spc="-85">
                <a:latin typeface="Trebuchet MS"/>
                <a:cs typeface="Trebuchet MS"/>
              </a:rPr>
              <a:t>new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features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3609975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95"/>
              <a:t>Target</a:t>
            </a:r>
            <a:r>
              <a:rPr dirty="0" sz="3100" spc="-235"/>
              <a:t> </a:t>
            </a:r>
            <a:r>
              <a:rPr dirty="0" sz="3100" spc="-130"/>
              <a:t>Transformation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2228253" y="1624647"/>
            <a:ext cx="7522209" cy="227076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30">
                <a:latin typeface="Trebuchet MS"/>
                <a:cs typeface="Trebuchet MS"/>
              </a:rPr>
              <a:t>Predictor/Response </a:t>
            </a:r>
            <a:r>
              <a:rPr dirty="0" sz="2800" spc="-150">
                <a:latin typeface="Trebuchet MS"/>
                <a:cs typeface="Trebuchet MS"/>
              </a:rPr>
              <a:t>Variable</a:t>
            </a:r>
            <a:r>
              <a:rPr dirty="0" sz="2800" spc="-300">
                <a:latin typeface="Trebuchet MS"/>
                <a:cs typeface="Trebuchet MS"/>
              </a:rPr>
              <a:t> </a:t>
            </a:r>
            <a:r>
              <a:rPr dirty="0" sz="2800" spc="-140">
                <a:latin typeface="Trebuchet MS"/>
                <a:cs typeface="Trebuchet MS"/>
              </a:rPr>
              <a:t>Transformation</a:t>
            </a:r>
            <a:endParaRPr sz="2800">
              <a:latin typeface="Trebuchet MS"/>
              <a:cs typeface="Trebuchet MS"/>
            </a:endParaRPr>
          </a:p>
          <a:p>
            <a:pPr lvl="1" marL="698500" marR="5080" indent="-228600">
              <a:lnSpc>
                <a:spcPts val="26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60">
                <a:latin typeface="Trebuchet MS"/>
                <a:cs typeface="Trebuchet MS"/>
              </a:rPr>
              <a:t>Use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it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when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variable</a:t>
            </a:r>
            <a:r>
              <a:rPr dirty="0" sz="2400" spc="-170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shows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a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skewed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distribution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make  </a:t>
            </a:r>
            <a:r>
              <a:rPr dirty="0" sz="2400" spc="-110">
                <a:latin typeface="Trebuchet MS"/>
                <a:cs typeface="Trebuchet MS"/>
              </a:rPr>
              <a:t>the </a:t>
            </a:r>
            <a:r>
              <a:rPr dirty="0" sz="2400" spc="-95">
                <a:latin typeface="Trebuchet MS"/>
                <a:cs typeface="Trebuchet MS"/>
              </a:rPr>
              <a:t>residuals </a:t>
            </a:r>
            <a:r>
              <a:rPr dirty="0" sz="2400" spc="-90">
                <a:latin typeface="Trebuchet MS"/>
                <a:cs typeface="Trebuchet MS"/>
              </a:rPr>
              <a:t>more </a:t>
            </a:r>
            <a:r>
              <a:rPr dirty="0" sz="2400" spc="-105">
                <a:latin typeface="Trebuchet MS"/>
                <a:cs typeface="Trebuchet MS"/>
              </a:rPr>
              <a:t>close </a:t>
            </a:r>
            <a:r>
              <a:rPr dirty="0" sz="2400" spc="-100">
                <a:latin typeface="Trebuchet MS"/>
                <a:cs typeface="Trebuchet MS"/>
              </a:rPr>
              <a:t>to </a:t>
            </a:r>
            <a:r>
              <a:rPr dirty="0" sz="2400" spc="-114">
                <a:latin typeface="Trebuchet MS"/>
                <a:cs typeface="Trebuchet MS"/>
              </a:rPr>
              <a:t>“normal </a:t>
            </a:r>
            <a:r>
              <a:rPr dirty="0" sz="2400" spc="-110">
                <a:latin typeface="Trebuchet MS"/>
                <a:cs typeface="Trebuchet MS"/>
              </a:rPr>
              <a:t>distribution” </a:t>
            </a:r>
            <a:r>
              <a:rPr dirty="0" sz="2400" spc="-135">
                <a:latin typeface="Trebuchet MS"/>
                <a:cs typeface="Trebuchet MS"/>
              </a:rPr>
              <a:t>(bell  </a:t>
            </a:r>
            <a:r>
              <a:rPr dirty="0" sz="2400" spc="-114">
                <a:latin typeface="Trebuchet MS"/>
                <a:cs typeface="Trebuchet MS"/>
              </a:rPr>
              <a:t>curve)</a:t>
            </a:r>
            <a:endParaRPr sz="24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10">
                <a:latin typeface="Trebuchet MS"/>
                <a:cs typeface="Trebuchet MS"/>
              </a:rPr>
              <a:t>Can </a:t>
            </a:r>
            <a:r>
              <a:rPr dirty="0" sz="2400" spc="-100">
                <a:latin typeface="Trebuchet MS"/>
                <a:cs typeface="Trebuchet MS"/>
              </a:rPr>
              <a:t>improve </a:t>
            </a:r>
            <a:r>
              <a:rPr dirty="0" sz="2400" spc="-95">
                <a:latin typeface="Trebuchet MS"/>
                <a:cs typeface="Trebuchet MS"/>
              </a:rPr>
              <a:t>model</a:t>
            </a:r>
            <a:r>
              <a:rPr dirty="0" sz="2400" spc="-35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fit</a:t>
            </a:r>
            <a:endParaRPr sz="2400">
              <a:latin typeface="Trebuchet MS"/>
              <a:cs typeface="Trebuchet MS"/>
            </a:endParaRPr>
          </a:p>
          <a:p>
            <a:pPr lvl="2" marL="11557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125">
                <a:latin typeface="Trebuchet MS"/>
                <a:cs typeface="Trebuchet MS"/>
              </a:rPr>
              <a:t>log(x), </a:t>
            </a:r>
            <a:r>
              <a:rPr dirty="0" sz="2000" spc="-105">
                <a:latin typeface="Trebuchet MS"/>
                <a:cs typeface="Trebuchet MS"/>
              </a:rPr>
              <a:t>log(x+1), </a:t>
            </a:r>
            <a:r>
              <a:rPr dirty="0" sz="2000" spc="-114">
                <a:latin typeface="Trebuchet MS"/>
                <a:cs typeface="Trebuchet MS"/>
              </a:rPr>
              <a:t>sqrt(x), </a:t>
            </a:r>
            <a:r>
              <a:rPr dirty="0" sz="2000" spc="-105">
                <a:latin typeface="Trebuchet MS"/>
                <a:cs typeface="Trebuchet MS"/>
              </a:rPr>
              <a:t>sqrt(x+1),</a:t>
            </a:r>
            <a:r>
              <a:rPr dirty="0" sz="2000" spc="-275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etc.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9580"/>
            <a:ext cx="4913630" cy="7131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95"/>
              <a:t>Target</a:t>
            </a:r>
            <a:r>
              <a:rPr dirty="0" sz="3100" spc="-220"/>
              <a:t> </a:t>
            </a:r>
            <a:r>
              <a:rPr dirty="0" sz="3100" spc="-130"/>
              <a:t>Transformation</a:t>
            </a:r>
            <a:endParaRPr sz="31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350" spc="-25"/>
              <a:t>In</a:t>
            </a:r>
            <a:r>
              <a:rPr dirty="0" sz="1350" spc="-95"/>
              <a:t> </a:t>
            </a:r>
            <a:r>
              <a:rPr dirty="0" sz="1350" spc="-60"/>
              <a:t>Liberty</a:t>
            </a:r>
            <a:r>
              <a:rPr dirty="0" sz="1350" spc="-90"/>
              <a:t> </a:t>
            </a:r>
            <a:r>
              <a:rPr dirty="0" sz="1350" spc="-5"/>
              <a:t>Mutual</a:t>
            </a:r>
            <a:r>
              <a:rPr dirty="0" sz="1350" spc="-85"/>
              <a:t> </a:t>
            </a:r>
            <a:r>
              <a:rPr dirty="0" sz="1350" spc="-50"/>
              <a:t>Group:</a:t>
            </a:r>
            <a:r>
              <a:rPr dirty="0" sz="1350" spc="-90"/>
              <a:t> </a:t>
            </a:r>
            <a:r>
              <a:rPr dirty="0" sz="1350" spc="-50"/>
              <a:t>Property</a:t>
            </a:r>
            <a:r>
              <a:rPr dirty="0" sz="1350" spc="-90"/>
              <a:t> </a:t>
            </a:r>
            <a:r>
              <a:rPr dirty="0" sz="1350" spc="-40"/>
              <a:t>Inspection</a:t>
            </a:r>
            <a:r>
              <a:rPr dirty="0" sz="1350" spc="-85"/>
              <a:t> </a:t>
            </a:r>
            <a:r>
              <a:rPr dirty="0" sz="1350" spc="-55"/>
              <a:t>Prediction</a:t>
            </a:r>
            <a:r>
              <a:rPr dirty="0" sz="1350" spc="-90"/>
              <a:t> </a:t>
            </a:r>
            <a:r>
              <a:rPr dirty="0" sz="1350" spc="-45"/>
              <a:t>Competition</a:t>
            </a:r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858505" y="1438719"/>
            <a:ext cx="8474989" cy="3917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28253" y="5488753"/>
            <a:ext cx="748855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40">
                <a:latin typeface="Trebuchet MS"/>
                <a:cs typeface="Trebuchet MS"/>
              </a:rPr>
              <a:t>Different </a:t>
            </a:r>
            <a:r>
              <a:rPr dirty="0" sz="2600" spc="-105">
                <a:latin typeface="Trebuchet MS"/>
                <a:cs typeface="Trebuchet MS"/>
              </a:rPr>
              <a:t>transformations </a:t>
            </a:r>
            <a:r>
              <a:rPr dirty="0" sz="2600" spc="-114">
                <a:latin typeface="Trebuchet MS"/>
                <a:cs typeface="Trebuchet MS"/>
              </a:rPr>
              <a:t>might </a:t>
            </a:r>
            <a:r>
              <a:rPr dirty="0" sz="2600" spc="-130">
                <a:latin typeface="Trebuchet MS"/>
                <a:cs typeface="Trebuchet MS"/>
              </a:rPr>
              <a:t>lead </a:t>
            </a:r>
            <a:r>
              <a:rPr dirty="0" sz="2600" spc="-105">
                <a:latin typeface="Trebuchet MS"/>
                <a:cs typeface="Trebuchet MS"/>
              </a:rPr>
              <a:t>to </a:t>
            </a:r>
            <a:r>
              <a:rPr dirty="0" sz="2600" spc="-150">
                <a:latin typeface="Trebuchet MS"/>
                <a:cs typeface="Trebuchet MS"/>
              </a:rPr>
              <a:t>different</a:t>
            </a:r>
            <a:r>
              <a:rPr dirty="0" sz="2600" spc="-57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results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3154680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35"/>
              <a:t>Feature</a:t>
            </a:r>
            <a:r>
              <a:rPr dirty="0" sz="3100" spc="-250"/>
              <a:t> </a:t>
            </a:r>
            <a:r>
              <a:rPr dirty="0" sz="3100" spc="-120"/>
              <a:t>Interaction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709676" y="1453515"/>
            <a:ext cx="3324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878840" algn="l"/>
              </a:tabLst>
            </a:pPr>
            <a:r>
              <a:rPr dirty="0" sz="2400" spc="-100">
                <a:latin typeface="DejaVu Serif"/>
                <a:cs typeface="DejaVu Serif"/>
              </a:rPr>
              <a:t>𝑦</a:t>
            </a:r>
            <a:r>
              <a:rPr dirty="0" sz="2400" spc="-65">
                <a:latin typeface="DejaVu Serif"/>
                <a:cs typeface="DejaVu Serif"/>
              </a:rPr>
              <a:t> </a:t>
            </a:r>
            <a:r>
              <a:rPr dirty="0" sz="2400" spc="-220">
                <a:latin typeface="DejaVu Serif"/>
                <a:cs typeface="DejaVu Serif"/>
              </a:rPr>
              <a:t>=	</a:t>
            </a:r>
            <a:r>
              <a:rPr dirty="0" sz="2400" spc="-375">
                <a:latin typeface="DejaVu Serif"/>
                <a:cs typeface="DejaVu Serif"/>
              </a:rPr>
              <a:t>𝑥</a:t>
            </a:r>
            <a:r>
              <a:rPr dirty="0" baseline="-15432" sz="2700" spc="-562">
                <a:latin typeface="DejaVu Serif"/>
                <a:cs typeface="DejaVu Serif"/>
              </a:rPr>
              <a:t>=</a:t>
            </a:r>
            <a:r>
              <a:rPr dirty="0" baseline="27777" sz="2700" spc="-562">
                <a:latin typeface="DejaVu Serif"/>
                <a:cs typeface="DejaVu Serif"/>
              </a:rPr>
              <a:t>&gt; </a:t>
            </a:r>
            <a:r>
              <a:rPr dirty="0" sz="2400" spc="-220">
                <a:latin typeface="DejaVu Serif"/>
                <a:cs typeface="DejaVu Serif"/>
              </a:rPr>
              <a:t>− </a:t>
            </a:r>
            <a:r>
              <a:rPr dirty="0" sz="2400" spc="-355">
                <a:latin typeface="DejaVu Serif"/>
                <a:cs typeface="DejaVu Serif"/>
              </a:rPr>
              <a:t>𝑥</a:t>
            </a:r>
            <a:r>
              <a:rPr dirty="0" baseline="-15432" sz="2700" spc="-532">
                <a:latin typeface="DejaVu Serif"/>
                <a:cs typeface="DejaVu Serif"/>
              </a:rPr>
              <a:t>&gt;</a:t>
            </a:r>
            <a:r>
              <a:rPr dirty="0" baseline="27777" sz="2700" spc="-532">
                <a:latin typeface="DejaVu Serif"/>
                <a:cs typeface="DejaVu Serif"/>
              </a:rPr>
              <a:t>&gt; </a:t>
            </a:r>
            <a:r>
              <a:rPr dirty="0" sz="2400" spc="-220">
                <a:latin typeface="DejaVu Serif"/>
                <a:cs typeface="DejaVu Serif"/>
              </a:rPr>
              <a:t>+ </a:t>
            </a:r>
            <a:r>
              <a:rPr dirty="0" sz="2400" spc="-330">
                <a:latin typeface="DejaVu Serif"/>
                <a:cs typeface="DejaVu Serif"/>
              </a:rPr>
              <a:t>𝑥</a:t>
            </a:r>
            <a:r>
              <a:rPr dirty="0" baseline="-15432" sz="2700" spc="-494">
                <a:latin typeface="DejaVu Serif"/>
                <a:cs typeface="DejaVu Serif"/>
              </a:rPr>
              <a:t>&gt; </a:t>
            </a:r>
            <a:r>
              <a:rPr dirty="0" sz="2400" spc="-220">
                <a:latin typeface="DejaVu Serif"/>
                <a:cs typeface="DejaVu Serif"/>
              </a:rPr>
              <a:t>−</a:t>
            </a:r>
            <a:r>
              <a:rPr dirty="0" sz="2400" spc="-280">
                <a:latin typeface="DejaVu Serif"/>
                <a:cs typeface="DejaVu Serif"/>
              </a:rPr>
              <a:t> </a:t>
            </a:r>
            <a:r>
              <a:rPr dirty="0" sz="2400" spc="-200">
                <a:latin typeface="DejaVu Serif"/>
                <a:cs typeface="DejaVu Serif"/>
              </a:rPr>
              <a:t>1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0013" y="445562"/>
            <a:ext cx="3168558" cy="2862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1332" y="3615551"/>
            <a:ext cx="3167464" cy="2855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06260" y="3571875"/>
            <a:ext cx="3173978" cy="28769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05730" y="4804219"/>
            <a:ext cx="2304415" cy="512445"/>
          </a:xfrm>
          <a:custGeom>
            <a:avLst/>
            <a:gdLst/>
            <a:ahLst/>
            <a:cxnLst/>
            <a:rect l="l" t="t" r="r" b="b"/>
            <a:pathLst>
              <a:path w="2304415" h="512445">
                <a:moveTo>
                  <a:pt x="2048255" y="0"/>
                </a:moveTo>
                <a:lnTo>
                  <a:pt x="2048255" y="128016"/>
                </a:lnTo>
                <a:lnTo>
                  <a:pt x="0" y="128016"/>
                </a:lnTo>
                <a:lnTo>
                  <a:pt x="0" y="384048"/>
                </a:lnTo>
                <a:lnTo>
                  <a:pt x="2048255" y="384048"/>
                </a:lnTo>
                <a:lnTo>
                  <a:pt x="2048255" y="512064"/>
                </a:lnTo>
                <a:lnTo>
                  <a:pt x="2304288" y="256032"/>
                </a:lnTo>
                <a:lnTo>
                  <a:pt x="2048255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05730" y="4804219"/>
            <a:ext cx="2304415" cy="512445"/>
          </a:xfrm>
          <a:custGeom>
            <a:avLst/>
            <a:gdLst/>
            <a:ahLst/>
            <a:cxnLst/>
            <a:rect l="l" t="t" r="r" b="b"/>
            <a:pathLst>
              <a:path w="2304415" h="512445">
                <a:moveTo>
                  <a:pt x="0" y="128016"/>
                </a:moveTo>
                <a:lnTo>
                  <a:pt x="2048261" y="128016"/>
                </a:lnTo>
                <a:lnTo>
                  <a:pt x="2048261" y="0"/>
                </a:lnTo>
                <a:lnTo>
                  <a:pt x="2304291" y="256032"/>
                </a:lnTo>
                <a:lnTo>
                  <a:pt x="2048261" y="512064"/>
                </a:lnTo>
                <a:lnTo>
                  <a:pt x="2048261" y="384048"/>
                </a:lnTo>
                <a:lnTo>
                  <a:pt x="0" y="384048"/>
                </a:lnTo>
                <a:lnTo>
                  <a:pt x="0" y="128016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949063" y="4329366"/>
            <a:ext cx="1837055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60">
                <a:latin typeface="Trebuchet MS"/>
                <a:cs typeface="Trebuchet MS"/>
              </a:rPr>
              <a:t>Adding </a:t>
            </a:r>
            <a:r>
              <a:rPr dirty="0" sz="1800" spc="-260">
                <a:latin typeface="DejaVu Serif"/>
                <a:cs typeface="DejaVu Serif"/>
              </a:rPr>
              <a:t>𝑥</a:t>
            </a:r>
            <a:r>
              <a:rPr dirty="0" baseline="-14957" sz="1950" spc="-390">
                <a:latin typeface="DejaVu Serif"/>
                <a:cs typeface="DejaVu Serif"/>
              </a:rPr>
              <a:t>=</a:t>
            </a:r>
            <a:r>
              <a:rPr dirty="0" baseline="27777" sz="1950" spc="-390">
                <a:latin typeface="DejaVu Serif"/>
                <a:cs typeface="DejaVu Serif"/>
              </a:rPr>
              <a:t>&gt; </a:t>
            </a:r>
            <a:r>
              <a:rPr dirty="0" sz="1800" spc="-60">
                <a:latin typeface="Trebuchet MS"/>
                <a:cs typeface="Trebuchet MS"/>
              </a:rPr>
              <a:t>and</a:t>
            </a:r>
            <a:r>
              <a:rPr dirty="0" sz="1800" spc="-195">
                <a:latin typeface="Trebuchet MS"/>
                <a:cs typeface="Trebuchet MS"/>
              </a:rPr>
              <a:t> </a:t>
            </a:r>
            <a:r>
              <a:rPr dirty="0" sz="1800" spc="-245">
                <a:latin typeface="DejaVu Serif"/>
                <a:cs typeface="DejaVu Serif"/>
              </a:rPr>
              <a:t>𝑥</a:t>
            </a:r>
            <a:r>
              <a:rPr dirty="0" baseline="-14957" sz="1950" spc="-367">
                <a:latin typeface="DejaVu Serif"/>
                <a:cs typeface="DejaVu Serif"/>
              </a:rPr>
              <a:t>&gt;</a:t>
            </a:r>
            <a:r>
              <a:rPr dirty="0" baseline="27777" sz="1950" spc="-367">
                <a:latin typeface="DejaVu Serif"/>
                <a:cs typeface="DejaVu Serif"/>
              </a:rPr>
              <a:t>&gt;</a:t>
            </a:r>
            <a:endParaRPr baseline="27777" sz="1950">
              <a:latin typeface="DejaVu Serif"/>
              <a:cs typeface="DejaVu Serif"/>
            </a:endParaRPr>
          </a:p>
          <a:p>
            <a:pPr marL="12700">
              <a:lnSpc>
                <a:spcPts val="2130"/>
              </a:lnSpc>
            </a:pPr>
            <a:r>
              <a:rPr dirty="0" sz="1800" spc="-55">
                <a:latin typeface="Trebuchet MS"/>
                <a:cs typeface="Trebuchet MS"/>
              </a:rPr>
              <a:t>as </a:t>
            </a:r>
            <a:r>
              <a:rPr dirty="0" sz="1800" spc="-60">
                <a:latin typeface="Trebuchet MS"/>
                <a:cs typeface="Trebuchet MS"/>
              </a:rPr>
              <a:t>new</a:t>
            </a:r>
            <a:r>
              <a:rPr dirty="0" sz="1800" spc="-229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features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5596890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35"/>
              <a:t>Feature </a:t>
            </a:r>
            <a:r>
              <a:rPr dirty="0" sz="3100" spc="-120"/>
              <a:t>Interaction </a:t>
            </a:r>
            <a:r>
              <a:rPr dirty="0" sz="3100" spc="455"/>
              <a:t>–</a:t>
            </a:r>
            <a:r>
              <a:rPr dirty="0" sz="3100" spc="-675"/>
              <a:t> </a:t>
            </a:r>
            <a:r>
              <a:rPr dirty="0" sz="3100" spc="-40"/>
              <a:t>how </a:t>
            </a:r>
            <a:r>
              <a:rPr dirty="0" sz="3100" spc="-105"/>
              <a:t>to </a:t>
            </a:r>
            <a:r>
              <a:rPr dirty="0" sz="3100" spc="-25"/>
              <a:t>find?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916939" y="1425575"/>
            <a:ext cx="8875395" cy="463740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70">
                <a:latin typeface="Trebuchet MS"/>
                <a:cs typeface="Trebuchet MS"/>
              </a:rPr>
              <a:t>Domain</a:t>
            </a:r>
            <a:r>
              <a:rPr dirty="0" sz="2400" spc="-27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knowledge</a:t>
            </a:r>
            <a:endParaRPr sz="2400">
              <a:latin typeface="Trebuchet MS"/>
              <a:cs typeface="Trebuchet MS"/>
            </a:endParaRPr>
          </a:p>
          <a:p>
            <a:pPr marL="698500" marR="5080" indent="-228600">
              <a:lnSpc>
                <a:spcPts val="2500"/>
              </a:lnSpc>
              <a:spcBef>
                <a:spcPts val="62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65">
                <a:latin typeface="Trebuchet MS"/>
                <a:cs typeface="Trebuchet MS"/>
              </a:rPr>
              <a:t>ML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algorithm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behavior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(for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example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analyzing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55">
                <a:latin typeface="Trebuchet MS"/>
                <a:cs typeface="Trebuchet MS"/>
              </a:rPr>
              <a:t>GBM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splits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or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linear  </a:t>
            </a:r>
            <a:r>
              <a:rPr dirty="0" sz="2400" spc="-85">
                <a:latin typeface="Trebuchet MS"/>
                <a:cs typeface="Trebuchet MS"/>
              </a:rPr>
              <a:t>regressor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weights)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100" spc="-135">
                <a:latin typeface="Trebuchet MS"/>
                <a:cs typeface="Trebuchet MS"/>
              </a:rPr>
              <a:t>Feature </a:t>
            </a:r>
            <a:r>
              <a:rPr dirty="0" sz="3100" spc="-120">
                <a:latin typeface="Trebuchet MS"/>
                <a:cs typeface="Trebuchet MS"/>
              </a:rPr>
              <a:t>Interaction </a:t>
            </a:r>
            <a:r>
              <a:rPr dirty="0" sz="3100" spc="455">
                <a:latin typeface="Trebuchet MS"/>
                <a:cs typeface="Trebuchet MS"/>
              </a:rPr>
              <a:t>–</a:t>
            </a:r>
            <a:r>
              <a:rPr dirty="0" sz="3100" spc="-645">
                <a:latin typeface="Trebuchet MS"/>
                <a:cs typeface="Trebuchet MS"/>
              </a:rPr>
              <a:t> </a:t>
            </a:r>
            <a:r>
              <a:rPr dirty="0" sz="3100" spc="-40">
                <a:latin typeface="Trebuchet MS"/>
                <a:cs typeface="Trebuchet MS"/>
              </a:rPr>
              <a:t>how </a:t>
            </a:r>
            <a:r>
              <a:rPr dirty="0" sz="3100" spc="-105">
                <a:latin typeface="Trebuchet MS"/>
                <a:cs typeface="Trebuchet MS"/>
              </a:rPr>
              <a:t>to </a:t>
            </a:r>
            <a:r>
              <a:rPr dirty="0" sz="3100" spc="-10">
                <a:latin typeface="Trebuchet MS"/>
                <a:cs typeface="Trebuchet MS"/>
              </a:rPr>
              <a:t>model?</a:t>
            </a:r>
            <a:endParaRPr sz="3100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>
                <a:latin typeface="Trebuchet MS"/>
                <a:cs typeface="Trebuchet MS"/>
              </a:rPr>
              <a:t>Math </a:t>
            </a:r>
            <a:r>
              <a:rPr dirty="0" sz="2400" spc="-90">
                <a:latin typeface="Trebuchet MS"/>
                <a:cs typeface="Trebuchet MS"/>
              </a:rPr>
              <a:t>operations </a:t>
            </a:r>
            <a:r>
              <a:rPr dirty="0" sz="2400" spc="-125">
                <a:latin typeface="Trebuchet MS"/>
                <a:cs typeface="Trebuchet MS"/>
              </a:rPr>
              <a:t>(sum, </a:t>
            </a:r>
            <a:r>
              <a:rPr dirty="0" sz="2400" spc="-195">
                <a:latin typeface="Trebuchet MS"/>
                <a:cs typeface="Trebuchet MS"/>
              </a:rPr>
              <a:t>div, </a:t>
            </a:r>
            <a:r>
              <a:rPr dirty="0" sz="2400" spc="-145">
                <a:latin typeface="Trebuchet MS"/>
                <a:cs typeface="Trebuchet MS"/>
              </a:rPr>
              <a:t>mul,</a:t>
            </a:r>
            <a:r>
              <a:rPr dirty="0" sz="2400" spc="-535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sub)</a:t>
            </a:r>
            <a:endParaRPr sz="2400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10">
                <a:latin typeface="Trebuchet MS"/>
                <a:cs typeface="Trebuchet MS"/>
              </a:rPr>
              <a:t>Clustering </a:t>
            </a:r>
            <a:r>
              <a:rPr dirty="0" sz="2400" spc="-80">
                <a:latin typeface="Trebuchet MS"/>
                <a:cs typeface="Trebuchet MS"/>
              </a:rPr>
              <a:t>and </a:t>
            </a:r>
            <a:r>
              <a:rPr dirty="0" sz="2400" spc="-30">
                <a:latin typeface="Trebuchet MS"/>
                <a:cs typeface="Trebuchet MS"/>
              </a:rPr>
              <a:t>kNN</a:t>
            </a:r>
            <a:r>
              <a:rPr dirty="0" sz="2400" spc="-54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for numerical </a:t>
            </a:r>
            <a:r>
              <a:rPr dirty="0" sz="2400" spc="-120">
                <a:latin typeface="Trebuchet MS"/>
                <a:cs typeface="Trebuchet MS"/>
              </a:rPr>
              <a:t>features</a:t>
            </a:r>
            <a:endParaRPr sz="2400">
              <a:latin typeface="Trebuchet MS"/>
              <a:cs typeface="Trebuchet MS"/>
            </a:endParaRPr>
          </a:p>
          <a:p>
            <a:pPr marL="698500" marR="190500" indent="-228600">
              <a:lnSpc>
                <a:spcPts val="2600"/>
              </a:lnSpc>
              <a:spcBef>
                <a:spcPts val="44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75">
                <a:latin typeface="Trebuchet MS"/>
                <a:cs typeface="Trebuchet MS"/>
              </a:rPr>
              <a:t>Target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encoding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for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pairs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(or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even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triplets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and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etc.) </a:t>
            </a:r>
            <a:r>
              <a:rPr dirty="0" sz="2400" spc="-95">
                <a:latin typeface="Trebuchet MS"/>
                <a:cs typeface="Trebuchet MS"/>
              </a:rPr>
              <a:t>of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categorical  </a:t>
            </a:r>
            <a:r>
              <a:rPr dirty="0" sz="2400" spc="-120">
                <a:latin typeface="Trebuchet MS"/>
                <a:cs typeface="Trebuchet MS"/>
              </a:rPr>
              <a:t>features</a:t>
            </a:r>
            <a:endParaRPr sz="2400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00">
                <a:latin typeface="Trebuchet MS"/>
                <a:cs typeface="Trebuchet MS"/>
              </a:rPr>
              <a:t>Encode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categorical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features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by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stats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of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numerical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features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4561205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45"/>
              <a:t>What </a:t>
            </a:r>
            <a:r>
              <a:rPr dirty="0" sz="3100" spc="-95"/>
              <a:t>is </a:t>
            </a:r>
            <a:r>
              <a:rPr dirty="0" sz="3100" spc="-145"/>
              <a:t>feature</a:t>
            </a:r>
            <a:r>
              <a:rPr dirty="0" sz="3100" spc="-565"/>
              <a:t> </a:t>
            </a:r>
            <a:r>
              <a:rPr dirty="0" sz="3100" spc="-90"/>
              <a:t>engineering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448616" y="1531556"/>
            <a:ext cx="4014786" cy="391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83771" y="3202800"/>
            <a:ext cx="4263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>
                <a:latin typeface="Trebuchet MS"/>
                <a:cs typeface="Trebuchet MS"/>
              </a:rPr>
              <a:t>Not</a:t>
            </a:r>
            <a:r>
              <a:rPr dirty="0" sz="1800" spc="-42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possible </a:t>
            </a:r>
            <a:r>
              <a:rPr dirty="0" sz="1800" spc="-75">
                <a:latin typeface="Trebuchet MS"/>
                <a:cs typeface="Trebuchet MS"/>
              </a:rPr>
              <a:t>to </a:t>
            </a:r>
            <a:r>
              <a:rPr dirty="0" sz="1800" spc="-90">
                <a:latin typeface="Trebuchet MS"/>
                <a:cs typeface="Trebuchet MS"/>
              </a:rPr>
              <a:t>separate </a:t>
            </a:r>
            <a:r>
              <a:rPr dirty="0" sz="1800" spc="-55">
                <a:latin typeface="Trebuchet MS"/>
                <a:cs typeface="Trebuchet MS"/>
              </a:rPr>
              <a:t>using </a:t>
            </a:r>
            <a:r>
              <a:rPr dirty="0" sz="1800" spc="-90">
                <a:latin typeface="Trebuchet MS"/>
                <a:cs typeface="Trebuchet MS"/>
              </a:rPr>
              <a:t>linear classifier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0">
              <a:lnSpc>
                <a:spcPct val="100000"/>
              </a:lnSpc>
              <a:spcBef>
                <a:spcPts val="100"/>
              </a:spcBef>
            </a:pPr>
            <a:r>
              <a:rPr dirty="0" spc="-290"/>
              <a:t>Thank</a:t>
            </a:r>
            <a:r>
              <a:rPr dirty="0" spc="-470"/>
              <a:t> </a:t>
            </a:r>
            <a:r>
              <a:rPr dirty="0" spc="-200"/>
              <a:t>you!</a:t>
            </a:r>
          </a:p>
          <a:p>
            <a:pPr algn="ctr" marL="0">
              <a:lnSpc>
                <a:spcPct val="100000"/>
              </a:lnSpc>
              <a:spcBef>
                <a:spcPts val="5040"/>
              </a:spcBef>
            </a:pPr>
            <a:r>
              <a:rPr dirty="0" spc="-130"/>
              <a:t>Q&amp;A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25048"/>
            <a:ext cx="4561205" cy="5003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45">
                <a:latin typeface="Trebuchet MS"/>
                <a:cs typeface="Trebuchet MS"/>
              </a:rPr>
              <a:t>What </a:t>
            </a:r>
            <a:r>
              <a:rPr dirty="0" sz="3100" spc="-95">
                <a:latin typeface="Trebuchet MS"/>
                <a:cs typeface="Trebuchet MS"/>
              </a:rPr>
              <a:t>is </a:t>
            </a:r>
            <a:r>
              <a:rPr dirty="0" sz="3100" spc="-145">
                <a:latin typeface="Trebuchet MS"/>
                <a:cs typeface="Trebuchet MS"/>
              </a:rPr>
              <a:t>feature</a:t>
            </a:r>
            <a:r>
              <a:rPr dirty="0" sz="3100" spc="-565">
                <a:latin typeface="Trebuchet MS"/>
                <a:cs typeface="Trebuchet MS"/>
              </a:rPr>
              <a:t> </a:t>
            </a:r>
            <a:r>
              <a:rPr dirty="0" sz="3100" spc="-90">
                <a:latin typeface="Trebuchet MS"/>
                <a:cs typeface="Trebuchet MS"/>
              </a:rPr>
              <a:t>engineering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8616" y="1531556"/>
            <a:ext cx="4014786" cy="391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77714" y="2550515"/>
            <a:ext cx="2828201" cy="1873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54702" y="1860232"/>
            <a:ext cx="309054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195070" marR="5080" indent="-1183005">
              <a:lnSpc>
                <a:spcPts val="2100"/>
              </a:lnSpc>
              <a:spcBef>
                <a:spcPts val="219"/>
              </a:spcBef>
            </a:pPr>
            <a:r>
              <a:rPr dirty="0" sz="1800" spc="-50">
                <a:latin typeface="Trebuchet MS"/>
                <a:cs typeface="Trebuchet MS"/>
              </a:rPr>
              <a:t>What </a:t>
            </a:r>
            <a:r>
              <a:rPr dirty="0" sz="1800" spc="-114">
                <a:latin typeface="Trebuchet MS"/>
                <a:cs typeface="Trebuchet MS"/>
              </a:rPr>
              <a:t>if </a:t>
            </a:r>
            <a:r>
              <a:rPr dirty="0" sz="1800" spc="-80">
                <a:latin typeface="Trebuchet MS"/>
                <a:cs typeface="Trebuchet MS"/>
              </a:rPr>
              <a:t>we </a:t>
            </a:r>
            <a:r>
              <a:rPr dirty="0" sz="1800" spc="-55">
                <a:latin typeface="Trebuchet MS"/>
                <a:cs typeface="Trebuchet MS"/>
              </a:rPr>
              <a:t>use </a:t>
            </a:r>
            <a:r>
              <a:rPr dirty="0" sz="1800" spc="-75">
                <a:latin typeface="Trebuchet MS"/>
                <a:cs typeface="Trebuchet MS"/>
              </a:rPr>
              <a:t>polar</a:t>
            </a:r>
            <a:r>
              <a:rPr dirty="0" sz="1800" spc="-35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coordinates  </a:t>
            </a:r>
            <a:r>
              <a:rPr dirty="0" sz="1800" spc="-50">
                <a:latin typeface="Trebuchet MS"/>
                <a:cs typeface="Trebuchet MS"/>
              </a:rPr>
              <a:t>instead?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4561205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45"/>
              <a:t>What </a:t>
            </a:r>
            <a:r>
              <a:rPr dirty="0" sz="3100" spc="-95"/>
              <a:t>is </a:t>
            </a:r>
            <a:r>
              <a:rPr dirty="0" sz="3100" spc="-145"/>
              <a:t>feature</a:t>
            </a:r>
            <a:r>
              <a:rPr dirty="0" sz="3100" spc="-565"/>
              <a:t> </a:t>
            </a:r>
            <a:r>
              <a:rPr dirty="0" sz="3100" spc="-90"/>
              <a:t>engineering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448616" y="1531556"/>
            <a:ext cx="4014786" cy="391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20228" y="1623847"/>
            <a:ext cx="3633558" cy="37265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77714" y="2550515"/>
            <a:ext cx="2828201" cy="18736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00558"/>
            <a:ext cx="11495074" cy="5833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73952" y="2121738"/>
            <a:ext cx="2465070" cy="3284220"/>
          </a:xfrm>
          <a:custGeom>
            <a:avLst/>
            <a:gdLst/>
            <a:ahLst/>
            <a:cxnLst/>
            <a:rect l="l" t="t" r="r" b="b"/>
            <a:pathLst>
              <a:path w="2465070" h="3284220">
                <a:moveTo>
                  <a:pt x="0" y="0"/>
                </a:moveTo>
                <a:lnTo>
                  <a:pt x="2464811" y="0"/>
                </a:lnTo>
                <a:lnTo>
                  <a:pt x="2464811" y="3283641"/>
                </a:lnTo>
                <a:lnTo>
                  <a:pt x="0" y="328364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80404" y="1560029"/>
            <a:ext cx="297751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10" b="1">
                <a:solidFill>
                  <a:srgbClr val="00B050"/>
                </a:solidFill>
                <a:latin typeface="Trebuchet MS"/>
                <a:cs typeface="Trebuchet MS"/>
              </a:rPr>
              <a:t>Feature</a:t>
            </a:r>
            <a:r>
              <a:rPr dirty="0" sz="2800" spc="-260" b="1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dirty="0" sz="2800" spc="-160" b="1">
                <a:solidFill>
                  <a:srgbClr val="00B050"/>
                </a:solidFill>
                <a:latin typeface="Trebuchet MS"/>
                <a:cs typeface="Trebuchet MS"/>
              </a:rPr>
              <a:t>Engineering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1562100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55"/>
              <a:t>Your</a:t>
            </a:r>
            <a:r>
              <a:rPr dirty="0" sz="3100" spc="-285"/>
              <a:t> </a:t>
            </a:r>
            <a:r>
              <a:rPr dirty="0" sz="3100" spc="-145"/>
              <a:t>data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4290355" y="911193"/>
            <a:ext cx="3615218" cy="496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5048"/>
            <a:ext cx="1562100" cy="500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55"/>
              <a:t>Your</a:t>
            </a:r>
            <a:r>
              <a:rPr dirty="0" sz="3100" spc="-285"/>
              <a:t> </a:t>
            </a:r>
            <a:r>
              <a:rPr dirty="0" sz="3100" spc="-145"/>
              <a:t>data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4290355" y="911193"/>
            <a:ext cx="3615218" cy="496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78528" y="585787"/>
            <a:ext cx="751205" cy="5313045"/>
          </a:xfrm>
          <a:custGeom>
            <a:avLst/>
            <a:gdLst/>
            <a:ahLst/>
            <a:cxnLst/>
            <a:rect l="l" t="t" r="r" b="b"/>
            <a:pathLst>
              <a:path w="751204" h="5313045">
                <a:moveTo>
                  <a:pt x="0" y="125111"/>
                </a:moveTo>
                <a:lnTo>
                  <a:pt x="9831" y="76412"/>
                </a:lnTo>
                <a:lnTo>
                  <a:pt x="36644" y="36644"/>
                </a:lnTo>
                <a:lnTo>
                  <a:pt x="76412" y="9831"/>
                </a:lnTo>
                <a:lnTo>
                  <a:pt x="125111" y="0"/>
                </a:lnTo>
                <a:lnTo>
                  <a:pt x="625555" y="0"/>
                </a:lnTo>
                <a:lnTo>
                  <a:pt x="674254" y="9831"/>
                </a:lnTo>
                <a:lnTo>
                  <a:pt x="714022" y="36644"/>
                </a:lnTo>
                <a:lnTo>
                  <a:pt x="740834" y="76412"/>
                </a:lnTo>
                <a:lnTo>
                  <a:pt x="750666" y="125111"/>
                </a:lnTo>
                <a:lnTo>
                  <a:pt x="750666" y="5187482"/>
                </a:lnTo>
                <a:lnTo>
                  <a:pt x="740834" y="5236182"/>
                </a:lnTo>
                <a:lnTo>
                  <a:pt x="714022" y="5275950"/>
                </a:lnTo>
                <a:lnTo>
                  <a:pt x="674254" y="5302761"/>
                </a:lnTo>
                <a:lnTo>
                  <a:pt x="625555" y="5312593"/>
                </a:lnTo>
                <a:lnTo>
                  <a:pt x="125111" y="5312593"/>
                </a:lnTo>
                <a:lnTo>
                  <a:pt x="76412" y="5302761"/>
                </a:lnTo>
                <a:lnTo>
                  <a:pt x="36644" y="5275950"/>
                </a:lnTo>
                <a:lnTo>
                  <a:pt x="9831" y="5236182"/>
                </a:lnTo>
                <a:lnTo>
                  <a:pt x="0" y="5187482"/>
                </a:lnTo>
                <a:lnTo>
                  <a:pt x="0" y="125111"/>
                </a:lnTo>
                <a:close/>
              </a:path>
            </a:pathLst>
          </a:custGeom>
          <a:ln w="508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53826" y="597027"/>
            <a:ext cx="6007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80">
                <a:solidFill>
                  <a:srgbClr val="FFC000"/>
                </a:solidFill>
                <a:latin typeface="Trebuchet MS"/>
                <a:cs typeface="Trebuchet MS"/>
              </a:rPr>
              <a:t>T</a:t>
            </a:r>
            <a:r>
              <a:rPr dirty="0" sz="1800" spc="-125">
                <a:solidFill>
                  <a:srgbClr val="FFC000"/>
                </a:solidFill>
                <a:latin typeface="Trebuchet MS"/>
                <a:cs typeface="Trebuchet MS"/>
              </a:rPr>
              <a:t>a</a:t>
            </a:r>
            <a:r>
              <a:rPr dirty="0" sz="1800" spc="-105">
                <a:solidFill>
                  <a:srgbClr val="FFC000"/>
                </a:solidFill>
                <a:latin typeface="Trebuchet MS"/>
                <a:cs typeface="Trebuchet MS"/>
              </a:rPr>
              <a:t>r</a:t>
            </a:r>
            <a:r>
              <a:rPr dirty="0" sz="1800" spc="-75">
                <a:solidFill>
                  <a:srgbClr val="FFC000"/>
                </a:solidFill>
                <a:latin typeface="Trebuchet MS"/>
                <a:cs typeface="Trebuchet MS"/>
              </a:rPr>
              <a:t>g</a:t>
            </a:r>
            <a:r>
              <a:rPr dirty="0" sz="1800" spc="-95">
                <a:solidFill>
                  <a:srgbClr val="FFC000"/>
                </a:solidFill>
                <a:latin typeface="Trebuchet MS"/>
                <a:cs typeface="Trebuchet MS"/>
              </a:rPr>
              <a:t>e</a:t>
            </a:r>
            <a:r>
              <a:rPr dirty="0" sz="1800" spc="-114">
                <a:solidFill>
                  <a:srgbClr val="FFC000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2019-01-04T18:05:02Z</dcterms:created>
  <dcterms:modified xsi:type="dcterms:W3CDTF">2019-01-04T18:05:02Z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2019-01-04T00:00:00Z</vt:filetime>
  </property>
</Properties>
</file>