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3" r:id="rId3"/>
    <p:sldId id="257" r:id="rId4"/>
    <p:sldId id="274" r:id="rId5"/>
    <p:sldId id="275" r:id="rId6"/>
    <p:sldId id="258" r:id="rId7"/>
    <p:sldId id="259" r:id="rId8"/>
    <p:sldId id="260" r:id="rId9"/>
    <p:sldId id="261" r:id="rId10"/>
    <p:sldId id="262" r:id="rId11"/>
    <p:sldId id="276" r:id="rId12"/>
    <p:sldId id="277" r:id="rId13"/>
    <p:sldId id="278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9B0C-C960-46FB-889E-8DF78B4288F6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58A1-1C07-4E60-884F-FCFCEC90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F4AD661-F1B8-4AAC-9AAA-F5FBF26B167C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F4AD661-F1B8-4AAC-9AAA-F5FBF26B167C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4AD661-F1B8-4AAC-9AAA-F5FBF26B167C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stendata.com/2016/08/observation-and-performance-window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supervised-and-unsupervised-machine-learning-algorithm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 to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Mamidi</a:t>
            </a:r>
            <a:r>
              <a:rPr lang="en-IN" dirty="0" smtClean="0"/>
              <a:t> </a:t>
            </a:r>
            <a:r>
              <a:rPr lang="en-IN" dirty="0" err="1" smtClean="0"/>
              <a:t>Sudheer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Define Model windows – Observation/Performance window </a:t>
            </a:r>
          </a:p>
          <a:p>
            <a:r>
              <a:rPr lang="en-IN" dirty="0" smtClean="0"/>
              <a:t>Target Definition Good </a:t>
            </a:r>
            <a:r>
              <a:rPr lang="en-IN" dirty="0" smtClean="0"/>
              <a:t>Bad finalization</a:t>
            </a:r>
          </a:p>
          <a:p>
            <a:r>
              <a:rPr lang="en-IN" dirty="0" smtClean="0"/>
              <a:t>Data Preparation, treatment/ management</a:t>
            </a:r>
          </a:p>
          <a:p>
            <a:r>
              <a:rPr lang="en-IN" dirty="0" smtClean="0"/>
              <a:t>Feature Engineering Data </a:t>
            </a:r>
            <a:r>
              <a:rPr lang="en-IN" dirty="0" smtClean="0"/>
              <a:t>transforming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2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Observation/Performance window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first step of building a predictive model is to choose period for predictors (independent variables) and target variable (dependent variable</a:t>
            </a:r>
            <a:r>
              <a:rPr lang="en-US" sz="2000" dirty="0" smtClean="0"/>
              <a:t>)</a:t>
            </a:r>
          </a:p>
          <a:p>
            <a:r>
              <a:rPr lang="en-US" sz="2000" b="1" dirty="0"/>
              <a:t>Observation </a:t>
            </a:r>
            <a:r>
              <a:rPr lang="en-US" sz="2000" b="1" dirty="0" smtClean="0"/>
              <a:t>Period</a:t>
            </a:r>
          </a:p>
          <a:p>
            <a:r>
              <a:rPr lang="en-US" sz="2000" dirty="0"/>
              <a:t>It is the period from where independent variables /predictors come from. In other words, the independent variables are created considering this period (window) only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Performance </a:t>
            </a:r>
            <a:r>
              <a:rPr lang="en-US" sz="2000" b="1" dirty="0" smtClean="0"/>
              <a:t>Period</a:t>
            </a:r>
          </a:p>
          <a:p>
            <a:r>
              <a:rPr lang="en-US" sz="2000" dirty="0"/>
              <a:t>It is the period from where dependent variable /target come from. It is the period following the observation window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1000" dirty="0" smtClean="0">
                <a:hlinkClick r:id="rId2"/>
              </a:rPr>
              <a:t>Source - https</a:t>
            </a:r>
            <a:r>
              <a:rPr lang="en-US" sz="1000" dirty="0">
                <a:hlinkClick r:id="rId2"/>
              </a:rPr>
              <a:t>://www.listendata.com/2016/08/observation-and-performance-window.html</a:t>
            </a:r>
            <a:endParaRPr lang="en-US" sz="1000" dirty="0"/>
          </a:p>
        </p:txBody>
      </p:sp>
      <p:pic>
        <p:nvPicPr>
          <p:cNvPr id="2050" name="Picture 2" descr="https://2.bp.blogspot.com/-jHCFB6d9J1A/V8Q6YJd7VjI/AAAAAAAAFOg/FxXTxIY2sJMn1dt1MexjPnG4yHwlMjYDwCLcB/s1600/Windo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44767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8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 of Target should be defined clearly to avoid confusion of any sort.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5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&amp; Bivariate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Univariate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Considers 1 variable at a time 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Summarizes &amp; finds pattern in </a:t>
            </a:r>
            <a:r>
              <a:rPr lang="en-US" sz="2200" dirty="0" smtClean="0"/>
              <a:t>a variable using </a:t>
            </a:r>
            <a:r>
              <a:rPr lang="en-US" sz="2200" dirty="0"/>
              <a:t>mean, median, mode, range, variance, </a:t>
            </a:r>
            <a:r>
              <a:rPr lang="en-US" sz="2200" dirty="0" smtClean="0"/>
              <a:t>standard deviation, max</a:t>
            </a:r>
            <a:r>
              <a:rPr lang="en-US" sz="2200" dirty="0"/>
              <a:t>, </a:t>
            </a:r>
            <a:r>
              <a:rPr lang="en-US" sz="2200" dirty="0" smtClean="0"/>
              <a:t>min, quartiles.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Other ways </a:t>
            </a:r>
            <a:r>
              <a:rPr lang="en-US" sz="2200" dirty="0"/>
              <a:t>- Frequency Distribution Tables, Bar Charts, </a:t>
            </a:r>
            <a:r>
              <a:rPr lang="en-US" sz="2200" dirty="0" smtClean="0"/>
              <a:t>Histograms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</a:t>
            </a:r>
            <a:r>
              <a:rPr lang="en-US" b="1" dirty="0" smtClean="0"/>
              <a:t>ivariate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Considers exactly </a:t>
            </a:r>
            <a:r>
              <a:rPr lang="en-US" sz="2200" dirty="0"/>
              <a:t>2 variables at a time 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/>
              <a:t>Summarises</a:t>
            </a:r>
            <a:r>
              <a:rPr lang="en-US" sz="2200" dirty="0"/>
              <a:t> and finds pattern in 2 variables using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Scatter Plots, regression Analysis, Correlation Coefficients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98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Missing value </a:t>
            </a:r>
            <a:r>
              <a:rPr lang="en-IN" dirty="0" smtClean="0"/>
              <a:t>treatment (Imputation)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</a:t>
            </a:r>
            <a:r>
              <a:rPr lang="en-US" dirty="0"/>
              <a:t>the missing values </a:t>
            </a:r>
            <a:r>
              <a:rPr lang="en-US" dirty="0" smtClean="0"/>
              <a:t>must be filled </a:t>
            </a:r>
            <a:r>
              <a:rPr lang="en-US" dirty="0"/>
              <a:t>with an appropriate </a:t>
            </a:r>
            <a:r>
              <a:rPr lang="en-US" dirty="0" smtClean="0"/>
              <a:t>value. </a:t>
            </a:r>
            <a:r>
              <a:rPr lang="en-US" dirty="0"/>
              <a:t>Some examples of missing value treatment are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/>
              <a:t>Missing values in simple count or amount variable are replaced by 0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/>
              <a:t>Missing values in proportion variables are replaced by high values or -1 based on intuition. </a:t>
            </a:r>
            <a:endParaRPr lang="en-US" sz="20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Infinite </a:t>
            </a:r>
            <a:r>
              <a:rPr lang="en-US" sz="2000" dirty="0"/>
              <a:t>values are generally changed to high numbers as placeholders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/>
              <a:t>Scores of the network where not available are replaced by -</a:t>
            </a:r>
            <a:r>
              <a:rPr lang="en-US" sz="2000" dirty="0" smtClean="0"/>
              <a:t>1.</a:t>
            </a:r>
            <a:endParaRPr lang="en-US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/>
              <a:t>Standard deviation and mean variables are treated as -</a:t>
            </a:r>
            <a:r>
              <a:rPr lang="en-US" sz="2000" dirty="0" smtClean="0"/>
              <a:t>1.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NA values in categorical variable can be treated as new level of that variable.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54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Relevance of data / Intuition/Business sense</a:t>
            </a:r>
          </a:p>
          <a:p>
            <a:r>
              <a:rPr lang="en-IN" dirty="0" smtClean="0"/>
              <a:t>Summarising using mean </a:t>
            </a:r>
            <a:r>
              <a:rPr lang="en-IN" dirty="0" err="1" smtClean="0"/>
              <a:t>etc</a:t>
            </a:r>
            <a:r>
              <a:rPr lang="en-IN" dirty="0" smtClean="0"/>
              <a:t> few fields may give better fields</a:t>
            </a:r>
          </a:p>
          <a:p>
            <a:r>
              <a:rPr lang="en-IN" dirty="0" smtClean="0"/>
              <a:t>Certain surrogate field variable </a:t>
            </a:r>
          </a:p>
          <a:p>
            <a:endParaRPr lang="en-IN" dirty="0"/>
          </a:p>
          <a:p>
            <a:r>
              <a:rPr lang="en-IN" dirty="0" smtClean="0"/>
              <a:t>Creating variables from the fields which can not be used directly in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 smtClean="0"/>
              <a:t>E.g</a:t>
            </a:r>
            <a:r>
              <a:rPr lang="en-IN" dirty="0" smtClean="0"/>
              <a:t> calculating variable ‘vintage’ from account open date,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 smtClean="0"/>
              <a:t>E.g</a:t>
            </a:r>
            <a:r>
              <a:rPr lang="en-IN" dirty="0" smtClean="0"/>
              <a:t> creating ‘number of </a:t>
            </a:r>
            <a:r>
              <a:rPr lang="en-IN" dirty="0" err="1" smtClean="0"/>
              <a:t>numerics</a:t>
            </a:r>
            <a:r>
              <a:rPr lang="en-IN" dirty="0" smtClean="0"/>
              <a:t>’ from address of customers,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Model Selection/ Error Estimation </a:t>
            </a:r>
            <a:endParaRPr lang="en-IN" dirty="0" smtClean="0"/>
          </a:p>
          <a:p>
            <a:r>
              <a:rPr lang="en-US" dirty="0"/>
              <a:t>The process of evaluating a model’s performance is known as model assessment, whereas model the process of selecting the proper level of flexibility for a model is known as assessment model selection. </a:t>
            </a:r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Bias </a:t>
            </a:r>
            <a:r>
              <a:rPr lang="en-IN" dirty="0" smtClean="0"/>
              <a:t>Variance trade off </a:t>
            </a:r>
          </a:p>
          <a:p>
            <a:r>
              <a:rPr lang="en-IN" dirty="0" smtClean="0"/>
              <a:t>Over fitting – Under fitting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780928"/>
            <a:ext cx="4369509" cy="28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Selection/ Error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Hold out method </a:t>
            </a:r>
          </a:p>
          <a:p>
            <a:r>
              <a:rPr lang="en-IN" dirty="0" smtClean="0"/>
              <a:t>Cross validation ( k 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5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Hold out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Train/Test split </a:t>
            </a:r>
          </a:p>
          <a:p>
            <a:r>
              <a:rPr lang="en-IN" dirty="0" smtClean="0"/>
              <a:t>Model on train data </a:t>
            </a:r>
          </a:p>
          <a:p>
            <a:r>
              <a:rPr lang="en-IN" dirty="0" smtClean="0"/>
              <a:t>Test that on hold out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4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K-cross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Process carried out k times </a:t>
            </a:r>
          </a:p>
          <a:p>
            <a:r>
              <a:rPr lang="en-IN" dirty="0" smtClean="0"/>
              <a:t>Overall performance is </a:t>
            </a:r>
            <a:r>
              <a:rPr lang="en-IN" dirty="0" err="1" smtClean="0"/>
              <a:t>avergae</a:t>
            </a:r>
            <a:r>
              <a:rPr lang="en-IN" dirty="0" smtClean="0"/>
              <a:t> of k-test partitions</a:t>
            </a:r>
          </a:p>
          <a:p>
            <a:r>
              <a:rPr lang="en-IN" dirty="0" smtClean="0"/>
              <a:t>It doesn’t matter how data divided</a:t>
            </a:r>
          </a:p>
          <a:p>
            <a:r>
              <a:rPr lang="en-IN" dirty="0" smtClean="0"/>
              <a:t>Computation complexity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5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Modeling procedure </a:t>
            </a:r>
            <a:r>
              <a:rPr lang="en-US" dirty="0" err="1"/>
              <a:t>ppt</a:t>
            </a:r>
            <a:r>
              <a:rPr lang="en-US" dirty="0"/>
              <a:t> (Train/Test split, missing value imputation, data transformation, scaling </a:t>
            </a:r>
            <a:r>
              <a:rPr lang="en-US" dirty="0" err="1"/>
              <a:t>etc</a:t>
            </a:r>
            <a:r>
              <a:rPr lang="en-US" dirty="0"/>
              <a:t>, over fit/</a:t>
            </a:r>
            <a:r>
              <a:rPr lang="en-US" dirty="0" err="1"/>
              <a:t>underfit</a:t>
            </a:r>
            <a:r>
              <a:rPr lang="en-US" dirty="0"/>
              <a:t> , also we can add normal distribution &amp; confidence interval concepts for outlier detection ) </a:t>
            </a:r>
          </a:p>
          <a:p>
            <a:r>
              <a:rPr lang="en-US" dirty="0"/>
              <a:t>Will be mostly on Sep 21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39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Three way split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Training/ Validation/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9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Bias Variance </a:t>
            </a:r>
            <a:r>
              <a:rPr lang="en-IN" dirty="0" err="1" smtClean="0"/>
              <a:t>tradeoff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Bias is the difference between the average prediction of our model and the correct value which we are trying to predict. </a:t>
            </a:r>
            <a:r>
              <a:rPr lang="en-IN" dirty="0" smtClean="0"/>
              <a:t>It </a:t>
            </a:r>
            <a:r>
              <a:rPr lang="en-IN" dirty="0"/>
              <a:t>always leads to high error on training and test </a:t>
            </a:r>
            <a:r>
              <a:rPr lang="en-IN" dirty="0" smtClean="0"/>
              <a:t>data</a:t>
            </a:r>
          </a:p>
          <a:p>
            <a:r>
              <a:rPr lang="en-IN" dirty="0"/>
              <a:t>Variance is the variability of model prediction for a given data point or a value which tells us spread of our data. Model with high variance pays a lot of attention to training data and does not generalize on the data which it hasn’t seen before</a:t>
            </a:r>
          </a:p>
        </p:txBody>
      </p:sp>
    </p:spTree>
    <p:extLst>
      <p:ext uri="{BB962C8B-B14F-4D97-AF65-F5344CB8AC3E}">
        <p14:creationId xmlns:p14="http://schemas.microsoft.com/office/powerpoint/2010/main" val="13306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6625"/>
            <a:ext cx="76200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69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 of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/>
              <a:t>A computer program is said to learn from experience E with some class of tasks T and performance measure P if its performance at tasks in T, as measured by P, improves with </a:t>
            </a:r>
            <a:r>
              <a:rPr lang="en-IN" i="1" dirty="0" smtClean="0"/>
              <a:t>experience </a:t>
            </a:r>
            <a:r>
              <a:rPr lang="en-IN" i="1" dirty="0"/>
              <a:t>E.” </a:t>
            </a:r>
            <a:r>
              <a:rPr lang="en-IN" i="1" dirty="0" smtClean="0"/>
              <a:t>-</a:t>
            </a:r>
            <a:r>
              <a:rPr lang="en-IN" i="1" dirty="0"/>
              <a:t>Tom M. </a:t>
            </a:r>
            <a:r>
              <a:rPr lang="en-IN" i="1" dirty="0" smtClean="0"/>
              <a:t>Mitchell</a:t>
            </a:r>
          </a:p>
          <a:p>
            <a:endParaRPr lang="en-IN" i="1" dirty="0"/>
          </a:p>
          <a:p>
            <a:endParaRPr lang="en-IN" i="1" dirty="0" smtClean="0"/>
          </a:p>
          <a:p>
            <a:endParaRPr lang="en-IN" i="1" dirty="0"/>
          </a:p>
          <a:p>
            <a:endParaRPr lang="en-IN" i="1" dirty="0" smtClean="0"/>
          </a:p>
          <a:p>
            <a:endParaRPr lang="en-IN" i="1" dirty="0"/>
          </a:p>
          <a:p>
            <a:r>
              <a:rPr lang="en-US" b="1" dirty="0"/>
              <a:t>Machine learning</a:t>
            </a:r>
            <a:r>
              <a:rPr lang="en-US" dirty="0"/>
              <a:t> is a type of </a:t>
            </a:r>
            <a:r>
              <a:rPr lang="en-US" b="1" dirty="0"/>
              <a:t>artificial intelligence</a:t>
            </a:r>
            <a:r>
              <a:rPr lang="en-US" dirty="0"/>
              <a:t> (AI) that provides computers with the ability to learn without being explicitly programmed</a:t>
            </a:r>
            <a:endParaRPr lang="en-IN" i="1" dirty="0" smtClean="0"/>
          </a:p>
          <a:p>
            <a:endParaRPr lang="en-IN" i="1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4475"/>
              </p:ext>
            </p:extLst>
          </p:nvPr>
        </p:nvGraphicFramePr>
        <p:xfrm>
          <a:off x="755576" y="2780928"/>
          <a:ext cx="7632848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2020621490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887814554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212228342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941031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4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Estimating number of calls in a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Squared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Calls obtained in</a:t>
                      </a:r>
                      <a:r>
                        <a:rPr lang="en-US" baseline="0" dirty="0" smtClean="0"/>
                        <a:t> past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Estimating if</a:t>
                      </a:r>
                      <a:r>
                        <a:rPr lang="en-US" baseline="0" dirty="0" smtClean="0"/>
                        <a:t> a customer will default or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Entropy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Customers’</a:t>
                      </a:r>
                      <a:r>
                        <a:rPr lang="en-US" baseline="0" dirty="0" smtClean="0"/>
                        <a:t> Behavior in past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76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all use it on a daily </a:t>
            </a:r>
            <a:r>
              <a:rPr lang="en-US" dirty="0" smtClean="0"/>
              <a:t>basis. Some Examples are as follow</a:t>
            </a:r>
          </a:p>
          <a:p>
            <a:endParaRPr lang="en-US" dirty="0"/>
          </a:p>
          <a:p>
            <a:r>
              <a:rPr lang="en-US" dirty="0"/>
              <a:t>Spam filtering • </a:t>
            </a:r>
            <a:endParaRPr lang="en-US" dirty="0" smtClean="0"/>
          </a:p>
          <a:p>
            <a:r>
              <a:rPr lang="en-US" dirty="0" smtClean="0"/>
              <a:t>Credit </a:t>
            </a:r>
            <a:r>
              <a:rPr lang="en-US" dirty="0"/>
              <a:t>card fraud detection • </a:t>
            </a:r>
            <a:endParaRPr lang="en-US" dirty="0" smtClean="0"/>
          </a:p>
          <a:p>
            <a:r>
              <a:rPr lang="en-US" dirty="0" smtClean="0"/>
              <a:t>Digit </a:t>
            </a:r>
            <a:r>
              <a:rPr lang="en-US" dirty="0"/>
              <a:t>recognition on checks, zip codes • </a:t>
            </a:r>
            <a:endParaRPr lang="en-US" dirty="0" smtClean="0"/>
          </a:p>
          <a:p>
            <a:r>
              <a:rPr lang="en-US" dirty="0" smtClean="0"/>
              <a:t>Detecting </a:t>
            </a:r>
            <a:r>
              <a:rPr lang="en-US" dirty="0"/>
              <a:t>faces in images • </a:t>
            </a:r>
            <a:endParaRPr lang="en-US" dirty="0" smtClean="0"/>
          </a:p>
          <a:p>
            <a:r>
              <a:rPr lang="en-US" dirty="0" smtClean="0"/>
              <a:t>MRI </a:t>
            </a:r>
            <a:r>
              <a:rPr lang="en-US" dirty="0"/>
              <a:t>image analysis • </a:t>
            </a:r>
            <a:endParaRPr lang="en-US" dirty="0" smtClean="0"/>
          </a:p>
          <a:p>
            <a:r>
              <a:rPr lang="en-US" dirty="0" smtClean="0"/>
              <a:t>Recommendation </a:t>
            </a:r>
            <a:r>
              <a:rPr lang="en-US" dirty="0"/>
              <a:t>system • </a:t>
            </a:r>
            <a:endParaRPr lang="en-US" dirty="0" smtClean="0"/>
          </a:p>
          <a:p>
            <a:r>
              <a:rPr lang="en-US" dirty="0" smtClean="0"/>
              <a:t>Handwriting </a:t>
            </a:r>
            <a:r>
              <a:rPr lang="en-US" dirty="0"/>
              <a:t>recognition •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49" name="Picture 2" descr="https://miro.medium.com/max/988/1*WPNWThU61A1HQTo89kn6k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74068"/>
            <a:ext cx="2690098" cy="248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2"/>
          <p:cNvSpPr/>
          <p:nvPr/>
        </p:nvSpPr>
        <p:spPr>
          <a:xfrm>
            <a:off x="1403648" y="2204864"/>
            <a:ext cx="6624736" cy="36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223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Supervised</a:t>
            </a:r>
          </a:p>
          <a:p>
            <a:r>
              <a:rPr lang="en-IN" dirty="0" smtClean="0"/>
              <a:t>Un Supervised</a:t>
            </a:r>
          </a:p>
          <a:p>
            <a:r>
              <a:rPr lang="en-IN" dirty="0" smtClean="0"/>
              <a:t>Reinforced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US" dirty="0" smtClean="0"/>
              <a:t>Source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https://machinelearningmastery.com/supervised-and-unsupervised-machine-learning-algorithms/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3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Supervised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Supervised learning is where you have input variables (x) and an output variable (Y) and you use an algorithm to learn the mapping function from the input to the </a:t>
            </a:r>
            <a:r>
              <a:rPr lang="en-US" dirty="0" smtClean="0"/>
              <a:t>output. </a:t>
            </a:r>
            <a:r>
              <a:rPr lang="en-US" dirty="0" err="1" smtClean="0"/>
              <a:t>i.e</a:t>
            </a:r>
            <a:r>
              <a:rPr lang="en-US" dirty="0" smtClean="0"/>
              <a:t> Y </a:t>
            </a:r>
            <a:r>
              <a:rPr lang="en-US" dirty="0"/>
              <a:t>= f(X)</a:t>
            </a:r>
          </a:p>
          <a:p>
            <a:r>
              <a:rPr lang="en-US" dirty="0"/>
              <a:t>The goal is to approximate the mapping function so well that when you have new input data (x) that you can predict the output variables (Y) for that data.</a:t>
            </a:r>
            <a:endParaRPr lang="en-US" dirty="0" smtClean="0"/>
          </a:p>
          <a:p>
            <a:pPr fontAlgn="base"/>
            <a:r>
              <a:rPr lang="en-US" dirty="0"/>
              <a:t>Supervised learning problems can be further grouped into regression and classification problems.</a:t>
            </a:r>
          </a:p>
          <a:p>
            <a:pPr fontAlgn="base"/>
            <a:r>
              <a:rPr lang="en-US" sz="2200" b="1" dirty="0"/>
              <a:t>Classification</a:t>
            </a:r>
            <a:r>
              <a:rPr lang="en-US" sz="2200" dirty="0"/>
              <a:t>: A classification problem is when the output variable is a category, such as “red” or “blue” or “disease” and “no disease</a:t>
            </a:r>
            <a:r>
              <a:rPr lang="en-US" sz="2200" dirty="0" smtClean="0"/>
              <a:t>”. E.g. Logistic Regression</a:t>
            </a:r>
            <a:endParaRPr lang="en-US" sz="2200" dirty="0"/>
          </a:p>
          <a:p>
            <a:pPr fontAlgn="base"/>
            <a:r>
              <a:rPr lang="en-US" sz="2200" b="1" dirty="0"/>
              <a:t>Regression</a:t>
            </a:r>
            <a:r>
              <a:rPr lang="en-US" sz="2200" dirty="0"/>
              <a:t>: A regression problem is when the output variable is a real value, such as “dollars” or “weight</a:t>
            </a:r>
            <a:r>
              <a:rPr lang="en-US" sz="2200" dirty="0" smtClean="0"/>
              <a:t>”. E.g. Linear Regression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3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Unsupervised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Unsupervised learning is where you only have input data (X) and no corresponding output variables</a:t>
            </a:r>
            <a:r>
              <a:rPr lang="en-US" dirty="0" smtClean="0"/>
              <a:t>.</a:t>
            </a:r>
          </a:p>
          <a:p>
            <a:r>
              <a:rPr lang="en-US" dirty="0"/>
              <a:t>The goal for unsupervised learning is to model the underlying structure or distribution in the data in order to learn more about the data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Unsupervised learning problems can be further grouped into clustering and association problems.</a:t>
            </a:r>
          </a:p>
          <a:p>
            <a:pPr fontAlgn="base"/>
            <a:r>
              <a:rPr lang="en-US" sz="2200" b="1" dirty="0"/>
              <a:t>Clustering</a:t>
            </a:r>
            <a:r>
              <a:rPr lang="en-US" sz="2200" dirty="0"/>
              <a:t>: A clustering problem is where you want to discover the inherent groupings in the data, such as grouping customers by purchasing behavior</a:t>
            </a:r>
            <a:r>
              <a:rPr lang="en-US" sz="2200" dirty="0" smtClean="0"/>
              <a:t>. </a:t>
            </a:r>
            <a:r>
              <a:rPr lang="en-US" sz="2200" dirty="0" err="1"/>
              <a:t>e</a:t>
            </a:r>
            <a:r>
              <a:rPr lang="en-US" sz="2200" dirty="0" err="1" smtClean="0"/>
              <a:t>.g</a:t>
            </a:r>
            <a:r>
              <a:rPr lang="en-US" sz="2200" dirty="0" smtClean="0"/>
              <a:t> K means</a:t>
            </a:r>
            <a:endParaRPr lang="en-US" sz="2200" dirty="0"/>
          </a:p>
          <a:p>
            <a:pPr fontAlgn="base"/>
            <a:r>
              <a:rPr lang="en-US" sz="2200" b="1" dirty="0"/>
              <a:t>Association</a:t>
            </a:r>
            <a:r>
              <a:rPr lang="en-US" sz="2200" dirty="0"/>
              <a:t>:  An association rule learning problem is where you want to discover rules that describe large portions of your data, such as people that buy X also tend to buy Y</a:t>
            </a:r>
            <a:r>
              <a:rPr lang="en-US" sz="2200" dirty="0" smtClean="0"/>
              <a:t>. e.g. </a:t>
            </a:r>
            <a:r>
              <a:rPr lang="en-US" sz="2200" dirty="0" err="1" smtClean="0"/>
              <a:t>Apriori</a:t>
            </a:r>
            <a:r>
              <a:rPr lang="en-US" sz="2200" dirty="0" smtClean="0"/>
              <a:t> Algorithm</a:t>
            </a:r>
            <a:endParaRPr lang="en-US" sz="2200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3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Pros &amp; Cons of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Handles complex relationship between predictor &amp; response</a:t>
            </a:r>
          </a:p>
          <a:p>
            <a:r>
              <a:rPr lang="en-IN" dirty="0" smtClean="0"/>
              <a:t>Ability to take larger number of variables</a:t>
            </a:r>
          </a:p>
          <a:p>
            <a:r>
              <a:rPr lang="en-IN" dirty="0" smtClean="0"/>
              <a:t>Faster to execute and high accuracy</a:t>
            </a:r>
          </a:p>
          <a:p>
            <a:r>
              <a:rPr lang="en-IN" dirty="0" smtClean="0"/>
              <a:t>Interpretation seems difficult for larger set of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audience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0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3441</TotalTime>
  <Words>971</Words>
  <Application>Microsoft Office PowerPoint</Application>
  <PresentationFormat>On-screen Show (4:3)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Intro to Machine Learning</vt:lpstr>
      <vt:lpstr>PowerPoint Presentation</vt:lpstr>
      <vt:lpstr>Definition of Machine Learning</vt:lpstr>
      <vt:lpstr>Applications of ML</vt:lpstr>
      <vt:lpstr>PowerPoint Presentation</vt:lpstr>
      <vt:lpstr>Types of Machine Learning</vt:lpstr>
      <vt:lpstr>Supervised</vt:lpstr>
      <vt:lpstr>Unsupervised</vt:lpstr>
      <vt:lpstr>Pros &amp; Cons of Machine Learning</vt:lpstr>
      <vt:lpstr>Pre work</vt:lpstr>
      <vt:lpstr>Observation/Performance window </vt:lpstr>
      <vt:lpstr>Target Definition</vt:lpstr>
      <vt:lpstr>Univariate &amp; Bivariate Analysis</vt:lpstr>
      <vt:lpstr>Missing value treatment (Imputation)</vt:lpstr>
      <vt:lpstr>Feature Engineering</vt:lpstr>
      <vt:lpstr>ML</vt:lpstr>
      <vt:lpstr>Model Selection/ Error Estimation</vt:lpstr>
      <vt:lpstr>Hold out Method</vt:lpstr>
      <vt:lpstr>K-cross validation</vt:lpstr>
      <vt:lpstr>Three way split</vt:lpstr>
      <vt:lpstr>Bias Variance tradeoff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>Sudheer Mamidi</dc:creator>
  <cp:lastModifiedBy>Vishnu Singh          /BIUA_DEPT/IBANK/HYD</cp:lastModifiedBy>
  <cp:revision>44</cp:revision>
  <dcterms:created xsi:type="dcterms:W3CDTF">2018-10-10T15:17:03Z</dcterms:created>
  <dcterms:modified xsi:type="dcterms:W3CDTF">2019-09-06T14:11:06Z</dcterms:modified>
</cp:coreProperties>
</file>