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74" r:id="rId4"/>
    <p:sldId id="275" r:id="rId5"/>
    <p:sldId id="258" r:id="rId6"/>
    <p:sldId id="259" r:id="rId7"/>
    <p:sldId id="260" r:id="rId8"/>
    <p:sldId id="261" r:id="rId9"/>
    <p:sldId id="262" r:id="rId10"/>
    <p:sldId id="276" r:id="rId11"/>
    <p:sldId id="277" r:id="rId12"/>
    <p:sldId id="278" r:id="rId13"/>
    <p:sldId id="264" r:id="rId14"/>
    <p:sldId id="265" r:id="rId15"/>
    <p:sldId id="266" r:id="rId16"/>
    <p:sldId id="279" r:id="rId17"/>
    <p:sldId id="285" r:id="rId18"/>
    <p:sldId id="280" r:id="rId19"/>
    <p:sldId id="281" r:id="rId20"/>
    <p:sldId id="283" r:id="rId21"/>
    <p:sldId id="267" r:id="rId22"/>
    <p:sldId id="284" r:id="rId23"/>
    <p:sldId id="286" r:id="rId24"/>
    <p:sldId id="287" r:id="rId25"/>
    <p:sldId id="288" r:id="rId26"/>
    <p:sldId id="289" r:id="rId27"/>
    <p:sldId id="294" r:id="rId28"/>
    <p:sldId id="290" r:id="rId29"/>
    <p:sldId id="29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F9B0C-C960-46FB-889E-8DF78B4288F6}" type="datetimeFigureOut">
              <a:rPr lang="en-US" smtClean="0"/>
              <a:t>9/6/2019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058A1-1C07-4E60-884F-FCFCEC909768}" type="slidenum">
              <a:rPr lang="en-US" smtClean="0"/>
              <a:t>‹#›</a:t>
            </a:fld>
            <a:endParaRPr lang="en-US"/>
          </a:p>
        </p:txBody>
      </p:sp>
    </p:spTree>
    <p:extLst>
      <p:ext uri="{BB962C8B-B14F-4D97-AF65-F5344CB8AC3E}">
        <p14:creationId xmlns:p14="http://schemas.microsoft.com/office/powerpoint/2010/main" val="344931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F4AD661-F1B8-4AAC-9AAA-F5FBF26B167C}" type="datetimeFigureOut">
              <a:rPr lang="en-IN" smtClean="0"/>
              <a:t>06-09-2019</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1D26F16A-9DB6-46F1-9E7F-E7A30A55FDB8}"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4AD661-F1B8-4AAC-9AAA-F5FBF26B167C}"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F16A-9DB6-46F1-9E7F-E7A30A55FD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4AD661-F1B8-4AAC-9AAA-F5FBF26B167C}"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F16A-9DB6-46F1-9E7F-E7A30A55FDB8}"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F4AD661-F1B8-4AAC-9AAA-F5FBF26B167C}" type="datetimeFigureOut">
              <a:rPr lang="en-IN" smtClean="0"/>
              <a:t>06-09-2019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26F16A-9DB6-46F1-9E7F-E7A30A55FDB8}"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F4AD661-F1B8-4AAC-9AAA-F5FBF26B167C}" type="datetimeFigureOut">
              <a:rPr lang="en-IN" smtClean="0"/>
              <a:t>06-09-2019</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1D26F16A-9DB6-46F1-9E7F-E7A30A55FDB8}"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F4AD661-F1B8-4AAC-9AAA-F5FBF26B167C}" type="datetimeFigureOut">
              <a:rPr lang="en-IN" smtClean="0"/>
              <a:t>06-09-2019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6F16A-9DB6-46F1-9E7F-E7A30A55FDB8}"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F4AD661-F1B8-4AAC-9AAA-F5FBF26B167C}" type="datetimeFigureOut">
              <a:rPr lang="en-IN" smtClean="0"/>
              <a:t>06-09-2019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26F16A-9DB6-46F1-9E7F-E7A30A55FDB8}"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4AD661-F1B8-4AAC-9AAA-F5FBF26B167C}" type="datetimeFigureOut">
              <a:rPr lang="en-IN" smtClean="0"/>
              <a:t>06-09-2019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26F16A-9DB6-46F1-9E7F-E7A30A55FDB8}"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AD661-F1B8-4AAC-9AAA-F5FBF26B167C}" type="datetimeFigureOut">
              <a:rPr lang="en-IN" smtClean="0"/>
              <a:t>06-09-2019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26F16A-9DB6-46F1-9E7F-E7A30A55FDB8}"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4AD661-F1B8-4AAC-9AAA-F5FBF26B167C}" type="datetimeFigureOut">
              <a:rPr lang="en-IN" smtClean="0"/>
              <a:t>06-09-2019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6F16A-9DB6-46F1-9E7F-E7A30A55FDB8}"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4AD661-F1B8-4AAC-9AAA-F5FBF26B167C}" type="datetimeFigureOut">
              <a:rPr lang="en-IN" smtClean="0"/>
              <a:t>06-09-2019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26F16A-9DB6-46F1-9E7F-E7A30A55FDB8}"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F4AD661-F1B8-4AAC-9AAA-F5FBF26B167C}" type="datetimeFigureOut">
              <a:rPr lang="en-IN" smtClean="0"/>
              <a:t>06-09-2019</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D26F16A-9DB6-46F1-9E7F-E7A30A55FDB8}"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stendata.com/2016/08/observation-and-performance-window.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owardsdatascience.com/understanding-the-bias-variance-tradeoff-165e6942b229"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analyticsvidhya.com/blog/2019/08/11-important-model-evaluation-error-metr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lasseval.wordpress.com/introduction/basic-evaluation-measur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chinelearningmastery.com/supervised-and-unsupervised-machine-learning-algorith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 to Machine Learning</a:t>
            </a:r>
            <a:endParaRPr lang="en-IN" dirty="0"/>
          </a:p>
        </p:txBody>
      </p:sp>
      <p:sp>
        <p:nvSpPr>
          <p:cNvPr id="3" name="Subtitle 2"/>
          <p:cNvSpPr>
            <a:spLocks noGrp="1"/>
          </p:cNvSpPr>
          <p:nvPr>
            <p:ph type="subTitle" idx="1"/>
          </p:nvPr>
        </p:nvSpPr>
        <p:spPr/>
        <p:txBody>
          <a:bodyPr/>
          <a:lstStyle/>
          <a:p>
            <a:r>
              <a:rPr lang="en-IN" dirty="0" err="1" smtClean="0"/>
              <a:t>Mamidi</a:t>
            </a:r>
            <a:r>
              <a:rPr lang="en-IN" dirty="0" smtClean="0"/>
              <a:t> </a:t>
            </a:r>
            <a:r>
              <a:rPr lang="en-IN" dirty="0" err="1" smtClean="0"/>
              <a:t>Sudheer</a:t>
            </a:r>
            <a:endParaRPr lang="en-IN" dirty="0"/>
          </a:p>
        </p:txBody>
      </p:sp>
    </p:spTree>
    <p:extLst>
      <p:ext uri="{BB962C8B-B14F-4D97-AF65-F5344CB8AC3E}">
        <p14:creationId xmlns:p14="http://schemas.microsoft.com/office/powerpoint/2010/main" val="1142196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Observation/Performance window </a:t>
            </a:r>
            <a:endParaRPr lang="en-US" dirty="0"/>
          </a:p>
        </p:txBody>
      </p:sp>
      <p:sp>
        <p:nvSpPr>
          <p:cNvPr id="3" name="Content Placeholder 2"/>
          <p:cNvSpPr>
            <a:spLocks noGrp="1"/>
          </p:cNvSpPr>
          <p:nvPr>
            <p:ph sz="quarter" idx="1"/>
          </p:nvPr>
        </p:nvSpPr>
        <p:spPr/>
        <p:txBody>
          <a:bodyPr>
            <a:normAutofit/>
          </a:bodyPr>
          <a:lstStyle/>
          <a:p>
            <a:r>
              <a:rPr lang="en-US" sz="2000" dirty="0"/>
              <a:t>The first step of building a predictive model is to choose period for predictors (independent variables) and target variable (dependent variable</a:t>
            </a:r>
            <a:r>
              <a:rPr lang="en-US" sz="2000" dirty="0" smtClean="0"/>
              <a:t>)</a:t>
            </a:r>
          </a:p>
          <a:p>
            <a:r>
              <a:rPr lang="en-US" sz="2000" b="1" dirty="0"/>
              <a:t>Observation </a:t>
            </a:r>
            <a:r>
              <a:rPr lang="en-US" sz="2000" b="1" dirty="0" smtClean="0"/>
              <a:t>Period</a:t>
            </a:r>
          </a:p>
          <a:p>
            <a:r>
              <a:rPr lang="en-US" sz="2000" dirty="0"/>
              <a:t>It is the period from where independent variables /predictors come from. In other words, the independent variables are created considering this period (window) only</a:t>
            </a:r>
            <a:r>
              <a:rPr lang="en-US" sz="2000" dirty="0" smtClean="0"/>
              <a:t>.</a:t>
            </a:r>
          </a:p>
          <a:p>
            <a:r>
              <a:rPr lang="en-US" sz="2000" b="1" dirty="0"/>
              <a:t>Performance </a:t>
            </a:r>
            <a:r>
              <a:rPr lang="en-US" sz="2000" b="1" dirty="0" smtClean="0"/>
              <a:t>Period</a:t>
            </a:r>
          </a:p>
          <a:p>
            <a:r>
              <a:rPr lang="en-US" sz="2000" dirty="0"/>
              <a:t>It is the period from where dependent variable /target come from. It is the period following the observation window</a:t>
            </a:r>
            <a:r>
              <a:rPr lang="en-US" sz="2000" dirty="0" smtClean="0"/>
              <a:t>.</a:t>
            </a:r>
          </a:p>
          <a:p>
            <a:endParaRPr lang="en-US" sz="2000" dirty="0" smtClean="0"/>
          </a:p>
          <a:p>
            <a:endParaRPr lang="en-US" sz="2000" dirty="0"/>
          </a:p>
          <a:p>
            <a:endParaRPr lang="en-US" sz="2000" dirty="0" smtClean="0"/>
          </a:p>
          <a:p>
            <a:endParaRPr lang="en-US" sz="2000" dirty="0" smtClean="0"/>
          </a:p>
          <a:p>
            <a:r>
              <a:rPr lang="en-US" sz="1000" dirty="0" smtClean="0">
                <a:hlinkClick r:id="rId2"/>
              </a:rPr>
              <a:t>Source - https</a:t>
            </a:r>
            <a:r>
              <a:rPr lang="en-US" sz="1000" dirty="0">
                <a:hlinkClick r:id="rId2"/>
              </a:rPr>
              <a:t>://www.listendata.com/2016/08/observation-and-performance-window.html</a:t>
            </a:r>
            <a:endParaRPr lang="en-US" sz="1000" dirty="0"/>
          </a:p>
        </p:txBody>
      </p:sp>
      <p:pic>
        <p:nvPicPr>
          <p:cNvPr id="2050" name="Picture 2" descr="https://2.bp.blogspot.com/-jHCFB6d9J1A/V8Q6YJd7VjI/AAAAAAAAFOg/FxXTxIY2sJMn1dt1MexjPnG4yHwlMjYDwCLcB/s1600/Window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437112"/>
            <a:ext cx="447675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89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Definition</a:t>
            </a:r>
            <a:endParaRPr lang="en-US" dirty="0"/>
          </a:p>
        </p:txBody>
      </p:sp>
      <p:sp>
        <p:nvSpPr>
          <p:cNvPr id="3" name="Content Placeholder 2"/>
          <p:cNvSpPr>
            <a:spLocks noGrp="1"/>
          </p:cNvSpPr>
          <p:nvPr>
            <p:ph sz="quarter" idx="1"/>
          </p:nvPr>
        </p:nvSpPr>
        <p:spPr/>
        <p:txBody>
          <a:bodyPr/>
          <a:lstStyle/>
          <a:p>
            <a:r>
              <a:rPr lang="en-US" dirty="0" smtClean="0"/>
              <a:t>Definition of Target should be defined clearly to avoid confusion of any sort.</a:t>
            </a:r>
            <a:endParaRPr lang="en-US" dirty="0"/>
          </a:p>
        </p:txBody>
      </p:sp>
    </p:spTree>
    <p:extLst>
      <p:ext uri="{BB962C8B-B14F-4D97-AF65-F5344CB8AC3E}">
        <p14:creationId xmlns:p14="http://schemas.microsoft.com/office/powerpoint/2010/main" val="63685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&amp; Bivariate Analysis</a:t>
            </a:r>
            <a:endParaRPr lang="en-US" dirty="0"/>
          </a:p>
        </p:txBody>
      </p:sp>
      <p:sp>
        <p:nvSpPr>
          <p:cNvPr id="3" name="Content Placeholder 2"/>
          <p:cNvSpPr>
            <a:spLocks noGrp="1"/>
          </p:cNvSpPr>
          <p:nvPr>
            <p:ph sz="quarter" idx="1"/>
          </p:nvPr>
        </p:nvSpPr>
        <p:spPr/>
        <p:txBody>
          <a:bodyPr/>
          <a:lstStyle/>
          <a:p>
            <a:r>
              <a:rPr lang="en-US" b="1" dirty="0"/>
              <a:t>Univariate </a:t>
            </a:r>
            <a:endParaRPr lang="en-US" b="1" dirty="0" smtClean="0"/>
          </a:p>
          <a:p>
            <a:pPr>
              <a:buFont typeface="Arial" panose="020B0604020202020204" pitchFamily="34" charset="0"/>
              <a:buChar char="•"/>
            </a:pPr>
            <a:r>
              <a:rPr lang="en-US" sz="2200" dirty="0"/>
              <a:t>Considers 1 variable at a time </a:t>
            </a:r>
            <a:endParaRPr lang="en-US" sz="2200" dirty="0" smtClean="0"/>
          </a:p>
          <a:p>
            <a:pPr>
              <a:buFont typeface="Arial" panose="020B0604020202020204" pitchFamily="34" charset="0"/>
              <a:buChar char="•"/>
            </a:pPr>
            <a:r>
              <a:rPr lang="en-US" sz="2200" dirty="0"/>
              <a:t>Summarizes &amp; finds pattern in </a:t>
            </a:r>
            <a:r>
              <a:rPr lang="en-US" sz="2200" dirty="0" smtClean="0"/>
              <a:t>a variable using </a:t>
            </a:r>
            <a:r>
              <a:rPr lang="en-US" sz="2200" dirty="0"/>
              <a:t>mean, median, mode, range, variance, </a:t>
            </a:r>
            <a:r>
              <a:rPr lang="en-US" sz="2200" dirty="0" smtClean="0"/>
              <a:t>standard deviation, max</a:t>
            </a:r>
            <a:r>
              <a:rPr lang="en-US" sz="2200" dirty="0"/>
              <a:t>, </a:t>
            </a:r>
            <a:r>
              <a:rPr lang="en-US" sz="2200" dirty="0" smtClean="0"/>
              <a:t>min, quartiles.</a:t>
            </a:r>
          </a:p>
          <a:p>
            <a:pPr>
              <a:buFont typeface="Arial" panose="020B0604020202020204" pitchFamily="34" charset="0"/>
              <a:buChar char="•"/>
            </a:pPr>
            <a:r>
              <a:rPr lang="en-US" sz="2200" dirty="0" smtClean="0"/>
              <a:t>Other ways </a:t>
            </a:r>
            <a:r>
              <a:rPr lang="en-US" sz="2200" dirty="0"/>
              <a:t>- Frequency Distribution Tables, Bar Charts, </a:t>
            </a:r>
            <a:r>
              <a:rPr lang="en-US" sz="2200" dirty="0" smtClean="0"/>
              <a:t>Histograms</a:t>
            </a:r>
          </a:p>
          <a:p>
            <a:pPr>
              <a:buFont typeface="Arial" panose="020B0604020202020204" pitchFamily="34" charset="0"/>
              <a:buChar char="•"/>
            </a:pPr>
            <a:r>
              <a:rPr lang="en-US" b="1" dirty="0"/>
              <a:t>B</a:t>
            </a:r>
            <a:r>
              <a:rPr lang="en-US" b="1" dirty="0" smtClean="0"/>
              <a:t>ivariate </a:t>
            </a:r>
            <a:endParaRPr lang="en-US" b="1" dirty="0"/>
          </a:p>
          <a:p>
            <a:pPr>
              <a:buFont typeface="Arial" panose="020B0604020202020204" pitchFamily="34" charset="0"/>
              <a:buChar char="•"/>
            </a:pPr>
            <a:r>
              <a:rPr lang="en-US" sz="2200" dirty="0"/>
              <a:t>Considers exactly 2 variables at a time </a:t>
            </a:r>
          </a:p>
          <a:p>
            <a:pPr>
              <a:buFont typeface="Arial" panose="020B0604020202020204" pitchFamily="34" charset="0"/>
              <a:buChar char="•"/>
            </a:pPr>
            <a:r>
              <a:rPr lang="en-US" sz="2200" dirty="0" err="1"/>
              <a:t>Summarises</a:t>
            </a:r>
            <a:r>
              <a:rPr lang="en-US" sz="2200" dirty="0"/>
              <a:t> and finds pattern in 2 variables using </a:t>
            </a:r>
          </a:p>
          <a:p>
            <a:pPr>
              <a:buFont typeface="Arial" panose="020B0604020202020204" pitchFamily="34" charset="0"/>
              <a:buChar char="•"/>
            </a:pPr>
            <a:r>
              <a:rPr lang="en-US" sz="2200" dirty="0"/>
              <a:t>Scatter Plots, regression Analysis, Correlation Coefficients</a:t>
            </a:r>
          </a:p>
        </p:txBody>
      </p:sp>
    </p:spTree>
    <p:extLst>
      <p:ext uri="{BB962C8B-B14F-4D97-AF65-F5344CB8AC3E}">
        <p14:creationId xmlns:p14="http://schemas.microsoft.com/office/powerpoint/2010/main" val="26198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Missing value </a:t>
            </a:r>
            <a:r>
              <a:rPr lang="en-IN" dirty="0" smtClean="0"/>
              <a:t>treatment (Imputation)</a:t>
            </a:r>
            <a:endParaRPr lang="en-IN" dirty="0"/>
          </a:p>
        </p:txBody>
      </p:sp>
      <p:sp>
        <p:nvSpPr>
          <p:cNvPr id="3" name="Content Placeholder 2"/>
          <p:cNvSpPr>
            <a:spLocks noGrp="1"/>
          </p:cNvSpPr>
          <p:nvPr>
            <p:ph sz="quarter" idx="1"/>
          </p:nvPr>
        </p:nvSpPr>
        <p:spPr/>
        <p:txBody>
          <a:bodyPr>
            <a:normAutofit/>
          </a:bodyPr>
          <a:lstStyle/>
          <a:p>
            <a:r>
              <a:rPr lang="en-US" dirty="0" smtClean="0"/>
              <a:t>All </a:t>
            </a:r>
            <a:r>
              <a:rPr lang="en-US" dirty="0"/>
              <a:t>the missing values </a:t>
            </a:r>
            <a:r>
              <a:rPr lang="en-US" dirty="0" smtClean="0"/>
              <a:t>must be filled </a:t>
            </a:r>
            <a:r>
              <a:rPr lang="en-US" dirty="0"/>
              <a:t>with an appropriate </a:t>
            </a:r>
            <a:r>
              <a:rPr lang="en-US" dirty="0" smtClean="0"/>
              <a:t>value. </a:t>
            </a:r>
            <a:r>
              <a:rPr lang="en-US" dirty="0"/>
              <a:t>Some examples of missing value treatment are</a:t>
            </a:r>
          </a:p>
          <a:p>
            <a:pPr lvl="0">
              <a:buFont typeface="Arial" panose="020B0604020202020204" pitchFamily="34" charset="0"/>
              <a:buChar char="•"/>
            </a:pPr>
            <a:r>
              <a:rPr lang="en-US" sz="2000" dirty="0"/>
              <a:t>Missing values in simple count or amount variable are replaced by 0</a:t>
            </a:r>
          </a:p>
          <a:p>
            <a:pPr lvl="0">
              <a:buFont typeface="Arial" panose="020B0604020202020204" pitchFamily="34" charset="0"/>
              <a:buChar char="•"/>
            </a:pPr>
            <a:r>
              <a:rPr lang="en-US" sz="2000" dirty="0"/>
              <a:t>Missing values in proportion variables are replaced by high values or -1 based on intuition. </a:t>
            </a:r>
            <a:endParaRPr lang="en-US" sz="2000" dirty="0" smtClean="0"/>
          </a:p>
          <a:p>
            <a:pPr lvl="0">
              <a:buFont typeface="Arial" panose="020B0604020202020204" pitchFamily="34" charset="0"/>
              <a:buChar char="•"/>
            </a:pPr>
            <a:r>
              <a:rPr lang="en-US" sz="2000" dirty="0" smtClean="0"/>
              <a:t>Infinite </a:t>
            </a:r>
            <a:r>
              <a:rPr lang="en-US" sz="2000" dirty="0"/>
              <a:t>values are generally changed to high numbers as placeholders</a:t>
            </a:r>
          </a:p>
          <a:p>
            <a:pPr lvl="0">
              <a:buFont typeface="Arial" panose="020B0604020202020204" pitchFamily="34" charset="0"/>
              <a:buChar char="•"/>
            </a:pPr>
            <a:r>
              <a:rPr lang="en-US" sz="2000" dirty="0"/>
              <a:t>Scores of the network where not available are replaced by -</a:t>
            </a:r>
            <a:r>
              <a:rPr lang="en-US" sz="2000" dirty="0" smtClean="0"/>
              <a:t>1.</a:t>
            </a:r>
            <a:endParaRPr lang="en-US" sz="2000" dirty="0"/>
          </a:p>
          <a:p>
            <a:pPr lvl="0">
              <a:buFont typeface="Arial" panose="020B0604020202020204" pitchFamily="34" charset="0"/>
              <a:buChar char="•"/>
            </a:pPr>
            <a:r>
              <a:rPr lang="en-US" sz="2000" dirty="0"/>
              <a:t>Standard deviation and mean variables are treated as -</a:t>
            </a:r>
            <a:r>
              <a:rPr lang="en-US" sz="2000" dirty="0" smtClean="0"/>
              <a:t>1.</a:t>
            </a:r>
          </a:p>
          <a:p>
            <a:pPr lvl="0">
              <a:buFont typeface="Arial" panose="020B0604020202020204" pitchFamily="34" charset="0"/>
              <a:buChar char="•"/>
            </a:pPr>
            <a:r>
              <a:rPr lang="en-US" sz="2000" dirty="0" smtClean="0"/>
              <a:t>NA values in categorical variable can be treated as new level of that variable.</a:t>
            </a:r>
            <a:endParaRPr lang="en-US" sz="2000" dirty="0"/>
          </a:p>
        </p:txBody>
      </p:sp>
    </p:spTree>
    <p:extLst>
      <p:ext uri="{BB962C8B-B14F-4D97-AF65-F5344CB8AC3E}">
        <p14:creationId xmlns:p14="http://schemas.microsoft.com/office/powerpoint/2010/main" val="3665473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 Engineering</a:t>
            </a:r>
            <a:endParaRPr lang="en-IN" dirty="0"/>
          </a:p>
        </p:txBody>
      </p:sp>
      <p:sp>
        <p:nvSpPr>
          <p:cNvPr id="3" name="Content Placeholder 2"/>
          <p:cNvSpPr>
            <a:spLocks noGrp="1"/>
          </p:cNvSpPr>
          <p:nvPr>
            <p:ph sz="quarter" idx="1"/>
          </p:nvPr>
        </p:nvSpPr>
        <p:spPr/>
        <p:txBody>
          <a:bodyPr/>
          <a:lstStyle/>
          <a:p>
            <a:r>
              <a:rPr lang="en-IN" dirty="0" smtClean="0"/>
              <a:t>Creating </a:t>
            </a:r>
            <a:r>
              <a:rPr lang="en-IN" dirty="0" smtClean="0"/>
              <a:t>variables from the fields which can not be used directly in the model.</a:t>
            </a:r>
          </a:p>
          <a:p>
            <a:pPr>
              <a:buFont typeface="Arial" panose="020B0604020202020204" pitchFamily="34" charset="0"/>
              <a:buChar char="•"/>
            </a:pPr>
            <a:r>
              <a:rPr lang="en-IN" dirty="0" err="1" smtClean="0"/>
              <a:t>E.g</a:t>
            </a:r>
            <a:r>
              <a:rPr lang="en-IN" dirty="0" smtClean="0"/>
              <a:t> calculating variable ‘vintage’ from account open date,</a:t>
            </a:r>
          </a:p>
          <a:p>
            <a:pPr>
              <a:buFont typeface="Arial" panose="020B0604020202020204" pitchFamily="34" charset="0"/>
              <a:buChar char="•"/>
            </a:pPr>
            <a:r>
              <a:rPr lang="en-IN" dirty="0" err="1" smtClean="0"/>
              <a:t>E.g</a:t>
            </a:r>
            <a:r>
              <a:rPr lang="en-IN" dirty="0" smtClean="0"/>
              <a:t> creating ‘number of </a:t>
            </a:r>
            <a:r>
              <a:rPr lang="en-IN" dirty="0" err="1" smtClean="0"/>
              <a:t>numerics</a:t>
            </a:r>
            <a:r>
              <a:rPr lang="en-IN" dirty="0" smtClean="0"/>
              <a:t>’ from address of </a:t>
            </a:r>
            <a:r>
              <a:rPr lang="en-IN" dirty="0" smtClean="0"/>
              <a:t>customers</a:t>
            </a:r>
          </a:p>
          <a:p>
            <a:pPr>
              <a:buFont typeface="Arial" panose="020B0604020202020204" pitchFamily="34" charset="0"/>
              <a:buChar char="•"/>
            </a:pPr>
            <a:r>
              <a:rPr lang="en-IN" dirty="0" smtClean="0"/>
              <a:t>Summarising few variables using aggregating function to create new variable</a:t>
            </a:r>
            <a:endParaRPr lang="en-IN" dirty="0"/>
          </a:p>
          <a:p>
            <a:r>
              <a:rPr lang="en-IN" dirty="0"/>
              <a:t>Certain surrogate field variable </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0976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a:t>
            </a:r>
            <a:endParaRPr lang="en-IN" dirty="0"/>
          </a:p>
        </p:txBody>
      </p:sp>
      <p:sp>
        <p:nvSpPr>
          <p:cNvPr id="3" name="Content Placeholder 2"/>
          <p:cNvSpPr>
            <a:spLocks noGrp="1"/>
          </p:cNvSpPr>
          <p:nvPr>
            <p:ph sz="quarter" idx="1"/>
          </p:nvPr>
        </p:nvSpPr>
        <p:spPr/>
        <p:txBody>
          <a:bodyPr/>
          <a:lstStyle/>
          <a:p>
            <a:r>
              <a:rPr lang="en-IN" dirty="0" smtClean="0"/>
              <a:t>Model Selection/ Error Estimation </a:t>
            </a:r>
          </a:p>
          <a:p>
            <a:r>
              <a:rPr lang="en-US" dirty="0"/>
              <a:t>The process of evaluating a model’s performance is known as model assessment, whereas model the process of selecting the proper level of flexibility for a model is known as assessment model selection. </a:t>
            </a:r>
            <a:endParaRPr lang="en-US" dirty="0" smtClean="0"/>
          </a:p>
          <a:p>
            <a:endParaRPr lang="en-IN"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611560" y="3378647"/>
            <a:ext cx="4369509" cy="2886202"/>
          </a:xfrm>
          <a:prstGeom prst="rect">
            <a:avLst/>
          </a:prstGeom>
        </p:spPr>
      </p:pic>
    </p:spTree>
    <p:extLst>
      <p:ext uri="{BB962C8B-B14F-4D97-AF65-F5344CB8AC3E}">
        <p14:creationId xmlns:p14="http://schemas.microsoft.com/office/powerpoint/2010/main" val="2008503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vs Variance Tradeoff</a:t>
            </a:r>
            <a:endParaRPr lang="en-IN" dirty="0"/>
          </a:p>
        </p:txBody>
      </p:sp>
      <p:sp>
        <p:nvSpPr>
          <p:cNvPr id="3" name="Content Placeholder 2"/>
          <p:cNvSpPr>
            <a:spLocks noGrp="1"/>
          </p:cNvSpPr>
          <p:nvPr>
            <p:ph sz="quarter" idx="1"/>
          </p:nvPr>
        </p:nvSpPr>
        <p:spPr/>
        <p:txBody>
          <a:bodyPr>
            <a:normAutofit/>
          </a:bodyPr>
          <a:lstStyle/>
          <a:p>
            <a:r>
              <a:rPr lang="en-US" sz="2000" dirty="0"/>
              <a:t>Bias is the difference between the average prediction of our model and the correct value which we are trying to predict. Model with high bias pays very little attention to the training data and oversimplifies the model. It always leads to high error on training and test data</a:t>
            </a:r>
            <a:r>
              <a:rPr lang="en-US" sz="2000" dirty="0" smtClean="0"/>
              <a:t>.</a:t>
            </a:r>
          </a:p>
          <a:p>
            <a:r>
              <a:rPr lang="en-US" sz="2000" dirty="0"/>
              <a:t>Variance is the variability of model prediction for a given data point or a value which tells us spread of our data. </a:t>
            </a:r>
            <a:r>
              <a:rPr lang="en-US" sz="2000" dirty="0"/>
              <a:t>Model with high variance pays a lot of attention to training data and does not generalize on the data which it hasn’t seen before.</a:t>
            </a:r>
            <a:r>
              <a:rPr lang="en-US" sz="2000" dirty="0"/>
              <a:t> As a result, such models </a:t>
            </a:r>
            <a:r>
              <a:rPr lang="en-US" sz="2000" dirty="0" smtClean="0"/>
              <a:t>perform </a:t>
            </a:r>
            <a:r>
              <a:rPr lang="en-US" sz="2000" dirty="0"/>
              <a:t>very well on training data but has high error rates on test data</a:t>
            </a:r>
            <a:r>
              <a:rPr lang="en-US" sz="2000" dirty="0" smtClean="0"/>
              <a:t>.</a:t>
            </a:r>
          </a:p>
          <a:p>
            <a:r>
              <a:rPr lang="en-US" sz="2000" dirty="0" smtClean="0"/>
              <a:t>Y = f(x) + e</a:t>
            </a:r>
            <a:endParaRPr lang="en-US" sz="2000" dirty="0"/>
          </a:p>
          <a:p>
            <a:endParaRPr lang="en-US" sz="2000" dirty="0" smtClean="0"/>
          </a:p>
          <a:p>
            <a:endParaRPr lang="en-IN" sz="2000" dirty="0"/>
          </a:p>
        </p:txBody>
      </p:sp>
      <p:pic>
        <p:nvPicPr>
          <p:cNvPr id="1026" name="Picture 2" descr="https://miro.medium.com/max/435/1*BtpFTBrGaQNE3TvU-0EVS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513287"/>
            <a:ext cx="27622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iro.medium.com/max/869/1*e7VaoBh5apjaM2p4afkFy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338" y="5199087"/>
            <a:ext cx="5514975"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0812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Bias Variance </a:t>
            </a:r>
            <a:r>
              <a:rPr lang="en-IN" dirty="0" err="1" smtClean="0"/>
              <a:t>tradeoff</a:t>
            </a:r>
            <a:endParaRPr lang="en-IN" dirty="0"/>
          </a:p>
        </p:txBody>
      </p:sp>
      <p:sp>
        <p:nvSpPr>
          <p:cNvPr id="3" name="Content Placeholder 2"/>
          <p:cNvSpPr>
            <a:spLocks noGrp="1"/>
          </p:cNvSpPr>
          <p:nvPr>
            <p:ph sz="quarter" idx="1"/>
          </p:nvPr>
        </p:nvSpPr>
        <p:spPr/>
        <p:txBody>
          <a:bodyPr/>
          <a:lstStyle/>
          <a:p>
            <a:r>
              <a:rPr lang="en-IN" dirty="0"/>
              <a:t>Bias is the difference between the average prediction of our model and the correct value which we are trying to predict. </a:t>
            </a:r>
            <a:r>
              <a:rPr lang="en-IN" dirty="0" smtClean="0"/>
              <a:t>It </a:t>
            </a:r>
            <a:r>
              <a:rPr lang="en-IN" dirty="0"/>
              <a:t>always leads to high error on training and test </a:t>
            </a:r>
            <a:r>
              <a:rPr lang="en-IN" dirty="0" smtClean="0"/>
              <a:t>data</a:t>
            </a:r>
          </a:p>
          <a:p>
            <a:r>
              <a:rPr lang="en-IN" dirty="0"/>
              <a:t>Variance is the variability of model prediction for a given data point or a value which tells us spread of our data. Model with high variance pays a lot of attention to training data and does not generalize on the data which it hasn’t seen before</a:t>
            </a:r>
          </a:p>
        </p:txBody>
      </p:sp>
    </p:spTree>
    <p:extLst>
      <p:ext uri="{BB962C8B-B14F-4D97-AF65-F5344CB8AC3E}">
        <p14:creationId xmlns:p14="http://schemas.microsoft.com/office/powerpoint/2010/main" val="2015005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vs Variance Tradeoff</a:t>
            </a:r>
            <a:endParaRPr lang="en-IN" dirty="0"/>
          </a:p>
        </p:txBody>
      </p:sp>
      <p:sp>
        <p:nvSpPr>
          <p:cNvPr id="4" name="Content Placeholder 3"/>
          <p:cNvSpPr>
            <a:spLocks noGrp="1"/>
          </p:cNvSpPr>
          <p:nvPr>
            <p:ph sz="quarter" idx="1"/>
          </p:nvPr>
        </p:nvSpPr>
        <p:spPr/>
        <p:txBody>
          <a:bodyPr>
            <a:normAutofit/>
          </a:bodyPr>
          <a:lstStyle/>
          <a:p>
            <a:r>
              <a:rPr lang="en-IN" sz="1000" dirty="0" smtClean="0">
                <a:hlinkClick r:id="rId2"/>
              </a:rPr>
              <a:t>Source https</a:t>
            </a:r>
            <a:r>
              <a:rPr lang="en-IN" sz="1000" dirty="0">
                <a:hlinkClick r:id="rId2"/>
              </a:rPr>
              <a:t>://</a:t>
            </a:r>
            <a:r>
              <a:rPr lang="en-IN" sz="1000" dirty="0" smtClean="0">
                <a:hlinkClick r:id="rId2"/>
              </a:rPr>
              <a:t>towardsdatascience.com/understanding-the-bias-variance-tradeoff-165e6942b229</a:t>
            </a:r>
            <a:endParaRPr lang="en-IN" sz="1000" dirty="0"/>
          </a:p>
        </p:txBody>
      </p:sp>
      <p:pic>
        <p:nvPicPr>
          <p:cNvPr id="2052" name="Picture 4" descr="https://miro.medium.com/max/702/1*xwtSpR_zg7j7zusa4IDHNQ.png"/>
          <p:cNvPicPr>
            <a:picLocks noChangeAspect="1" noChangeArrowheads="1"/>
          </p:cNvPicPr>
          <p:nvPr/>
        </p:nvPicPr>
        <p:blipFill rotWithShape="1">
          <a:blip r:embed="rId3">
            <a:extLst>
              <a:ext uri="{28A0092B-C50C-407E-A947-70E740481C1C}">
                <a14:useLocalDpi xmlns:a14="http://schemas.microsoft.com/office/drawing/2010/main" val="0"/>
              </a:ext>
            </a:extLst>
          </a:blip>
          <a:srcRect l="233" t="-4071" r="13338" b="4071"/>
          <a:stretch/>
        </p:blipFill>
        <p:spPr bwMode="auto">
          <a:xfrm>
            <a:off x="467543" y="2348880"/>
            <a:ext cx="4112731" cy="37720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4884850" y="2348880"/>
            <a:ext cx="4106525" cy="3772094"/>
          </a:xfrm>
          <a:prstGeom prst="rect">
            <a:avLst/>
          </a:prstGeom>
        </p:spPr>
      </p:pic>
      <p:pic>
        <p:nvPicPr>
          <p:cNvPr id="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9664" b="29565"/>
          <a:stretch/>
        </p:blipFill>
        <p:spPr bwMode="auto">
          <a:xfrm>
            <a:off x="467543" y="1143000"/>
            <a:ext cx="7620000" cy="116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793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Underfitting</a:t>
            </a:r>
            <a:r>
              <a:rPr lang="en-US" dirty="0" smtClean="0"/>
              <a:t> &amp; Overfitting</a:t>
            </a:r>
            <a:endParaRPr lang="en-IN" dirty="0"/>
          </a:p>
        </p:txBody>
      </p:sp>
      <p:sp>
        <p:nvSpPr>
          <p:cNvPr id="3" name="Content Placeholder 2"/>
          <p:cNvSpPr>
            <a:spLocks noGrp="1"/>
          </p:cNvSpPr>
          <p:nvPr>
            <p:ph sz="quarter" idx="1"/>
          </p:nvPr>
        </p:nvSpPr>
        <p:spPr/>
        <p:txBody>
          <a:bodyPr>
            <a:normAutofit/>
          </a:bodyPr>
          <a:lstStyle/>
          <a:p>
            <a:r>
              <a:rPr lang="en-US" sz="2000" b="1" dirty="0" err="1" smtClean="0"/>
              <a:t>Underfitting</a:t>
            </a:r>
            <a:r>
              <a:rPr lang="en-US" sz="2000" dirty="0"/>
              <a:t> </a:t>
            </a:r>
            <a:r>
              <a:rPr lang="en-US" sz="2000" dirty="0" smtClean="0"/>
              <a:t>- </a:t>
            </a:r>
            <a:r>
              <a:rPr lang="en-US" sz="2000" dirty="0"/>
              <a:t>when a </a:t>
            </a:r>
            <a:r>
              <a:rPr lang="en-US" sz="2000" dirty="0" smtClean="0"/>
              <a:t>model is </a:t>
            </a:r>
            <a:r>
              <a:rPr lang="en-US" sz="2000" dirty="0"/>
              <a:t>unable to capture the underlying pattern of the data. </a:t>
            </a:r>
            <a:endParaRPr lang="en-US" sz="2000" dirty="0" smtClean="0"/>
          </a:p>
          <a:p>
            <a:pPr>
              <a:buFont typeface="Arial" panose="020B0604020202020204" pitchFamily="34" charset="0"/>
              <a:buChar char="•"/>
            </a:pPr>
            <a:r>
              <a:rPr lang="en-US" sz="2000" dirty="0" smtClean="0"/>
              <a:t>These </a:t>
            </a:r>
            <a:r>
              <a:rPr lang="en-US" sz="2000" dirty="0"/>
              <a:t>models usually have high bias and low variance. </a:t>
            </a:r>
            <a:endParaRPr lang="en-US" sz="2000" dirty="0" smtClean="0"/>
          </a:p>
          <a:p>
            <a:pPr>
              <a:buFont typeface="Arial" panose="020B0604020202020204" pitchFamily="34" charset="0"/>
              <a:buChar char="•"/>
            </a:pPr>
            <a:r>
              <a:rPr lang="en-US" sz="2000" dirty="0" smtClean="0"/>
              <a:t>It </a:t>
            </a:r>
            <a:r>
              <a:rPr lang="en-US" sz="2000" dirty="0"/>
              <a:t>happens when we have very less amount of data to build an accurate model or when we try to build a linear model with a nonlinear data. </a:t>
            </a:r>
            <a:endParaRPr lang="en-US" sz="2000" dirty="0" smtClean="0"/>
          </a:p>
          <a:p>
            <a:pPr>
              <a:buFont typeface="Arial" panose="020B0604020202020204" pitchFamily="34" charset="0"/>
              <a:buChar char="•"/>
            </a:pPr>
            <a:r>
              <a:rPr lang="en-US" sz="2000" dirty="0" smtClean="0"/>
              <a:t>Also</a:t>
            </a:r>
            <a:r>
              <a:rPr lang="en-US" sz="2000" dirty="0"/>
              <a:t>, these kind of models are very simple to capture the complex patterns in data like Linear and logistic regression.</a:t>
            </a:r>
          </a:p>
          <a:p>
            <a:r>
              <a:rPr lang="en-US" sz="2000" b="1" dirty="0"/>
              <a:t>O</a:t>
            </a:r>
            <a:r>
              <a:rPr lang="en-US" sz="2000" b="1" dirty="0" smtClean="0"/>
              <a:t>verfitting</a:t>
            </a:r>
            <a:r>
              <a:rPr lang="en-US" sz="2000" dirty="0"/>
              <a:t> </a:t>
            </a:r>
            <a:r>
              <a:rPr lang="en-US" sz="2000" dirty="0" smtClean="0"/>
              <a:t>- </a:t>
            </a:r>
            <a:r>
              <a:rPr lang="en-US" sz="2000" dirty="0"/>
              <a:t>when our model captures the noise along with the underlying pattern in data. </a:t>
            </a:r>
            <a:endParaRPr lang="en-US" sz="2000" dirty="0" smtClean="0"/>
          </a:p>
          <a:p>
            <a:r>
              <a:rPr lang="en-US" sz="2000" dirty="0" smtClean="0"/>
              <a:t>It </a:t>
            </a:r>
            <a:r>
              <a:rPr lang="en-US" sz="2000" dirty="0"/>
              <a:t>happens when we train our model a lot over noisy dataset. </a:t>
            </a:r>
            <a:endParaRPr lang="en-US" sz="2000" dirty="0" smtClean="0"/>
          </a:p>
          <a:p>
            <a:r>
              <a:rPr lang="en-US" sz="2000" dirty="0" smtClean="0"/>
              <a:t>These </a:t>
            </a:r>
            <a:r>
              <a:rPr lang="en-US" sz="2000" dirty="0"/>
              <a:t>models have low bias and high variance. </a:t>
            </a:r>
            <a:endParaRPr lang="en-US" sz="2000" dirty="0" smtClean="0"/>
          </a:p>
          <a:p>
            <a:r>
              <a:rPr lang="en-US" sz="2000" dirty="0" smtClean="0"/>
              <a:t>These </a:t>
            </a:r>
            <a:r>
              <a:rPr lang="en-US" sz="2000" dirty="0"/>
              <a:t>models are </a:t>
            </a:r>
            <a:r>
              <a:rPr lang="en-US" sz="2000" dirty="0" smtClean="0"/>
              <a:t>complex </a:t>
            </a:r>
            <a:r>
              <a:rPr lang="en-US" sz="2000" dirty="0"/>
              <a:t>like Decision trees which are prone to overfitting.</a:t>
            </a:r>
          </a:p>
          <a:p>
            <a:endParaRPr lang="en-IN" sz="2000" dirty="0"/>
          </a:p>
        </p:txBody>
      </p:sp>
    </p:spTree>
    <p:extLst>
      <p:ext uri="{BB962C8B-B14F-4D97-AF65-F5344CB8AC3E}">
        <p14:creationId xmlns:p14="http://schemas.microsoft.com/office/powerpoint/2010/main" val="37341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Machine Learning</a:t>
            </a:r>
            <a:endParaRPr lang="en-IN" dirty="0"/>
          </a:p>
        </p:txBody>
      </p:sp>
      <p:sp>
        <p:nvSpPr>
          <p:cNvPr id="3" name="Content Placeholder 2"/>
          <p:cNvSpPr>
            <a:spLocks noGrp="1"/>
          </p:cNvSpPr>
          <p:nvPr>
            <p:ph sz="quarter" idx="1"/>
          </p:nvPr>
        </p:nvSpPr>
        <p:spPr/>
        <p:txBody>
          <a:bodyPr>
            <a:normAutofit/>
          </a:bodyPr>
          <a:lstStyle/>
          <a:p>
            <a:r>
              <a:rPr lang="en-IN" sz="2200" i="1" dirty="0"/>
              <a:t>A computer program is said to learn from experience E with some class of tasks T and performance measure P if its performance at tasks in T, as measured by P, improves with </a:t>
            </a:r>
            <a:r>
              <a:rPr lang="en-IN" sz="2200" i="1" dirty="0" smtClean="0"/>
              <a:t>experience </a:t>
            </a:r>
            <a:r>
              <a:rPr lang="en-IN" sz="2200" i="1" dirty="0"/>
              <a:t>E.” </a:t>
            </a:r>
            <a:r>
              <a:rPr lang="en-IN" sz="2200" i="1" dirty="0" smtClean="0"/>
              <a:t>-</a:t>
            </a:r>
            <a:r>
              <a:rPr lang="en-IN" sz="2200" i="1" dirty="0"/>
              <a:t>Tom M. </a:t>
            </a:r>
            <a:r>
              <a:rPr lang="en-IN" sz="2200" i="1" dirty="0" smtClean="0"/>
              <a:t>Mitchell</a:t>
            </a:r>
          </a:p>
          <a:p>
            <a:endParaRPr lang="en-IN" i="1" dirty="0"/>
          </a:p>
          <a:p>
            <a:endParaRPr lang="en-IN" i="1" dirty="0" smtClean="0"/>
          </a:p>
          <a:p>
            <a:endParaRPr lang="en-IN" i="1" dirty="0"/>
          </a:p>
          <a:p>
            <a:endParaRPr lang="en-IN" i="1" dirty="0" smtClean="0"/>
          </a:p>
          <a:p>
            <a:endParaRPr lang="en-IN" i="1" dirty="0"/>
          </a:p>
          <a:p>
            <a:r>
              <a:rPr lang="en-US" sz="2200" b="1" dirty="0"/>
              <a:t>Machine learning</a:t>
            </a:r>
            <a:r>
              <a:rPr lang="en-US" sz="2200" dirty="0"/>
              <a:t> is a type of </a:t>
            </a:r>
            <a:r>
              <a:rPr lang="en-US" sz="2200" b="1" dirty="0"/>
              <a:t>artificial intelligence</a:t>
            </a:r>
            <a:r>
              <a:rPr lang="en-US" sz="2200" dirty="0"/>
              <a:t> (AI) that provides computers with the ability to learn without being explicitly </a:t>
            </a:r>
            <a:r>
              <a:rPr lang="en-US" sz="2200" dirty="0" smtClean="0"/>
              <a:t>programmed.</a:t>
            </a:r>
            <a:endParaRPr lang="en-IN" sz="2200" i="1" dirty="0" smtClean="0"/>
          </a:p>
          <a:p>
            <a:endParaRPr lang="en-IN" i="1"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03024387"/>
              </p:ext>
            </p:extLst>
          </p:nvPr>
        </p:nvGraphicFramePr>
        <p:xfrm>
          <a:off x="755576" y="2420888"/>
          <a:ext cx="7632848" cy="2199640"/>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2020621490"/>
                    </a:ext>
                  </a:extLst>
                </a:gridCol>
                <a:gridCol w="1908212">
                  <a:extLst>
                    <a:ext uri="{9D8B030D-6E8A-4147-A177-3AD203B41FA5}">
                      <a16:colId xmlns:a16="http://schemas.microsoft.com/office/drawing/2014/main" val="2887814554"/>
                    </a:ext>
                  </a:extLst>
                </a:gridCol>
                <a:gridCol w="1908212">
                  <a:extLst>
                    <a:ext uri="{9D8B030D-6E8A-4147-A177-3AD203B41FA5}">
                      <a16:colId xmlns:a16="http://schemas.microsoft.com/office/drawing/2014/main" val="2212228342"/>
                    </a:ext>
                  </a:extLst>
                </a:gridCol>
                <a:gridCol w="1908212">
                  <a:extLst>
                    <a:ext uri="{9D8B030D-6E8A-4147-A177-3AD203B41FA5}">
                      <a16:colId xmlns:a16="http://schemas.microsoft.com/office/drawing/2014/main" val="941031672"/>
                    </a:ext>
                  </a:extLst>
                </a:gridCol>
              </a:tblGrid>
              <a:tr h="370840">
                <a:tc>
                  <a:txBody>
                    <a:bodyPr/>
                    <a:lstStyle/>
                    <a:p>
                      <a:r>
                        <a:rPr lang="en-US" dirty="0" smtClean="0"/>
                        <a:t>Problem Type</a:t>
                      </a:r>
                      <a:endParaRPr lang="en-US" dirty="0"/>
                    </a:p>
                  </a:txBody>
                  <a:tcPr/>
                </a:tc>
                <a:tc>
                  <a:txBody>
                    <a:bodyPr/>
                    <a:lstStyle/>
                    <a:p>
                      <a:r>
                        <a:rPr lang="en-US" dirty="0" smtClean="0"/>
                        <a:t>TASK</a:t>
                      </a:r>
                      <a:endParaRPr lang="en-US" dirty="0"/>
                    </a:p>
                  </a:txBody>
                  <a:tcPr/>
                </a:tc>
                <a:tc>
                  <a:txBody>
                    <a:bodyPr/>
                    <a:lstStyle/>
                    <a:p>
                      <a:r>
                        <a:rPr lang="en-US" dirty="0" smtClean="0"/>
                        <a:t>Performance </a:t>
                      </a:r>
                      <a:endParaRPr lang="en-US" dirty="0"/>
                    </a:p>
                  </a:txBody>
                  <a:tcPr/>
                </a:tc>
                <a:tc>
                  <a:txBody>
                    <a:bodyPr/>
                    <a:lstStyle/>
                    <a:p>
                      <a:r>
                        <a:rPr lang="en-US" dirty="0" smtClean="0"/>
                        <a:t>Experience</a:t>
                      </a:r>
                      <a:endParaRPr lang="en-US" dirty="0"/>
                    </a:p>
                  </a:txBody>
                  <a:tcPr/>
                </a:tc>
                <a:extLst>
                  <a:ext uri="{0D108BD9-81ED-4DB2-BD59-A6C34878D82A}">
                    <a16:rowId xmlns:a16="http://schemas.microsoft.com/office/drawing/2014/main" val="2131949990"/>
                  </a:ext>
                </a:extLst>
              </a:tr>
              <a:tr h="370840">
                <a:tc>
                  <a:txBody>
                    <a:bodyPr/>
                    <a:lstStyle/>
                    <a:p>
                      <a:r>
                        <a:rPr lang="en-US" dirty="0" smtClean="0"/>
                        <a:t>Regression</a:t>
                      </a:r>
                      <a:endParaRPr lang="en-US" dirty="0"/>
                    </a:p>
                  </a:txBody>
                  <a:tcPr/>
                </a:tc>
                <a:tc>
                  <a:txBody>
                    <a:bodyPr/>
                    <a:lstStyle/>
                    <a:p>
                      <a:r>
                        <a:rPr kumimoji="0" lang="en-US" b="0" i="0" kern="1200" dirty="0" smtClean="0">
                          <a:solidFill>
                            <a:schemeClr val="dk1"/>
                          </a:solidFill>
                          <a:effectLst/>
                          <a:latin typeface="+mn-lt"/>
                          <a:ea typeface="+mn-ea"/>
                          <a:cs typeface="+mn-cs"/>
                        </a:rPr>
                        <a:t>Estimating number of calls in a duration</a:t>
                      </a:r>
                      <a:endParaRPr lang="en-US" dirty="0"/>
                    </a:p>
                  </a:txBody>
                  <a:tcPr/>
                </a:tc>
                <a:tc>
                  <a:txBody>
                    <a:bodyPr/>
                    <a:lstStyle/>
                    <a:p>
                      <a:r>
                        <a:rPr kumimoji="0" lang="en-US" b="0" i="0" kern="1200" dirty="0" smtClean="0">
                          <a:solidFill>
                            <a:schemeClr val="dk1"/>
                          </a:solidFill>
                          <a:effectLst/>
                          <a:latin typeface="+mn-lt"/>
                          <a:ea typeface="+mn-ea"/>
                          <a:cs typeface="+mn-cs"/>
                        </a:rPr>
                        <a:t>Mean Squared Error</a:t>
                      </a:r>
                      <a:endParaRPr lang="en-US" dirty="0"/>
                    </a:p>
                  </a:txBody>
                  <a:tcPr/>
                </a:tc>
                <a:tc>
                  <a:txBody>
                    <a:bodyPr/>
                    <a:lstStyle/>
                    <a:p>
                      <a:r>
                        <a:rPr lang="en-US" dirty="0" smtClean="0"/>
                        <a:t>Calls obtained in</a:t>
                      </a:r>
                      <a:r>
                        <a:rPr lang="en-US" baseline="0" dirty="0" smtClean="0"/>
                        <a:t> past</a:t>
                      </a:r>
                      <a:endParaRPr lang="en-US" dirty="0"/>
                    </a:p>
                  </a:txBody>
                  <a:tcPr/>
                </a:tc>
                <a:extLst>
                  <a:ext uri="{0D108BD9-81ED-4DB2-BD59-A6C34878D82A}">
                    <a16:rowId xmlns:a16="http://schemas.microsoft.com/office/drawing/2014/main" val="307775069"/>
                  </a:ext>
                </a:extLst>
              </a:tr>
              <a:tr h="370840">
                <a:tc>
                  <a:txBody>
                    <a:bodyPr/>
                    <a:lstStyle/>
                    <a:p>
                      <a:r>
                        <a:rPr lang="en-US" dirty="0" smtClean="0"/>
                        <a:t>Classification</a:t>
                      </a:r>
                      <a:endParaRPr lang="en-US" dirty="0"/>
                    </a:p>
                  </a:txBody>
                  <a:tcPr/>
                </a:tc>
                <a:tc>
                  <a:txBody>
                    <a:bodyPr/>
                    <a:lstStyle/>
                    <a:p>
                      <a:r>
                        <a:rPr lang="en-US" dirty="0" smtClean="0"/>
                        <a:t>Estimating if</a:t>
                      </a:r>
                      <a:r>
                        <a:rPr lang="en-US" baseline="0" dirty="0" smtClean="0"/>
                        <a:t> a customer will default or not</a:t>
                      </a:r>
                      <a:endParaRPr lang="en-US" dirty="0"/>
                    </a:p>
                  </a:txBody>
                  <a:tcPr/>
                </a:tc>
                <a:tc>
                  <a:txBody>
                    <a:bodyPr/>
                    <a:lstStyle/>
                    <a:p>
                      <a:r>
                        <a:rPr kumimoji="0" lang="en-US" b="0" i="0" kern="1200" dirty="0" smtClean="0">
                          <a:solidFill>
                            <a:schemeClr val="dk1"/>
                          </a:solidFill>
                          <a:effectLst/>
                          <a:latin typeface="+mn-lt"/>
                          <a:ea typeface="+mn-ea"/>
                          <a:cs typeface="+mn-cs"/>
                        </a:rPr>
                        <a:t>Cross Entropy</a:t>
                      </a:r>
                      <a:endParaRPr lang="en-US" dirty="0"/>
                    </a:p>
                  </a:txBody>
                  <a:tcPr/>
                </a:tc>
                <a:tc>
                  <a:txBody>
                    <a:bodyPr/>
                    <a:lstStyle/>
                    <a:p>
                      <a:r>
                        <a:rPr lang="en-US" dirty="0" smtClean="0"/>
                        <a:t>Customers’</a:t>
                      </a:r>
                      <a:r>
                        <a:rPr lang="en-US" baseline="0" dirty="0" smtClean="0"/>
                        <a:t> Behavior in past</a:t>
                      </a:r>
                      <a:endParaRPr lang="en-US" dirty="0"/>
                    </a:p>
                  </a:txBody>
                  <a:tcPr/>
                </a:tc>
                <a:extLst>
                  <a:ext uri="{0D108BD9-81ED-4DB2-BD59-A6C34878D82A}">
                    <a16:rowId xmlns:a16="http://schemas.microsoft.com/office/drawing/2014/main" val="3478776168"/>
                  </a:ext>
                </a:extLst>
              </a:tr>
            </a:tbl>
          </a:graphicData>
        </a:graphic>
      </p:graphicFrame>
    </p:spTree>
    <p:extLst>
      <p:ext uri="{BB962C8B-B14F-4D97-AF65-F5344CB8AC3E}">
        <p14:creationId xmlns:p14="http://schemas.microsoft.com/office/powerpoint/2010/main" val="736549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Resampling methods</a:t>
            </a:r>
          </a:p>
        </p:txBody>
      </p:sp>
      <p:sp>
        <p:nvSpPr>
          <p:cNvPr id="3" name="Content Placeholder 2"/>
          <p:cNvSpPr>
            <a:spLocks noGrp="1"/>
          </p:cNvSpPr>
          <p:nvPr>
            <p:ph sz="quarter" idx="1"/>
          </p:nvPr>
        </p:nvSpPr>
        <p:spPr/>
        <p:txBody>
          <a:bodyPr>
            <a:normAutofit lnSpcReduction="10000"/>
          </a:bodyPr>
          <a:lstStyle/>
          <a:p>
            <a:r>
              <a:rPr lang="en-US" sz="2000" dirty="0" smtClean="0"/>
              <a:t>Repeatedly </a:t>
            </a:r>
            <a:r>
              <a:rPr lang="en-US" sz="2000" dirty="0"/>
              <a:t>drawing samples from a training set and refitting a model of interest on each sample in order to obtain additional information about the fitted </a:t>
            </a:r>
            <a:r>
              <a:rPr lang="en-US" sz="2000" dirty="0" smtClean="0"/>
              <a:t>model. e.g. Estimating variability </a:t>
            </a:r>
            <a:r>
              <a:rPr lang="en-US" sz="2000" dirty="0"/>
              <a:t>of a linear </a:t>
            </a:r>
            <a:r>
              <a:rPr lang="en-US" sz="2000" dirty="0" smtClean="0"/>
              <a:t>regression</a:t>
            </a:r>
            <a:endParaRPr lang="en-IN" sz="2000" dirty="0" smtClean="0"/>
          </a:p>
          <a:p>
            <a:r>
              <a:rPr lang="en-IN" sz="2000" dirty="0" smtClean="0"/>
              <a:t>2 common resampling methods - </a:t>
            </a:r>
            <a:r>
              <a:rPr lang="en-IN" sz="2000" b="1" dirty="0" smtClean="0"/>
              <a:t>cross-validation </a:t>
            </a:r>
            <a:r>
              <a:rPr lang="en-IN" sz="2000" b="1" dirty="0"/>
              <a:t>and the bootstrap</a:t>
            </a:r>
            <a:r>
              <a:rPr lang="en-IN" sz="2000" dirty="0" smtClean="0"/>
              <a:t>.</a:t>
            </a:r>
          </a:p>
          <a:p>
            <a:r>
              <a:rPr lang="en-US" sz="2000" b="1" dirty="0" smtClean="0"/>
              <a:t>Bootstrapping</a:t>
            </a:r>
            <a:r>
              <a:rPr lang="en-US" sz="2000" dirty="0" smtClean="0"/>
              <a:t> - The </a:t>
            </a:r>
            <a:r>
              <a:rPr lang="en-US" sz="2000" dirty="0"/>
              <a:t>bootstrap method is a resampling technique used to estimate statistics </a:t>
            </a:r>
            <a:r>
              <a:rPr lang="en-US" sz="2000" dirty="0" smtClean="0"/>
              <a:t>like mean, </a:t>
            </a:r>
            <a:r>
              <a:rPr lang="en-US" sz="2000" dirty="0" err="1" smtClean="0"/>
              <a:t>sd</a:t>
            </a:r>
            <a:r>
              <a:rPr lang="en-US" sz="2000" dirty="0" smtClean="0"/>
              <a:t> on </a:t>
            </a:r>
            <a:r>
              <a:rPr lang="en-US" sz="2000" dirty="0"/>
              <a:t>a population by sampling a dataset with replacement.</a:t>
            </a:r>
            <a:endParaRPr lang="en-US" sz="2000" dirty="0" smtClean="0"/>
          </a:p>
          <a:p>
            <a:r>
              <a:rPr lang="en-US" sz="2000" b="1" dirty="0" smtClean="0"/>
              <a:t>Cross-Validation</a:t>
            </a:r>
            <a:r>
              <a:rPr lang="en-US" sz="2000" dirty="0" smtClean="0"/>
              <a:t> </a:t>
            </a:r>
            <a:r>
              <a:rPr lang="en-US" sz="2100" dirty="0"/>
              <a:t>is </a:t>
            </a:r>
            <a:r>
              <a:rPr lang="en-US" sz="2100" dirty="0"/>
              <a:t>a technique for evaluating ML models by training several ML models on </a:t>
            </a:r>
            <a:r>
              <a:rPr lang="en-US" sz="2100" dirty="0"/>
              <a:t>training data </a:t>
            </a:r>
            <a:r>
              <a:rPr lang="en-US" sz="2100" dirty="0"/>
              <a:t>and evaluating them on the </a:t>
            </a:r>
            <a:r>
              <a:rPr lang="en-US" sz="2100" dirty="0"/>
              <a:t>test data</a:t>
            </a:r>
            <a:r>
              <a:rPr lang="en-US" sz="2100" dirty="0"/>
              <a:t>. </a:t>
            </a:r>
            <a:r>
              <a:rPr lang="en-US" sz="2100" dirty="0"/>
              <a:t>It is used to </a:t>
            </a:r>
            <a:r>
              <a:rPr lang="en-US" sz="2100" dirty="0"/>
              <a:t>detect </a:t>
            </a:r>
            <a:r>
              <a:rPr lang="en-US" sz="2100" dirty="0"/>
              <a:t>overfitting.</a:t>
            </a:r>
          </a:p>
          <a:p>
            <a:r>
              <a:rPr lang="en-US" sz="2000" dirty="0" smtClean="0"/>
              <a:t>can </a:t>
            </a:r>
            <a:r>
              <a:rPr lang="en-US" sz="2000" dirty="0"/>
              <a:t>be used to estimate the test error associated with a given statistical learning method in order to evaluate its performance, or to select the appropriate level of flexibility. </a:t>
            </a:r>
            <a:endParaRPr lang="en-US" sz="2000" dirty="0" smtClean="0"/>
          </a:p>
          <a:p>
            <a:r>
              <a:rPr lang="en-US" sz="2000" dirty="0" smtClean="0"/>
              <a:t>The </a:t>
            </a:r>
            <a:r>
              <a:rPr lang="en-US" sz="2000" dirty="0"/>
              <a:t>process of evaluating a model’s performance is known as model assessment, whereas model the process of selecting the proper level of flexibility for a model is known as assessment model </a:t>
            </a:r>
            <a:r>
              <a:rPr lang="en-US" sz="2000" dirty="0" smtClean="0"/>
              <a:t>selection</a:t>
            </a:r>
          </a:p>
          <a:p>
            <a:endParaRPr lang="en-IN" sz="2000" dirty="0"/>
          </a:p>
        </p:txBody>
      </p:sp>
    </p:spTree>
    <p:extLst>
      <p:ext uri="{BB962C8B-B14F-4D97-AF65-F5344CB8AC3E}">
        <p14:creationId xmlns:p14="http://schemas.microsoft.com/office/powerpoint/2010/main" val="402739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Cross Validation (CV)</a:t>
            </a:r>
            <a:endParaRPr lang="en-IN" dirty="0"/>
          </a:p>
        </p:txBody>
      </p:sp>
      <p:sp>
        <p:nvSpPr>
          <p:cNvPr id="3" name="Content Placeholder 2"/>
          <p:cNvSpPr>
            <a:spLocks noGrp="1"/>
          </p:cNvSpPr>
          <p:nvPr>
            <p:ph sz="quarter" idx="1"/>
          </p:nvPr>
        </p:nvSpPr>
        <p:spPr/>
        <p:txBody>
          <a:bodyPr>
            <a:normAutofit/>
          </a:bodyPr>
          <a:lstStyle/>
          <a:p>
            <a:r>
              <a:rPr lang="en-IN" dirty="0" smtClean="0"/>
              <a:t>Hold out method </a:t>
            </a:r>
            <a:endParaRPr lang="en-IN" dirty="0" smtClean="0"/>
          </a:p>
          <a:p>
            <a:r>
              <a:rPr lang="en-US" sz="2000" dirty="0"/>
              <a:t>we reserve </a:t>
            </a:r>
            <a:r>
              <a:rPr lang="en-US" sz="2000" dirty="0" smtClean="0"/>
              <a:t>70</a:t>
            </a:r>
            <a:r>
              <a:rPr lang="en-US" sz="2000" dirty="0"/>
              <a:t>% of the dataset for validation and the remaining </a:t>
            </a:r>
            <a:r>
              <a:rPr lang="en-US" sz="2000" dirty="0" smtClean="0"/>
              <a:t>30</a:t>
            </a:r>
            <a:r>
              <a:rPr lang="en-US" sz="2000" dirty="0"/>
              <a:t>% for model </a:t>
            </a:r>
            <a:r>
              <a:rPr lang="en-US" sz="2000" dirty="0" smtClean="0"/>
              <a:t>training.(ratios may vary)</a:t>
            </a:r>
          </a:p>
          <a:p>
            <a:r>
              <a:rPr lang="en-US" sz="2000" dirty="0" smtClean="0"/>
              <a:t>Chances of missing out information during training is high</a:t>
            </a:r>
            <a:endParaRPr lang="en-IN" sz="2000" dirty="0" smtClean="0"/>
          </a:p>
          <a:p>
            <a:r>
              <a:rPr lang="en-US" sz="2000" dirty="0" smtClean="0"/>
              <a:t>A part of data is stored for testing. Model is trained on the other part of the data (train set)</a:t>
            </a:r>
          </a:p>
          <a:p>
            <a:endParaRPr lang="en-IN" sz="2000" dirty="0"/>
          </a:p>
          <a:p>
            <a:r>
              <a:rPr lang="en-US" dirty="0" smtClean="0"/>
              <a:t>Leave one out CV</a:t>
            </a:r>
          </a:p>
          <a:p>
            <a:r>
              <a:rPr lang="en-US" sz="2000" dirty="0" smtClean="0"/>
              <a:t>Attempts to address the drawback of Hold out method</a:t>
            </a:r>
          </a:p>
          <a:p>
            <a:r>
              <a:rPr lang="en-US" sz="2000" dirty="0" smtClean="0"/>
              <a:t>Instead of 30% of observation only 1 observation is kept for </a:t>
            </a:r>
            <a:r>
              <a:rPr lang="en-US" sz="2000" dirty="0" err="1" smtClean="0"/>
              <a:t>validn</a:t>
            </a:r>
            <a:r>
              <a:rPr lang="en-US" sz="2000" dirty="0" smtClean="0"/>
              <a:t>.</a:t>
            </a:r>
          </a:p>
          <a:p>
            <a:r>
              <a:rPr lang="en-US" sz="2000" dirty="0" smtClean="0"/>
              <a:t>N such Models </a:t>
            </a:r>
            <a:r>
              <a:rPr lang="en-US" sz="2000" dirty="0" smtClean="0"/>
              <a:t>are</a:t>
            </a:r>
            <a:r>
              <a:rPr lang="en-US" sz="2000" dirty="0" smtClean="0"/>
              <a:t> fit on n-1 training observations.</a:t>
            </a:r>
          </a:p>
          <a:p>
            <a:r>
              <a:rPr lang="en-US" sz="2000" dirty="0"/>
              <a:t>n Predictions are done on only single observation(left out observation</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5220072" y="3140968"/>
            <a:ext cx="3206915" cy="755689"/>
          </a:xfrm>
          <a:prstGeom prst="rect">
            <a:avLst/>
          </a:prstGeom>
        </p:spPr>
      </p:pic>
    </p:spTree>
    <p:extLst>
      <p:ext uri="{BB962C8B-B14F-4D97-AF65-F5344CB8AC3E}">
        <p14:creationId xmlns:p14="http://schemas.microsoft.com/office/powerpoint/2010/main" val="2803522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Cross Validation (CV)</a:t>
            </a:r>
          </a:p>
        </p:txBody>
      </p:sp>
      <p:sp>
        <p:nvSpPr>
          <p:cNvPr id="3" name="Content Placeholder 2"/>
          <p:cNvSpPr>
            <a:spLocks noGrp="1"/>
          </p:cNvSpPr>
          <p:nvPr>
            <p:ph sz="quarter" idx="1"/>
          </p:nvPr>
        </p:nvSpPr>
        <p:spPr/>
        <p:txBody>
          <a:bodyPr>
            <a:noAutofit/>
          </a:bodyPr>
          <a:lstStyle/>
          <a:p>
            <a:r>
              <a:rPr lang="en-US" sz="2000" dirty="0" smtClean="0"/>
              <a:t>Advantage </a:t>
            </a:r>
            <a:r>
              <a:rPr lang="en-US" sz="2000" dirty="0"/>
              <a:t>– Far less bias</a:t>
            </a:r>
          </a:p>
          <a:p>
            <a:r>
              <a:rPr lang="en-US" sz="2000" dirty="0"/>
              <a:t>Disadvantage – computationally </a:t>
            </a:r>
            <a:r>
              <a:rPr lang="en-US" sz="2000" dirty="0" smtClean="0"/>
              <a:t>extensive</a:t>
            </a:r>
          </a:p>
          <a:p>
            <a:endParaRPr lang="en-US" sz="2000" dirty="0"/>
          </a:p>
          <a:p>
            <a:endParaRPr lang="en-US" sz="2000" dirty="0" smtClean="0"/>
          </a:p>
          <a:p>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r>
              <a:rPr lang="en-IN" sz="2400" b="1" dirty="0" smtClean="0"/>
              <a:t>k-Fold </a:t>
            </a:r>
            <a:r>
              <a:rPr lang="en-IN" sz="2400" b="1" dirty="0"/>
              <a:t>Cross-Validation </a:t>
            </a:r>
            <a:r>
              <a:rPr lang="en-IN" sz="2400" b="1" dirty="0" smtClean="0"/>
              <a:t>(right image)</a:t>
            </a:r>
          </a:p>
          <a:p>
            <a:r>
              <a:rPr lang="en-US" sz="2000" dirty="0"/>
              <a:t> the data is divided </a:t>
            </a:r>
            <a:r>
              <a:rPr lang="en-US" sz="2000" dirty="0" smtClean="0"/>
              <a:t>randomly into </a:t>
            </a:r>
            <a:r>
              <a:rPr lang="en-US" sz="2000" dirty="0"/>
              <a:t>k </a:t>
            </a:r>
            <a:r>
              <a:rPr lang="en-US" sz="2000" dirty="0" smtClean="0"/>
              <a:t>equal subsets</a:t>
            </a:r>
            <a:endParaRPr lang="en-IN" sz="2000" dirty="0"/>
          </a:p>
          <a:p>
            <a:r>
              <a:rPr lang="en-US" sz="2000" dirty="0"/>
              <a:t>holdout method is repeated k times, such that </a:t>
            </a:r>
            <a:r>
              <a:rPr lang="en-US" sz="2000" i="1" dirty="0"/>
              <a:t>each time, one of the k subsets is used as the test set/ validation set and the other k-1 subsets are put together to form a training set</a:t>
            </a:r>
            <a:r>
              <a:rPr lang="en-US" sz="2000" dirty="0"/>
              <a:t>. </a:t>
            </a:r>
            <a:endParaRPr lang="en-IN" sz="2000" dirty="0"/>
          </a:p>
        </p:txBody>
      </p:sp>
      <p:pic>
        <p:nvPicPr>
          <p:cNvPr id="4" name="Picture 3"/>
          <p:cNvPicPr>
            <a:picLocks noChangeAspect="1"/>
          </p:cNvPicPr>
          <p:nvPr/>
        </p:nvPicPr>
        <p:blipFill>
          <a:blip r:embed="rId2"/>
          <a:stretch>
            <a:fillRect/>
          </a:stretch>
        </p:blipFill>
        <p:spPr>
          <a:xfrm>
            <a:off x="723594" y="2056047"/>
            <a:ext cx="3848406" cy="2093034"/>
          </a:xfrm>
          <a:prstGeom prst="rect">
            <a:avLst/>
          </a:prstGeom>
        </p:spPr>
      </p:pic>
      <p:pic>
        <p:nvPicPr>
          <p:cNvPr id="5" name="Picture 4"/>
          <p:cNvPicPr>
            <a:picLocks noChangeAspect="1"/>
          </p:cNvPicPr>
          <p:nvPr/>
        </p:nvPicPr>
        <p:blipFill>
          <a:blip r:embed="rId3"/>
          <a:stretch>
            <a:fillRect/>
          </a:stretch>
        </p:blipFill>
        <p:spPr>
          <a:xfrm>
            <a:off x="4716016" y="2056045"/>
            <a:ext cx="3970784" cy="2165043"/>
          </a:xfrm>
          <a:prstGeom prst="rect">
            <a:avLst/>
          </a:prstGeom>
        </p:spPr>
      </p:pic>
    </p:spTree>
    <p:extLst>
      <p:ext uri="{BB962C8B-B14F-4D97-AF65-F5344CB8AC3E}">
        <p14:creationId xmlns:p14="http://schemas.microsoft.com/office/powerpoint/2010/main" val="2163582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Metrics for Regression</a:t>
            </a:r>
            <a:endParaRPr lang="en-IN"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b="1" dirty="0" smtClean="0"/>
              <a:t>1. RMSE</a:t>
            </a:r>
            <a:r>
              <a:rPr lang="en-US" dirty="0" smtClean="0"/>
              <a:t>(root mean square error)</a:t>
            </a:r>
          </a:p>
          <a:p>
            <a:pPr marL="0" indent="0">
              <a:buNone/>
            </a:pPr>
            <a:endParaRPr lang="en-US" dirty="0" smtClean="0"/>
          </a:p>
          <a:p>
            <a:pPr marL="0" indent="0">
              <a:buNone/>
            </a:pPr>
            <a:endParaRPr lang="en-US" dirty="0" smtClean="0"/>
          </a:p>
          <a:p>
            <a:pPr>
              <a:buFont typeface="Arial" panose="020B0604020202020204" pitchFamily="34" charset="0"/>
              <a:buChar char="•"/>
            </a:pPr>
            <a:endParaRPr lang="en-US" sz="2000" dirty="0" smtClean="0"/>
          </a:p>
          <a:p>
            <a:pPr marL="0" indent="0">
              <a:buNone/>
            </a:pPr>
            <a:r>
              <a:rPr lang="en-US" sz="2000" dirty="0"/>
              <a:t> </a:t>
            </a:r>
            <a:r>
              <a:rPr lang="en-US" sz="2000" dirty="0" smtClean="0"/>
              <a:t> N </a:t>
            </a:r>
            <a:r>
              <a:rPr lang="en-US" sz="2000" dirty="0"/>
              <a:t>is total Number of </a:t>
            </a:r>
            <a:r>
              <a:rPr lang="en-US" sz="2000" dirty="0" smtClean="0"/>
              <a:t>observations</a:t>
            </a:r>
            <a:endParaRPr lang="en-US" sz="2000" dirty="0"/>
          </a:p>
          <a:p>
            <a:pPr marL="0" indent="0">
              <a:buNone/>
            </a:pPr>
            <a:r>
              <a:rPr lang="en-IN" b="1" dirty="0" smtClean="0"/>
              <a:t>2. R-Square</a:t>
            </a:r>
          </a:p>
          <a:p>
            <a:r>
              <a:rPr lang="en-US" sz="2200" dirty="0" smtClean="0"/>
              <a:t>In R square, MSE(baseline) was added a benchmark</a:t>
            </a:r>
          </a:p>
          <a:p>
            <a:endParaRPr lang="en-IN" sz="2200"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r>
              <a:rPr lang="en-US" sz="2000" dirty="0" smtClean="0"/>
              <a:t>SS(RES) : Residual Sum of squares of model</a:t>
            </a:r>
          </a:p>
          <a:p>
            <a:pPr>
              <a:buFont typeface="Arial" panose="020B0604020202020204" pitchFamily="34" charset="0"/>
              <a:buChar char="•"/>
            </a:pPr>
            <a:r>
              <a:rPr lang="en-US" sz="2000" dirty="0" smtClean="0"/>
              <a:t>SS(TOT) </a:t>
            </a:r>
            <a:r>
              <a:rPr lang="en-US" sz="2000" dirty="0"/>
              <a:t>: </a:t>
            </a:r>
            <a:r>
              <a:rPr lang="en-US" sz="2000" dirty="0" smtClean="0"/>
              <a:t>Total </a:t>
            </a:r>
            <a:r>
              <a:rPr lang="en-US" sz="2000" dirty="0"/>
              <a:t>Sum of squares of </a:t>
            </a:r>
            <a:r>
              <a:rPr lang="en-US" sz="2000" dirty="0" smtClean="0"/>
              <a:t>model (</a:t>
            </a:r>
            <a:r>
              <a:rPr lang="en-US" sz="2000" dirty="0"/>
              <a:t>comparing the actual y values to our baseline model the </a:t>
            </a:r>
            <a:r>
              <a:rPr lang="en-US" sz="2000" dirty="0" smtClean="0"/>
              <a:t>mean)</a:t>
            </a:r>
            <a:endParaRPr lang="en-US" sz="2000" dirty="0"/>
          </a:p>
        </p:txBody>
      </p:sp>
      <p:pic>
        <p:nvPicPr>
          <p:cNvPr id="3074" name="Picture 2" descr="model evaluation, rmse, root mean squared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3409950" cy="86409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miro.medium.com/max/2109/1*_HbrAW-tMRBli6ASD5Btt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9" y="3820596"/>
            <a:ext cx="6739999"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919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Metrics for Regression</a:t>
            </a:r>
            <a:endParaRPr lang="en-IN" dirty="0"/>
          </a:p>
        </p:txBody>
      </p:sp>
      <p:sp>
        <p:nvSpPr>
          <p:cNvPr id="3" name="Content Placeholder 2"/>
          <p:cNvSpPr>
            <a:spLocks noGrp="1"/>
          </p:cNvSpPr>
          <p:nvPr>
            <p:ph sz="quarter" idx="1"/>
          </p:nvPr>
        </p:nvSpPr>
        <p:spPr>
          <a:xfrm>
            <a:off x="457200" y="1172497"/>
            <a:ext cx="8229600" cy="4937760"/>
          </a:xfrm>
        </p:spPr>
        <p:txBody>
          <a:bodyPr>
            <a:normAutofit/>
          </a:bodyPr>
          <a:lstStyle/>
          <a:p>
            <a:r>
              <a:rPr lang="en-IN" b="1" dirty="0"/>
              <a:t>Adjusted </a:t>
            </a:r>
            <a:r>
              <a:rPr lang="en-IN" b="1" dirty="0" smtClean="0"/>
              <a:t>R-Squared</a:t>
            </a:r>
          </a:p>
          <a:p>
            <a:r>
              <a:rPr lang="en-US" sz="2000" dirty="0" smtClean="0"/>
              <a:t>R square will always keep on increasing if a new variable is added</a:t>
            </a:r>
          </a:p>
          <a:p>
            <a:r>
              <a:rPr lang="en-US" sz="2000" dirty="0" smtClean="0"/>
              <a:t>It does not penalize addition of new variables which do not add any information</a:t>
            </a:r>
          </a:p>
          <a:p>
            <a:r>
              <a:rPr lang="en-US" sz="2000" dirty="0" smtClean="0"/>
              <a:t>So adjusted R square was introduced.</a:t>
            </a:r>
          </a:p>
          <a:p>
            <a:endParaRPr lang="en-US" sz="2000" dirty="0"/>
          </a:p>
          <a:p>
            <a:endParaRPr lang="en-US" sz="2000" dirty="0" smtClean="0"/>
          </a:p>
          <a:p>
            <a:endParaRPr lang="en-US" sz="2000" dirty="0"/>
          </a:p>
          <a:p>
            <a:r>
              <a:rPr lang="en-US" sz="2000" dirty="0"/>
              <a:t>k: number of features</a:t>
            </a:r>
          </a:p>
          <a:p>
            <a:r>
              <a:rPr lang="en-US" sz="2000" dirty="0"/>
              <a:t>n: number of samples</a:t>
            </a:r>
          </a:p>
          <a:p>
            <a:endParaRPr lang="en-US" sz="2000" dirty="0" smtClean="0"/>
          </a:p>
          <a:p>
            <a:endParaRPr lang="en-IN" sz="2000" dirty="0" smtClean="0"/>
          </a:p>
          <a:p>
            <a:r>
              <a:rPr lang="en-IN" sz="1000" dirty="0">
                <a:hlinkClick r:id="rId2"/>
              </a:rPr>
              <a:t>https://www.analyticsvidhya.com/blog/2019/08/11-important-model-evaluation-error-metrics/</a:t>
            </a:r>
            <a:endParaRPr lang="en-IN" sz="1000" b="1" dirty="0"/>
          </a:p>
        </p:txBody>
      </p:sp>
      <p:pic>
        <p:nvPicPr>
          <p:cNvPr id="4098" name="Picture 2" descr="https://s3-ap-south-1.amazonaws.com/av-blog-media/wp-content/uploads/2019/05/Screenshot-2019-05-16-at-7.14.36-PM.png"/>
          <p:cNvPicPr>
            <a:picLocks noChangeAspect="1" noChangeArrowheads="1"/>
          </p:cNvPicPr>
          <p:nvPr/>
        </p:nvPicPr>
        <p:blipFill rotWithShape="1">
          <a:blip r:embed="rId3">
            <a:extLst>
              <a:ext uri="{28A0092B-C50C-407E-A947-70E740481C1C}">
                <a14:useLocalDpi xmlns:a14="http://schemas.microsoft.com/office/drawing/2010/main" val="0"/>
              </a:ext>
            </a:extLst>
          </a:blip>
          <a:srcRect l="6920" t="11396" r="7447" b="15181"/>
          <a:stretch/>
        </p:blipFill>
        <p:spPr bwMode="auto">
          <a:xfrm>
            <a:off x="875589" y="3184024"/>
            <a:ext cx="3696411"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16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IN" dirty="0"/>
              <a:t>Confusion Matrix</a:t>
            </a:r>
          </a:p>
          <a:p>
            <a:r>
              <a:rPr lang="en-IN" dirty="0"/>
              <a:t>Gain Chart </a:t>
            </a:r>
          </a:p>
          <a:p>
            <a:r>
              <a:rPr lang="en-IN" dirty="0"/>
              <a:t>Gini Index</a:t>
            </a:r>
          </a:p>
          <a:p>
            <a:r>
              <a:rPr lang="en-IN" dirty="0"/>
              <a:t>Kolmogorov Smirnov Chart</a:t>
            </a:r>
          </a:p>
          <a:p>
            <a:r>
              <a:rPr lang="en-IN" dirty="0"/>
              <a:t>AUC – ROC</a:t>
            </a:r>
          </a:p>
          <a:p>
            <a:r>
              <a:rPr lang="en-IN" dirty="0"/>
              <a:t>Gini Coefficient</a:t>
            </a:r>
            <a:endParaRPr lang="en-IN" dirty="0"/>
          </a:p>
        </p:txBody>
      </p:sp>
    </p:spTree>
    <p:extLst>
      <p:ext uri="{BB962C8B-B14F-4D97-AF65-F5344CB8AC3E}">
        <p14:creationId xmlns:p14="http://schemas.microsoft.com/office/powerpoint/2010/main" val="3888745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Evaluation Metrics for </a:t>
            </a:r>
            <a:r>
              <a:rPr lang="en-US" dirty="0" smtClean="0"/>
              <a:t>Classification</a:t>
            </a:r>
            <a:endParaRPr lang="en-IN" dirty="0"/>
          </a:p>
        </p:txBody>
      </p:sp>
      <p:sp>
        <p:nvSpPr>
          <p:cNvPr id="3" name="Content Placeholder 2"/>
          <p:cNvSpPr>
            <a:spLocks noGrp="1"/>
          </p:cNvSpPr>
          <p:nvPr>
            <p:ph sz="quarter" idx="1"/>
          </p:nvPr>
        </p:nvSpPr>
        <p:spPr/>
        <p:txBody>
          <a:bodyPr>
            <a:normAutofit/>
          </a:bodyPr>
          <a:lstStyle/>
          <a:p>
            <a:r>
              <a:rPr lang="en-IN" dirty="0" smtClean="0"/>
              <a:t>A. Confusion Matrix</a:t>
            </a:r>
          </a:p>
          <a:p>
            <a:pPr marL="0" indent="0">
              <a:buNone/>
            </a:pPr>
            <a:r>
              <a:rPr lang="en-US" sz="2200" dirty="0" smtClean="0"/>
              <a:t>It is a matrix of actual and predicted target variable.</a:t>
            </a:r>
          </a:p>
          <a:p>
            <a:pPr marL="0" indent="0">
              <a:buNone/>
            </a:pPr>
            <a:r>
              <a:rPr lang="en-US" sz="2200" b="1" dirty="0"/>
              <a:t>Definition of the Terms:</a:t>
            </a:r>
            <a:r>
              <a:rPr lang="en-US" sz="2200" dirty="0"/>
              <a:t/>
            </a:r>
            <a:br>
              <a:rPr lang="en-US" sz="2200" dirty="0"/>
            </a:br>
            <a:r>
              <a:rPr lang="en-US" sz="2000" dirty="0"/>
              <a:t>• Positive (P) : Observation is </a:t>
            </a:r>
            <a:r>
              <a:rPr lang="en-US" sz="2000" dirty="0" smtClean="0"/>
              <a:t>positive</a:t>
            </a:r>
            <a:r>
              <a:rPr lang="en-US" sz="2000" dirty="0"/>
              <a:t/>
            </a:r>
            <a:br>
              <a:rPr lang="en-US" sz="2000" dirty="0"/>
            </a:br>
            <a:r>
              <a:rPr lang="en-US" sz="2000" dirty="0"/>
              <a:t>• Negative (N) : Observation is not positive </a:t>
            </a:r>
            <a:endParaRPr lang="en-US" sz="2000" dirty="0" smtClean="0"/>
          </a:p>
          <a:p>
            <a:pPr marL="0" indent="0">
              <a:buNone/>
            </a:pPr>
            <a:r>
              <a:rPr lang="en-US" sz="2000" dirty="0" smtClean="0"/>
              <a:t>• </a:t>
            </a:r>
            <a:r>
              <a:rPr lang="en-US" sz="2000" dirty="0"/>
              <a:t>True Positive (TP) : Observation is positive, and is predicted to be positive.</a:t>
            </a:r>
            <a:r>
              <a:rPr lang="en-US" sz="2000" dirty="0"/>
              <a:t/>
            </a:r>
            <a:br>
              <a:rPr lang="en-US" sz="2000" dirty="0"/>
            </a:br>
            <a:r>
              <a:rPr lang="en-US" sz="2000" dirty="0"/>
              <a:t>• False Negative (FN) : Observation is positive, but is predicted negative.</a:t>
            </a:r>
            <a:r>
              <a:rPr lang="en-US" sz="2000" dirty="0"/>
              <a:t/>
            </a:r>
            <a:br>
              <a:rPr lang="en-US" sz="2000" dirty="0"/>
            </a:br>
            <a:r>
              <a:rPr lang="en-US" sz="2000" dirty="0"/>
              <a:t>• True Negative (TN) : Observation is negative, and is predicted to be </a:t>
            </a:r>
            <a:r>
              <a:rPr lang="en-US" sz="2000" dirty="0" smtClean="0"/>
              <a:t>negative</a:t>
            </a:r>
            <a:r>
              <a:rPr lang="en-US" sz="2000" dirty="0"/>
              <a:t/>
            </a:r>
            <a:br>
              <a:rPr lang="en-US" sz="2000" dirty="0"/>
            </a:br>
            <a:r>
              <a:rPr lang="en-US" sz="2000" dirty="0"/>
              <a:t>• False Positive (FP) : Observation is negative, but is predicted positive.</a:t>
            </a:r>
            <a:endParaRPr lang="en-IN" sz="2000" dirty="0" smtClean="0"/>
          </a:p>
          <a:p>
            <a:endParaRPr lang="en-IN" dirty="0" smtClean="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365217065"/>
              </p:ext>
            </p:extLst>
          </p:nvPr>
        </p:nvGraphicFramePr>
        <p:xfrm>
          <a:off x="683568" y="4509120"/>
          <a:ext cx="6096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90155573"/>
                    </a:ext>
                  </a:extLst>
                </a:gridCol>
                <a:gridCol w="2032000">
                  <a:extLst>
                    <a:ext uri="{9D8B030D-6E8A-4147-A177-3AD203B41FA5}">
                      <a16:colId xmlns:a16="http://schemas.microsoft.com/office/drawing/2014/main" val="3945705441"/>
                    </a:ext>
                  </a:extLst>
                </a:gridCol>
                <a:gridCol w="2032000">
                  <a:extLst>
                    <a:ext uri="{9D8B030D-6E8A-4147-A177-3AD203B41FA5}">
                      <a16:colId xmlns:a16="http://schemas.microsoft.com/office/drawing/2014/main" val="3342820663"/>
                    </a:ext>
                  </a:extLst>
                </a:gridCol>
              </a:tblGrid>
              <a:tr h="370840">
                <a:tc>
                  <a:txBody>
                    <a:bodyPr/>
                    <a:lstStyle/>
                    <a:p>
                      <a:endParaRPr lang="en-IN" dirty="0"/>
                    </a:p>
                  </a:txBody>
                  <a:tcPr/>
                </a:tc>
                <a:tc>
                  <a:txBody>
                    <a:bodyPr/>
                    <a:lstStyle/>
                    <a:p>
                      <a:r>
                        <a:rPr lang="en-US" dirty="0" smtClean="0"/>
                        <a:t>Predicted Positive</a:t>
                      </a:r>
                      <a:endParaRPr lang="en-IN" dirty="0"/>
                    </a:p>
                  </a:txBody>
                  <a:tcPr/>
                </a:tc>
                <a:tc>
                  <a:txBody>
                    <a:bodyPr/>
                    <a:lstStyle/>
                    <a:p>
                      <a:r>
                        <a:rPr lang="en-US" dirty="0" smtClean="0"/>
                        <a:t>Predicted Negative</a:t>
                      </a:r>
                      <a:endParaRPr lang="en-IN" dirty="0"/>
                    </a:p>
                  </a:txBody>
                  <a:tcPr/>
                </a:tc>
                <a:extLst>
                  <a:ext uri="{0D108BD9-81ED-4DB2-BD59-A6C34878D82A}">
                    <a16:rowId xmlns:a16="http://schemas.microsoft.com/office/drawing/2014/main" val="4209092131"/>
                  </a:ext>
                </a:extLst>
              </a:tr>
              <a:tr h="370840">
                <a:tc>
                  <a:txBody>
                    <a:bodyPr/>
                    <a:lstStyle/>
                    <a:p>
                      <a:r>
                        <a:rPr lang="en-US" dirty="0" smtClean="0"/>
                        <a:t>Actual Positive</a:t>
                      </a:r>
                      <a:endParaRPr lang="en-IN" dirty="0"/>
                    </a:p>
                  </a:txBody>
                  <a:tcPr/>
                </a:tc>
                <a:tc>
                  <a:txBody>
                    <a:bodyPr/>
                    <a:lstStyle/>
                    <a:p>
                      <a:r>
                        <a:rPr lang="en-US" dirty="0" smtClean="0"/>
                        <a:t>TP</a:t>
                      </a:r>
                      <a:endParaRPr lang="en-IN" dirty="0"/>
                    </a:p>
                  </a:txBody>
                  <a:tcPr/>
                </a:tc>
                <a:tc>
                  <a:txBody>
                    <a:bodyPr/>
                    <a:lstStyle/>
                    <a:p>
                      <a:r>
                        <a:rPr lang="en-US" dirty="0" smtClean="0"/>
                        <a:t>FN</a:t>
                      </a:r>
                      <a:endParaRPr lang="en-IN" dirty="0"/>
                    </a:p>
                  </a:txBody>
                  <a:tcPr/>
                </a:tc>
                <a:extLst>
                  <a:ext uri="{0D108BD9-81ED-4DB2-BD59-A6C34878D82A}">
                    <a16:rowId xmlns:a16="http://schemas.microsoft.com/office/drawing/2014/main" val="3026671548"/>
                  </a:ext>
                </a:extLst>
              </a:tr>
              <a:tr h="370840">
                <a:tc>
                  <a:txBody>
                    <a:bodyPr/>
                    <a:lstStyle/>
                    <a:p>
                      <a:r>
                        <a:rPr lang="en-US" dirty="0" smtClean="0"/>
                        <a:t>Actual Negative</a:t>
                      </a:r>
                      <a:endParaRPr lang="en-IN" dirty="0"/>
                    </a:p>
                  </a:txBody>
                  <a:tcPr/>
                </a:tc>
                <a:tc>
                  <a:txBody>
                    <a:bodyPr/>
                    <a:lstStyle/>
                    <a:p>
                      <a:r>
                        <a:rPr lang="en-US" dirty="0" smtClean="0"/>
                        <a:t>FP</a:t>
                      </a:r>
                      <a:endParaRPr lang="en-IN" dirty="0"/>
                    </a:p>
                  </a:txBody>
                  <a:tcPr/>
                </a:tc>
                <a:tc>
                  <a:txBody>
                    <a:bodyPr/>
                    <a:lstStyle/>
                    <a:p>
                      <a:r>
                        <a:rPr lang="en-US" dirty="0" smtClean="0"/>
                        <a:t>TN</a:t>
                      </a:r>
                      <a:endParaRPr lang="en-IN" dirty="0"/>
                    </a:p>
                  </a:txBody>
                  <a:tcPr/>
                </a:tc>
                <a:extLst>
                  <a:ext uri="{0D108BD9-81ED-4DB2-BD59-A6C34878D82A}">
                    <a16:rowId xmlns:a16="http://schemas.microsoft.com/office/drawing/2014/main" val="86671454"/>
                  </a:ext>
                </a:extLst>
              </a:tr>
            </a:tbl>
          </a:graphicData>
        </a:graphic>
      </p:graphicFrame>
    </p:spTree>
    <p:extLst>
      <p:ext uri="{BB962C8B-B14F-4D97-AF65-F5344CB8AC3E}">
        <p14:creationId xmlns:p14="http://schemas.microsoft.com/office/powerpoint/2010/main" val="403020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Evaluation Metrics for Classification</a:t>
            </a:r>
            <a:endParaRPr lang="en-IN" dirty="0"/>
          </a:p>
        </p:txBody>
      </p:sp>
      <p:sp>
        <p:nvSpPr>
          <p:cNvPr id="3" name="Content Placeholder 2"/>
          <p:cNvSpPr>
            <a:spLocks noGrp="1"/>
          </p:cNvSpPr>
          <p:nvPr>
            <p:ph sz="quarter" idx="1"/>
          </p:nvPr>
        </p:nvSpPr>
        <p:spPr/>
        <p:txBody>
          <a:bodyPr>
            <a:normAutofit lnSpcReduction="10000"/>
          </a:bodyPr>
          <a:lstStyle/>
          <a:p>
            <a:pPr marL="0" indent="0">
              <a:buNone/>
            </a:pPr>
            <a:r>
              <a:rPr lang="en-US" sz="2000" dirty="0" smtClean="0"/>
              <a:t>1. Accuracy = </a:t>
            </a:r>
            <a:r>
              <a:rPr lang="en-US" sz="2000" b="1" dirty="0" smtClean="0"/>
              <a:t>(TP+TN)/(TP+TN+FP+FN)</a:t>
            </a:r>
          </a:p>
          <a:p>
            <a:pPr marL="0" indent="0">
              <a:buNone/>
            </a:pPr>
            <a:r>
              <a:rPr lang="en-IN" sz="2000" dirty="0" smtClean="0"/>
              <a:t>2. Specificity(True </a:t>
            </a:r>
            <a:r>
              <a:rPr lang="en-IN" sz="2000" dirty="0"/>
              <a:t>negative </a:t>
            </a:r>
            <a:r>
              <a:rPr lang="en-IN" sz="2000" dirty="0" smtClean="0"/>
              <a:t>rate)</a:t>
            </a:r>
            <a:r>
              <a:rPr lang="en-US" sz="2000" dirty="0" smtClean="0"/>
              <a:t> = </a:t>
            </a:r>
            <a:r>
              <a:rPr lang="en-US" sz="2000" b="1" dirty="0" smtClean="0"/>
              <a:t>TN/(TN+FP)</a:t>
            </a:r>
          </a:p>
          <a:p>
            <a:pPr marL="0" indent="0">
              <a:buNone/>
            </a:pPr>
            <a:r>
              <a:rPr lang="en-US" sz="2000" dirty="0" smtClean="0"/>
              <a:t>3. Recall or sensitivity -  </a:t>
            </a:r>
            <a:r>
              <a:rPr lang="en-US" sz="2000" dirty="0"/>
              <a:t>High Recall indicates the class is correctly recognized </a:t>
            </a:r>
            <a:r>
              <a:rPr lang="en-US" sz="2000" dirty="0"/>
              <a:t> </a:t>
            </a:r>
            <a:r>
              <a:rPr lang="en-US" sz="2000" dirty="0" smtClean="0"/>
              <a:t>   (</a:t>
            </a:r>
            <a:r>
              <a:rPr lang="en-US" sz="2000" dirty="0"/>
              <a:t>small number of </a:t>
            </a:r>
            <a:r>
              <a:rPr lang="en-US" sz="2000" dirty="0" smtClean="0"/>
              <a:t>FN)      </a:t>
            </a:r>
          </a:p>
          <a:p>
            <a:pPr marL="0" indent="0">
              <a:buNone/>
            </a:pPr>
            <a:r>
              <a:rPr lang="en-US" sz="2000" dirty="0" smtClean="0"/>
              <a:t> 	</a:t>
            </a:r>
            <a:r>
              <a:rPr lang="en-US" sz="2000" b="1" dirty="0" smtClean="0"/>
              <a:t>Recall(R) = TP/(TP+FN)</a:t>
            </a:r>
          </a:p>
          <a:p>
            <a:pPr marL="0" indent="0">
              <a:buNone/>
            </a:pPr>
            <a:r>
              <a:rPr lang="en-US" sz="2000" dirty="0" smtClean="0"/>
              <a:t>4. Precision </a:t>
            </a:r>
            <a:r>
              <a:rPr lang="en-US" sz="2000" dirty="0"/>
              <a:t>indicates an example labeled as positive is indeed positive (small number of FP</a:t>
            </a:r>
            <a:r>
              <a:rPr lang="en-US" sz="2000" dirty="0" smtClean="0"/>
              <a:t>).       </a:t>
            </a:r>
          </a:p>
          <a:p>
            <a:pPr marL="0" indent="0">
              <a:buNone/>
            </a:pPr>
            <a:r>
              <a:rPr lang="en-US" sz="2000" b="1" dirty="0" smtClean="0"/>
              <a:t>	Precision(P) = TP/(TP+FP)</a:t>
            </a:r>
          </a:p>
          <a:p>
            <a:pPr marL="0" indent="0">
              <a:buNone/>
            </a:pPr>
            <a:r>
              <a:rPr lang="en-US" sz="2000" b="1" dirty="0" smtClean="0"/>
              <a:t>5. </a:t>
            </a:r>
            <a:r>
              <a:rPr lang="en-US" sz="2000" dirty="0" smtClean="0"/>
              <a:t>F measure is unified representation of recall &amp; precision</a:t>
            </a:r>
          </a:p>
          <a:p>
            <a:pPr marL="0" indent="0">
              <a:buNone/>
            </a:pPr>
            <a:r>
              <a:rPr lang="en-US" sz="2000" dirty="0"/>
              <a:t>The F-Measure will always be nearer to the smaller value of Precision or </a:t>
            </a:r>
            <a:r>
              <a:rPr lang="en-US" sz="2000" dirty="0" smtClean="0"/>
              <a:t>Recall</a:t>
            </a:r>
            <a:r>
              <a:rPr lang="en-IN" sz="2000" dirty="0" smtClean="0"/>
              <a:t>. </a:t>
            </a:r>
          </a:p>
          <a:p>
            <a:pPr marL="0" indent="0">
              <a:buNone/>
            </a:pPr>
            <a:r>
              <a:rPr lang="en-IN" sz="2000" dirty="0" smtClean="0"/>
              <a:t>	</a:t>
            </a:r>
            <a:r>
              <a:rPr lang="en-US" sz="2000" b="1" dirty="0" smtClean="0"/>
              <a:t>F measure = 2*R*P/(R+P)</a:t>
            </a:r>
          </a:p>
          <a:p>
            <a:pPr marL="0" indent="0">
              <a:buNone/>
            </a:pPr>
            <a:endParaRPr lang="en-US" sz="2000" dirty="0" smtClean="0"/>
          </a:p>
          <a:p>
            <a:pPr>
              <a:buFont typeface="Arial" panose="020B0604020202020204" pitchFamily="34" charset="0"/>
              <a:buChar char="•"/>
            </a:pPr>
            <a:r>
              <a:rPr lang="en-IN" sz="1000" dirty="0">
                <a:hlinkClick r:id="rId2"/>
              </a:rPr>
              <a:t>https://classeval.wordpress.com/introduction/basic-evaluation-measures/</a:t>
            </a:r>
            <a:endParaRPr lang="en-IN" sz="1000" dirty="0"/>
          </a:p>
        </p:txBody>
      </p:sp>
    </p:spTree>
    <p:extLst>
      <p:ext uri="{BB962C8B-B14F-4D97-AF65-F5344CB8AC3E}">
        <p14:creationId xmlns:p14="http://schemas.microsoft.com/office/powerpoint/2010/main" val="3924822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 Evaluation Metrics for Classification</a:t>
            </a:r>
            <a:endParaRPr lang="en-IN" dirty="0"/>
          </a:p>
        </p:txBody>
      </p:sp>
      <p:sp>
        <p:nvSpPr>
          <p:cNvPr id="3" name="Content Placeholder 2"/>
          <p:cNvSpPr>
            <a:spLocks noGrp="1"/>
          </p:cNvSpPr>
          <p:nvPr>
            <p:ph sz="quarter" idx="1"/>
          </p:nvPr>
        </p:nvSpPr>
        <p:spPr/>
        <p:txBody>
          <a:bodyPr/>
          <a:lstStyle/>
          <a:p>
            <a:r>
              <a:rPr lang="en-US" dirty="0" smtClean="0"/>
              <a:t>B. ROC Curve</a:t>
            </a:r>
            <a:endParaRPr lang="en-IN" dirty="0" smtClean="0"/>
          </a:p>
          <a:p>
            <a:r>
              <a:rPr lang="en-IN" dirty="0" smtClean="0"/>
              <a:t>AUC </a:t>
            </a:r>
            <a:r>
              <a:rPr lang="en-IN" dirty="0"/>
              <a:t>- ROC curve is a performance measurement for classification problem at various thresholds settings. </a:t>
            </a:r>
          </a:p>
          <a:p>
            <a:r>
              <a:rPr lang="en-IN" dirty="0"/>
              <a:t>ROC is a probability curve and AUC represents degree or measure of </a:t>
            </a:r>
            <a:r>
              <a:rPr lang="en-IN" dirty="0" err="1"/>
              <a:t>separability</a:t>
            </a:r>
            <a:r>
              <a:rPr lang="en-IN" dirty="0"/>
              <a:t>. </a:t>
            </a:r>
          </a:p>
          <a:p>
            <a:r>
              <a:rPr lang="en-IN" dirty="0"/>
              <a:t>It tells how much model is capable of distinguishing between </a:t>
            </a:r>
            <a:r>
              <a:rPr lang="en-IN" dirty="0" smtClean="0"/>
              <a:t>classes</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789" y="3573016"/>
            <a:ext cx="5320011" cy="281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242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Value &amp; Curve</a:t>
            </a:r>
            <a:endParaRPr lang="en-IN" dirty="0"/>
          </a:p>
        </p:txBody>
      </p:sp>
      <p:sp>
        <p:nvSpPr>
          <p:cNvPr id="3" name="Content Placeholder 2"/>
          <p:cNvSpPr>
            <a:spLocks noGrp="1"/>
          </p:cNvSpPr>
          <p:nvPr>
            <p:ph sz="quarter" idx="1"/>
          </p:nvPr>
        </p:nvSpPr>
        <p:spPr/>
        <p:txBody>
          <a:bodyPr/>
          <a:lstStyle/>
          <a:p>
            <a:endParaRPr lang="en-IN" dirty="0"/>
          </a:p>
        </p:txBody>
      </p:sp>
    </p:spTree>
    <p:extLst>
      <p:ext uri="{BB962C8B-B14F-4D97-AF65-F5344CB8AC3E}">
        <p14:creationId xmlns:p14="http://schemas.microsoft.com/office/powerpoint/2010/main" val="365012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ML</a:t>
            </a:r>
          </a:p>
        </p:txBody>
      </p:sp>
      <p:sp>
        <p:nvSpPr>
          <p:cNvPr id="3" name="Content Placeholder 2"/>
          <p:cNvSpPr>
            <a:spLocks noGrp="1"/>
          </p:cNvSpPr>
          <p:nvPr>
            <p:ph sz="quarter" idx="1"/>
          </p:nvPr>
        </p:nvSpPr>
        <p:spPr/>
        <p:txBody>
          <a:bodyPr/>
          <a:lstStyle/>
          <a:p>
            <a:r>
              <a:rPr lang="en-US" dirty="0"/>
              <a:t>We all use it on a daily </a:t>
            </a:r>
            <a:r>
              <a:rPr lang="en-US" dirty="0" smtClean="0"/>
              <a:t>basis. Some Examples are as follow</a:t>
            </a:r>
          </a:p>
          <a:p>
            <a:endParaRPr lang="en-US" dirty="0"/>
          </a:p>
          <a:p>
            <a:r>
              <a:rPr lang="en-US" dirty="0"/>
              <a:t>Spam filtering • </a:t>
            </a:r>
            <a:endParaRPr lang="en-US" dirty="0" smtClean="0"/>
          </a:p>
          <a:p>
            <a:r>
              <a:rPr lang="en-US" dirty="0" smtClean="0"/>
              <a:t>Credit </a:t>
            </a:r>
            <a:r>
              <a:rPr lang="en-US" dirty="0"/>
              <a:t>card fraud detection • </a:t>
            </a:r>
            <a:endParaRPr lang="en-US" dirty="0" smtClean="0"/>
          </a:p>
          <a:p>
            <a:r>
              <a:rPr lang="en-US" dirty="0" smtClean="0"/>
              <a:t>Digit </a:t>
            </a:r>
            <a:r>
              <a:rPr lang="en-US" dirty="0"/>
              <a:t>recognition on checks, zip codes • </a:t>
            </a:r>
            <a:endParaRPr lang="en-US" dirty="0" smtClean="0"/>
          </a:p>
          <a:p>
            <a:r>
              <a:rPr lang="en-US" dirty="0" smtClean="0"/>
              <a:t>Detecting </a:t>
            </a:r>
            <a:r>
              <a:rPr lang="en-US" dirty="0"/>
              <a:t>faces in images • </a:t>
            </a:r>
            <a:endParaRPr lang="en-US" dirty="0" smtClean="0"/>
          </a:p>
          <a:p>
            <a:r>
              <a:rPr lang="en-US" dirty="0" smtClean="0"/>
              <a:t>MRI </a:t>
            </a:r>
            <a:r>
              <a:rPr lang="en-US" dirty="0"/>
              <a:t>image analysis • </a:t>
            </a:r>
            <a:endParaRPr lang="en-US" dirty="0" smtClean="0"/>
          </a:p>
          <a:p>
            <a:r>
              <a:rPr lang="en-US" dirty="0" smtClean="0"/>
              <a:t>Recommendation </a:t>
            </a:r>
            <a:r>
              <a:rPr lang="en-US" dirty="0"/>
              <a:t>system • </a:t>
            </a:r>
            <a:endParaRPr lang="en-US" dirty="0" smtClean="0"/>
          </a:p>
          <a:p>
            <a:r>
              <a:rPr lang="en-US" dirty="0" smtClean="0"/>
              <a:t>Handwriting </a:t>
            </a:r>
            <a:r>
              <a:rPr lang="en-US" dirty="0"/>
              <a:t>recognition • </a:t>
            </a:r>
            <a:endParaRPr lang="en-US" dirty="0" smtClean="0"/>
          </a:p>
          <a:p>
            <a:endParaRPr lang="en-US" dirty="0" smtClean="0"/>
          </a:p>
        </p:txBody>
      </p:sp>
      <p:pic>
        <p:nvPicPr>
          <p:cNvPr id="149" name="Picture 2" descr="https://miro.medium.com/max/988/1*WPNWThU61A1HQTo89kn6k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3474068"/>
            <a:ext cx="2690098" cy="248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6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lstStyle/>
          <a:p>
            <a:endParaRPr lang="en-US"/>
          </a:p>
        </p:txBody>
      </p:sp>
      <p:sp>
        <p:nvSpPr>
          <p:cNvPr id="6" name="object 2"/>
          <p:cNvSpPr/>
          <p:nvPr/>
        </p:nvSpPr>
        <p:spPr>
          <a:xfrm>
            <a:off x="1403648" y="2204864"/>
            <a:ext cx="6624736" cy="3600400"/>
          </a:xfrm>
          <a:prstGeom prst="rect">
            <a:avLst/>
          </a:prstGeom>
          <a:blipFill>
            <a:blip r:embed="rId2" cstate="print"/>
            <a:stretch>
              <a:fillRect/>
            </a:stretch>
          </a:blipFill>
          <a:ln>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426223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Machine Learning</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Supervised</a:t>
            </a:r>
          </a:p>
          <a:p>
            <a:r>
              <a:rPr lang="en-IN" dirty="0" smtClean="0"/>
              <a:t>Un Supervised</a:t>
            </a:r>
          </a:p>
          <a:p>
            <a:r>
              <a:rPr lang="en-IN" dirty="0" smtClean="0"/>
              <a:t>Reinforced</a:t>
            </a:r>
          </a:p>
          <a:p>
            <a:endParaRPr lang="en-IN" dirty="0"/>
          </a:p>
          <a:p>
            <a:endParaRPr lang="en-US" dirty="0" smtClean="0"/>
          </a:p>
          <a:p>
            <a:endParaRPr lang="en-US" dirty="0"/>
          </a:p>
          <a:p>
            <a:pPr marL="0" indent="0">
              <a:buNone/>
            </a:pPr>
            <a:endParaRPr lang="en-IN" dirty="0" smtClean="0"/>
          </a:p>
          <a:p>
            <a:endParaRPr lang="en-IN" dirty="0"/>
          </a:p>
          <a:p>
            <a:endParaRPr lang="en-IN" dirty="0" smtClean="0"/>
          </a:p>
          <a:p>
            <a:endParaRPr lang="en-IN" dirty="0"/>
          </a:p>
          <a:p>
            <a:r>
              <a:rPr lang="en-US" sz="1000" dirty="0" smtClean="0"/>
              <a:t>Source </a:t>
            </a:r>
            <a:r>
              <a:rPr lang="en-US" sz="1000" dirty="0"/>
              <a:t>- </a:t>
            </a:r>
            <a:r>
              <a:rPr lang="en-US" sz="1000" dirty="0">
                <a:hlinkClick r:id="rId2"/>
              </a:rPr>
              <a:t>https://machinelearningmastery.com/supervised-and-unsupervised-machine-learning-algorithms/</a:t>
            </a:r>
            <a:endParaRPr lang="en-US" sz="1000" dirty="0"/>
          </a:p>
          <a:p>
            <a:endParaRPr lang="en-IN" dirty="0"/>
          </a:p>
        </p:txBody>
      </p:sp>
    </p:spTree>
    <p:extLst>
      <p:ext uri="{BB962C8B-B14F-4D97-AF65-F5344CB8AC3E}">
        <p14:creationId xmlns:p14="http://schemas.microsoft.com/office/powerpoint/2010/main" val="2855351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Learning</a:t>
            </a:r>
            <a:endParaRPr lang="en-IN" dirty="0"/>
          </a:p>
        </p:txBody>
      </p:sp>
      <p:sp>
        <p:nvSpPr>
          <p:cNvPr id="3" name="Content Placeholder 2"/>
          <p:cNvSpPr>
            <a:spLocks noGrp="1"/>
          </p:cNvSpPr>
          <p:nvPr>
            <p:ph sz="quarter" idx="1"/>
          </p:nvPr>
        </p:nvSpPr>
        <p:spPr/>
        <p:txBody>
          <a:bodyPr>
            <a:normAutofit lnSpcReduction="10000"/>
          </a:bodyPr>
          <a:lstStyle/>
          <a:p>
            <a:pPr fontAlgn="base"/>
            <a:r>
              <a:rPr lang="en-US" sz="2400" dirty="0"/>
              <a:t>Supervised learning is where you have input variables (x) and an output variable (Y) and you use an algorithm to learn the mapping function from the input to the </a:t>
            </a:r>
            <a:r>
              <a:rPr lang="en-US" sz="2400" dirty="0" smtClean="0"/>
              <a:t>output. </a:t>
            </a:r>
            <a:r>
              <a:rPr lang="en-US" sz="2400" dirty="0" err="1" smtClean="0"/>
              <a:t>i.e</a:t>
            </a:r>
            <a:r>
              <a:rPr lang="en-US" sz="2400" dirty="0" smtClean="0"/>
              <a:t> Y </a:t>
            </a:r>
            <a:r>
              <a:rPr lang="en-US" sz="2400" dirty="0"/>
              <a:t>= f(X)</a:t>
            </a:r>
          </a:p>
          <a:p>
            <a:r>
              <a:rPr lang="en-US" sz="2400" dirty="0"/>
              <a:t>The goal is to approximate the mapping function so well that when you have new input data (x) that you can predict the output variables (Y) for that data.</a:t>
            </a:r>
            <a:endParaRPr lang="en-US" sz="2400" dirty="0" smtClean="0"/>
          </a:p>
          <a:p>
            <a:pPr fontAlgn="base"/>
            <a:r>
              <a:rPr lang="en-US" sz="2400" dirty="0"/>
              <a:t>Supervised learning problems can be further grouped into regression and classification problems.</a:t>
            </a:r>
          </a:p>
          <a:p>
            <a:pPr fontAlgn="base"/>
            <a:r>
              <a:rPr lang="en-US" sz="2200" b="1" dirty="0"/>
              <a:t>Classification</a:t>
            </a:r>
            <a:r>
              <a:rPr lang="en-US" sz="2200" dirty="0"/>
              <a:t>: A classification problem is when the output variable is a category, such as “red” or “blue” or “disease” and “no disease</a:t>
            </a:r>
            <a:r>
              <a:rPr lang="en-US" sz="2200" dirty="0" smtClean="0"/>
              <a:t>”. E.g. Logistic Regression</a:t>
            </a:r>
            <a:endParaRPr lang="en-US" sz="2200" dirty="0"/>
          </a:p>
          <a:p>
            <a:pPr fontAlgn="base"/>
            <a:r>
              <a:rPr lang="en-US" sz="2200" b="1" dirty="0"/>
              <a:t>Regression</a:t>
            </a:r>
            <a:r>
              <a:rPr lang="en-US" sz="2200" dirty="0"/>
              <a:t>: A regression problem is when the output variable is a real value, such as “dollars” or “weight</a:t>
            </a:r>
            <a:r>
              <a:rPr lang="en-US" sz="2200" dirty="0" smtClean="0"/>
              <a:t>”. E.g. Linear Regression</a:t>
            </a:r>
          </a:p>
          <a:p>
            <a:pPr fontAlgn="base"/>
            <a:endParaRPr lang="en-US" dirty="0" smtClean="0"/>
          </a:p>
        </p:txBody>
      </p:sp>
    </p:spTree>
    <p:extLst>
      <p:ext uri="{BB962C8B-B14F-4D97-AF65-F5344CB8AC3E}">
        <p14:creationId xmlns:p14="http://schemas.microsoft.com/office/powerpoint/2010/main" val="820389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Unsupervised Learning</a:t>
            </a:r>
            <a:endParaRPr lang="en-IN" dirty="0"/>
          </a:p>
        </p:txBody>
      </p:sp>
      <p:sp>
        <p:nvSpPr>
          <p:cNvPr id="3" name="Content Placeholder 2"/>
          <p:cNvSpPr>
            <a:spLocks noGrp="1"/>
          </p:cNvSpPr>
          <p:nvPr>
            <p:ph sz="quarter" idx="1"/>
          </p:nvPr>
        </p:nvSpPr>
        <p:spPr/>
        <p:txBody>
          <a:bodyPr>
            <a:normAutofit/>
          </a:bodyPr>
          <a:lstStyle/>
          <a:p>
            <a:r>
              <a:rPr lang="en-US" sz="2200" dirty="0"/>
              <a:t>Unsupervised learning is where you only have input data (X) and no corresponding output variables</a:t>
            </a:r>
            <a:r>
              <a:rPr lang="en-US" sz="2200" dirty="0" smtClean="0"/>
              <a:t>.</a:t>
            </a:r>
          </a:p>
          <a:p>
            <a:r>
              <a:rPr lang="en-US" sz="2200" dirty="0"/>
              <a:t>The goal for unsupervised learning is to model the underlying structure or distribution in the data in order to learn more about the data</a:t>
            </a:r>
            <a:r>
              <a:rPr lang="en-US" sz="2200" dirty="0" smtClean="0"/>
              <a:t>.</a:t>
            </a:r>
          </a:p>
          <a:p>
            <a:pPr fontAlgn="base"/>
            <a:r>
              <a:rPr lang="en-US" sz="2200" dirty="0"/>
              <a:t>Unsupervised learning problems can be further grouped into clustering and association problems.</a:t>
            </a:r>
          </a:p>
          <a:p>
            <a:pPr fontAlgn="base"/>
            <a:r>
              <a:rPr lang="en-US" sz="2000" b="1" dirty="0"/>
              <a:t>Clustering</a:t>
            </a:r>
            <a:r>
              <a:rPr lang="en-US" sz="2000" dirty="0"/>
              <a:t>: A clustering problem is where you want to discover the inherent groupings in the data, such as grouping customers by purchasing behavior</a:t>
            </a:r>
            <a:r>
              <a:rPr lang="en-US" sz="2000" dirty="0" smtClean="0"/>
              <a:t>. </a:t>
            </a:r>
            <a:r>
              <a:rPr lang="en-US" sz="2000" dirty="0" err="1"/>
              <a:t>e</a:t>
            </a:r>
            <a:r>
              <a:rPr lang="en-US" sz="2000" dirty="0" err="1" smtClean="0"/>
              <a:t>.g</a:t>
            </a:r>
            <a:r>
              <a:rPr lang="en-US" sz="2000" dirty="0" smtClean="0"/>
              <a:t> K means</a:t>
            </a:r>
            <a:endParaRPr lang="en-US" sz="2000" dirty="0"/>
          </a:p>
          <a:p>
            <a:pPr fontAlgn="base"/>
            <a:r>
              <a:rPr lang="en-US" sz="2000" b="1" dirty="0"/>
              <a:t>Association</a:t>
            </a:r>
            <a:r>
              <a:rPr lang="en-US" sz="2000" dirty="0"/>
              <a:t>:  An association rule learning problem is where you want to discover rules that describe large portions of your data, such as people that buy X also tend to buy Y</a:t>
            </a:r>
            <a:r>
              <a:rPr lang="en-US" sz="2000" dirty="0" smtClean="0"/>
              <a:t>. e.g. </a:t>
            </a:r>
            <a:r>
              <a:rPr lang="en-US" sz="2000" dirty="0" err="1" smtClean="0"/>
              <a:t>Apriori</a:t>
            </a:r>
            <a:r>
              <a:rPr lang="en-US" sz="2000" dirty="0" smtClean="0"/>
              <a:t> Algorithm</a:t>
            </a:r>
            <a:endParaRPr lang="en-US" sz="2000" dirty="0"/>
          </a:p>
          <a:p>
            <a:endParaRPr lang="en-US" dirty="0" smtClean="0"/>
          </a:p>
          <a:p>
            <a:endParaRPr lang="en-IN" dirty="0"/>
          </a:p>
        </p:txBody>
      </p:sp>
    </p:spTree>
    <p:extLst>
      <p:ext uri="{BB962C8B-B14F-4D97-AF65-F5344CB8AC3E}">
        <p14:creationId xmlns:p14="http://schemas.microsoft.com/office/powerpoint/2010/main" val="2619390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&amp; Cons of Machine Learning</a:t>
            </a:r>
            <a:endParaRPr lang="en-IN" dirty="0"/>
          </a:p>
        </p:txBody>
      </p:sp>
      <p:sp>
        <p:nvSpPr>
          <p:cNvPr id="3" name="Content Placeholder 2"/>
          <p:cNvSpPr>
            <a:spLocks noGrp="1"/>
          </p:cNvSpPr>
          <p:nvPr>
            <p:ph sz="quarter" idx="1"/>
          </p:nvPr>
        </p:nvSpPr>
        <p:spPr/>
        <p:txBody>
          <a:bodyPr/>
          <a:lstStyle/>
          <a:p>
            <a:r>
              <a:rPr lang="en-IN" dirty="0" smtClean="0"/>
              <a:t>Handles complex relationship between predictor &amp; response</a:t>
            </a:r>
          </a:p>
          <a:p>
            <a:r>
              <a:rPr lang="en-IN" dirty="0" smtClean="0"/>
              <a:t>Ability to take larger number of variables</a:t>
            </a:r>
          </a:p>
          <a:p>
            <a:r>
              <a:rPr lang="en-IN" dirty="0" smtClean="0"/>
              <a:t>Faster to execute and high accuracy</a:t>
            </a:r>
          </a:p>
          <a:p>
            <a:r>
              <a:rPr lang="en-IN" dirty="0" smtClean="0"/>
              <a:t>Interpretation seems difficult for larger set of </a:t>
            </a:r>
          </a:p>
          <a:p>
            <a:pPr marL="0" indent="0">
              <a:buNone/>
            </a:pPr>
            <a:r>
              <a:rPr lang="en-IN" dirty="0"/>
              <a:t> </a:t>
            </a:r>
            <a:r>
              <a:rPr lang="en-IN" dirty="0" smtClean="0"/>
              <a:t>  audience</a:t>
            </a:r>
          </a:p>
          <a:p>
            <a:pPr marL="0" indent="0">
              <a:buNone/>
            </a:pPr>
            <a:r>
              <a:rPr lang="en-IN" dirty="0" smtClean="0"/>
              <a:t> </a:t>
            </a:r>
            <a:endParaRPr lang="en-IN" dirty="0"/>
          </a:p>
        </p:txBody>
      </p:sp>
    </p:spTree>
    <p:extLst>
      <p:ext uri="{BB962C8B-B14F-4D97-AF65-F5344CB8AC3E}">
        <p14:creationId xmlns:p14="http://schemas.microsoft.com/office/powerpoint/2010/main" val="1478085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 work</a:t>
            </a:r>
            <a:endParaRPr lang="en-IN" dirty="0"/>
          </a:p>
        </p:txBody>
      </p:sp>
      <p:sp>
        <p:nvSpPr>
          <p:cNvPr id="3" name="Content Placeholder 2"/>
          <p:cNvSpPr>
            <a:spLocks noGrp="1"/>
          </p:cNvSpPr>
          <p:nvPr>
            <p:ph sz="quarter" idx="1"/>
          </p:nvPr>
        </p:nvSpPr>
        <p:spPr/>
        <p:txBody>
          <a:bodyPr/>
          <a:lstStyle/>
          <a:p>
            <a:r>
              <a:rPr lang="en-IN" dirty="0" smtClean="0"/>
              <a:t>Define Model windows – Observation/Performance window </a:t>
            </a:r>
          </a:p>
          <a:p>
            <a:r>
              <a:rPr lang="en-IN" dirty="0" smtClean="0"/>
              <a:t>Target </a:t>
            </a:r>
            <a:r>
              <a:rPr lang="en-IN" dirty="0" smtClean="0"/>
              <a:t>Definition Good Bad finalization</a:t>
            </a:r>
            <a:endParaRPr lang="en-IN" dirty="0" smtClean="0"/>
          </a:p>
          <a:p>
            <a:r>
              <a:rPr lang="en-IN" dirty="0" smtClean="0"/>
              <a:t>Data Preparation, treatment/ management</a:t>
            </a:r>
          </a:p>
          <a:p>
            <a:r>
              <a:rPr lang="en-IN" dirty="0" smtClean="0"/>
              <a:t>Feature Engineering Data transforming</a:t>
            </a:r>
            <a:endParaRPr lang="en-IN" dirty="0"/>
          </a:p>
        </p:txBody>
      </p:sp>
    </p:spTree>
    <p:extLst>
      <p:ext uri="{BB962C8B-B14F-4D97-AF65-F5344CB8AC3E}">
        <p14:creationId xmlns:p14="http://schemas.microsoft.com/office/powerpoint/2010/main" val="3049244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4074</TotalTime>
  <Words>1521</Words>
  <Application>Microsoft Office PowerPoint</Application>
  <PresentationFormat>On-screen Show (4:3)</PresentationFormat>
  <Paragraphs>219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Bookman Old Style</vt:lpstr>
      <vt:lpstr>Calibri</vt:lpstr>
      <vt:lpstr>Gill Sans MT</vt:lpstr>
      <vt:lpstr>Wingdings</vt:lpstr>
      <vt:lpstr>Wingdings 3</vt:lpstr>
      <vt:lpstr>Origin</vt:lpstr>
      <vt:lpstr>Intro to Machine Learning</vt:lpstr>
      <vt:lpstr>Definition of Machine Learning</vt:lpstr>
      <vt:lpstr>Applications of ML</vt:lpstr>
      <vt:lpstr>PowerPoint Presentation</vt:lpstr>
      <vt:lpstr>Types of Machine Learning</vt:lpstr>
      <vt:lpstr>Supervised Learning</vt:lpstr>
      <vt:lpstr>Unsupervised Learning</vt:lpstr>
      <vt:lpstr>Pros &amp; Cons of Machine Learning</vt:lpstr>
      <vt:lpstr>Pre work</vt:lpstr>
      <vt:lpstr>Observation/Performance window </vt:lpstr>
      <vt:lpstr>Target Definition</vt:lpstr>
      <vt:lpstr>Univariate &amp; Bivariate Analysis</vt:lpstr>
      <vt:lpstr>Missing value treatment (Imputation)</vt:lpstr>
      <vt:lpstr>Feature Engineering</vt:lpstr>
      <vt:lpstr>ML</vt:lpstr>
      <vt:lpstr>Bias vs Variance Tradeoff</vt:lpstr>
      <vt:lpstr>Bias Variance tradeoff</vt:lpstr>
      <vt:lpstr>Bias vs Variance Tradeoff</vt:lpstr>
      <vt:lpstr>Underfitting &amp; Overfitting</vt:lpstr>
      <vt:lpstr>Resampling methods</vt:lpstr>
      <vt:lpstr>Types of Cross Validation (CV)</vt:lpstr>
      <vt:lpstr>Types of Cross Validation (CV)</vt:lpstr>
      <vt:lpstr>Model Evaluation Metrics for Regression</vt:lpstr>
      <vt:lpstr>Model Evaluation Metrics for Regression</vt:lpstr>
      <vt:lpstr>PowerPoint Presentation</vt:lpstr>
      <vt:lpstr>Model Evaluation Metrics for Classification</vt:lpstr>
      <vt:lpstr>Model Evaluation Metrics for Classification</vt:lpstr>
      <vt:lpstr>Model Evaluation Metrics for Classification</vt:lpstr>
      <vt:lpstr>Gini Value &amp; Curve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c:title>
  <dc:creator>Sudheer Mamidi</dc:creator>
  <cp:lastModifiedBy>Vishnu Prakash Singh</cp:lastModifiedBy>
  <cp:revision>69</cp:revision>
  <dcterms:created xsi:type="dcterms:W3CDTF">2018-10-10T15:17:03Z</dcterms:created>
  <dcterms:modified xsi:type="dcterms:W3CDTF">2019-09-07T02:37:54Z</dcterms:modified>
</cp:coreProperties>
</file>