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3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0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5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6DF7-A52D-4D3B-A6F1-2C10ACDE7DB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1FFB-78F9-48F4-B6A7-5DB7A66B0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8110" y="662498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High-cardinality categorical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437" y="1708691"/>
            <a:ext cx="824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Entity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embeddings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 – we used this on address for income estimation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The most recent technique we know of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27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Handling </a:t>
            </a:r>
            <a:r>
              <a:rPr lang="en-US" sz="2600" dirty="0"/>
              <a:t>missing and bad values in data</a:t>
            </a:r>
            <a:endParaRPr lang="en-US" sz="2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778812"/>
              </p:ext>
            </p:extLst>
          </p:nvPr>
        </p:nvGraphicFramePr>
        <p:xfrm>
          <a:off x="295275" y="1467344"/>
          <a:ext cx="6576172" cy="3613785"/>
        </p:xfrm>
        <a:graphic>
          <a:graphicData uri="http://schemas.openxmlformats.org/drawingml/2006/table">
            <a:tbl>
              <a:tblPr/>
              <a:tblGrid>
                <a:gridCol w="2932317">
                  <a:extLst>
                    <a:ext uri="{9D8B030D-6E8A-4147-A177-3AD203B41FA5}">
                      <a16:colId xmlns:a16="http://schemas.microsoft.com/office/drawing/2014/main" val="927514880"/>
                    </a:ext>
                  </a:extLst>
                </a:gridCol>
                <a:gridCol w="3643855">
                  <a:extLst>
                    <a:ext uri="{9D8B030D-6E8A-4147-A177-3AD203B41FA5}">
                      <a16:colId xmlns:a16="http://schemas.microsoft.com/office/drawing/2014/main" val="1494234487"/>
                    </a:ext>
                  </a:extLst>
                </a:gridCol>
              </a:tblGrid>
              <a:tr h="276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Randomly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 Systematically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90544"/>
                  </a:ext>
                </a:extLst>
              </a:tr>
              <a:tr h="276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 values = -1 for all numeric 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 values = -1 for all numeric variables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023076"/>
                  </a:ext>
                </a:extLst>
              </a:tr>
              <a:tr h="276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Distributions of values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Distributions of values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24005"/>
                  </a:ext>
                </a:extLst>
              </a:tr>
              <a:tr h="276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or mean value of the nonmissing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or mean value of the nonmissing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891861"/>
                  </a:ext>
                </a:extLst>
              </a:tr>
              <a:tr h="817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Imputation by Domain knowledge - examples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 DPD data from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fin_rapg.trans_debt_cred_final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the table does not hold data for delinquent customers - null DPD's are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8494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88720"/>
              </p:ext>
            </p:extLst>
          </p:nvPr>
        </p:nvGraphicFramePr>
        <p:xfrm>
          <a:off x="7989793" y="1467344"/>
          <a:ext cx="4025154" cy="4293140"/>
        </p:xfrm>
        <a:graphic>
          <a:graphicData uri="http://schemas.openxmlformats.org/drawingml/2006/table">
            <a:tbl>
              <a:tblPr/>
              <a:tblGrid>
                <a:gridCol w="670859">
                  <a:extLst>
                    <a:ext uri="{9D8B030D-6E8A-4147-A177-3AD203B41FA5}">
                      <a16:colId xmlns:a16="http://schemas.microsoft.com/office/drawing/2014/main" val="3676168310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2471573062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2561895004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3381697737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3196734933"/>
                    </a:ext>
                  </a:extLst>
                </a:gridCol>
                <a:gridCol w="670859">
                  <a:extLst>
                    <a:ext uri="{9D8B030D-6E8A-4147-A177-3AD203B41FA5}">
                      <a16:colId xmlns:a16="http://schemas.microsoft.com/office/drawing/2014/main" val="4184399819"/>
                    </a:ext>
                  </a:extLst>
                </a:gridCol>
              </a:tblGrid>
              <a:tr h="561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CS_NULL_FLAG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240584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106041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745163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591572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04992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230521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30898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00054"/>
                  </a:ext>
                </a:extLst>
              </a:tr>
              <a:tr h="561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CS_NULL_FLAG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97553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886375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603053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122179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383805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71493"/>
                  </a:ext>
                </a:extLst>
              </a:tr>
              <a:tr h="212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2229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8731062" y="2477825"/>
            <a:ext cx="571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" name="Right Arrow 12"/>
          <p:cNvSpPr/>
          <p:nvPr/>
        </p:nvSpPr>
        <p:spPr>
          <a:xfrm>
            <a:off x="8731062" y="4434139"/>
            <a:ext cx="571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" name="Right Arrow 13"/>
          <p:cNvSpPr/>
          <p:nvPr/>
        </p:nvSpPr>
        <p:spPr>
          <a:xfrm>
            <a:off x="10043831" y="2477825"/>
            <a:ext cx="571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" name="Right Arrow 14"/>
          <p:cNvSpPr/>
          <p:nvPr/>
        </p:nvSpPr>
        <p:spPr>
          <a:xfrm>
            <a:off x="10043831" y="4434139"/>
            <a:ext cx="5715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8732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271" y="627511"/>
            <a:ext cx="9144000" cy="502042"/>
          </a:xfrm>
        </p:spPr>
        <p:txBody>
          <a:bodyPr>
            <a:noAutofit/>
          </a:bodyPr>
          <a:lstStyle/>
          <a:p>
            <a:r>
              <a:rPr lang="en-US" sz="2600" dirty="0" smtClean="0"/>
              <a:t>Drop missing </a:t>
            </a:r>
            <a:r>
              <a:rPr lang="en-US" sz="2600" dirty="0" smtClean="0"/>
              <a:t>values/</a:t>
            </a:r>
            <a:br>
              <a:rPr lang="en-US" sz="2600" dirty="0" smtClean="0"/>
            </a:br>
            <a:r>
              <a:rPr lang="en-US" sz="2600" dirty="0" smtClean="0"/>
              <a:t>Handling </a:t>
            </a:r>
            <a:r>
              <a:rPr lang="en-US" sz="2600" dirty="0"/>
              <a:t>missing and bad values in data</a:t>
            </a:r>
            <a:endParaRPr lang="en-US" sz="2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15276"/>
              </p:ext>
            </p:extLst>
          </p:nvPr>
        </p:nvGraphicFramePr>
        <p:xfrm>
          <a:off x="1512495" y="1731654"/>
          <a:ext cx="2679401" cy="2904895"/>
        </p:xfrm>
        <a:graphic>
          <a:graphicData uri="http://schemas.openxmlformats.org/drawingml/2006/table">
            <a:tbl>
              <a:tblPr/>
              <a:tblGrid>
                <a:gridCol w="65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9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8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267201" y="2732442"/>
            <a:ext cx="1506070" cy="1032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54261"/>
              </p:ext>
            </p:extLst>
          </p:nvPr>
        </p:nvGraphicFramePr>
        <p:xfrm>
          <a:off x="5862919" y="1912966"/>
          <a:ext cx="3331284" cy="2659032"/>
        </p:xfrm>
        <a:graphic>
          <a:graphicData uri="http://schemas.openxmlformats.org/drawingml/2006/table">
            <a:tbl>
              <a:tblPr/>
              <a:tblGrid>
                <a:gridCol w="83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7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2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023979"/>
              </p:ext>
            </p:extLst>
          </p:nvPr>
        </p:nvGraphicFramePr>
        <p:xfrm>
          <a:off x="1659815" y="1508880"/>
          <a:ext cx="7871460" cy="3375091"/>
        </p:xfrm>
        <a:graphic>
          <a:graphicData uri="http://schemas.openxmlformats.org/drawingml/2006/table">
            <a:tbl>
              <a:tblPr/>
              <a:tblGrid>
                <a:gridCol w="325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8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Systematically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 values = -1 for all numeric variables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 values = -1 for all numeric variables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distributions of 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distributions of 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or mean value of the nonmissing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or mean value of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nonmissing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05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 knowledge - examples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 DPD data from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FIN_RAPG.TRANS_DEBTOR_CREDITOR_FINAL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the table does not hold data for delinquent customers - null DPD's are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KYC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for ICICI Bank employees is not present in the Data warehouse table – we have to assume a KYC and not assume no KYC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5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271" y="627511"/>
            <a:ext cx="9144000" cy="502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Fill missing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2226" y="973163"/>
            <a:ext cx="11216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If we fill in the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missingxvalues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with</a:t>
            </a:r>
            <a:r>
              <a:rPr lang="en-US" b="0" i="0" dirty="0" err="1" smtClean="0">
                <a:effectLst/>
                <a:latin typeface="Courier New" panose="02070309020205020404" pitchFamily="49" charset="0"/>
              </a:rPr>
              <a:t>mean</a:t>
            </a:r>
            <a:r>
              <a:rPr lang="en-US" b="0" i="0" dirty="0" smtClean="0">
                <a:effectLst/>
                <a:latin typeface="Courier New" panose="02070309020205020404" pitchFamily="49" charset="0"/>
              </a:rPr>
              <a:t>(x)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, we are essentially saying that x has no net e</a:t>
            </a:r>
            <a:br>
              <a:rPr lang="en-US" b="0" i="0" dirty="0" smtClean="0">
                <a:effectLst/>
                <a:latin typeface="Arial" panose="020B0604020202020204" pitchFamily="34" charset="0"/>
              </a:rPr>
            </a:br>
            <a:r>
              <a:rPr lang="en-US" b="0" i="0" dirty="0" err="1" smtClean="0">
                <a:effectLst/>
                <a:latin typeface="Arial" panose="020B0604020202020204" pitchFamily="34" charset="0"/>
              </a:rPr>
              <a:t>ect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onywhenxis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 missing. If we also add an additional indicator variable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xisBAD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 , then this indicator will estimate the expected value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ofy</a:t>
            </a:r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for those rows where x is missing (conditioned on the values of any additional input variables).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8646"/>
              </p:ext>
            </p:extLst>
          </p:nvPr>
        </p:nvGraphicFramePr>
        <p:xfrm>
          <a:off x="776679" y="2727491"/>
          <a:ext cx="8269879" cy="3433011"/>
        </p:xfrm>
        <a:graphic>
          <a:graphicData uri="http://schemas.openxmlformats.org/drawingml/2006/table">
            <a:tbl>
              <a:tblPr/>
              <a:tblGrid>
                <a:gridCol w="1510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_SCORE_NULL_FLAG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CIBIL _SCORE_NULL_FLAG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7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09308" y="3226968"/>
            <a:ext cx="1043598" cy="644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" name="Right Arrow 24"/>
          <p:cNvSpPr/>
          <p:nvPr/>
        </p:nvSpPr>
        <p:spPr>
          <a:xfrm>
            <a:off x="2309308" y="5024707"/>
            <a:ext cx="1043598" cy="644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" name="Right Arrow 25"/>
          <p:cNvSpPr/>
          <p:nvPr/>
        </p:nvSpPr>
        <p:spPr>
          <a:xfrm>
            <a:off x="4953673" y="3226968"/>
            <a:ext cx="1043598" cy="644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7" name="Right Arrow 26"/>
          <p:cNvSpPr/>
          <p:nvPr/>
        </p:nvSpPr>
        <p:spPr>
          <a:xfrm>
            <a:off x="4953673" y="5019774"/>
            <a:ext cx="1043598" cy="644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714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483" y="1165394"/>
            <a:ext cx="9144000" cy="502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Fill missing values – categorical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5399" y="1931901"/>
            <a:ext cx="76441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Show tables for novel, weighted proportion and rare levels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Note that H2O’s driverless AI does this as automated 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8110" y="662498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High-cardinality categorical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437" y="1708691"/>
            <a:ext cx="82475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for example, in a model for predicting income, the average or median income of people in a certain zip code is useful information. – </a:t>
            </a:r>
            <a:r>
              <a:rPr lang="en-US" b="1" i="0" dirty="0" smtClean="0">
                <a:effectLst/>
                <a:latin typeface="Arial" panose="020B0604020202020204" pitchFamily="34" charset="0"/>
              </a:rPr>
              <a:t>We did this for bureau based income estimation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98437" y="2936855"/>
            <a:ext cx="8247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General ICICI Bank treatment in </a:t>
            </a:r>
            <a:r>
              <a:rPr lang="en-US" b="0" i="0" dirty="0" err="1" smtClean="0">
                <a:effectLst/>
                <a:latin typeface="Arial" panose="020B0604020202020204" pitchFamily="34" charset="0"/>
              </a:rPr>
              <a:t>scorecardModelUtils</a:t>
            </a:r>
            <a:r>
              <a:rPr lang="en-US" b="0" i="0" dirty="0" smtClean="0">
                <a:effectLst/>
                <a:latin typeface="Arial" panose="020B0604020202020204" pitchFamily="34" charset="0"/>
              </a:rPr>
              <a:t>: 2 step processing</a:t>
            </a:r>
          </a:p>
          <a:p>
            <a:r>
              <a:rPr lang="en-US" dirty="0" smtClean="0">
                <a:latin typeface="Arial" panose="020B0604020202020204" pitchFamily="34" charset="0"/>
              </a:rPr>
              <a:t>Combine all rare features as </a:t>
            </a:r>
            <a:r>
              <a:rPr lang="en-US" dirty="0" err="1" smtClean="0">
                <a:latin typeface="Arial" panose="020B0604020202020204" pitchFamily="34" charset="0"/>
              </a:rPr>
              <a:t>small_samples_combined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Combine all features less than a threshold(generally 5%) which have a similar bad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8110" y="662498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High-cardinality categorical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437" y="1708691"/>
            <a:ext cx="8247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Feature engineering implemented by H2O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lvl="0"/>
            <a:r>
              <a:rPr lang="en-US" dirty="0"/>
              <a:t>Brute force mathematical operations on features</a:t>
            </a:r>
            <a:endParaRPr lang="en-US" sz="2000" dirty="0"/>
          </a:p>
          <a:p>
            <a:pPr lvl="0"/>
            <a:r>
              <a:rPr lang="en-US" dirty="0"/>
              <a:t>Binning numeric features (using percentiles, maybe even using decision trees like we do but not sure about that)</a:t>
            </a:r>
            <a:endParaRPr lang="en-US" sz="2000" dirty="0"/>
          </a:p>
          <a:p>
            <a:pPr lvl="0"/>
            <a:r>
              <a:rPr lang="en-US" dirty="0"/>
              <a:t>Encoding categorical variables</a:t>
            </a:r>
            <a:endParaRPr lang="en-US" sz="2000" dirty="0"/>
          </a:p>
          <a:p>
            <a:pPr lvl="1"/>
            <a:r>
              <a:rPr lang="en-US" dirty="0"/>
              <a:t>By probability of the target for every level – </a:t>
            </a:r>
            <a:r>
              <a:rPr lang="en-US" b="1" dirty="0"/>
              <a:t>actual probabilities, leave one out or weighted encoding</a:t>
            </a:r>
            <a:endParaRPr lang="en-US" sz="2000" b="1" dirty="0"/>
          </a:p>
          <a:p>
            <a:pPr lvl="1"/>
            <a:r>
              <a:rPr lang="en-US" dirty="0"/>
              <a:t>Converting a category to the weight of evidence. </a:t>
            </a:r>
            <a:endParaRPr lang="en-US" sz="2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501</Words>
  <Application>Microsoft Office PowerPoint</Application>
  <PresentationFormat>Widescreen</PresentationFormat>
  <Paragraphs>210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Handling missing and bad values in data</vt:lpstr>
      <vt:lpstr>Drop missing values/ Handling missing and bad values in data</vt:lpstr>
      <vt:lpstr>PowerPoint Presentation</vt:lpstr>
      <vt:lpstr>Fill missing values</vt:lpstr>
      <vt:lpstr>Fill missing values – categorical variables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missing values</dc:title>
  <dc:creator>Kanishk Dogar       /BIUA_DEPT/IBANK/HYD</dc:creator>
  <cp:lastModifiedBy>Vishnu Singh          /BIUA_DEPT/IBANK/HYD</cp:lastModifiedBy>
  <cp:revision>11</cp:revision>
  <dcterms:created xsi:type="dcterms:W3CDTF">2019-01-03T09:47:41Z</dcterms:created>
  <dcterms:modified xsi:type="dcterms:W3CDTF">2019-01-03T12:36:46Z</dcterms:modified>
</cp:coreProperties>
</file>