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4" r:id="rId4"/>
    <p:sldId id="258" r:id="rId5"/>
    <p:sldId id="259" r:id="rId6"/>
    <p:sldId id="260" r:id="rId7"/>
    <p:sldId id="262" r:id="rId8"/>
    <p:sldId id="276" r:id="rId9"/>
    <p:sldId id="277" r:id="rId10"/>
    <p:sldId id="278" r:id="rId11"/>
    <p:sldId id="264" r:id="rId12"/>
    <p:sldId id="265" r:id="rId13"/>
    <p:sldId id="266" r:id="rId14"/>
    <p:sldId id="279" r:id="rId15"/>
    <p:sldId id="280" r:id="rId16"/>
    <p:sldId id="281" r:id="rId17"/>
    <p:sldId id="283" r:id="rId18"/>
    <p:sldId id="267" r:id="rId19"/>
    <p:sldId id="284" r:id="rId20"/>
    <p:sldId id="286" r:id="rId21"/>
    <p:sldId id="287" r:id="rId22"/>
    <p:sldId id="289" r:id="rId23"/>
    <p:sldId id="294" r:id="rId24"/>
    <p:sldId id="290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9B0C-C960-46FB-889E-8DF78B4288F6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58A1-1C07-4E60-884F-FCFCEC90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4AD661-F1B8-4AAC-9AAA-F5FBF26B167C}" type="datetimeFigureOut">
              <a:rPr lang="en-IN" smtClean="0"/>
              <a:t>07-09-2019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owardsdatascience.com/understanding-the-bias-variance-tradeoff-165e6942b2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nalyticsvidhya.com/blog/2019/08/11-important-model-evaluation-error-metric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eval.wordpress.com/introduction/basic-evaluation-measure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owardsdatascience.com/understanding-auc-roc-curve-68b2303cc9c5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supervised-and-unsupervised-machine-learning-algorithm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stendata.com/2016/08/observation-and-performance-window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 </a:t>
            </a:r>
            <a:r>
              <a:rPr lang="en-US" dirty="0" smtClean="0"/>
              <a:t>Framework </a:t>
            </a:r>
            <a:r>
              <a:rPr lang="en-US" dirty="0"/>
              <a:t>&amp; </a:t>
            </a:r>
            <a:r>
              <a:rPr lang="en-US" dirty="0" smtClean="0"/>
              <a:t>Evaluation </a:t>
            </a:r>
            <a:r>
              <a:rPr lang="en-US" dirty="0"/>
              <a:t>M</a:t>
            </a:r>
            <a:r>
              <a:rPr lang="en-US" dirty="0" smtClean="0"/>
              <a:t>etrics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- Vishnu Prakash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&amp; Bivariate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Univariate 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Considers 1 variable at a time </a:t>
            </a:r>
            <a:r>
              <a:rPr lang="en-US" sz="2200" dirty="0" smtClean="0"/>
              <a:t>to understand distribution of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Summarizes &amp; finds pattern in </a:t>
            </a:r>
            <a:r>
              <a:rPr lang="en-US" sz="2200" dirty="0" smtClean="0"/>
              <a:t>a variable using </a:t>
            </a:r>
            <a:r>
              <a:rPr lang="en-US" sz="2200" dirty="0"/>
              <a:t>mean, median, mode, range, variance, </a:t>
            </a:r>
            <a:r>
              <a:rPr lang="en-US" sz="2200" dirty="0" smtClean="0"/>
              <a:t>standard deviation, max</a:t>
            </a:r>
            <a:r>
              <a:rPr lang="en-US" sz="2200" dirty="0"/>
              <a:t>, </a:t>
            </a:r>
            <a:r>
              <a:rPr lang="en-US" sz="2200" dirty="0" smtClean="0"/>
              <a:t>min, quartiles.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Other ways </a:t>
            </a:r>
            <a:r>
              <a:rPr lang="en-US" sz="2200" dirty="0"/>
              <a:t>- Frequency Distribution Tables, Bar Charts, </a:t>
            </a:r>
            <a:r>
              <a:rPr lang="en-US" sz="2200" dirty="0" smtClean="0"/>
              <a:t>Histograms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</a:t>
            </a:r>
            <a:r>
              <a:rPr lang="en-US" b="1" dirty="0" smtClean="0"/>
              <a:t>ivariate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Considers exactly 2 variables at a time </a:t>
            </a:r>
            <a:r>
              <a:rPr lang="en-US" sz="2200" dirty="0" smtClean="0"/>
              <a:t>to understand relation between both variables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Summarizes </a:t>
            </a:r>
            <a:r>
              <a:rPr lang="en-US" sz="2200" dirty="0"/>
              <a:t>and finds pattern </a:t>
            </a:r>
            <a:r>
              <a:rPr lang="en-US" sz="2200" dirty="0" smtClean="0"/>
              <a:t>using Scatter </a:t>
            </a:r>
            <a:r>
              <a:rPr lang="en-US" sz="2200" dirty="0"/>
              <a:t>Plots, regression Analysis, Correlation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26198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Missing value </a:t>
            </a:r>
            <a:r>
              <a:rPr lang="en-IN" dirty="0" smtClean="0"/>
              <a:t>treatment (Imputation)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All </a:t>
            </a:r>
            <a:r>
              <a:rPr lang="en-US" sz="2200" dirty="0"/>
              <a:t>the missing values </a:t>
            </a:r>
            <a:r>
              <a:rPr lang="en-US" sz="2200" dirty="0" smtClean="0"/>
              <a:t>must be filled </a:t>
            </a:r>
            <a:r>
              <a:rPr lang="en-US" sz="2200" dirty="0"/>
              <a:t>with an appropriate </a:t>
            </a:r>
            <a:r>
              <a:rPr lang="en-US" sz="2200" dirty="0" smtClean="0"/>
              <a:t>value. </a:t>
            </a:r>
            <a:r>
              <a:rPr lang="en-US" sz="2200" dirty="0"/>
              <a:t>Some examples of missing value treatment 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Missing values in simple count or amount variable are replaced by 0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Missing values in proportion variables are replaced by high values or -1 based on intuition. 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Infinite </a:t>
            </a:r>
            <a:r>
              <a:rPr lang="en-US" sz="2000" dirty="0"/>
              <a:t>values are generally changed to high numbers as placeholders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Scores of the network where not available are replaced by -</a:t>
            </a:r>
            <a:r>
              <a:rPr lang="en-US" sz="2000" dirty="0" smtClean="0"/>
              <a:t>1.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Standard deviation and mean variables are treated as -</a:t>
            </a:r>
            <a:r>
              <a:rPr lang="en-US" sz="2000" dirty="0" smtClean="0"/>
              <a:t>1.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NA values in categorical variable can be treated as new level of that variable.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54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/>
              <a:t>Creating variables from the fields which can not be used directly in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 smtClean="0"/>
              <a:t>E.g</a:t>
            </a:r>
            <a:r>
              <a:rPr lang="en-IN" sz="2200" dirty="0" smtClean="0"/>
              <a:t> calculating variable ‘vintage’ from account open date,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 smtClean="0"/>
              <a:t>E.g</a:t>
            </a:r>
            <a:r>
              <a:rPr lang="en-IN" sz="2200" dirty="0" smtClean="0"/>
              <a:t> creating ‘number of </a:t>
            </a:r>
            <a:r>
              <a:rPr lang="en-IN" sz="2200" dirty="0" err="1" smtClean="0"/>
              <a:t>numerics</a:t>
            </a:r>
            <a:r>
              <a:rPr lang="en-IN" sz="2200" dirty="0" smtClean="0"/>
              <a:t>’ from address of customers</a:t>
            </a:r>
          </a:p>
          <a:p>
            <a:r>
              <a:rPr lang="en-IN" sz="2200" dirty="0" smtClean="0"/>
              <a:t>Summarising few variables using aggregating function to create new variable</a:t>
            </a:r>
            <a:endParaRPr lang="en-IN" sz="2200" dirty="0"/>
          </a:p>
          <a:p>
            <a:r>
              <a:rPr lang="en-IN" sz="2200" dirty="0"/>
              <a:t>Certain surrogate field variable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b="1" dirty="0" smtClean="0"/>
              <a:t>Scaling &amp; Outlier Treatment</a:t>
            </a:r>
          </a:p>
          <a:p>
            <a:r>
              <a:rPr lang="en-IN" sz="2200" dirty="0" smtClean="0"/>
              <a:t>In few models, scaling &amp; outlier treatment is needed.</a:t>
            </a:r>
          </a:p>
          <a:p>
            <a:r>
              <a:rPr lang="en-IN" sz="2200" dirty="0" smtClean="0"/>
              <a:t>Practical way to treat outlier is to remove observations more than  99.9 percentile of that variable.</a:t>
            </a:r>
          </a:p>
          <a:p>
            <a:r>
              <a:rPr lang="en-IN" sz="2200" dirty="0" smtClean="0"/>
              <a:t>Types of Scaling – Standard scaling , Min max scaling(prone to outliers)</a:t>
            </a:r>
          </a:p>
          <a:p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Interpretability vs Flexibility of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The </a:t>
            </a:r>
            <a:r>
              <a:rPr lang="en-US" sz="2200" dirty="0"/>
              <a:t>process of evaluating a model’s performance is known as model assessment, whereas </a:t>
            </a:r>
            <a:r>
              <a:rPr lang="en-US" sz="2200" dirty="0" smtClean="0"/>
              <a:t>the </a:t>
            </a:r>
            <a:r>
              <a:rPr lang="en-US" sz="2200" dirty="0"/>
              <a:t>process of selecting the proper level of flexibility for a model is known as </a:t>
            </a:r>
            <a:r>
              <a:rPr lang="en-US" sz="2200" dirty="0" smtClean="0"/>
              <a:t>model </a:t>
            </a:r>
            <a:r>
              <a:rPr lang="en-US" sz="2200" dirty="0"/>
              <a:t>selection. </a:t>
            </a:r>
            <a:endParaRPr lang="en-US" sz="2200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6048672" cy="38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vs Variance Tradeoff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BIAS</a:t>
            </a:r>
            <a:r>
              <a:rPr lang="en-US" sz="2000" dirty="0" smtClean="0"/>
              <a:t> </a:t>
            </a:r>
            <a:r>
              <a:rPr lang="en-US" sz="2000" dirty="0"/>
              <a:t>is the difference between the average prediction of our model and the correct value which we are trying to predict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always leads to high error on training and test data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VARIANCE</a:t>
            </a:r>
            <a:r>
              <a:rPr lang="en-US" sz="2000" dirty="0" smtClean="0"/>
              <a:t> </a:t>
            </a:r>
            <a:r>
              <a:rPr lang="en-IN" sz="2000" dirty="0"/>
              <a:t>Variance is the variability of model prediction for a given data point or a value which tells us spread of our data. </a:t>
            </a:r>
            <a:endParaRPr lang="en-I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Model </a:t>
            </a:r>
            <a:r>
              <a:rPr lang="en-IN" sz="2000" dirty="0"/>
              <a:t>with high variance pays a lot of attention to training data and does not generalize on the data which it hasn’t seen before</a:t>
            </a:r>
          </a:p>
          <a:p>
            <a:r>
              <a:rPr lang="en-US" sz="2000" dirty="0" smtClean="0"/>
              <a:t>Y = f(x) + e</a:t>
            </a:r>
            <a:endParaRPr lang="en-US" sz="2000" dirty="0"/>
          </a:p>
          <a:p>
            <a:endParaRPr lang="en-US" sz="2000" dirty="0" smtClean="0"/>
          </a:p>
          <a:p>
            <a:endParaRPr lang="en-IN" sz="2000" dirty="0"/>
          </a:p>
        </p:txBody>
      </p:sp>
      <p:pic>
        <p:nvPicPr>
          <p:cNvPr id="1026" name="Picture 2" descr="https://miro.medium.com/max/435/1*BtpFTBrGaQNE3TvU-0EVS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2762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869/1*e7VaoBh5apjaM2p4afkFy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0" y="4906888"/>
            <a:ext cx="55149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 Variance Tradeoff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000" dirty="0" smtClean="0">
                <a:hlinkClick r:id="rId2"/>
              </a:rPr>
              <a:t>Source https</a:t>
            </a:r>
            <a:r>
              <a:rPr lang="en-IN" sz="1000" dirty="0">
                <a:hlinkClick r:id="rId2"/>
              </a:rPr>
              <a:t>://</a:t>
            </a:r>
            <a:r>
              <a:rPr lang="en-IN" sz="1000" dirty="0" smtClean="0">
                <a:hlinkClick r:id="rId2"/>
              </a:rPr>
              <a:t>towardsdatascience.com/understanding-the-bias-variance-tradeoff-165e6942b229</a:t>
            </a:r>
            <a:endParaRPr lang="en-IN" sz="1000" dirty="0"/>
          </a:p>
        </p:txBody>
      </p:sp>
      <p:pic>
        <p:nvPicPr>
          <p:cNvPr id="2052" name="Picture 4" descr="https://miro.medium.com/max/702/1*xwtSpR_zg7j7zusa4IDHN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-4071" r="13338" b="4071"/>
          <a:stretch/>
        </p:blipFill>
        <p:spPr bwMode="auto">
          <a:xfrm>
            <a:off x="467543" y="1700808"/>
            <a:ext cx="4112732" cy="442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282" y="2060848"/>
            <a:ext cx="4420094" cy="40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r>
              <a:rPr lang="en-US" dirty="0" smtClean="0"/>
              <a:t> &amp; Overfitting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Underfitting</a:t>
            </a:r>
            <a:r>
              <a:rPr lang="en-US" sz="2000" dirty="0"/>
              <a:t> </a:t>
            </a:r>
            <a:r>
              <a:rPr lang="en-US" sz="2000" dirty="0" smtClean="0"/>
              <a:t>- </a:t>
            </a:r>
            <a:r>
              <a:rPr lang="en-US" sz="2000" dirty="0"/>
              <a:t>when a </a:t>
            </a:r>
            <a:r>
              <a:rPr lang="en-US" sz="2000" dirty="0" smtClean="0"/>
              <a:t>model is </a:t>
            </a:r>
            <a:r>
              <a:rPr lang="en-US" sz="2000" dirty="0"/>
              <a:t>unable to capture the underlying pattern of the data.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models usually have high bias and low variance.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happens when we have very less amount of data to build an accurate model or when we try to build a linear model with a nonlinear data. 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Overfitting</a:t>
            </a:r>
            <a:r>
              <a:rPr lang="en-US" sz="2000" dirty="0"/>
              <a:t> </a:t>
            </a:r>
            <a:r>
              <a:rPr lang="en-US" sz="2000" dirty="0" smtClean="0"/>
              <a:t>- </a:t>
            </a:r>
            <a:r>
              <a:rPr lang="en-US" sz="2000" dirty="0"/>
              <a:t>when our model captures the noise along with the underlying pattern in data.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happens when we train our model a lot over noisy dataset.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models have low bias and high variance.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Models like </a:t>
            </a:r>
            <a:r>
              <a:rPr lang="en-US" sz="2000" dirty="0"/>
              <a:t>Decision trees </a:t>
            </a:r>
            <a:r>
              <a:rPr lang="en-US" sz="2000" dirty="0" smtClean="0"/>
              <a:t>are </a:t>
            </a:r>
            <a:r>
              <a:rPr lang="en-US" sz="2000" dirty="0"/>
              <a:t>prone to overfitting.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41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Repeatedly </a:t>
            </a:r>
            <a:r>
              <a:rPr lang="en-US" sz="2200" dirty="0"/>
              <a:t>drawing samples from a training set and refitting a model of interest on each sample in order to obtain additional information about the fitted </a:t>
            </a:r>
            <a:r>
              <a:rPr lang="en-US" sz="2200" dirty="0" smtClean="0"/>
              <a:t>model. e.g. Estimating variability </a:t>
            </a:r>
            <a:r>
              <a:rPr lang="en-US" sz="2200" dirty="0"/>
              <a:t>of a linear </a:t>
            </a:r>
            <a:r>
              <a:rPr lang="en-US" sz="2200" dirty="0" smtClean="0"/>
              <a:t>regression</a:t>
            </a:r>
            <a:endParaRPr lang="en-IN" sz="2000" dirty="0" smtClean="0"/>
          </a:p>
          <a:p>
            <a:r>
              <a:rPr lang="en-IN" sz="2000" dirty="0" smtClean="0"/>
              <a:t>2 common resampling methods - </a:t>
            </a:r>
            <a:r>
              <a:rPr lang="en-IN" sz="2000" b="1" dirty="0" smtClean="0"/>
              <a:t>cross-validation and bootstrap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US" sz="2000" b="1" dirty="0" smtClean="0"/>
              <a:t>Bootstrapping</a:t>
            </a:r>
            <a:r>
              <a:rPr lang="en-US" sz="2000" dirty="0" smtClean="0"/>
              <a:t> - The bootstrap method is a resampling technique used to estimate statistics like mean, </a:t>
            </a:r>
            <a:r>
              <a:rPr lang="en-US" sz="2000" dirty="0" err="1" smtClean="0"/>
              <a:t>sd</a:t>
            </a:r>
            <a:r>
              <a:rPr lang="en-US" sz="2000" dirty="0" smtClean="0"/>
              <a:t> on a population by sampling a dataset with replacement.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Cross-Validation</a:t>
            </a:r>
            <a:r>
              <a:rPr lang="en-US" sz="2000" dirty="0" smtClean="0"/>
              <a:t> is a technique for evaluating ML models by training several ML models on training data and evaluating them on the test data. It is used to detect overfitting.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273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Cross Validation (CV)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Hold out method </a:t>
            </a:r>
          </a:p>
          <a:p>
            <a:r>
              <a:rPr lang="en-US" sz="2000" dirty="0"/>
              <a:t>we reserve </a:t>
            </a:r>
            <a:r>
              <a:rPr lang="en-US" sz="2000" dirty="0" smtClean="0"/>
              <a:t>70</a:t>
            </a:r>
            <a:r>
              <a:rPr lang="en-US" sz="2000" dirty="0"/>
              <a:t>% of the dataset for validation and the remaining </a:t>
            </a:r>
            <a:r>
              <a:rPr lang="en-US" sz="2000" dirty="0" smtClean="0"/>
              <a:t>30</a:t>
            </a:r>
            <a:r>
              <a:rPr lang="en-US" sz="2000" dirty="0"/>
              <a:t>% for model </a:t>
            </a:r>
            <a:r>
              <a:rPr lang="en-US" sz="2000" dirty="0" smtClean="0"/>
              <a:t>training.(ratios may vary)</a:t>
            </a:r>
          </a:p>
          <a:p>
            <a:r>
              <a:rPr lang="en-US" sz="2000" dirty="0" smtClean="0"/>
              <a:t>Chances of missing out information during training is high</a:t>
            </a:r>
            <a:endParaRPr lang="en-IN" sz="2000" dirty="0" smtClean="0"/>
          </a:p>
          <a:p>
            <a:r>
              <a:rPr lang="en-US" sz="2000" dirty="0" smtClean="0"/>
              <a:t>A part of data is stored for testing. Model is trained on the other part of the data (train set)</a:t>
            </a:r>
          </a:p>
          <a:p>
            <a:endParaRPr lang="en-IN" sz="2000" dirty="0"/>
          </a:p>
          <a:p>
            <a:r>
              <a:rPr lang="en-US" b="1" dirty="0" smtClean="0"/>
              <a:t>Leave one out CV</a:t>
            </a:r>
          </a:p>
          <a:p>
            <a:r>
              <a:rPr lang="en-US" sz="2000" dirty="0" smtClean="0"/>
              <a:t>Attempts to address the drawback of Hold out method</a:t>
            </a:r>
          </a:p>
          <a:p>
            <a:r>
              <a:rPr lang="en-US" sz="2000" dirty="0" smtClean="0"/>
              <a:t>Instead of 30% of observation only 1 observation is kept for validation.</a:t>
            </a:r>
          </a:p>
          <a:p>
            <a:r>
              <a:rPr lang="en-US" sz="2000" dirty="0" smtClean="0"/>
              <a:t>N such Models are fit on n-1 training observations.</a:t>
            </a:r>
          </a:p>
          <a:p>
            <a:r>
              <a:rPr lang="en-US" sz="2000" dirty="0"/>
              <a:t>n Predictions are done on only single observation(left out observation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140968"/>
            <a:ext cx="3206915" cy="7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Cross Validation (CV)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Advantage </a:t>
            </a:r>
            <a:r>
              <a:rPr lang="en-US" sz="2000" dirty="0"/>
              <a:t>– Far less bias</a:t>
            </a:r>
          </a:p>
          <a:p>
            <a:r>
              <a:rPr lang="en-US" sz="2000" dirty="0"/>
              <a:t>Disadvantage – computationally </a:t>
            </a:r>
            <a:r>
              <a:rPr lang="en-US" sz="2000" dirty="0" smtClean="0"/>
              <a:t>extensive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IN" sz="2400" b="1" dirty="0" smtClean="0"/>
              <a:t>k-Fold </a:t>
            </a:r>
            <a:r>
              <a:rPr lang="en-IN" sz="2400" b="1" dirty="0"/>
              <a:t>Cross-Validation </a:t>
            </a:r>
            <a:r>
              <a:rPr lang="en-IN" sz="2400" b="1" dirty="0" smtClean="0"/>
              <a:t>(right image)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is divided </a:t>
            </a:r>
            <a:r>
              <a:rPr lang="en-US" sz="2000" dirty="0" smtClean="0"/>
              <a:t>randomly into </a:t>
            </a:r>
            <a:r>
              <a:rPr lang="en-US" sz="2000" dirty="0"/>
              <a:t>k </a:t>
            </a:r>
            <a:r>
              <a:rPr lang="en-US" sz="2000" dirty="0" smtClean="0"/>
              <a:t>equal subsets</a:t>
            </a:r>
            <a:endParaRPr lang="en-IN" sz="2000" dirty="0"/>
          </a:p>
          <a:p>
            <a:r>
              <a:rPr lang="en-US" sz="2000" dirty="0"/>
              <a:t>holdout method is repeated k times, such that </a:t>
            </a:r>
            <a:r>
              <a:rPr lang="en-US" sz="2000" i="1" dirty="0"/>
              <a:t>each time, one of the k subsets is used as the test set/ validation set and the other k-1 subsets are put together to form a training set</a:t>
            </a:r>
            <a:r>
              <a:rPr lang="en-US" sz="2000" dirty="0"/>
              <a:t>. 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4" y="2056047"/>
            <a:ext cx="3848406" cy="2093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056045"/>
            <a:ext cx="3970784" cy="216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8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Machine Learning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i="1" dirty="0"/>
              <a:t>A computer program is said to learn from experience E with some class of tasks T and performance measure P if its performance at tasks in T, as measured by P, improves with </a:t>
            </a:r>
            <a:r>
              <a:rPr lang="en-IN" sz="2200" i="1" dirty="0" smtClean="0"/>
              <a:t>experience </a:t>
            </a:r>
            <a:r>
              <a:rPr lang="en-IN" sz="2200" i="1" dirty="0"/>
              <a:t>E.” </a:t>
            </a:r>
            <a:r>
              <a:rPr lang="en-IN" sz="2200" i="1" dirty="0" smtClean="0"/>
              <a:t>-</a:t>
            </a:r>
            <a:r>
              <a:rPr lang="en-IN" sz="2200" i="1" dirty="0"/>
              <a:t>Tom M. </a:t>
            </a:r>
            <a:r>
              <a:rPr lang="en-IN" sz="2200" i="1" dirty="0" smtClean="0"/>
              <a:t>Mitchell</a:t>
            </a:r>
          </a:p>
          <a:p>
            <a:endParaRPr lang="en-IN" i="1" dirty="0"/>
          </a:p>
          <a:p>
            <a:endParaRPr lang="en-IN" i="1" dirty="0" smtClean="0"/>
          </a:p>
          <a:p>
            <a:endParaRPr lang="en-IN" i="1" dirty="0"/>
          </a:p>
          <a:p>
            <a:endParaRPr lang="en-IN" i="1" dirty="0" smtClean="0"/>
          </a:p>
          <a:p>
            <a:endParaRPr lang="en-IN" i="1" dirty="0"/>
          </a:p>
          <a:p>
            <a:r>
              <a:rPr lang="en-US" sz="2200" b="1" dirty="0"/>
              <a:t>Machine learning</a:t>
            </a:r>
            <a:r>
              <a:rPr lang="en-US" sz="2200" dirty="0"/>
              <a:t> is a type of </a:t>
            </a:r>
            <a:r>
              <a:rPr lang="en-US" sz="2200" b="1" dirty="0"/>
              <a:t>artificial intelligence</a:t>
            </a:r>
            <a:r>
              <a:rPr lang="en-US" sz="2200" dirty="0"/>
              <a:t> (AI) that provides computers with the ability to learn without being explicitly </a:t>
            </a:r>
            <a:r>
              <a:rPr lang="en-US" sz="2200" dirty="0" smtClean="0"/>
              <a:t>programmed.</a:t>
            </a:r>
            <a:endParaRPr lang="en-IN" sz="2200" i="1" dirty="0" smtClean="0"/>
          </a:p>
          <a:p>
            <a:endParaRPr lang="en-IN" i="1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79233"/>
              </p:ext>
            </p:extLst>
          </p:nvPr>
        </p:nvGraphicFramePr>
        <p:xfrm>
          <a:off x="755576" y="2420888"/>
          <a:ext cx="7931224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806">
                  <a:extLst>
                    <a:ext uri="{9D8B030D-6E8A-4147-A177-3AD203B41FA5}">
                      <a16:colId xmlns:a16="http://schemas.microsoft.com/office/drawing/2014/main" val="2020621490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87814554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212228342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941031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4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Estimating number of calls in a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Squared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Calls obtained in</a:t>
                      </a:r>
                      <a:r>
                        <a:rPr lang="en-US" baseline="0" dirty="0" smtClean="0"/>
                        <a:t> past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Estimating if</a:t>
                      </a:r>
                      <a:r>
                        <a:rPr lang="en-US" baseline="0" dirty="0" smtClean="0"/>
                        <a:t> a customer will default or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Customers’</a:t>
                      </a:r>
                      <a:r>
                        <a:rPr lang="en-US" baseline="0" dirty="0" smtClean="0"/>
                        <a:t> Behavior in past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76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RMSE</a:t>
            </a:r>
            <a:r>
              <a:rPr lang="en-US" dirty="0" smtClean="0"/>
              <a:t>(root mean square error)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N </a:t>
            </a:r>
            <a:r>
              <a:rPr lang="en-US" sz="2000" dirty="0"/>
              <a:t>is total Number of </a:t>
            </a:r>
            <a:r>
              <a:rPr lang="en-US" sz="2000" dirty="0" smtClean="0"/>
              <a:t>observations</a:t>
            </a:r>
            <a:endParaRPr lang="en-US" sz="2000" dirty="0"/>
          </a:p>
          <a:p>
            <a:pPr marL="0" indent="0">
              <a:buNone/>
            </a:pPr>
            <a:r>
              <a:rPr lang="en-IN" b="1" dirty="0" smtClean="0"/>
              <a:t>2. R-Square</a:t>
            </a:r>
          </a:p>
          <a:p>
            <a:r>
              <a:rPr lang="en-US" sz="2200" dirty="0" smtClean="0"/>
              <a:t>In R square, MSE(baseline) was added a benchmark</a:t>
            </a:r>
          </a:p>
          <a:p>
            <a:endParaRPr lang="en-IN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SS(RES) : Residual Sum of squares of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SS(TOT) </a:t>
            </a:r>
            <a:r>
              <a:rPr lang="en-US" sz="2000" dirty="0"/>
              <a:t>: </a:t>
            </a:r>
            <a:r>
              <a:rPr lang="en-US" sz="2000" dirty="0" smtClean="0"/>
              <a:t>Total </a:t>
            </a:r>
            <a:r>
              <a:rPr lang="en-US" sz="2000" dirty="0"/>
              <a:t>Sum of squares of </a:t>
            </a:r>
            <a:r>
              <a:rPr lang="en-US" sz="2000" dirty="0" smtClean="0"/>
              <a:t>model (</a:t>
            </a:r>
            <a:r>
              <a:rPr lang="en-US" sz="2000" dirty="0"/>
              <a:t>comparing the actual y values to our baseline model the </a:t>
            </a:r>
            <a:r>
              <a:rPr lang="en-US" sz="2000" dirty="0" smtClean="0"/>
              <a:t>mean)</a:t>
            </a:r>
            <a:endParaRPr lang="en-US" sz="2000" dirty="0"/>
          </a:p>
        </p:txBody>
      </p:sp>
      <p:pic>
        <p:nvPicPr>
          <p:cNvPr id="3074" name="Picture 2" descr="model evaluation, rmse, root mean squared 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340995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iro.medium.com/max/2109/1*_HbrAW-tMRBli6ASD5Btt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9" y="3820596"/>
            <a:ext cx="673999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91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2497"/>
            <a:ext cx="8229600" cy="4937760"/>
          </a:xfrm>
        </p:spPr>
        <p:txBody>
          <a:bodyPr>
            <a:normAutofit/>
          </a:bodyPr>
          <a:lstStyle/>
          <a:p>
            <a:r>
              <a:rPr lang="en-IN" b="1" dirty="0"/>
              <a:t>Adjusted </a:t>
            </a:r>
            <a:r>
              <a:rPr lang="en-IN" b="1" dirty="0" smtClean="0"/>
              <a:t>R-Squared</a:t>
            </a:r>
          </a:p>
          <a:p>
            <a:r>
              <a:rPr lang="en-US" sz="2000" dirty="0" smtClean="0"/>
              <a:t>R square will always keep on increasing if a new variable is added</a:t>
            </a:r>
          </a:p>
          <a:p>
            <a:r>
              <a:rPr lang="en-US" sz="2000" dirty="0" smtClean="0"/>
              <a:t>It does not penalize addition of new variables which do not add any information</a:t>
            </a:r>
          </a:p>
          <a:p>
            <a:r>
              <a:rPr lang="en-US" sz="2000" dirty="0" smtClean="0"/>
              <a:t>So adjusted R square was introduced.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k: number of features</a:t>
            </a:r>
          </a:p>
          <a:p>
            <a:r>
              <a:rPr lang="en-US" sz="2000" dirty="0"/>
              <a:t>n: number of samples</a:t>
            </a:r>
          </a:p>
          <a:p>
            <a:endParaRPr lang="en-US" sz="2000" dirty="0" smtClean="0"/>
          </a:p>
          <a:p>
            <a:endParaRPr lang="en-IN" sz="2000" dirty="0" smtClean="0"/>
          </a:p>
          <a:p>
            <a:r>
              <a:rPr lang="en-IN" sz="1000" dirty="0">
                <a:hlinkClick r:id="rId2"/>
              </a:rPr>
              <a:t>https://www.analyticsvidhya.com/blog/2019/08/11-important-model-evaluation-error-metrics/</a:t>
            </a:r>
            <a:endParaRPr lang="en-IN" sz="1000" b="1" dirty="0"/>
          </a:p>
        </p:txBody>
      </p:sp>
      <p:pic>
        <p:nvPicPr>
          <p:cNvPr id="4098" name="Picture 2" descr="https://s3-ap-south-1.amazonaws.com/av-blog-media/wp-content/uploads/2019/05/Screenshot-2019-05-16-at-7.14.36-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11396" r="7447" b="15181"/>
          <a:stretch/>
        </p:blipFill>
        <p:spPr bwMode="auto">
          <a:xfrm>
            <a:off x="875589" y="3184024"/>
            <a:ext cx="369641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16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</a:t>
            </a:r>
            <a:r>
              <a:rPr lang="en-US" dirty="0" smtClean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A. </a:t>
            </a:r>
            <a:r>
              <a:rPr lang="en-IN" b="1" dirty="0" smtClean="0"/>
              <a:t>Confusion Matrix</a:t>
            </a:r>
          </a:p>
          <a:p>
            <a:pPr marL="0" indent="0">
              <a:buNone/>
            </a:pPr>
            <a:r>
              <a:rPr lang="en-US" sz="2200" dirty="0" smtClean="0"/>
              <a:t>It is a matrix of actual and predicted target variable.</a:t>
            </a:r>
          </a:p>
          <a:p>
            <a:pPr marL="0" indent="0">
              <a:buNone/>
            </a:pPr>
            <a:r>
              <a:rPr lang="en-US" sz="2000" dirty="0"/>
              <a:t>Definition of the Terms: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000" dirty="0"/>
              <a:t>• Positive (P) : Observation is </a:t>
            </a:r>
            <a:r>
              <a:rPr lang="en-US" sz="2000" dirty="0" smtClean="0"/>
              <a:t>positive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Negative (N) : Observation is not positive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True Positive (TP) : Observation is positive, and is predicted to be positive.</a:t>
            </a:r>
            <a:br>
              <a:rPr lang="en-US" sz="2000" dirty="0"/>
            </a:br>
            <a:r>
              <a:rPr lang="en-US" sz="2000" dirty="0"/>
              <a:t>• False Negative (FN) : Observation is positive, but is predicted negative.</a:t>
            </a:r>
            <a:br>
              <a:rPr lang="en-US" sz="2000" dirty="0"/>
            </a:br>
            <a:r>
              <a:rPr lang="en-US" sz="2000" dirty="0"/>
              <a:t>• True Negative (TN) : Observation is negative, and is predicted to be </a:t>
            </a:r>
            <a:r>
              <a:rPr lang="en-US" sz="2000" dirty="0" smtClean="0"/>
              <a:t>negative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False Positive (FP) : Observation is negative, but is predicted positive.</a:t>
            </a:r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34589"/>
              </p:ext>
            </p:extLst>
          </p:nvPr>
        </p:nvGraphicFramePr>
        <p:xfrm>
          <a:off x="683568" y="450912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0155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570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2820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Confusion Matrix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7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0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 smtClean="0"/>
              <a:t>1. Accuracy = </a:t>
            </a:r>
            <a:r>
              <a:rPr lang="en-US" sz="2100" b="1" dirty="0" smtClean="0"/>
              <a:t>(TP+TN)/(TP+TN+FP+FN)</a:t>
            </a:r>
          </a:p>
          <a:p>
            <a:pPr marL="0" indent="0">
              <a:buNone/>
            </a:pPr>
            <a:r>
              <a:rPr lang="en-IN" sz="2100" dirty="0" smtClean="0"/>
              <a:t>2. Specificity(True </a:t>
            </a:r>
            <a:r>
              <a:rPr lang="en-IN" sz="2100" dirty="0"/>
              <a:t>negative </a:t>
            </a:r>
            <a:r>
              <a:rPr lang="en-IN" sz="2100" dirty="0" smtClean="0"/>
              <a:t>rate) -</a:t>
            </a:r>
            <a:r>
              <a:rPr lang="en-US" sz="2100" dirty="0" smtClean="0"/>
              <a:t> </a:t>
            </a:r>
            <a:r>
              <a:rPr lang="en-US" sz="2100" dirty="0"/>
              <a:t>the proportion of actual negatives, which got predicted as the negative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Specificity = </a:t>
            </a:r>
            <a:r>
              <a:rPr lang="en-US" sz="2100" b="1" dirty="0" smtClean="0"/>
              <a:t>TN/(TN+FP)</a:t>
            </a:r>
          </a:p>
          <a:p>
            <a:pPr marL="0" indent="0">
              <a:buNone/>
            </a:pPr>
            <a:r>
              <a:rPr lang="en-US" sz="2100" dirty="0" smtClean="0"/>
              <a:t>3. Recall or sensitivity - </a:t>
            </a:r>
            <a:r>
              <a:rPr lang="en-US" sz="2100" dirty="0"/>
              <a:t>proportion of actual positive cases that got predicted as positive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b="1" dirty="0" smtClean="0"/>
              <a:t>Recall(R) = TP/(TP+FN)</a:t>
            </a:r>
          </a:p>
          <a:p>
            <a:pPr marL="0" indent="0">
              <a:buNone/>
            </a:pPr>
            <a:r>
              <a:rPr lang="en-US" sz="2100" dirty="0" smtClean="0"/>
              <a:t>4. Precision </a:t>
            </a:r>
            <a:r>
              <a:rPr lang="en-US" sz="2100" dirty="0"/>
              <a:t>indicates an example labeled as positive is indeed positive (small number of FP</a:t>
            </a:r>
            <a:r>
              <a:rPr lang="en-US" sz="2100" dirty="0" smtClean="0"/>
              <a:t>).       </a:t>
            </a:r>
          </a:p>
          <a:p>
            <a:pPr marL="0" indent="0">
              <a:buNone/>
            </a:pPr>
            <a:r>
              <a:rPr lang="en-US" sz="2100" b="1" dirty="0" smtClean="0"/>
              <a:t>	Precision(P) = TP/(TP+FP)</a:t>
            </a:r>
          </a:p>
          <a:p>
            <a:pPr marL="0" indent="0">
              <a:buNone/>
            </a:pPr>
            <a:r>
              <a:rPr lang="en-US" sz="2100" b="1" dirty="0" smtClean="0"/>
              <a:t>5. </a:t>
            </a:r>
            <a:r>
              <a:rPr lang="en-US" sz="2100" dirty="0" smtClean="0"/>
              <a:t>F measure is unified representation of recall &amp; precision</a:t>
            </a:r>
          </a:p>
          <a:p>
            <a:pPr marL="0" indent="0">
              <a:buNone/>
            </a:pPr>
            <a:r>
              <a:rPr lang="en-US" sz="2100" dirty="0"/>
              <a:t>The F-Measure will always be nearer to the smaller value of Precision or </a:t>
            </a:r>
            <a:r>
              <a:rPr lang="en-US" sz="2100" dirty="0" smtClean="0"/>
              <a:t>Recall</a:t>
            </a:r>
            <a:r>
              <a:rPr lang="en-IN" sz="2100" dirty="0" smtClean="0"/>
              <a:t>. </a:t>
            </a:r>
          </a:p>
          <a:p>
            <a:pPr marL="0" indent="0">
              <a:buNone/>
            </a:pPr>
            <a:r>
              <a:rPr lang="en-IN" sz="2100" dirty="0" smtClean="0"/>
              <a:t>	</a:t>
            </a:r>
            <a:r>
              <a:rPr lang="en-US" sz="2100" b="1" dirty="0" smtClean="0"/>
              <a:t>F measure = 2*R*P/(R+P)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hlinkClick r:id="rId2"/>
              </a:rPr>
              <a:t>https://classeval.wordpress.com/introduction/basic-evaluation-measures/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24822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b="1" dirty="0" smtClean="0"/>
              <a:t>B) </a:t>
            </a:r>
            <a:r>
              <a:rPr lang="en-US" sz="2200" b="1" dirty="0" smtClean="0"/>
              <a:t>ROC Curve</a:t>
            </a:r>
            <a:endParaRPr lang="en-IN" sz="2200" b="1" dirty="0" smtClean="0"/>
          </a:p>
          <a:p>
            <a:r>
              <a:rPr lang="en-IN" sz="2200" dirty="0" smtClean="0"/>
              <a:t>AUC </a:t>
            </a:r>
            <a:r>
              <a:rPr lang="en-IN" sz="2200" dirty="0"/>
              <a:t>- ROC curve is a performance measurement for classification problem at </a:t>
            </a:r>
            <a:r>
              <a:rPr lang="en-IN" sz="2200" dirty="0" smtClean="0"/>
              <a:t>various probability threshold </a:t>
            </a:r>
            <a:r>
              <a:rPr lang="en-IN" sz="2200" dirty="0"/>
              <a:t>settings. </a:t>
            </a:r>
          </a:p>
          <a:p>
            <a:r>
              <a:rPr lang="en-IN" sz="2200" dirty="0"/>
              <a:t>ROC is a probability curve and AUC represents degree or measure of separability. </a:t>
            </a:r>
          </a:p>
          <a:p>
            <a:r>
              <a:rPr lang="en-IN" sz="2200" dirty="0"/>
              <a:t>It tells how </a:t>
            </a:r>
            <a:r>
              <a:rPr lang="en-IN" sz="2200" dirty="0" smtClean="0"/>
              <a:t>much our </a:t>
            </a:r>
            <a:r>
              <a:rPr lang="en-IN" sz="2200" dirty="0"/>
              <a:t>model is capable of distinguishing between </a:t>
            </a:r>
            <a:r>
              <a:rPr lang="en-IN" sz="2200" dirty="0" smtClean="0"/>
              <a:t>classes</a:t>
            </a:r>
          </a:p>
          <a:p>
            <a:r>
              <a:rPr lang="en-US" sz="1000" dirty="0">
                <a:hlinkClick r:id="rId2"/>
              </a:rPr>
              <a:t>https://towardsdatascience.com/understanding-auc-roc-curve-68b2303cc9c5</a:t>
            </a:r>
            <a:endParaRPr lang="en-IN" sz="1000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89" y="3573016"/>
            <a:ext cx="5320011" cy="281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242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C) Gini </a:t>
            </a:r>
            <a:r>
              <a:rPr lang="en-US" dirty="0"/>
              <a:t>Value &amp; Curve</a:t>
            </a:r>
            <a:endParaRPr lang="en-IN" dirty="0" smtClean="0"/>
          </a:p>
          <a:p>
            <a:r>
              <a:rPr lang="en-IN" dirty="0" smtClean="0"/>
              <a:t>Gini </a:t>
            </a:r>
            <a:r>
              <a:rPr lang="en-IN" dirty="0" smtClean="0"/>
              <a:t>curve is the plot of cumulative Non Event % vs cumulative Event %</a:t>
            </a:r>
          </a:p>
          <a:p>
            <a:r>
              <a:rPr lang="en-IN" dirty="0" smtClean="0"/>
              <a:t>KS value = max(cumulative event % – cumulative non event %) across all bins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2011680" lvl="8" indent="0">
              <a:buNone/>
            </a:pPr>
            <a:r>
              <a:rPr lang="en-IN" sz="2000" dirty="0" smtClean="0"/>
              <a:t>THE END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40968"/>
            <a:ext cx="542048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2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/>
              <a:t>We all use it on a daily </a:t>
            </a:r>
            <a:r>
              <a:rPr lang="en-US" sz="2200" dirty="0" smtClean="0"/>
              <a:t>basis. Some Examples are as follow</a:t>
            </a:r>
          </a:p>
          <a:p>
            <a:endParaRPr lang="en-US" sz="2200" dirty="0"/>
          </a:p>
          <a:p>
            <a:r>
              <a:rPr lang="en-US" sz="2200" dirty="0" smtClean="0"/>
              <a:t>Bad address Detection</a:t>
            </a:r>
            <a:endParaRPr lang="en-US" sz="2200" dirty="0"/>
          </a:p>
          <a:p>
            <a:r>
              <a:rPr lang="en-US" sz="2200" dirty="0" smtClean="0"/>
              <a:t>Fraud </a:t>
            </a:r>
            <a:r>
              <a:rPr lang="en-US" sz="2200" dirty="0"/>
              <a:t>detection </a:t>
            </a:r>
            <a:endParaRPr lang="en-US" sz="2200" dirty="0" smtClean="0"/>
          </a:p>
          <a:p>
            <a:r>
              <a:rPr lang="en-US" sz="2200" dirty="0" smtClean="0"/>
              <a:t>Income Prediction Model</a:t>
            </a:r>
            <a:endParaRPr lang="en-US" sz="2200" dirty="0"/>
          </a:p>
          <a:p>
            <a:r>
              <a:rPr lang="en-US" sz="2200" dirty="0" smtClean="0"/>
              <a:t>CV Shortlisting Model</a:t>
            </a:r>
          </a:p>
          <a:p>
            <a:r>
              <a:rPr lang="en-US" sz="2200" dirty="0" smtClean="0"/>
              <a:t>Product/ attachment recommendation sys</a:t>
            </a:r>
          </a:p>
          <a:p>
            <a:r>
              <a:rPr lang="en-US" sz="2200" dirty="0" smtClean="0"/>
              <a:t>Signature Matching Algorithms</a:t>
            </a:r>
          </a:p>
          <a:p>
            <a:r>
              <a:rPr lang="en-US" sz="2200" dirty="0" smtClean="0"/>
              <a:t>Early warning balance drop models</a:t>
            </a:r>
          </a:p>
          <a:p>
            <a:endParaRPr lang="en-US" dirty="0" smtClean="0"/>
          </a:p>
        </p:txBody>
      </p:sp>
      <p:pic>
        <p:nvPicPr>
          <p:cNvPr id="149" name="Picture 2" descr="https://miro.medium.com/max/988/1*WPNWThU61A1HQTo89kn6k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74068"/>
            <a:ext cx="2690098" cy="248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66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Supervised</a:t>
            </a:r>
          </a:p>
          <a:p>
            <a:r>
              <a:rPr lang="en-IN" sz="2200" dirty="0" smtClean="0"/>
              <a:t>Un Supervised</a:t>
            </a:r>
          </a:p>
          <a:p>
            <a:r>
              <a:rPr lang="en-IN" sz="2200" dirty="0" smtClean="0"/>
              <a:t>Reinforced</a:t>
            </a: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sz="1000" dirty="0" smtClean="0"/>
              <a:t>Source </a:t>
            </a:r>
            <a:r>
              <a:rPr lang="en-US" sz="1000" dirty="0"/>
              <a:t>- </a:t>
            </a:r>
            <a:r>
              <a:rPr lang="en-US" sz="1000" dirty="0">
                <a:hlinkClick r:id="rId2"/>
              </a:rPr>
              <a:t>https://machinelearningmastery.com/supervised-and-unsupervised-machine-learning-algorithms/</a:t>
            </a:r>
            <a:endParaRPr lang="en-US" sz="1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3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200" dirty="0"/>
              <a:t>Supervised learning is where you have input variables (x) and an output variable (Y) and you use an algorithm to learn the mapping </a:t>
            </a:r>
            <a:r>
              <a:rPr lang="en-US" sz="2200" dirty="0" smtClean="0"/>
              <a:t>(target) function </a:t>
            </a:r>
            <a:r>
              <a:rPr lang="en-US" sz="2200" dirty="0"/>
              <a:t>from the input to the </a:t>
            </a:r>
            <a:r>
              <a:rPr lang="en-US" sz="2200" dirty="0" smtClean="0"/>
              <a:t>output. </a:t>
            </a:r>
            <a:r>
              <a:rPr lang="en-US" sz="2200" dirty="0" err="1" smtClean="0"/>
              <a:t>i.e</a:t>
            </a:r>
            <a:r>
              <a:rPr lang="en-US" sz="2200" dirty="0" smtClean="0"/>
              <a:t> Y </a:t>
            </a:r>
            <a:r>
              <a:rPr lang="en-US" sz="2200" dirty="0"/>
              <a:t>= f(X)</a:t>
            </a:r>
          </a:p>
          <a:p>
            <a:r>
              <a:rPr lang="en-US" sz="2200" dirty="0"/>
              <a:t>The goal is to approximate the mapping function so well that when you have new input data (x) that you can predict the output variables (Y) for that data.</a:t>
            </a:r>
            <a:endParaRPr lang="en-US" sz="2200" dirty="0" smtClean="0"/>
          </a:p>
          <a:p>
            <a:pPr fontAlgn="base"/>
            <a:r>
              <a:rPr lang="en-US" sz="2200" dirty="0"/>
              <a:t>Supervised learning problems can be further grouped into regression and classification problems.</a:t>
            </a:r>
          </a:p>
          <a:p>
            <a:pPr fontAlgn="base"/>
            <a:r>
              <a:rPr lang="en-US" sz="2000" b="1" dirty="0"/>
              <a:t>Classification</a:t>
            </a:r>
            <a:r>
              <a:rPr lang="en-US" sz="2000" dirty="0"/>
              <a:t>: A classification problem is when the output variable is a category, such as “red” or “blue” or “disease” and “no disease</a:t>
            </a:r>
            <a:r>
              <a:rPr lang="en-US" sz="2000" dirty="0" smtClean="0"/>
              <a:t>”. E.g. Logistic Regression</a:t>
            </a:r>
            <a:endParaRPr lang="en-US" sz="2000" dirty="0"/>
          </a:p>
          <a:p>
            <a:pPr fontAlgn="base"/>
            <a:r>
              <a:rPr lang="en-US" sz="2000" b="1" dirty="0"/>
              <a:t>Regression</a:t>
            </a:r>
            <a:r>
              <a:rPr lang="en-US" sz="2000" dirty="0"/>
              <a:t>: A regression problem is when the output variable is a </a:t>
            </a:r>
            <a:r>
              <a:rPr lang="en-US" sz="2000" dirty="0" smtClean="0"/>
              <a:t>continuous </a:t>
            </a:r>
            <a:r>
              <a:rPr lang="en-US" sz="2000" dirty="0"/>
              <a:t>value, such as </a:t>
            </a:r>
            <a:r>
              <a:rPr lang="en-US" sz="2000" dirty="0" smtClean="0"/>
              <a:t>“rupees” </a:t>
            </a:r>
            <a:r>
              <a:rPr lang="en-US" sz="2000" dirty="0"/>
              <a:t>or “weight</a:t>
            </a:r>
            <a:r>
              <a:rPr lang="en-US" sz="2000" dirty="0" smtClean="0"/>
              <a:t>”. E.g. Linear Regression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3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Unsupervised learning is where you only have input data (X) and no corresponding output variables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goal for unsupervised learning is to model the underlying structure or distribution in the data in order to learn more about the data</a:t>
            </a:r>
            <a:r>
              <a:rPr lang="en-US" sz="2200" dirty="0" smtClean="0"/>
              <a:t>.</a:t>
            </a:r>
          </a:p>
          <a:p>
            <a:pPr fontAlgn="base"/>
            <a:r>
              <a:rPr lang="en-US" sz="2200" dirty="0"/>
              <a:t>Unsupervised learning problems can be further grouped into clustering and association problems.</a:t>
            </a:r>
          </a:p>
          <a:p>
            <a:pPr fontAlgn="base"/>
            <a:r>
              <a:rPr lang="en-US" sz="2000" b="1" dirty="0"/>
              <a:t>Clustering</a:t>
            </a:r>
            <a:r>
              <a:rPr lang="en-US" sz="2000" dirty="0"/>
              <a:t>: A clustering problem is where you want to discover the inherent groupings in the data, such as grouping customers by purchasing behavior</a:t>
            </a:r>
            <a:r>
              <a:rPr lang="en-US" sz="2000" dirty="0" smtClean="0"/>
              <a:t>. </a:t>
            </a:r>
            <a:r>
              <a:rPr lang="en-US" sz="2000" dirty="0" err="1"/>
              <a:t>e</a:t>
            </a:r>
            <a:r>
              <a:rPr lang="en-US" sz="2000" dirty="0" err="1" smtClean="0"/>
              <a:t>.g</a:t>
            </a:r>
            <a:r>
              <a:rPr lang="en-US" sz="2000" dirty="0" smtClean="0"/>
              <a:t> K means</a:t>
            </a:r>
            <a:endParaRPr lang="en-US" sz="2000" dirty="0"/>
          </a:p>
          <a:p>
            <a:pPr fontAlgn="base"/>
            <a:r>
              <a:rPr lang="en-US" sz="2000" b="1" dirty="0"/>
              <a:t>Association</a:t>
            </a:r>
            <a:r>
              <a:rPr lang="en-US" sz="2000" dirty="0"/>
              <a:t>:  An association rule learning problem is where you want to discover rules that describe large portions of your data, such as people that buy X also tend to buy Y</a:t>
            </a:r>
            <a:r>
              <a:rPr lang="en-US" sz="2000" dirty="0" smtClean="0"/>
              <a:t>. e.g.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 Algorithm</a:t>
            </a:r>
            <a:endParaRPr lang="en-US" sz="2000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3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Define Model windows – Observation/Performance window </a:t>
            </a:r>
          </a:p>
          <a:p>
            <a:r>
              <a:rPr lang="en-IN" dirty="0" smtClean="0"/>
              <a:t>Target Definition </a:t>
            </a:r>
          </a:p>
          <a:p>
            <a:r>
              <a:rPr lang="en-IN" dirty="0" smtClean="0"/>
              <a:t>Data Preparation, treatment/ management</a:t>
            </a:r>
          </a:p>
          <a:p>
            <a:r>
              <a:rPr lang="en-IN" dirty="0" smtClean="0"/>
              <a:t>Feature Engineering or Data transforming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2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Observation/Performance window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The first step of building a predictive model is to choose period for predictors (independent variables) and target variable (dependent variable</a:t>
            </a:r>
            <a:r>
              <a:rPr lang="en-US" sz="2200" dirty="0" smtClean="0"/>
              <a:t>)</a:t>
            </a:r>
          </a:p>
          <a:p>
            <a:r>
              <a:rPr lang="en-US" sz="2200" b="1" dirty="0"/>
              <a:t>Observation </a:t>
            </a:r>
            <a:r>
              <a:rPr lang="en-US" sz="2200" b="1" dirty="0" smtClean="0"/>
              <a:t>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It is the period from where independent variables /predictors come from. </a:t>
            </a:r>
            <a:endParaRPr lang="en-US" sz="2200" dirty="0" smtClean="0"/>
          </a:p>
          <a:p>
            <a:r>
              <a:rPr lang="en-US" sz="2200" b="1" dirty="0" smtClean="0"/>
              <a:t>Performance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It is the period from where dependent variable /target come from. It is the period following the observation window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1000" dirty="0" smtClean="0">
                <a:hlinkClick r:id="rId2"/>
              </a:rPr>
              <a:t>Source - https</a:t>
            </a:r>
            <a:r>
              <a:rPr lang="en-US" sz="1000" dirty="0">
                <a:hlinkClick r:id="rId2"/>
              </a:rPr>
              <a:t>://www.listendata.com/2016/08/observation-and-performance-window.html</a:t>
            </a:r>
            <a:endParaRPr lang="en-US" sz="1000" dirty="0"/>
          </a:p>
        </p:txBody>
      </p:sp>
      <p:pic>
        <p:nvPicPr>
          <p:cNvPr id="2050" name="Picture 2" descr="https://2.bp.blogspot.com/-jHCFB6d9J1A/V8Q6YJd7VjI/AAAAAAAAFOg/FxXTxIY2sJMn1dt1MexjPnG4yHwlMjYDwCLcB/s1600/Wind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53136"/>
            <a:ext cx="44767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 of Target should be defined clearly to avoid confusion of any sort. </a:t>
            </a:r>
          </a:p>
          <a:p>
            <a:endParaRPr lang="en-US" dirty="0"/>
          </a:p>
          <a:p>
            <a:r>
              <a:rPr lang="en-US" dirty="0" err="1" smtClean="0"/>
              <a:t>E.g</a:t>
            </a:r>
            <a:endParaRPr lang="en-US" dirty="0" smtClean="0"/>
          </a:p>
          <a:p>
            <a:r>
              <a:rPr lang="en-US" dirty="0" smtClean="0"/>
              <a:t> 90+ DPD in past 12 months for Delinquency Tracking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57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4159</TotalTime>
  <Words>1429</Words>
  <Application>Microsoft Office PowerPoint</Application>
  <PresentationFormat>On-screen Show (4:3)</PresentationFormat>
  <Paragraphs>222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ML Framework &amp; Evaluation Metrics</vt:lpstr>
      <vt:lpstr>What is Machine Learning ???</vt:lpstr>
      <vt:lpstr>Applications of ML</vt:lpstr>
      <vt:lpstr>Types of Machine Learning</vt:lpstr>
      <vt:lpstr>Supervised Learning</vt:lpstr>
      <vt:lpstr>Unsupervised Learning</vt:lpstr>
      <vt:lpstr>Pre work</vt:lpstr>
      <vt:lpstr>Observation/Performance window </vt:lpstr>
      <vt:lpstr>Target Definition</vt:lpstr>
      <vt:lpstr>Univariate &amp; Bivariate Analysis</vt:lpstr>
      <vt:lpstr>Missing value treatment (Imputation)</vt:lpstr>
      <vt:lpstr>Feature Engineering</vt:lpstr>
      <vt:lpstr>Interpretability vs Flexibility of Models</vt:lpstr>
      <vt:lpstr>Bias vs Variance Tradeoff</vt:lpstr>
      <vt:lpstr>Bias vs Variance Tradeoff</vt:lpstr>
      <vt:lpstr>Underfitting &amp; Overfitting</vt:lpstr>
      <vt:lpstr>Resampling methods</vt:lpstr>
      <vt:lpstr>Types of Cross Validation (CV)</vt:lpstr>
      <vt:lpstr>Types of Cross Validation (CV)</vt:lpstr>
      <vt:lpstr>Model Evaluation Metrics for Regression</vt:lpstr>
      <vt:lpstr>Model Evaluation Metrics for Regression</vt:lpstr>
      <vt:lpstr>Model Evaluation Metrics for Classification</vt:lpstr>
      <vt:lpstr>Model Evaluation Metrics for Classification</vt:lpstr>
      <vt:lpstr>Model Evaluation Metrics for Classification</vt:lpstr>
      <vt:lpstr>Model Evaluation Metrics for Classification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Sudheer Mamidi</dc:creator>
  <cp:lastModifiedBy>Vishnu Singh          /BIUA_DEPT/IBANK/HYD</cp:lastModifiedBy>
  <cp:revision>106</cp:revision>
  <dcterms:created xsi:type="dcterms:W3CDTF">2018-10-10T15:17:03Z</dcterms:created>
  <dcterms:modified xsi:type="dcterms:W3CDTF">2019-09-07T05:11:09Z</dcterms:modified>
</cp:coreProperties>
</file>