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6" r:id="rId3"/>
    <p:sldId id="257" r:id="rId4"/>
    <p:sldId id="306" r:id="rId5"/>
    <p:sldId id="314" r:id="rId6"/>
    <p:sldId id="307" r:id="rId7"/>
    <p:sldId id="311" r:id="rId8"/>
    <p:sldId id="312" r:id="rId9"/>
    <p:sldId id="299" r:id="rId10"/>
    <p:sldId id="298" r:id="rId11"/>
    <p:sldId id="305" r:id="rId12"/>
    <p:sldId id="321" r:id="rId13"/>
    <p:sldId id="301" r:id="rId14"/>
    <p:sldId id="315" r:id="rId15"/>
    <p:sldId id="317" r:id="rId16"/>
    <p:sldId id="318" r:id="rId17"/>
    <p:sldId id="319" r:id="rId18"/>
    <p:sldId id="320" r:id="rId19"/>
    <p:sldId id="316" r:id="rId20"/>
    <p:sldId id="289" r:id="rId21"/>
    <p:sldId id="294" r:id="rId22"/>
    <p:sldId id="290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9B0C-C960-46FB-889E-8DF78B4288F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58A1-1C07-4E60-884F-FCFCEC90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eval.wordpress.com/introduction/basic-evaluation-measure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owardsdatascience.com/understanding-auc-roc-curve-68b2303cc9c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linear-regression-detailed-view-ea73175f6e8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nalyticsvidhya.com/blog/2019/08/11-important-model-evaluation-error-metric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mp.com/en_us/statistics-knowledge-portal/what-is-regression/simple-linear-regression-assump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- Vishnu Prakash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Linear Regression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Linear Regression can answer following questions -</a:t>
            </a:r>
          </a:p>
          <a:p>
            <a:r>
              <a:rPr lang="en-US" dirty="0" smtClean="0"/>
              <a:t>Is </a:t>
            </a:r>
            <a:r>
              <a:rPr lang="en-US" dirty="0"/>
              <a:t>there a relationship between </a:t>
            </a:r>
            <a:r>
              <a:rPr lang="en-US" dirty="0" smtClean="0"/>
              <a:t>Y and X?</a:t>
            </a:r>
          </a:p>
          <a:p>
            <a:r>
              <a:rPr lang="en-US" dirty="0"/>
              <a:t>How strong is the relationship between </a:t>
            </a:r>
            <a:r>
              <a:rPr lang="en-US" dirty="0" smtClean="0"/>
              <a:t>Y and X?</a:t>
            </a:r>
          </a:p>
          <a:p>
            <a:r>
              <a:rPr lang="en-US" dirty="0" smtClean="0"/>
              <a:t>Which X contributes to Y?</a:t>
            </a:r>
          </a:p>
          <a:p>
            <a:r>
              <a:rPr lang="en-US" dirty="0"/>
              <a:t>How accurately can we estimate the effect of each </a:t>
            </a:r>
            <a:r>
              <a:rPr lang="en-US" dirty="0" smtClean="0"/>
              <a:t>X </a:t>
            </a:r>
            <a:r>
              <a:rPr lang="en-US" dirty="0"/>
              <a:t>on </a:t>
            </a:r>
            <a:r>
              <a:rPr lang="en-US" dirty="0" smtClean="0"/>
              <a:t>Y?</a:t>
            </a:r>
          </a:p>
          <a:p>
            <a:r>
              <a:rPr lang="en-US" dirty="0" smtClean="0"/>
              <a:t>How </a:t>
            </a:r>
            <a:r>
              <a:rPr lang="en-US" dirty="0"/>
              <a:t>accurately can we predict future </a:t>
            </a:r>
            <a:r>
              <a:rPr lang="en-US" dirty="0" smtClean="0"/>
              <a:t>Y?</a:t>
            </a:r>
          </a:p>
          <a:p>
            <a:r>
              <a:rPr lang="en-IN" dirty="0"/>
              <a:t>Is the relationship </a:t>
            </a:r>
            <a:r>
              <a:rPr lang="en-IN" dirty="0" smtClean="0"/>
              <a:t>between X and Y linear?</a:t>
            </a:r>
          </a:p>
          <a:p>
            <a:r>
              <a:rPr lang="en-US" dirty="0"/>
              <a:t>Is there </a:t>
            </a:r>
            <a:r>
              <a:rPr lang="en-US" dirty="0" smtClean="0"/>
              <a:t>synergy/interaction </a:t>
            </a:r>
            <a:r>
              <a:rPr lang="en-US" dirty="0"/>
              <a:t>among the </a:t>
            </a:r>
            <a:r>
              <a:rPr lang="en-US" dirty="0" smtClean="0"/>
              <a:t>X’s?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89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/>
              <a:t>Linear </a:t>
            </a:r>
            <a:r>
              <a:rPr lang="en-US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Linear Regression (MLR) –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there is more than one X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 =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0 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+ …… + </a:t>
            </a:r>
            <a:r>
              <a:rPr lang="el-GR" dirty="0">
                <a:solidFill>
                  <a:schemeClr val="tx1"/>
                </a:solidFill>
              </a:rPr>
              <a:t>β </a:t>
            </a:r>
            <a:r>
              <a:rPr lang="en-US" baseline="-25000" dirty="0" err="1" smtClean="0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l-GR" dirty="0">
                <a:solidFill>
                  <a:schemeClr val="tx1"/>
                </a:solidFill>
              </a:rPr>
              <a:t>ξ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pPr lvl="1"/>
            <a:r>
              <a:rPr lang="en-IN" i="1" dirty="0" smtClean="0">
                <a:solidFill>
                  <a:schemeClr val="tx1"/>
                </a:solidFill>
              </a:rPr>
              <a:t>Y </a:t>
            </a:r>
            <a:r>
              <a:rPr lang="en-IN" dirty="0" smtClean="0">
                <a:solidFill>
                  <a:schemeClr val="tx1"/>
                </a:solidFill>
              </a:rPr>
              <a:t>= dependent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smtClean="0">
                <a:solidFill>
                  <a:schemeClr val="tx1"/>
                </a:solidFill>
              </a:rPr>
              <a:t>variable</a:t>
            </a:r>
          </a:p>
          <a:p>
            <a:pPr lvl="1"/>
            <a:r>
              <a:rPr lang="en-IN" i="1" dirty="0" smtClean="0">
                <a:solidFill>
                  <a:schemeClr val="tx1"/>
                </a:solidFill>
              </a:rPr>
              <a:t>X </a:t>
            </a:r>
            <a:r>
              <a:rPr lang="en-IN" dirty="0" smtClean="0">
                <a:solidFill>
                  <a:schemeClr val="tx1"/>
                </a:solidFill>
              </a:rPr>
              <a:t>= explanatory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smtClean="0">
                <a:solidFill>
                  <a:schemeClr val="tx1"/>
                </a:solidFill>
              </a:rPr>
              <a:t>variables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β </a:t>
            </a:r>
            <a:r>
              <a:rPr lang="el-GR" dirty="0" smtClean="0">
                <a:solidFill>
                  <a:schemeClr val="tx1"/>
                </a:solidFill>
              </a:rPr>
              <a:t>​=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y-intercept</a:t>
            </a:r>
            <a:r>
              <a:rPr lang="en-IN" dirty="0">
                <a:solidFill>
                  <a:schemeClr val="tx1"/>
                </a:solidFill>
              </a:rPr>
              <a:t> (constant term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l-GR" dirty="0" smtClean="0">
                <a:solidFill>
                  <a:schemeClr val="tx1"/>
                </a:solidFill>
              </a:rPr>
              <a:t>β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​= slope</a:t>
            </a:r>
            <a:r>
              <a:rPr lang="en-IN" dirty="0">
                <a:solidFill>
                  <a:schemeClr val="tx1"/>
                </a:solidFill>
              </a:rPr>
              <a:t> coefficients for each explanatory </a:t>
            </a:r>
            <a:r>
              <a:rPr lang="en-IN" dirty="0" smtClean="0">
                <a:solidFill>
                  <a:schemeClr val="tx1"/>
                </a:solidFill>
              </a:rPr>
              <a:t>variable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ξ </a:t>
            </a:r>
            <a:r>
              <a:rPr lang="el-GR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the</a:t>
            </a:r>
            <a:r>
              <a:rPr lang="en-IN" dirty="0">
                <a:solidFill>
                  <a:schemeClr val="tx1"/>
                </a:solidFill>
              </a:rPr>
              <a:t> model’s error term (also known as the residuals)</a:t>
            </a:r>
            <a:r>
              <a:rPr lang="en-IN" dirty="0" smtClean="0">
                <a:solidFill>
                  <a:schemeClr val="tx1"/>
                </a:solidFill>
              </a:rPr>
              <a:t>​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is rare that Y is explained by single X. In that case, MLR comes in picture where more than one X are involved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1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69604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Logistic Regression is used </a:t>
            </a:r>
            <a:r>
              <a:rPr lang="en-US" dirty="0"/>
              <a:t>to predict the probability of categorical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E.g. To </a:t>
            </a:r>
            <a:r>
              <a:rPr lang="en-US" dirty="0"/>
              <a:t>predict </a:t>
            </a:r>
            <a:r>
              <a:rPr lang="en-US" dirty="0" smtClean="0"/>
              <a:t>if a customer will default (1) or not (0)</a:t>
            </a:r>
          </a:p>
          <a:p>
            <a:r>
              <a:rPr lang="en-US" dirty="0" err="1" smtClean="0"/>
              <a:t>LogReg</a:t>
            </a:r>
            <a:r>
              <a:rPr lang="en-US" dirty="0" smtClean="0"/>
              <a:t> </a:t>
            </a:r>
            <a:r>
              <a:rPr lang="en-US" dirty="0"/>
              <a:t>model predicts P(Y=1) as a function of X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Binary Logistic </a:t>
            </a:r>
            <a:r>
              <a:rPr lang="en-US" dirty="0"/>
              <a:t>regression </a:t>
            </a:r>
            <a:r>
              <a:rPr lang="en-US" dirty="0" smtClean="0"/>
              <a:t>:  where </a:t>
            </a:r>
            <a:r>
              <a:rPr lang="en-US" dirty="0"/>
              <a:t>the dependent </a:t>
            </a:r>
            <a:r>
              <a:rPr lang="en-US" dirty="0" smtClean="0"/>
              <a:t>categorical variable </a:t>
            </a:r>
            <a:r>
              <a:rPr lang="en-US" dirty="0"/>
              <a:t>is Binary or Dichotomous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Multinomial </a:t>
            </a:r>
            <a:r>
              <a:rPr lang="en-US" dirty="0"/>
              <a:t>Logistic regression </a:t>
            </a:r>
            <a:r>
              <a:rPr lang="en-US" dirty="0" smtClean="0"/>
              <a:t> : where dependent categorical variables has more than two classes ( e.g. temperature : High, Medium, Low)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26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</a:t>
            </a:r>
            <a:r>
              <a:rPr lang="en-US" dirty="0" err="1" smtClean="0"/>
              <a:t>LinReg</a:t>
            </a:r>
            <a:r>
              <a:rPr lang="en-US" dirty="0" smtClean="0"/>
              <a:t> be used???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143001"/>
            <a:ext cx="3322712" cy="2646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50" y="1143000"/>
            <a:ext cx="4753638" cy="3210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29000"/>
            <a:ext cx="4734586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3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Probability = one outcome / all outcomes</a:t>
            </a:r>
          </a:p>
          <a:p>
            <a:r>
              <a:rPr lang="en-US" dirty="0" smtClean="0"/>
              <a:t>Odds = one outcome / all other outcomes</a:t>
            </a:r>
          </a:p>
          <a:p>
            <a:r>
              <a:rPr lang="en-US" dirty="0" smtClean="0"/>
              <a:t>Odds = probability / (1- probability)</a:t>
            </a:r>
          </a:p>
          <a:p>
            <a:r>
              <a:rPr lang="en-US" dirty="0" smtClean="0"/>
              <a:t>Probability = odds / (1 + odds)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3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or Logistic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order to map predicted values to probabilities, we use the </a:t>
            </a:r>
            <a:r>
              <a:rPr lang="en-US" dirty="0" smtClean="0"/>
              <a:t>sigmoid / logistic</a:t>
            </a:r>
            <a:r>
              <a:rPr lang="en-US" dirty="0"/>
              <a:t> function. </a:t>
            </a:r>
            <a:endParaRPr lang="en-US" dirty="0" smtClean="0"/>
          </a:p>
          <a:p>
            <a:r>
              <a:rPr lang="en-US" dirty="0" smtClean="0"/>
              <a:t>The sigmoid function </a:t>
            </a:r>
            <a:r>
              <a:rPr lang="en-US" dirty="0"/>
              <a:t>maps any real value into another value between 0 and 1.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machine learning, we use sigmoid </a:t>
            </a:r>
            <a:r>
              <a:rPr lang="en-US" dirty="0" smtClean="0"/>
              <a:t>function to </a:t>
            </a:r>
            <a:r>
              <a:rPr lang="en-US" dirty="0"/>
              <a:t>map predictions to probabilities</a:t>
            </a:r>
            <a:r>
              <a:rPr lang="en-US" dirty="0" smtClean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9365" y="3933056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(-</a:t>
            </a:r>
            <a:r>
              <a:rPr lang="en-US" dirty="0" err="1" smtClean="0"/>
              <a:t>inf</a:t>
            </a:r>
            <a:r>
              <a:rPr lang="en-US" dirty="0" smtClean="0"/>
              <a:t>)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S(0)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S(</a:t>
            </a:r>
            <a:r>
              <a:rPr lang="en-US" dirty="0" err="1" smtClean="0"/>
              <a:t>inf</a:t>
            </a:r>
            <a:r>
              <a:rPr lang="en-US" dirty="0" smtClean="0"/>
              <a:t>) =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65" y="3599151"/>
            <a:ext cx="4280913" cy="3245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89848"/>
            <a:ext cx="1941847" cy="8478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6377" y="4856386"/>
            <a:ext cx="339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to the function is algorithm’s</a:t>
            </a:r>
          </a:p>
          <a:p>
            <a:r>
              <a:rPr lang="en-US" dirty="0" smtClean="0"/>
              <a:t>prediction </a:t>
            </a:r>
            <a:r>
              <a:rPr lang="en-US" dirty="0" err="1" smtClean="0"/>
              <a:t>i.e</a:t>
            </a:r>
            <a:r>
              <a:rPr lang="en-US" dirty="0" smtClean="0"/>
              <a:t> z = (B</a:t>
            </a:r>
            <a:r>
              <a:rPr lang="en-US" baseline="-25000" dirty="0" smtClean="0"/>
              <a:t>0 </a:t>
            </a:r>
            <a:r>
              <a:rPr lang="en-US" dirty="0" smtClean="0"/>
              <a:t>+ B</a:t>
            </a:r>
            <a:r>
              <a:rPr lang="en-US" baseline="-25000" dirty="0" smtClean="0"/>
              <a:t>1</a:t>
            </a:r>
            <a:r>
              <a:rPr lang="en-US" dirty="0" smtClean="0"/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60540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current prediction function returns a probability </a:t>
            </a:r>
            <a:r>
              <a:rPr lang="en-US" dirty="0" smtClean="0"/>
              <a:t>score (p) </a:t>
            </a:r>
            <a:r>
              <a:rPr lang="en-US" dirty="0"/>
              <a:t>between 0 and 1.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map this to a discrete </a:t>
            </a:r>
            <a:r>
              <a:rPr lang="en-US" dirty="0" smtClean="0"/>
              <a:t>class, we </a:t>
            </a:r>
            <a:r>
              <a:rPr lang="en-US" dirty="0"/>
              <a:t>select a threshold </a:t>
            </a:r>
            <a:r>
              <a:rPr lang="en-US" dirty="0" smtClean="0"/>
              <a:t>value such that </a:t>
            </a:r>
          </a:p>
          <a:p>
            <a:r>
              <a:rPr lang="en-US" dirty="0" smtClean="0"/>
              <a:t>If p ≥ threshold, class = 1  </a:t>
            </a:r>
          </a:p>
          <a:p>
            <a:r>
              <a:rPr lang="en-US" dirty="0" smtClean="0"/>
              <a:t>If p &lt; </a:t>
            </a:r>
            <a:r>
              <a:rPr lang="en-US" dirty="0"/>
              <a:t>threshold</a:t>
            </a:r>
            <a:r>
              <a:rPr lang="en-US" dirty="0" smtClean="0"/>
              <a:t>, class = 0</a:t>
            </a:r>
          </a:p>
          <a:p>
            <a:r>
              <a:rPr lang="en-US" dirty="0" smtClean="0"/>
              <a:t>E.g. if p = 0.4 and threshold = 0.5, then class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of </a:t>
            </a:r>
            <a:r>
              <a:rPr lang="en-US" dirty="0" err="1" smtClean="0"/>
              <a:t>LogReg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Cost Function of </a:t>
                </a:r>
                <a:r>
                  <a:rPr lang="en-US" dirty="0" err="1" smtClean="0"/>
                  <a:t>LinReg</a:t>
                </a:r>
                <a:r>
                  <a:rPr lang="en-US" dirty="0" smtClean="0"/>
                  <a:t> won’t work for </a:t>
                </a:r>
                <a:r>
                  <a:rPr lang="en-US" dirty="0" err="1" smtClean="0"/>
                  <a:t>LogReg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C(X,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*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1) + (1 –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*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0)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Our Objective is to obtain such values of regression coefficients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’s)</a:t>
                </a:r>
                <a:r>
                  <a:rPr lang="en-US" dirty="0" smtClean="0"/>
                  <a:t> which minimize </a:t>
                </a:r>
                <a:r>
                  <a:rPr lang="en-US" dirty="0"/>
                  <a:t>t</a:t>
                </a:r>
                <a:r>
                  <a:rPr lang="en-US" dirty="0" smtClean="0"/>
                  <a:t>he cost function.</a:t>
                </a:r>
              </a:p>
              <a:p>
                <a:r>
                  <a:rPr lang="en-US" dirty="0" smtClean="0"/>
                  <a:t>Gradient Descent algorithm or Maximum Likelihood estimators can be used to find the regression coefficients. is used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miro.medium.com/max/523/1*l59BUnPwWHMf1H-GNxgZH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" t="9569" r="6043" b="23444"/>
          <a:stretch/>
        </p:blipFill>
        <p:spPr bwMode="auto">
          <a:xfrm>
            <a:off x="827584" y="2017063"/>
            <a:ext cx="446449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iro.medium.com/max/1418/1*_52kKSp8zWgVTNtnE2eYr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t="9603" r="2969" b="28503"/>
          <a:stretch/>
        </p:blipFill>
        <p:spPr bwMode="auto">
          <a:xfrm>
            <a:off x="860229" y="3025175"/>
            <a:ext cx="7826571" cy="97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0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from Linear to 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 err="1" smtClean="0"/>
                  <a:t>LinReg</a:t>
                </a:r>
                <a:r>
                  <a:rPr lang="en-US" dirty="0" smtClean="0"/>
                  <a:t>, relationship between target and features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Yi </a:t>
                </a:r>
                <a:r>
                  <a:rPr lang="en-US" dirty="0"/>
                  <a:t>= </a:t>
                </a:r>
                <a:r>
                  <a:rPr lang="el-GR" dirty="0"/>
                  <a:t>β</a:t>
                </a:r>
                <a:r>
                  <a:rPr lang="en-US" baseline="-25000" dirty="0"/>
                  <a:t>0  </a:t>
                </a:r>
                <a:r>
                  <a:rPr lang="en-US" dirty="0"/>
                  <a:t>+ </a:t>
                </a:r>
                <a:r>
                  <a:rPr lang="el-GR" dirty="0"/>
                  <a:t>β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Xi …(1) where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observation</a:t>
                </a:r>
                <a:endParaRPr lang="en-US" dirty="0"/>
              </a:p>
              <a:p>
                <a:r>
                  <a:rPr lang="en-US" dirty="0" smtClean="0"/>
                  <a:t>For classification, probabilities should be between 0 and 1</a:t>
                </a:r>
              </a:p>
              <a:p>
                <a:r>
                  <a:rPr lang="en-US" dirty="0" smtClean="0"/>
                  <a:t>So, wrap the above equation into logistic function to ensure probabilities between 0 and 1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⁡(−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Xi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….. </a:t>
                </a:r>
                <a:r>
                  <a:rPr lang="en-US" dirty="0"/>
                  <a:t>(2)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Solving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2 gives</a:t>
                </a:r>
              </a:p>
              <a:p>
                <a:pPr marL="0" indent="0" algn="ctr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og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l-G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+ </a:t>
                </a:r>
                <a:r>
                  <a:rPr lang="el-G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1Xi 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(3)</a:t>
                </a:r>
              </a:p>
              <a:p>
                <a:r>
                  <a:rPr lang="en-US" dirty="0" smtClean="0"/>
                  <a:t>Logistic </a:t>
                </a:r>
                <a:r>
                  <a:rPr lang="en-US" dirty="0"/>
                  <a:t>regression model is a linear model for the log </a:t>
                </a:r>
                <a:r>
                  <a:rPr lang="en-US" dirty="0" smtClean="0"/>
                  <a:t>odds (LHS of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3)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3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Regression??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 analysis may be the most widely used statistical technique.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Regression </a:t>
            </a:r>
            <a:r>
              <a:rPr lang="en-US" dirty="0"/>
              <a:t>analysis is a statistical technique for investigating and modeling </a:t>
            </a:r>
            <a:r>
              <a:rPr lang="en-US" dirty="0" smtClean="0"/>
              <a:t>the relationship </a:t>
            </a:r>
            <a:r>
              <a:rPr lang="en-US" dirty="0"/>
              <a:t>between </a:t>
            </a:r>
            <a:r>
              <a:rPr lang="en-US" dirty="0" smtClean="0"/>
              <a:t>variables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regression technique is used to observe changes in the dependent </a:t>
            </a:r>
            <a:r>
              <a:rPr lang="en-US" dirty="0" smtClean="0"/>
              <a:t>variable (Y) </a:t>
            </a:r>
            <a:r>
              <a:rPr lang="en-US" dirty="0"/>
              <a:t>with changes in the independent </a:t>
            </a:r>
            <a:r>
              <a:rPr lang="en-US" dirty="0" smtClean="0"/>
              <a:t>variables 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12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</a:t>
            </a:r>
            <a:r>
              <a:rPr lang="en-US" dirty="0" smtClean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A. </a:t>
            </a:r>
            <a:r>
              <a:rPr lang="en-IN" b="1" dirty="0" smtClean="0"/>
              <a:t>Confusion Matrix</a:t>
            </a:r>
          </a:p>
          <a:p>
            <a:pPr marL="0" indent="0">
              <a:buNone/>
            </a:pPr>
            <a:r>
              <a:rPr lang="en-US" sz="2200" dirty="0" smtClean="0"/>
              <a:t>It is a matrix of actual and predicted target variable.</a:t>
            </a:r>
          </a:p>
          <a:p>
            <a:pPr marL="0" indent="0">
              <a:buNone/>
            </a:pPr>
            <a:r>
              <a:rPr lang="en-US" sz="2000" dirty="0"/>
              <a:t>Definition of the Terms: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/>
              <a:t>• Positive (P) : Observation is </a:t>
            </a:r>
            <a:r>
              <a:rPr lang="en-US" sz="2000" dirty="0" smtClean="0"/>
              <a:t>positive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Negative (N) : Observation is not positive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True Positive (TP) : Observation is positive, and is predicted to be positive.</a:t>
            </a:r>
            <a:br>
              <a:rPr lang="en-US" sz="2000" dirty="0"/>
            </a:br>
            <a:r>
              <a:rPr lang="en-US" sz="2000" dirty="0"/>
              <a:t>• False Negative (FN) : Observation is positive, but is predicted negative.</a:t>
            </a:r>
            <a:br>
              <a:rPr lang="en-US" sz="2000" dirty="0"/>
            </a:br>
            <a:r>
              <a:rPr lang="en-US" sz="2000" dirty="0"/>
              <a:t>• True Negative (TN) : Observation is negative, and is predicted to be </a:t>
            </a:r>
            <a:r>
              <a:rPr lang="en-US" sz="2000" dirty="0" smtClean="0"/>
              <a:t>negative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False Positive (FP) : Observation is negative, but is predicted positive.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34589"/>
              </p:ext>
            </p:extLst>
          </p:nvPr>
        </p:nvGraphicFramePr>
        <p:xfrm>
          <a:off x="683568" y="450912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0155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70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2820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Confusion 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0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 smtClean="0"/>
              <a:t>1. Accuracy = </a:t>
            </a:r>
            <a:r>
              <a:rPr lang="en-US" sz="2100" b="1" dirty="0" smtClean="0"/>
              <a:t>(TP+TN)/(TP+TN+FP+FN)</a:t>
            </a:r>
          </a:p>
          <a:p>
            <a:pPr marL="0" indent="0">
              <a:buNone/>
            </a:pPr>
            <a:r>
              <a:rPr lang="en-IN" sz="2100" dirty="0" smtClean="0"/>
              <a:t>2. Specificity(True </a:t>
            </a:r>
            <a:r>
              <a:rPr lang="en-IN" sz="2100" dirty="0"/>
              <a:t>negative </a:t>
            </a:r>
            <a:r>
              <a:rPr lang="en-IN" sz="2100" dirty="0" smtClean="0"/>
              <a:t>rate) -</a:t>
            </a:r>
            <a:r>
              <a:rPr lang="en-US" sz="2100" dirty="0" smtClean="0"/>
              <a:t> </a:t>
            </a:r>
            <a:r>
              <a:rPr lang="en-US" sz="2100" dirty="0"/>
              <a:t>the proportion of actual negatives, which got predicted as the negative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Specificity = </a:t>
            </a:r>
            <a:r>
              <a:rPr lang="en-US" sz="2100" b="1" dirty="0" smtClean="0"/>
              <a:t>TN/(TN+FP)</a:t>
            </a:r>
          </a:p>
          <a:p>
            <a:pPr marL="0" indent="0">
              <a:buNone/>
            </a:pPr>
            <a:r>
              <a:rPr lang="en-US" sz="2100" dirty="0" smtClean="0"/>
              <a:t>3. Recall or sensitivity - </a:t>
            </a:r>
            <a:r>
              <a:rPr lang="en-US" sz="2100" dirty="0"/>
              <a:t>proportion of actual positive cases that got predicted as positive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b="1" dirty="0" smtClean="0"/>
              <a:t>Recall(R) = TP/(TP+FN)</a:t>
            </a:r>
          </a:p>
          <a:p>
            <a:pPr marL="0" indent="0">
              <a:buNone/>
            </a:pPr>
            <a:r>
              <a:rPr lang="en-US" sz="2100" dirty="0" smtClean="0"/>
              <a:t>4. Precision </a:t>
            </a:r>
            <a:r>
              <a:rPr lang="en-US" sz="2100" dirty="0"/>
              <a:t>indicates an example labeled as positive is indeed positive (small number of FP</a:t>
            </a:r>
            <a:r>
              <a:rPr lang="en-US" sz="2100" dirty="0" smtClean="0"/>
              <a:t>).       </a:t>
            </a:r>
          </a:p>
          <a:p>
            <a:pPr marL="0" indent="0">
              <a:buNone/>
            </a:pPr>
            <a:r>
              <a:rPr lang="en-US" sz="2100" b="1" dirty="0" smtClean="0"/>
              <a:t>	Precision(P) = TP/(TP+FP)</a:t>
            </a:r>
          </a:p>
          <a:p>
            <a:pPr marL="0" indent="0">
              <a:buNone/>
            </a:pPr>
            <a:r>
              <a:rPr lang="en-US" sz="2100" b="1" dirty="0" smtClean="0"/>
              <a:t>5. </a:t>
            </a:r>
            <a:r>
              <a:rPr lang="en-US" sz="2100" dirty="0" smtClean="0"/>
              <a:t>F measure is unified representation of recall &amp; precision</a:t>
            </a:r>
          </a:p>
          <a:p>
            <a:pPr marL="0" indent="0">
              <a:buNone/>
            </a:pPr>
            <a:r>
              <a:rPr lang="en-US" sz="2100" dirty="0"/>
              <a:t>The F-Measure will always be nearer to the smaller value of Precision or </a:t>
            </a:r>
            <a:r>
              <a:rPr lang="en-US" sz="2100" dirty="0" smtClean="0"/>
              <a:t>Recall</a:t>
            </a:r>
            <a:r>
              <a:rPr lang="en-IN" sz="2100" dirty="0" smtClean="0"/>
              <a:t>. 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US" sz="2100" b="1" dirty="0" smtClean="0"/>
              <a:t>F measure = 2*R*P/(R+P)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hlinkClick r:id="rId2"/>
              </a:rPr>
              <a:t>https://classeval.wordpress.com/introduction/basic-evaluation-measures/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24822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dirty="0" smtClean="0"/>
              <a:t>B) ROC Curve</a:t>
            </a:r>
            <a:endParaRPr lang="en-IN" sz="2200" b="1" dirty="0" smtClean="0"/>
          </a:p>
          <a:p>
            <a:r>
              <a:rPr lang="en-IN" sz="2200" dirty="0" smtClean="0"/>
              <a:t>AUC </a:t>
            </a:r>
            <a:r>
              <a:rPr lang="en-IN" sz="2200" dirty="0"/>
              <a:t>- ROC curve is a performance measurement for classification problem at </a:t>
            </a:r>
            <a:r>
              <a:rPr lang="en-IN" sz="2200" dirty="0" smtClean="0"/>
              <a:t>various probability threshold </a:t>
            </a:r>
            <a:r>
              <a:rPr lang="en-IN" sz="2200" dirty="0"/>
              <a:t>settings. </a:t>
            </a:r>
          </a:p>
          <a:p>
            <a:r>
              <a:rPr lang="en-IN" sz="2200" dirty="0"/>
              <a:t>ROC is a probability curve and AUC represents degree or measure of separability. </a:t>
            </a:r>
          </a:p>
          <a:p>
            <a:r>
              <a:rPr lang="en-IN" sz="2200" dirty="0"/>
              <a:t>It tells how </a:t>
            </a:r>
            <a:r>
              <a:rPr lang="en-IN" sz="2200" dirty="0" smtClean="0"/>
              <a:t>much our </a:t>
            </a:r>
            <a:r>
              <a:rPr lang="en-IN" sz="2200" dirty="0"/>
              <a:t>model is capable of distinguishing between </a:t>
            </a:r>
            <a:r>
              <a:rPr lang="en-IN" sz="2200" dirty="0" smtClean="0"/>
              <a:t>classes.</a:t>
            </a:r>
          </a:p>
          <a:p>
            <a:r>
              <a:rPr lang="en-US" sz="1000" dirty="0">
                <a:hlinkClick r:id="rId2"/>
              </a:rPr>
              <a:t>https://towardsdatascience.com/understanding-auc-roc-curve-68b2303cc9c5</a:t>
            </a:r>
            <a:endParaRPr lang="en-IN" sz="1000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89" y="3573016"/>
            <a:ext cx="5320011" cy="281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24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C) Gini </a:t>
            </a:r>
            <a:r>
              <a:rPr lang="en-US" dirty="0"/>
              <a:t>Value &amp; Curve</a:t>
            </a:r>
            <a:endParaRPr lang="en-IN" dirty="0" smtClean="0"/>
          </a:p>
          <a:p>
            <a:r>
              <a:rPr lang="en-IN" dirty="0" smtClean="0"/>
              <a:t>Gini curve is the plot of cumulative Non Event % vs cumulative Event %</a:t>
            </a:r>
          </a:p>
          <a:p>
            <a:r>
              <a:rPr lang="en-IN" dirty="0" smtClean="0"/>
              <a:t>KS value = max(cumulative event % – cumulative non event %) across all bins</a:t>
            </a:r>
          </a:p>
          <a:p>
            <a:r>
              <a:rPr lang="en-IN" dirty="0" smtClean="0"/>
              <a:t>Gini Value </a:t>
            </a:r>
            <a:r>
              <a:rPr lang="en-IN" smtClean="0"/>
              <a:t>= 2*Area under curve - 1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011680" lvl="8" indent="0">
              <a:buNone/>
            </a:pPr>
            <a:r>
              <a:rPr lang="en-IN" sz="2000" dirty="0" smtClean="0"/>
              <a:t>THE END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07" y="3573016"/>
            <a:ext cx="542048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 is used to find the relation </a:t>
            </a:r>
            <a:r>
              <a:rPr lang="en-US" dirty="0" smtClean="0"/>
              <a:t>between dependent/ Response variable(Y) and independent/ explanatory variables (X).</a:t>
            </a:r>
          </a:p>
          <a:p>
            <a:r>
              <a:rPr lang="en-US" dirty="0" smtClean="0"/>
              <a:t>The </a:t>
            </a:r>
            <a:r>
              <a:rPr lang="en-US" dirty="0"/>
              <a:t>dependent variable </a:t>
            </a:r>
            <a:r>
              <a:rPr lang="en-US" dirty="0" smtClean="0"/>
              <a:t>(Y) is continuous in nature where as independent variables (X) can be continuous </a:t>
            </a:r>
            <a:r>
              <a:rPr lang="en-US" dirty="0"/>
              <a:t>or categorical </a:t>
            </a:r>
            <a:r>
              <a:rPr lang="en-US" dirty="0" smtClean="0"/>
              <a:t>in </a:t>
            </a:r>
            <a:r>
              <a:rPr lang="en-US" dirty="0" smtClean="0"/>
              <a:t>nature. </a:t>
            </a:r>
            <a:r>
              <a:rPr lang="en-US" dirty="0" err="1" smtClean="0"/>
              <a:t>e.g</a:t>
            </a:r>
            <a:r>
              <a:rPr lang="en-US" dirty="0" smtClean="0"/>
              <a:t> Y can be income and X can be Age / Experience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Relationship between Y and X is statistical not deterministic.</a:t>
            </a:r>
          </a:p>
          <a:p>
            <a:r>
              <a:rPr lang="en-US" dirty="0"/>
              <a:t>The core idea is to obtain a line that best fits the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 fit line is the one for which total prediction error (all data points) are as small as possible. </a:t>
            </a:r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/>
              <a:t>is the distance between the point to the regression line.</a:t>
            </a:r>
            <a:endParaRPr lang="en-US" dirty="0" smtClean="0"/>
          </a:p>
          <a:p>
            <a:r>
              <a:rPr lang="en-IN" sz="1100" dirty="0" smtClean="0">
                <a:hlinkClick r:id="rId2"/>
              </a:rPr>
              <a:t>https</a:t>
            </a:r>
            <a:r>
              <a:rPr lang="en-IN" sz="1100" dirty="0">
                <a:hlinkClick r:id="rId2"/>
              </a:rPr>
              <a:t>://towardsdatascience.com/linear-regression-detailed-view-ea73175f6e86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736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(SLR) 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dirty="0" smtClean="0">
                    <a:solidFill>
                      <a:schemeClr val="tx1"/>
                    </a:solidFill>
                  </a:rPr>
                  <a:t>In SLR, there </a:t>
                </a:r>
                <a:r>
                  <a:rPr lang="en-US" dirty="0">
                    <a:solidFill>
                      <a:schemeClr val="tx1"/>
                    </a:solidFill>
                  </a:rPr>
                  <a:t>is only one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feature i.e. X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Y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  </a:t>
                </a:r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X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ξ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act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pred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 </a:t>
                </a:r>
                <a:r>
                  <a:rPr lang="el-GR" dirty="0">
                    <a:solidFill>
                      <a:schemeClr val="tx1"/>
                    </a:solidFill>
                  </a:rPr>
                  <a:t>ξ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dirty="0"/>
                  <a:t>Intercept </a:t>
                </a:r>
                <a:r>
                  <a:rPr lang="en-US" dirty="0" smtClean="0"/>
                  <a:t>(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and slope (</a:t>
                </a:r>
                <a:r>
                  <a:rPr lang="el-GR" dirty="0" smtClean="0"/>
                  <a:t>β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are unknown constants called as regression </a:t>
                </a:r>
                <a:r>
                  <a:rPr lang="en-US" dirty="0" err="1" smtClean="0"/>
                  <a:t>coeffiecients</a:t>
                </a:r>
                <a:r>
                  <a:rPr lang="en-US" dirty="0" smtClean="0"/>
                  <a:t> and </a:t>
                </a:r>
                <a:r>
                  <a:rPr lang="el-GR" dirty="0" smtClean="0"/>
                  <a:t>ξ</a:t>
                </a:r>
                <a:r>
                  <a:rPr lang="en-US" dirty="0" smtClean="0"/>
                  <a:t> is random error component</a:t>
                </a:r>
              </a:p>
              <a:p>
                <a:r>
                  <a:rPr lang="en-US" dirty="0" smtClean="0"/>
                  <a:t>In practice values of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and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are unknown.</a:t>
                </a:r>
              </a:p>
              <a:p>
                <a:r>
                  <a:rPr lang="en-US" dirty="0" smtClean="0"/>
                  <a:t>In SLR these values are obtained by minimizing SSE</a:t>
                </a:r>
              </a:p>
              <a:p>
                <a:r>
                  <a:rPr lang="en-US" dirty="0" smtClean="0"/>
                  <a:t>Sum of Square of Error (SSE)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ⅈ=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Y</a:t>
                </a:r>
                <a:r>
                  <a:rPr lang="en-US" baseline="30000" dirty="0" smtClean="0"/>
                  <a:t>i</a:t>
                </a:r>
                <a:r>
                  <a:rPr lang="en-US" baseline="-25000" dirty="0" smtClean="0"/>
                  <a:t>act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Y</a:t>
                </a:r>
                <a:r>
                  <a:rPr lang="en-US" baseline="30000" dirty="0" err="1" smtClean="0"/>
                  <a:t>i</a:t>
                </a:r>
                <a:r>
                  <a:rPr lang="en-US" baseline="-25000" dirty="0" err="1" smtClean="0"/>
                  <a:t>pred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where n = number of observations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33" t="-98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97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4008" y="1219200"/>
            <a:ext cx="4042792" cy="4937760"/>
          </a:xfrm>
        </p:spPr>
        <p:txBody>
          <a:bodyPr/>
          <a:lstStyle/>
          <a:p>
            <a:r>
              <a:rPr lang="en-US" dirty="0" smtClean="0"/>
              <a:t>Blue Line – Regression line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Black Dots –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actual</a:t>
            </a:r>
            <a:endParaRPr lang="en-US" baseline="-25000" dirty="0" smtClean="0"/>
          </a:p>
          <a:p>
            <a:r>
              <a:rPr lang="en-US" dirty="0"/>
              <a:t>Red Line </a:t>
            </a:r>
            <a:r>
              <a:rPr lang="en-US" dirty="0" smtClean="0"/>
              <a:t>– error term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actual</a:t>
            </a:r>
            <a:r>
              <a:rPr lang="en-US" dirty="0" err="1" smtClean="0"/>
              <a:t>-Y</a:t>
            </a:r>
            <a:r>
              <a:rPr lang="en-US" baseline="-25000" dirty="0" err="1" smtClean="0"/>
              <a:t>pred</a:t>
            </a:r>
            <a:r>
              <a:rPr lang="en-US" dirty="0" smtClean="0"/>
              <a:t>)</a:t>
            </a:r>
          </a:p>
          <a:p>
            <a:r>
              <a:rPr lang="el-GR" dirty="0"/>
              <a:t>β</a:t>
            </a:r>
            <a:r>
              <a:rPr lang="en-US" baseline="-25000" dirty="0"/>
              <a:t>0  </a:t>
            </a:r>
            <a:r>
              <a:rPr lang="en-US" dirty="0" smtClean="0"/>
              <a:t>-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 at X = 0</a:t>
            </a:r>
            <a:endParaRPr lang="en-US" baseline="-25000" dirty="0" smtClean="0"/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– change in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 with one unit change in X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2" descr="https://encrypted-tbn0.gstatic.com/images?q=tbn:ANd9GcToATqP0jQd-VRjdo8cxNwfcqKoM3cw3b6FembVLP1ExpNLZbW0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96044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2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coefficients of SLR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In SLR, the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coeffiecients</a:t>
                </a:r>
                <a:r>
                  <a:rPr lang="en-US" sz="2600" dirty="0">
                    <a:solidFill>
                      <a:schemeClr val="tx1"/>
                    </a:solidFill>
                  </a:rPr>
                  <a:t> of regression are calculated using ordinary least square method (OLS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l-GR" sz="2800" dirty="0">
                    <a:solidFill>
                      <a:schemeClr val="tx1"/>
                    </a:solidFill>
                  </a:rPr>
                  <a:t>β</a:t>
                </a:r>
                <a:r>
                  <a:rPr lang="en-US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is +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ve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and X increases then Y will also increase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X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decreases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then Y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will increase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The below sample regression model is minimized to obtain least square estimators of regression coefficient </a:t>
                </a:r>
              </a:p>
              <a:p>
                <a:pPr marL="0" lvl="1" indent="0">
                  <a:spcBef>
                    <a:spcPts val="600"/>
                  </a:spcBef>
                  <a:buClr>
                    <a:schemeClr val="accent1"/>
                  </a:buClr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Cost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Fn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= SSE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= S(</a:t>
                </a:r>
                <a:r>
                  <a:rPr lang="el-GR" sz="24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0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,</a:t>
                </a:r>
                <a:r>
                  <a:rPr lang="el-GR" sz="2400" dirty="0">
                    <a:solidFill>
                      <a:schemeClr val="tx1"/>
                    </a:solidFill>
                  </a:rPr>
                  <a:t> </a:t>
                </a:r>
                <a:r>
                  <a:rPr lang="el-GR" sz="24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ⅈ=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US" sz="2400" dirty="0">
                    <a:solidFill>
                      <a:schemeClr val="tx1"/>
                    </a:solidFill>
                  </a:rPr>
                  <a:t>–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0  </a:t>
                </a:r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4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1" indent="0">
                  <a:spcBef>
                    <a:spcPts val="600"/>
                  </a:spcBef>
                  <a:buClr>
                    <a:schemeClr val="accent1"/>
                  </a:buClr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111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04" y="4428768"/>
            <a:ext cx="4536504" cy="17281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08911" y="4651464"/>
                <a:ext cx="35490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Where n = no. of observations</a:t>
                </a:r>
              </a:p>
              <a:p>
                <a:r>
                  <a:rPr lang="en-IN" sz="2000" i="1" dirty="0">
                    <a:latin typeface="Cambria Math" panose="02040503050406030204" pitchFamily="18" charset="0"/>
                  </a:rPr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000" i="1" dirty="0">
                    <a:latin typeface="Cambria Math" panose="02040503050406030204" pitchFamily="18" charset="0"/>
                  </a:rPr>
                  <a:t> = mean of feature 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= </a:t>
                </a:r>
                <a:r>
                  <a:rPr lang="en-US" sz="2000" i="1" dirty="0" err="1">
                    <a:latin typeface="Cambria Math" panose="02040503050406030204" pitchFamily="18" charset="0"/>
                  </a:rPr>
                  <a:t>ith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observation</a:t>
                </a:r>
                <a:endParaRPr lang="en-IN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911" y="4651464"/>
                <a:ext cx="3549080" cy="1323439"/>
              </a:xfrm>
              <a:prstGeom prst="rect">
                <a:avLst/>
              </a:prstGeom>
              <a:blipFill>
                <a:blip r:embed="rId4"/>
                <a:stretch>
                  <a:fillRect l="-1715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44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RMSE</a:t>
            </a:r>
            <a:r>
              <a:rPr lang="en-US" dirty="0" smtClean="0"/>
              <a:t>(root mean square error)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N </a:t>
            </a:r>
            <a:r>
              <a:rPr lang="en-US" sz="2000" dirty="0"/>
              <a:t>is total Number of </a:t>
            </a:r>
            <a:r>
              <a:rPr lang="en-US" sz="2000" dirty="0" smtClean="0"/>
              <a:t>observations</a:t>
            </a:r>
            <a:endParaRPr lang="en-US" sz="2000" dirty="0"/>
          </a:p>
          <a:p>
            <a:pPr marL="0" indent="0">
              <a:buNone/>
            </a:pPr>
            <a:r>
              <a:rPr lang="en-IN" b="1" dirty="0" smtClean="0"/>
              <a:t>2. R-Square</a:t>
            </a:r>
          </a:p>
          <a:p>
            <a:r>
              <a:rPr lang="en-US" sz="2200" dirty="0" smtClean="0"/>
              <a:t>In R square, SS(TOT)(baseline) was added a benchmark</a:t>
            </a:r>
          </a:p>
          <a:p>
            <a:endParaRPr lang="en-IN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SS(RES) : Residual Sum of squares of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SS(TOT) </a:t>
            </a:r>
            <a:r>
              <a:rPr lang="en-US" sz="2000" dirty="0"/>
              <a:t>: </a:t>
            </a:r>
            <a:r>
              <a:rPr lang="en-US" sz="2000" dirty="0" smtClean="0"/>
              <a:t>Total </a:t>
            </a:r>
            <a:r>
              <a:rPr lang="en-US" sz="2000" dirty="0"/>
              <a:t>Sum of squares of </a:t>
            </a:r>
            <a:r>
              <a:rPr lang="en-US" sz="2000" dirty="0" smtClean="0"/>
              <a:t>model (</a:t>
            </a:r>
            <a:r>
              <a:rPr lang="en-US" sz="2000" dirty="0"/>
              <a:t>comparing the actual y values to our baseline model the </a:t>
            </a:r>
            <a:r>
              <a:rPr lang="en-US" sz="2000" dirty="0" smtClean="0"/>
              <a:t>mean)</a:t>
            </a:r>
            <a:endParaRPr lang="en-US" sz="2000" dirty="0"/>
          </a:p>
        </p:txBody>
      </p:sp>
      <p:pic>
        <p:nvPicPr>
          <p:cNvPr id="3074" name="Picture 2" descr="model evaluation, rmse, root mean squared 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40995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iro.medium.com/max/2109/1*_HbrAW-tMRBli6ASD5Btt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9" y="3820596"/>
            <a:ext cx="673999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2497"/>
            <a:ext cx="8229600" cy="4937760"/>
          </a:xfrm>
        </p:spPr>
        <p:txBody>
          <a:bodyPr>
            <a:normAutofit/>
          </a:bodyPr>
          <a:lstStyle/>
          <a:p>
            <a:r>
              <a:rPr lang="en-IN" b="1" dirty="0"/>
              <a:t>Adjusted </a:t>
            </a:r>
            <a:r>
              <a:rPr lang="en-IN" b="1" dirty="0" smtClean="0"/>
              <a:t>R-Squared</a:t>
            </a:r>
          </a:p>
          <a:p>
            <a:r>
              <a:rPr lang="en-US" sz="2000" dirty="0" smtClean="0"/>
              <a:t>R square will always keep on increasing if a new variable is added</a:t>
            </a:r>
          </a:p>
          <a:p>
            <a:r>
              <a:rPr lang="en-US" sz="2000" dirty="0" smtClean="0"/>
              <a:t>It does not penalize addition of new variables which do not add any information</a:t>
            </a:r>
          </a:p>
          <a:p>
            <a:r>
              <a:rPr lang="en-US" sz="2000" dirty="0" smtClean="0"/>
              <a:t>So adjusted R square was introduced.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k: number of features</a:t>
            </a:r>
          </a:p>
          <a:p>
            <a:r>
              <a:rPr lang="en-US" sz="2000" dirty="0"/>
              <a:t>n: number of samples</a:t>
            </a:r>
          </a:p>
          <a:p>
            <a:endParaRPr lang="en-US" sz="2000" dirty="0" smtClean="0"/>
          </a:p>
          <a:p>
            <a:endParaRPr lang="en-IN" sz="2000" dirty="0" smtClean="0"/>
          </a:p>
          <a:p>
            <a:r>
              <a:rPr lang="en-IN" sz="1000" dirty="0">
                <a:hlinkClick r:id="rId2"/>
              </a:rPr>
              <a:t>https://www.analyticsvidhya.com/blog/2019/08/11-important-model-evaluation-error-metrics/</a:t>
            </a:r>
            <a:endParaRPr lang="en-IN" sz="1000" b="1" dirty="0"/>
          </a:p>
        </p:txBody>
      </p:sp>
      <p:pic>
        <p:nvPicPr>
          <p:cNvPr id="4098" name="Picture 2" descr="https://s3-ap-south-1.amazonaws.com/av-blog-media/wp-content/uploads/2019/05/Screenshot-2019-05-16-at-7.14.36-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11396" r="7447" b="15181"/>
          <a:stretch/>
        </p:blipFill>
        <p:spPr bwMode="auto">
          <a:xfrm>
            <a:off x="875589" y="3184024"/>
            <a:ext cx="369641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46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Relationship between Y and X is linear. </a:t>
            </a:r>
            <a:r>
              <a:rPr lang="en-US" dirty="0"/>
              <a:t> </a:t>
            </a:r>
            <a:r>
              <a:rPr lang="en-US" dirty="0" smtClean="0"/>
              <a:t>Can be checked using scatter plot between Y and X.</a:t>
            </a:r>
          </a:p>
          <a:p>
            <a:r>
              <a:rPr lang="en-US" dirty="0"/>
              <a:t>No </a:t>
            </a:r>
            <a:r>
              <a:rPr lang="en-US" dirty="0" err="1"/>
              <a:t>Multicollinearity</a:t>
            </a:r>
            <a:r>
              <a:rPr lang="en-US" dirty="0"/>
              <a:t> between the Independent </a:t>
            </a:r>
            <a:r>
              <a:rPr lang="en-US" dirty="0" smtClean="0"/>
              <a:t>variables, Can be checked by calculating correlation matrix</a:t>
            </a:r>
          </a:p>
          <a:p>
            <a:r>
              <a:rPr lang="en-IN" dirty="0"/>
              <a:t>Homoscedasticity Assumption -</a:t>
            </a:r>
            <a:r>
              <a:rPr lang="en-IN" dirty="0" smtClean="0"/>
              <a:t> </a:t>
            </a:r>
            <a:r>
              <a:rPr lang="en-IN" dirty="0"/>
              <a:t>error term is same across all values of the independent </a:t>
            </a:r>
            <a:r>
              <a:rPr lang="en-IN" dirty="0" smtClean="0"/>
              <a:t>variable.</a:t>
            </a:r>
            <a:r>
              <a:rPr lang="en-US" dirty="0"/>
              <a:t> plot of residual values vs predicted values is a </a:t>
            </a:r>
            <a:r>
              <a:rPr lang="en-US" dirty="0" smtClean="0"/>
              <a:t>good way </a:t>
            </a:r>
            <a:r>
              <a:rPr lang="en-US" dirty="0"/>
              <a:t>to check</a:t>
            </a:r>
          </a:p>
          <a:p>
            <a:r>
              <a:rPr lang="en-US" dirty="0"/>
              <a:t>The errors are assumed to be normally distributed with mean zero and unknown variance σ</a:t>
            </a:r>
            <a:r>
              <a:rPr lang="en-US" baseline="30000" dirty="0"/>
              <a:t>2 </a:t>
            </a:r>
            <a:r>
              <a:rPr lang="en-US" dirty="0"/>
              <a:t>.</a:t>
            </a:r>
          </a:p>
          <a:p>
            <a:r>
              <a:rPr lang="en-US" dirty="0"/>
              <a:t> Additionally the errors are assumed to be uncorrelated. This means that the value of one error does not depend on the value of any other error.</a:t>
            </a:r>
          </a:p>
          <a:p>
            <a:r>
              <a:rPr lang="en-IN" sz="1100" dirty="0" smtClean="0">
                <a:hlinkClick r:id="rId2"/>
              </a:rPr>
              <a:t>https</a:t>
            </a:r>
            <a:r>
              <a:rPr lang="en-IN" sz="1100" dirty="0">
                <a:hlinkClick r:id="rId2"/>
              </a:rPr>
              <a:t>://www.jmp.com/en_us/statistics-knowledge-portal/what-is-regression/simple-linear-regression-assumptions.html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89665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5260</TotalTime>
  <Words>990</Words>
  <Application>Microsoft Office PowerPoint</Application>
  <PresentationFormat>On-screen Show (4:3)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Regression Analysis</vt:lpstr>
      <vt:lpstr>What is Regression??</vt:lpstr>
      <vt:lpstr>Linear Regression</vt:lpstr>
      <vt:lpstr>Simple Linear Regression (SLR) –</vt:lpstr>
      <vt:lpstr>PowerPoint Presentation</vt:lpstr>
      <vt:lpstr>Exploring coefficients of SLR</vt:lpstr>
      <vt:lpstr>Model Evaluation Metrics for Regression</vt:lpstr>
      <vt:lpstr>Model Evaluation Metrics for Regression</vt:lpstr>
      <vt:lpstr>Assumptions of Linear Regression</vt:lpstr>
      <vt:lpstr>What can Linear Regression Do?</vt:lpstr>
      <vt:lpstr>Multiple Linear Regression</vt:lpstr>
      <vt:lpstr>PowerPoint Presentation</vt:lpstr>
      <vt:lpstr>Logistic Regression</vt:lpstr>
      <vt:lpstr>Why can’t LinReg be used???</vt:lpstr>
      <vt:lpstr>PowerPoint Presentation</vt:lpstr>
      <vt:lpstr>Sigmoid or Logistic Function</vt:lpstr>
      <vt:lpstr>Decision Boundary</vt:lpstr>
      <vt:lpstr>Cost Function of LogReg</vt:lpstr>
      <vt:lpstr>Steps from Linear to Logistic Regression</vt:lpstr>
      <vt:lpstr>Model Evaluation Metrics for Classification</vt:lpstr>
      <vt:lpstr>Model Evaluation Metrics for Classification</vt:lpstr>
      <vt:lpstr>Model Evaluation Metrics for Classification</vt:lpstr>
      <vt:lpstr>Model Evaluation Metrics for Classification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Sudheer Mamidi</dc:creator>
  <cp:lastModifiedBy>Vishnu Singh          /BIUA_DEPT/IBANK/HYD</cp:lastModifiedBy>
  <cp:revision>177</cp:revision>
  <dcterms:created xsi:type="dcterms:W3CDTF">2018-10-10T15:17:03Z</dcterms:created>
  <dcterms:modified xsi:type="dcterms:W3CDTF">2019-11-15T12:22:29Z</dcterms:modified>
</cp:coreProperties>
</file>