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ySWUs6NGcUXrO8qCYC4wfKLl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22/04/2024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4" name="Google Shape;224;p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22/04/2024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22/04/2024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22/04/2024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3" name="Google Shape;283;p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22/04/2024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8" name="Google Shape;328;p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22/04/2024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13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20" name="Google Shape;20;p13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22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22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111" name="Google Shape;111;p22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5" name="Google Shape;115;p22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22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22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22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3" type="body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4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43" name="Google Shape;143;p2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7" name="Google Shape;147;p24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4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2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25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5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25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25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26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26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26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8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28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28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5" name="Google Shape;195;p28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2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14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14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14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14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9" name="Google Shape;39;p15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0" name="Google Shape;40;p15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1" name="Google Shape;41;p15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16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6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6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7" name="Google Shape;67;p18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68" name="Google Shape;68;p18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69" name="Google Shape;69;p18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18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2" name="Google Shape;72;p18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73" name="Google Shape;73;p18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0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85" name="Google Shape;85;p20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21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97" name="Google Shape;97;p21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0" name="Google Shape;100;p21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1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GB"/>
              <a:t>Toxic word prediction</a:t>
            </a:r>
            <a:endParaRPr/>
          </a:p>
        </p:txBody>
      </p:sp>
      <p:pic>
        <p:nvPicPr>
          <p:cNvPr descr="Data Points Digital background" id="206" name="Google Shape;20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07" name="Google Shape;207;p1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/>
              <a:t>Vishnu Govindarajan</a:t>
            </a:r>
            <a:br>
              <a:rPr lang="en-GB"/>
            </a:br>
            <a:r>
              <a:rPr lang="en-GB"/>
              <a:t>2310092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>
            <p:ph type="title"/>
          </p:nvPr>
        </p:nvSpPr>
        <p:spPr>
          <a:xfrm>
            <a:off x="488110" y="101041"/>
            <a:ext cx="4711419" cy="14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341" name="Google Shape;341;p10"/>
          <p:cNvSpPr txBox="1"/>
          <p:nvPr>
            <p:ph idx="1" type="body"/>
          </p:nvPr>
        </p:nvSpPr>
        <p:spPr>
          <a:xfrm>
            <a:off x="506694" y="2144851"/>
            <a:ext cx="8261443" cy="3631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Data Understanding: Deep exploration and preparation of data significantly impact model performance and efficiency.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Model Selection and Evaluation: Choosing the right model and metrics beyond accuracy, such as precision, recall, and F1-score, ensures comprehensive evaluation and effective problem-solving.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Iteration and Communication: Iteratively experimenting with different approaches and documenting the process in a clear and understandable manner fosters learning, collaboration, and better problem-solving outcomes.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Digital Data" id="342" name="Google Shape;342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442" y="1344613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" id="343" name="Google Shape;343;p1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Background" id="344" name="Google Shape;344;p10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45" name="Google Shape;345;p1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51" name="Google Shape;351;p11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/>
              <a:t>Vishnu Govindarajan</a:t>
            </a:r>
            <a:br>
              <a:rPr lang="en-GB"/>
            </a:br>
            <a:r>
              <a:rPr lang="en-GB"/>
              <a:t>2310092</a:t>
            </a:r>
            <a:endParaRPr/>
          </a:p>
        </p:txBody>
      </p:sp>
      <p:pic>
        <p:nvPicPr>
          <p:cNvPr descr="Data Points Digital background" id="352" name="Google Shape;352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353" name="Google Shape;353;p1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54" name="Google Shape;354;p1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Tuesday, February 2, 20XX</a:t>
            </a:r>
            <a:endParaRPr/>
          </a:p>
        </p:txBody>
      </p:sp>
      <p:sp>
        <p:nvSpPr>
          <p:cNvPr id="355" name="Google Shape;355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Footer Text</a:t>
            </a:r>
            <a:endParaRPr/>
          </a:p>
        </p:txBody>
      </p:sp>
      <p:sp>
        <p:nvSpPr>
          <p:cNvPr id="356" name="Google Shape;356;p1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"/>
          <p:cNvSpPr txBox="1"/>
          <p:nvPr>
            <p:ph type="title"/>
          </p:nvPr>
        </p:nvSpPr>
        <p:spPr>
          <a:xfrm>
            <a:off x="550864" y="549275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13" name="Google Shape;213;p2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today's digital age, online platforms serve as vital mediums for communication, information sharing, and community building.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However, with the rise of online interactions, the issue of toxic speech has become increasingly prevalent.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Toxic speech encompasses various forms of harmful or offensive language, including hate speech, harassment, and bullying.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Identifying and addressing toxic speech is crucial for fostering a safe and inclusive online environment for users.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Digital Data" id="214" name="Google Shape;214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" id="215" name="Google Shape;215;p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Background" id="216" name="Google Shape;216;p2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7" name="Google Shape;217;p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Tuesday, February 2, 20XX</a:t>
            </a:r>
            <a:endParaRPr/>
          </a:p>
        </p:txBody>
      </p:sp>
      <p:sp>
        <p:nvSpPr>
          <p:cNvPr id="218" name="Google Shape;218;p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Footer Text</a:t>
            </a:r>
            <a:endParaRPr/>
          </a:p>
        </p:txBody>
      </p:sp>
      <p:sp>
        <p:nvSpPr>
          <p:cNvPr id="219" name="Google Shape;219;p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1865313" y="3854077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3600"/>
              <a:buFont typeface="Arial"/>
              <a:buNone/>
            </a:pPr>
            <a:r>
              <a:rPr b="0" i="0" lang="en-GB" sz="36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Importance of Identifying Toxic Speech:</a:t>
            </a:r>
            <a:br>
              <a:rPr b="0" i="0" lang="en-GB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n-GB">
                <a:solidFill>
                  <a:srgbClr val="ECECEC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A group of people sitting at a table" id="227" name="Google Shape;227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1" l="0" r="0" t="42"/>
          <a:stretch/>
        </p:blipFill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228" name="Google Shape;228;p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41" l="0" r="0" t="42"/>
          <a:stretch/>
        </p:blipFill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igital Graph Screen" id="229" name="Google Shape;229;p3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41" l="0" r="0" t="42"/>
          <a:stretch/>
        </p:blipFill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person drawing on a white board" id="231" name="Google Shape;231;p3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41" l="0" r="0" t="42"/>
          <a:stretch/>
        </p:blipFill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32" name="Google Shape;232;p3"/>
          <p:cNvSpPr txBox="1"/>
          <p:nvPr>
            <p:ph idx="4294967295" type="body"/>
          </p:nvPr>
        </p:nvSpPr>
        <p:spPr>
          <a:xfrm>
            <a:off x="5262563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Toxic speech can have detrimental effects on individuals, communities, and society as a whole.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It can lead to psychological distress, perpetuate discrimination and prejudice, and inhibit constructive dialogue.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For businesses and online platforms, the presence of toxic speech can tarnish their reputation, deter users, and lead to legal liabilities.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Furthermore, in some jurisdictions, there are legal obligations to promptly remove toxic comments to ensure compliance with regulations.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2" name="Google Shape;242;p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43" name="Google Shape;243;p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7" name="Google Shape;24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48" name="Google Shape;248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9" name="Google Shape;249;p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4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4"/>
          <p:cNvSpPr txBox="1"/>
          <p:nvPr>
            <p:ph type="ctrTitle"/>
          </p:nvPr>
        </p:nvSpPr>
        <p:spPr>
          <a:xfrm>
            <a:off x="550863" y="549275"/>
            <a:ext cx="5437187" cy="12526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GB"/>
              <a:t>Method</a:t>
            </a:r>
            <a:endParaRPr sz="6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2" name="Google Shape;252;p4"/>
          <p:cNvSpPr txBox="1"/>
          <p:nvPr>
            <p:ph idx="1" type="subTitle"/>
          </p:nvPr>
        </p:nvSpPr>
        <p:spPr>
          <a:xfrm>
            <a:off x="606226" y="1916530"/>
            <a:ext cx="6018692" cy="39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Obtain a dataset containing labelled examples of toxic and non-toxic text comments.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Ensure the dataset is representative of the target domain and sufficiently diverse.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Clean the text data by removing noise, such as special characters and HTML tags.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Tokenize the text into individual words or tokens.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Perform text normalization techniques, including lowercasing and stemming/lemmatization.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Remove stop words and rare words to reduce noise and improve model performance.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Convert the text data into numerical representations suitable for machine learning algorithms, such as TF-IDF or word embeddings.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Tuesday, February 2, 20XX</a:t>
            </a:r>
            <a:endParaRPr/>
          </a:p>
        </p:txBody>
      </p:sp>
      <p:sp>
        <p:nvSpPr>
          <p:cNvPr id="254" name="Google Shape;254;p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Footer Text</a:t>
            </a:r>
            <a:endParaRPr/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p5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5" name="Google Shape;265;p5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66" name="Google Shape;266;p5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71" name="Google Shape;271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72" name="Google Shape;272;p5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5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5"/>
          <p:cNvSpPr txBox="1"/>
          <p:nvPr>
            <p:ph type="ctrTitle"/>
          </p:nvPr>
        </p:nvSpPr>
        <p:spPr>
          <a:xfrm>
            <a:off x="550863" y="549275"/>
            <a:ext cx="5437187" cy="12526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GB"/>
              <a:t>Method</a:t>
            </a:r>
            <a:endParaRPr sz="6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5" name="Google Shape;275;p5"/>
          <p:cNvSpPr txBox="1"/>
          <p:nvPr>
            <p:ph idx="1" type="subTitle"/>
          </p:nvPr>
        </p:nvSpPr>
        <p:spPr>
          <a:xfrm>
            <a:off x="606226" y="1916530"/>
            <a:ext cx="6018692" cy="39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Model Selection: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Choose appropriate machine learning models for text classification, considering factors such as performance, interpretability, and computational efficiency.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Experiment with various models, including Random Forest, Naive Bayes, LSTM, CNN, SVM, and Logistic Regression.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Explore ensemble methods and hybrid approaches to combine the strengths of multiple models.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Model Training: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Train the selected models using the training data and tune hyperparameters using the validation set.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Utilize cross-validation techniques to ensure robustness and generalization of the trained models.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Tuesday, February 2, 20XX</a:t>
            </a:r>
            <a:endParaRPr/>
          </a:p>
        </p:txBody>
      </p:sp>
      <p:sp>
        <p:nvSpPr>
          <p:cNvPr id="277" name="Google Shape;277;p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Footer Text</a:t>
            </a:r>
            <a:endParaRPr/>
          </a:p>
        </p:txBody>
      </p:sp>
      <p:sp>
        <p:nvSpPr>
          <p:cNvPr id="278" name="Google Shape;278;p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6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88" name="Google Shape;288;p6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89" name="Google Shape;289;p6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3" name="Google Shape;29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94" name="Google Shape;294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95" name="Google Shape;295;p6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6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6"/>
          <p:cNvSpPr txBox="1"/>
          <p:nvPr>
            <p:ph type="ctrTitle"/>
          </p:nvPr>
        </p:nvSpPr>
        <p:spPr>
          <a:xfrm>
            <a:off x="550863" y="549275"/>
            <a:ext cx="5437187" cy="12526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GB"/>
              <a:t>Method</a:t>
            </a:r>
            <a:endParaRPr sz="6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8" name="Google Shape;298;p6"/>
          <p:cNvSpPr txBox="1"/>
          <p:nvPr>
            <p:ph idx="1" type="subTitle"/>
          </p:nvPr>
        </p:nvSpPr>
        <p:spPr>
          <a:xfrm>
            <a:off x="606226" y="1916530"/>
            <a:ext cx="6018692" cy="39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4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Model Evaluation: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Evaluate the trained models using appropriate performance metrics, such as accuracy, precision, recall, F1-score, and ROC-AUC.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Assess the models' ability to generalize to unseen data and discriminate between toxic and non-toxic comments effectively.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Compare the performance of different models and identify the best-performing model(s) for the task.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Tuesday, February 2, 20XX</a:t>
            </a:r>
            <a:endParaRPr/>
          </a:p>
        </p:txBody>
      </p:sp>
      <p:sp>
        <p:nvSpPr>
          <p:cNvPr id="300" name="Google Shape;300;p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Footer Text</a:t>
            </a:r>
            <a:endParaRPr/>
          </a:p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title"/>
          </p:nvPr>
        </p:nvSpPr>
        <p:spPr>
          <a:xfrm>
            <a:off x="488110" y="101040"/>
            <a:ext cx="3886665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GB"/>
              <a:t>Model Discriminative</a:t>
            </a:r>
            <a:endParaRPr/>
          </a:p>
        </p:txBody>
      </p:sp>
      <p:sp>
        <p:nvSpPr>
          <p:cNvPr id="307" name="Google Shape;307;p7"/>
          <p:cNvSpPr txBox="1"/>
          <p:nvPr>
            <p:ph idx="1" type="body"/>
          </p:nvPr>
        </p:nvSpPr>
        <p:spPr>
          <a:xfrm>
            <a:off x="506694" y="2144851"/>
            <a:ext cx="8261443" cy="3631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Application in Toxic Text Classification: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Random Forest's suitability for handling complex text data.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Ability to effectively distinguish between toxic and non-toxic text.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Random Forest emerges as an ideal choice for toxic text classification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Training and Evaluation: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Training process: Data preprocessing, model configuration.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Evaluation metrics: Accuracy, precision, recall, F1-score.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Results and Implications: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Summary of model performance in classifying toxic text.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Implications for real-world application in content moderation and online community management.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Digital Data" id="308" name="Google Shape;308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802" y="1477653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" id="309" name="Google Shape;309;p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Background" id="310" name="Google Shape;310;p7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11" name="Google Shape;311;p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Tuesday, February 2, 20XX</a:t>
            </a:r>
            <a:endParaRPr/>
          </a:p>
        </p:txBody>
      </p:sp>
      <p:sp>
        <p:nvSpPr>
          <p:cNvPr id="312" name="Google Shape;312;p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Footer Text</a:t>
            </a:r>
            <a:endParaRPr/>
          </a:p>
        </p:txBody>
      </p:sp>
      <p:sp>
        <p:nvSpPr>
          <p:cNvPr id="313" name="Google Shape;313;p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>
            <p:ph type="title"/>
          </p:nvPr>
        </p:nvSpPr>
        <p:spPr>
          <a:xfrm>
            <a:off x="488110" y="101040"/>
            <a:ext cx="3886665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GB"/>
              <a:t>Model Generative</a:t>
            </a:r>
            <a:endParaRPr/>
          </a:p>
        </p:txBody>
      </p:sp>
      <p:sp>
        <p:nvSpPr>
          <p:cNvPr id="319" name="Google Shape;319;p8"/>
          <p:cNvSpPr txBox="1"/>
          <p:nvPr>
            <p:ph idx="1" type="body"/>
          </p:nvPr>
        </p:nvSpPr>
        <p:spPr>
          <a:xfrm>
            <a:off x="506694" y="2144851"/>
            <a:ext cx="8261443" cy="3631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Application in Toxic Text Classification: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Naive Bayes' suitability for handling text data with high dimensionality.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Efficient processing of large text datasets, crucial for real-time applications.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Training and Evaluation: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Training process: Probabilistic modeling based on feature independence assumption.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Evaluation metrics: Accuracy, precision, recall, F1-score.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Strengths of Naive Bayes for Toxic Text Classification: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Computational Efficiency: Quick training and inference, suitable for large-scale datasets.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Robustness to Irrelevant Features: Filters out noise and focuses on discriminative features.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Arial"/>
              <a:buChar char="•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Adaptability to Imbalanced Data: Handles class imbalances effectively through techniques like Laplace smoothing.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Digital Data" id="320" name="Google Shape;320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442" y="1344613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" id="321" name="Google Shape;321;p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Background" id="322" name="Google Shape;322;p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23" name="Google Shape;323;p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GB"/>
              <a:t>Model performance</a:t>
            </a:r>
            <a:endParaRPr/>
          </a:p>
        </p:txBody>
      </p:sp>
      <p:pic>
        <p:nvPicPr>
          <p:cNvPr descr="Data Points Digital background" id="331" name="Google Shape;331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4742458" y="4354612"/>
            <a:ext cx="6378726" cy="1865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-889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Validation accuracies ranged from 85% to 87% across models, including Random Forest, Naive Bayes, LSTM, CNN, SVM, and Logistic Regression.</a:t>
            </a:r>
            <a:endParaRPr/>
          </a:p>
          <a:p>
            <a:pPr indent="-889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Precision, recall, and F1-score were examined to assess model accuracy in identifying toxic speech, revealing variations in performance across models.</a:t>
            </a:r>
            <a:endParaRPr/>
          </a:p>
          <a:p>
            <a:pPr indent="-8890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Play"/>
              <a:buAutoNum type="arabicPeriod"/>
            </a:pPr>
            <a:r>
              <a:rPr b="0" i="0" lang="en-GB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Evaluation using ROC curves and AUC provided insights into the models' ability to distinguish between toxic and non-toxic comments, highlighting strengths and weaknesses in sensitivity and specificity.</a:t>
            </a:r>
            <a:endParaRPr/>
          </a:p>
        </p:txBody>
      </p:sp>
      <p:sp>
        <p:nvSpPr>
          <p:cNvPr id="333" name="Google Shape;333;p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Tuesday, February 2, 20XX</a:t>
            </a:r>
            <a:endParaRPr/>
          </a:p>
        </p:txBody>
      </p:sp>
      <p:sp>
        <p:nvSpPr>
          <p:cNvPr id="334" name="Google Shape;334;p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Footer Text</a:t>
            </a:r>
            <a:endParaRPr/>
          </a:p>
        </p:txBody>
      </p:sp>
      <p:sp>
        <p:nvSpPr>
          <p:cNvPr id="335" name="Google Shape;335;p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2024-04-22T07:20:56Z</dcterms:created>
  <dc:creator>Govindarajan, Vishnu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