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2" r:id="rId7"/>
    <p:sldId id="263" r:id="rId8"/>
    <p:sldId id="264" r:id="rId9"/>
    <p:sldId id="270" r:id="rId10"/>
    <p:sldId id="269" r:id="rId11"/>
    <p:sldId id="261" r:id="rId12"/>
    <p:sldId id="272" r:id="rId13"/>
    <p:sldId id="273"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5D72D-F136-3A96-E799-B1971C419BA3}" v="362" dt="2024-03-19T08:49:21.972"/>
    <p1510:client id="{2A2A4F56-406E-9E92-C78E-889BB719FEF7}" v="65" dt="2024-03-20T16:24:16.470"/>
    <p1510:client id="{4C268D66-3AB5-05A6-D944-1E0285559F9E}" v="302" dt="2024-03-19T08:49:25.842"/>
    <p1510:client id="{C743A505-A6FC-B3D8-0A61-9EEB82BFC96E}" v="96" dt="2024-03-19T08:49:48.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88724F-57EA-4604-AC57-771536D07C53}" type="datetimeFigureOut">
              <a:rPr lang="en-IN" smtClean="0"/>
              <a:t>07-04-2024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6B5B9B-6195-4792-A48C-FCED4425F3D9}" type="slidenum">
              <a:rPr lang="en-IN" smtClean="0"/>
              <a:t>‹#›</a:t>
            </a:fld>
            <a:endParaRPr lang="en-IN"/>
          </a:p>
        </p:txBody>
      </p:sp>
    </p:spTree>
    <p:extLst>
      <p:ext uri="{BB962C8B-B14F-4D97-AF65-F5344CB8AC3E}">
        <p14:creationId xmlns:p14="http://schemas.microsoft.com/office/powerpoint/2010/main" val="1105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7067639-791A-45A8-B605-B540BEC17337}" type="datetime1">
              <a:rPr lang="en-US" smtClean="0"/>
              <a:t>4/7/2024</a:t>
            </a:fld>
            <a:endParaRPr lang="en-US"/>
          </a:p>
        </p:txBody>
      </p:sp>
      <p:sp>
        <p:nvSpPr>
          <p:cNvPr id="5" name="Footer Placeholder 4"/>
          <p:cNvSpPr>
            <a:spLocks noGrp="1"/>
          </p:cNvSpPr>
          <p:nvPr>
            <p:ph type="ftr" sz="quarter" idx="11"/>
          </p:nvPr>
        </p:nvSpPr>
        <p:spPr/>
        <p:txBody>
          <a:bodyPr/>
          <a:lstStyle/>
          <a:p>
            <a:r>
              <a:rPr lang="en-US"/>
              <a:t>ICA5NT 584</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BA524E-A76A-40B8-807D-DC5F826F0891}" type="datetime1">
              <a:rPr lang="en-US" smtClean="0"/>
              <a:t>4/7/2024</a:t>
            </a:fld>
            <a:endParaRPr lang="en-US"/>
          </a:p>
        </p:txBody>
      </p:sp>
      <p:sp>
        <p:nvSpPr>
          <p:cNvPr id="5" name="Footer Placeholder 4"/>
          <p:cNvSpPr>
            <a:spLocks noGrp="1"/>
          </p:cNvSpPr>
          <p:nvPr>
            <p:ph type="ftr" sz="quarter" idx="11"/>
          </p:nvPr>
        </p:nvSpPr>
        <p:spPr/>
        <p:txBody>
          <a:bodyPr/>
          <a:lstStyle/>
          <a:p>
            <a:r>
              <a:rPr lang="en-US"/>
              <a:t>ICA5NT 584</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2F300F-7FA5-46EC-A16B-F0B3AFA1B781}" type="datetime1">
              <a:rPr lang="en-US" smtClean="0"/>
              <a:t>4/7/2024</a:t>
            </a:fld>
            <a:endParaRPr lang="en-US"/>
          </a:p>
        </p:txBody>
      </p:sp>
      <p:sp>
        <p:nvSpPr>
          <p:cNvPr id="5" name="Footer Placeholder 4"/>
          <p:cNvSpPr>
            <a:spLocks noGrp="1"/>
          </p:cNvSpPr>
          <p:nvPr>
            <p:ph type="ftr" sz="quarter" idx="11"/>
          </p:nvPr>
        </p:nvSpPr>
        <p:spPr/>
        <p:txBody>
          <a:bodyPr/>
          <a:lstStyle/>
          <a:p>
            <a:r>
              <a:rPr lang="en-US"/>
              <a:t>ICA5NT 584</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4FFDE0-8B6B-44F5-ACC9-51F21C482A40}" type="datetime1">
              <a:rPr lang="en-US" smtClean="0"/>
              <a:t>4/7/2024</a:t>
            </a:fld>
            <a:endParaRPr lang="en-US"/>
          </a:p>
        </p:txBody>
      </p:sp>
      <p:sp>
        <p:nvSpPr>
          <p:cNvPr id="5" name="Footer Placeholder 4"/>
          <p:cNvSpPr>
            <a:spLocks noGrp="1"/>
          </p:cNvSpPr>
          <p:nvPr>
            <p:ph type="ftr" sz="quarter" idx="11"/>
          </p:nvPr>
        </p:nvSpPr>
        <p:spPr/>
        <p:txBody>
          <a:bodyPr/>
          <a:lstStyle/>
          <a:p>
            <a:r>
              <a:rPr lang="en-US"/>
              <a:t>ICA5NT 584</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BAA641-11C2-4485-9D51-5A911CF1B981}" type="datetime1">
              <a:rPr lang="en-US" smtClean="0"/>
              <a:t>4/7/2024</a:t>
            </a:fld>
            <a:endParaRPr lang="en-US"/>
          </a:p>
        </p:txBody>
      </p:sp>
      <p:sp>
        <p:nvSpPr>
          <p:cNvPr id="5" name="Footer Placeholder 4"/>
          <p:cNvSpPr>
            <a:spLocks noGrp="1"/>
          </p:cNvSpPr>
          <p:nvPr>
            <p:ph type="ftr" sz="quarter" idx="11"/>
          </p:nvPr>
        </p:nvSpPr>
        <p:spPr/>
        <p:txBody>
          <a:bodyPr/>
          <a:lstStyle/>
          <a:p>
            <a:r>
              <a:rPr lang="en-US"/>
              <a:t>ICA5NT 584</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5AD8DC-F3BC-459C-9A79-0DB663269ADE}" type="datetime1">
              <a:rPr lang="en-US" smtClean="0"/>
              <a:t>4/7/2024</a:t>
            </a:fld>
            <a:endParaRPr lang="en-US"/>
          </a:p>
        </p:txBody>
      </p:sp>
      <p:sp>
        <p:nvSpPr>
          <p:cNvPr id="6" name="Footer Placeholder 5"/>
          <p:cNvSpPr>
            <a:spLocks noGrp="1"/>
          </p:cNvSpPr>
          <p:nvPr>
            <p:ph type="ftr" sz="quarter" idx="11"/>
          </p:nvPr>
        </p:nvSpPr>
        <p:spPr/>
        <p:txBody>
          <a:bodyPr/>
          <a:lstStyle/>
          <a:p>
            <a:r>
              <a:rPr lang="en-US"/>
              <a:t>ICA5NT 584</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F9B357F-5D74-427F-98D5-F700363E77E2}" type="datetime1">
              <a:rPr lang="en-US" smtClean="0"/>
              <a:t>4/7/2024</a:t>
            </a:fld>
            <a:endParaRPr lang="en-US"/>
          </a:p>
        </p:txBody>
      </p:sp>
      <p:sp>
        <p:nvSpPr>
          <p:cNvPr id="8" name="Footer Placeholder 7"/>
          <p:cNvSpPr>
            <a:spLocks noGrp="1"/>
          </p:cNvSpPr>
          <p:nvPr>
            <p:ph type="ftr" sz="quarter" idx="11"/>
          </p:nvPr>
        </p:nvSpPr>
        <p:spPr/>
        <p:txBody>
          <a:bodyPr/>
          <a:lstStyle/>
          <a:p>
            <a:r>
              <a:rPr lang="en-US"/>
              <a:t>ICA5NT 584</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F1AF5A-8F13-48A8-BC9B-82E533D4A3CE}" type="datetime1">
              <a:rPr lang="en-US" smtClean="0"/>
              <a:t>4/7/2024</a:t>
            </a:fld>
            <a:endParaRPr lang="en-US"/>
          </a:p>
        </p:txBody>
      </p:sp>
      <p:sp>
        <p:nvSpPr>
          <p:cNvPr id="4" name="Footer Placeholder 3"/>
          <p:cNvSpPr>
            <a:spLocks noGrp="1"/>
          </p:cNvSpPr>
          <p:nvPr>
            <p:ph type="ftr" sz="quarter" idx="11"/>
          </p:nvPr>
        </p:nvSpPr>
        <p:spPr/>
        <p:txBody>
          <a:bodyPr/>
          <a:lstStyle/>
          <a:p>
            <a:r>
              <a:rPr lang="en-US"/>
              <a:t>ICA5NT 584</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54F0BA-0B03-4158-9CB4-E42FA3D06139}" type="datetime1">
              <a:rPr lang="en-US" smtClean="0"/>
              <a:t>4/7/2024</a:t>
            </a:fld>
            <a:endParaRPr lang="en-US"/>
          </a:p>
        </p:txBody>
      </p:sp>
      <p:sp>
        <p:nvSpPr>
          <p:cNvPr id="3" name="Footer Placeholder 2"/>
          <p:cNvSpPr>
            <a:spLocks noGrp="1"/>
          </p:cNvSpPr>
          <p:nvPr>
            <p:ph type="ftr" sz="quarter" idx="11"/>
          </p:nvPr>
        </p:nvSpPr>
        <p:spPr/>
        <p:txBody>
          <a:bodyPr/>
          <a:lstStyle/>
          <a:p>
            <a:r>
              <a:rPr lang="en-US"/>
              <a:t>ICA5NT 584</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12AC05-3868-473C-819A-0B6522CADE8A}" type="datetime1">
              <a:rPr lang="en-US" smtClean="0"/>
              <a:t>4/7/2024</a:t>
            </a:fld>
            <a:endParaRPr lang="en-US"/>
          </a:p>
        </p:txBody>
      </p:sp>
      <p:sp>
        <p:nvSpPr>
          <p:cNvPr id="6" name="Footer Placeholder 5"/>
          <p:cNvSpPr>
            <a:spLocks noGrp="1"/>
          </p:cNvSpPr>
          <p:nvPr>
            <p:ph type="ftr" sz="quarter" idx="11"/>
          </p:nvPr>
        </p:nvSpPr>
        <p:spPr/>
        <p:txBody>
          <a:bodyPr/>
          <a:lstStyle/>
          <a:p>
            <a:r>
              <a:rPr lang="en-US"/>
              <a:t>ICA5NT 584</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557AA3-6E39-4CEF-AEBF-26E13594C8A2}" type="datetime1">
              <a:rPr lang="en-US" smtClean="0"/>
              <a:t>4/7/2024</a:t>
            </a:fld>
            <a:endParaRPr lang="en-US"/>
          </a:p>
        </p:txBody>
      </p:sp>
      <p:sp>
        <p:nvSpPr>
          <p:cNvPr id="6" name="Footer Placeholder 5"/>
          <p:cNvSpPr>
            <a:spLocks noGrp="1"/>
          </p:cNvSpPr>
          <p:nvPr>
            <p:ph type="ftr" sz="quarter" idx="11"/>
          </p:nvPr>
        </p:nvSpPr>
        <p:spPr/>
        <p:txBody>
          <a:bodyPr/>
          <a:lstStyle/>
          <a:p>
            <a:r>
              <a:rPr lang="en-US"/>
              <a:t>ICA5NT 584</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2CC136-33B6-4774-BDD7-30E12035885E}" type="datetime1">
              <a:rPr lang="en-US" smtClean="0"/>
              <a:t>4/7/2024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ICA5NT 584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1788"/>
            <a:ext cx="9144000" cy="3743701"/>
          </a:xfrm>
        </p:spPr>
        <p:txBody>
          <a:bodyPr vert="horz" lIns="91440" tIns="45720" rIns="91440" bIns="45720" rtlCol="0" anchor="b">
            <a:noAutofit/>
          </a:bodyPr>
          <a:lstStyle/>
          <a:p>
            <a:r>
              <a:rPr lang="en-US" sz="3200" b="1" dirty="0">
                <a:latin typeface="Times New Roman"/>
                <a:cs typeface="Times New Roman"/>
              </a:rPr>
              <a:t>ICA5NT 584 </a:t>
            </a:r>
            <a:br>
              <a:rPr lang="en-US" sz="3200" b="1" dirty="0">
                <a:latin typeface="Times New Roman"/>
                <a:cs typeface="Times New Roman"/>
              </a:rPr>
            </a:br>
            <a:r>
              <a:rPr lang="en-US" sz="3200" b="1" dirty="0">
                <a:latin typeface="Times New Roman"/>
                <a:cs typeface="Times New Roman"/>
              </a:rPr>
              <a:t>CUSTOMER CHURN ANALYSIS USING MFNN</a:t>
            </a:r>
            <a:br>
              <a:rPr lang="en-US" sz="3200" b="1" dirty="0">
                <a:latin typeface="Times New Roman"/>
                <a:cs typeface="Times New Roman"/>
              </a:rPr>
            </a:br>
            <a:br>
              <a:rPr lang="en-US" sz="3200" b="1" dirty="0">
                <a:latin typeface="Times New Roman"/>
                <a:cs typeface="Times New Roman"/>
              </a:rPr>
            </a:br>
            <a:r>
              <a:rPr lang="en-US" sz="3200" b="1" dirty="0">
                <a:latin typeface="Times New Roman"/>
                <a:cs typeface="Times New Roman"/>
              </a:rPr>
              <a:t>21.03.2024</a:t>
            </a:r>
            <a:endParaRPr lang="en-US" sz="3200" dirty="0">
              <a:latin typeface="Times New Roman"/>
              <a:cs typeface="Times New Roman"/>
            </a:endParaRPr>
          </a:p>
          <a:p>
            <a:endParaRPr lang="en-US" sz="3200" dirty="0"/>
          </a:p>
        </p:txBody>
      </p:sp>
      <p:sp>
        <p:nvSpPr>
          <p:cNvPr id="3" name="Subtitle 2"/>
          <p:cNvSpPr>
            <a:spLocks noGrp="1"/>
          </p:cNvSpPr>
          <p:nvPr>
            <p:ph type="subTitle" idx="1"/>
          </p:nvPr>
        </p:nvSpPr>
        <p:spPr>
          <a:xfrm>
            <a:off x="1562746" y="4583597"/>
            <a:ext cx="9144000" cy="1655762"/>
          </a:xfrm>
        </p:spPr>
        <p:txBody>
          <a:bodyPr vert="horz" lIns="91440" tIns="45720" rIns="91440" bIns="45720" rtlCol="0" anchor="t">
            <a:normAutofit/>
          </a:bodyPr>
          <a:lstStyle/>
          <a:p>
            <a:pPr algn="l"/>
            <a:r>
              <a:rPr lang="en-IN" sz="1600" b="1" dirty="0">
                <a:latin typeface="Times New Roman"/>
                <a:cs typeface="Times New Roman"/>
              </a:rPr>
              <a:t>Rishikesh. C, Vishnu. N, Vishva. K, Dr. G. Uma Maheshwari, Dr. A. Meenakshi</a:t>
            </a:r>
            <a:endParaRPr lang="en-US" sz="1600" dirty="0">
              <a:latin typeface="Times New Roman"/>
              <a:cs typeface="Times New Roman"/>
            </a:endParaRPr>
          </a:p>
          <a:p>
            <a:pPr algn="l"/>
            <a:r>
              <a:rPr lang="en-IN" sz="1600" dirty="0">
                <a:latin typeface="Times New Roman"/>
                <a:cs typeface="Times New Roman"/>
              </a:rPr>
              <a:t>Department of Computer Science and Engineering, Kamaraj College of Engineering and Technology, Anna University, Virudhunagar,  Tamil Nadu, India</a:t>
            </a:r>
            <a:endParaRPr lang="en-US" sz="1600" dirty="0">
              <a:latin typeface="Times New Roman"/>
              <a:cs typeface="Times New Roman"/>
            </a:endParaRPr>
          </a:p>
          <a:p>
            <a:endParaRPr lang="en-US" sz="1600" dirty="0">
              <a:latin typeface="Times New Roman"/>
              <a:cs typeface="Times New Roman"/>
            </a:endParaRPr>
          </a:p>
        </p:txBody>
      </p:sp>
      <p:sp>
        <p:nvSpPr>
          <p:cNvPr id="4" name="Footer Placeholder 3">
            <a:extLst>
              <a:ext uri="{FF2B5EF4-FFF2-40B4-BE49-F238E27FC236}">
                <a16:creationId xmlns:a16="http://schemas.microsoft.com/office/drawing/2014/main" id="{1A32BC1B-4364-48AC-BED1-1D426EA1C3D7}"/>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F1FEE0E5-3997-4CEA-A714-FE3D763B8899}"/>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AA2D-1DC5-F8CD-E5DD-F193EF28675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OUTPUT</a:t>
            </a:r>
          </a:p>
        </p:txBody>
      </p:sp>
      <p:sp>
        <p:nvSpPr>
          <p:cNvPr id="3" name="Text Placeholder 2">
            <a:extLst>
              <a:ext uri="{FF2B5EF4-FFF2-40B4-BE49-F238E27FC236}">
                <a16:creationId xmlns:a16="http://schemas.microsoft.com/office/drawing/2014/main" id="{00CFE14A-2AFD-D844-4350-220DB47F4211}"/>
              </a:ext>
            </a:extLst>
          </p:cNvPr>
          <p:cNvSpPr>
            <a:spLocks noGrp="1"/>
          </p:cNvSpPr>
          <p:nvPr>
            <p:ph type="body" idx="1"/>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ACCURACY   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8B8BA6A-5D2B-1A5F-635C-63B1DD6BAC81}"/>
                  </a:ext>
                </a:extLst>
              </p:cNvPr>
              <p:cNvSpPr>
                <a:spLocks noGrp="1"/>
              </p:cNvSpPr>
              <p:nvPr>
                <p:ph sz="half" idx="2"/>
              </p:nvPr>
            </p:nvSpPr>
            <p:spPr/>
            <p:txBody>
              <a:bodyPr vert="horz" lIns="91440" tIns="45720" rIns="91440" bIns="45720" rtlCol="0" anchor="t">
                <a:normAutofit/>
              </a:bodyPr>
              <a:lstStyle/>
              <a:p>
                <a:pPr marL="0" indent="0" algn="ctr">
                  <a:lnSpc>
                    <a:spcPct val="150000"/>
                  </a:lnSpc>
                  <a:spcBef>
                    <a:spcPts val="1000"/>
                  </a:spcBef>
                  <a:buNone/>
                </a:pPr>
                <a:r>
                  <a:rPr lang="en-IN" sz="1800" b="1" dirty="0">
                    <a:effectLst/>
                    <a:latin typeface="Times New Roman" panose="02020603050405020304" pitchFamily="18" charset="0"/>
                    <a:ea typeface="Times New Roman" panose="02020603050405020304" pitchFamily="18" charset="0"/>
                  </a:rPr>
                  <a:t>ACCURACY=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rPr>
                          <m:t>𝟏𝟓𝟏𝟖</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𝟐𝟎𝟑</m:t>
                        </m:r>
                      </m:num>
                      <m:den>
                        <m:r>
                          <a:rPr lang="en-IN" sz="1800" b="1" i="1">
                            <a:effectLst/>
                            <a:latin typeface="Cambria Math" panose="02040503050406030204" pitchFamily="18" charset="0"/>
                            <a:ea typeface="Times New Roman" panose="02020603050405020304" pitchFamily="18" charset="0"/>
                          </a:rPr>
                          <m:t>𝟏𝟓𝟏𝟖</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𝟐𝟎𝟑</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𝟕𝟕</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𝟐𝟎𝟐</m:t>
                        </m:r>
                      </m:den>
                    </m:f>
                  </m:oMath>
                </a14:m>
                <a:r>
                  <a:rPr lang="en-IN" sz="1800" b="1" dirty="0">
                    <a:effectLst/>
                    <a:latin typeface="Times New Roman" panose="02020603050405020304" pitchFamily="18" charset="0"/>
                    <a:ea typeface="Times New Roman" panose="02020603050405020304" pitchFamily="18" charset="0"/>
                  </a:rPr>
                  <a:t>=</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rPr>
                          <m:t>𝟏𝟕𝟐𝟏</m:t>
                        </m:r>
                      </m:num>
                      <m:den>
                        <m:r>
                          <a:rPr lang="en-IN" sz="1800" b="1" i="1">
                            <a:effectLst/>
                            <a:latin typeface="Cambria Math" panose="02040503050406030204" pitchFamily="18" charset="0"/>
                            <a:ea typeface="Times New Roman" panose="02020603050405020304" pitchFamily="18" charset="0"/>
                          </a:rPr>
                          <m:t>𝟐𝟎𝟎𝟎</m:t>
                        </m:r>
                      </m:den>
                    </m:f>
                  </m:oMath>
                </a14:m>
                <a:endParaRPr lang="en-IN" sz="1800" dirty="0">
                  <a:effectLst/>
                  <a:latin typeface="Times New Roman" panose="02020603050405020304" pitchFamily="18" charset="0"/>
                  <a:ea typeface="Times New Roman" panose="02020603050405020304" pitchFamily="18" charset="0"/>
                </a:endParaRPr>
              </a:p>
              <a:p>
                <a:pPr marL="0" indent="0" algn="ctr">
                  <a:lnSpc>
                    <a:spcPct val="150000"/>
                  </a:lnSpc>
                  <a:spcBef>
                    <a:spcPts val="1000"/>
                  </a:spcBef>
                  <a:buNone/>
                </a:pPr>
                <a:r>
                  <a:rPr lang="en-IN" sz="1800" b="1" dirty="0">
                    <a:effectLst/>
                    <a:latin typeface="Times New Roman" panose="02020603050405020304" pitchFamily="18" charset="0"/>
                    <a:ea typeface="Times New Roman" panose="02020603050405020304" pitchFamily="18" charset="0"/>
                  </a:rPr>
                  <a:t>ACCURACY= 86.05%</a:t>
                </a:r>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IN" sz="2400" dirty="0">
                  <a:effectLst/>
                  <a:latin typeface="Calibri" panose="020F0502020204030204" pitchFamily="34" charset="0"/>
                  <a:ea typeface="Calibri" panose="020F0502020204030204" pitchFamily="34" charset="0"/>
                  <a:cs typeface="Arial" panose="020B0604020202020204" pitchFamily="34" charset="0"/>
                </a:endParaRPr>
              </a:p>
              <a:p>
                <a:pPr marL="0" indent="0" algn="ctr">
                  <a:buNone/>
                </a:pPr>
                <a:endParaRPr lang="en-US" sz="2400" dirty="0">
                  <a:latin typeface="Arial"/>
                  <a:cs typeface="Arial"/>
                </a:endParaRPr>
              </a:p>
            </p:txBody>
          </p:sp>
        </mc:Choice>
        <mc:Fallback xmlns="">
          <p:sp>
            <p:nvSpPr>
              <p:cNvPr id="4" name="Content Placeholder 3">
                <a:extLst>
                  <a:ext uri="{FF2B5EF4-FFF2-40B4-BE49-F238E27FC236}">
                    <a16:creationId xmlns:a16="http://schemas.microsoft.com/office/drawing/2014/main" id="{C8B8BA6A-5D2B-1A5F-635C-63B1DD6BAC81}"/>
                  </a:ext>
                </a:extLst>
              </p:cNvPr>
              <p:cNvSpPr>
                <a:spLocks noGrp="1" noRot="1" noChangeAspect="1" noMove="1" noResize="1" noEditPoints="1" noAdjustHandles="1" noChangeArrowheads="1" noChangeShapeType="1" noTextEdit="1"/>
              </p:cNvSpPr>
              <p:nvPr>
                <p:ph sz="half" idx="2"/>
              </p:nvPr>
            </p:nvSpPr>
            <p:spPr>
              <a:blipFill>
                <a:blip r:embed="rId2"/>
                <a:stretch>
                  <a:fillRect/>
                </a:stretch>
              </a:blipFill>
            </p:spPr>
            <p:txBody>
              <a:bodyPr/>
              <a:lstStyle/>
              <a:p>
                <a:r>
                  <a:rPr lang="en-IN">
                    <a:noFill/>
                  </a:rPr>
                  <a:t> </a:t>
                </a:r>
              </a:p>
            </p:txBody>
          </p:sp>
        </mc:Fallback>
      </mc:AlternateContent>
      <p:sp>
        <p:nvSpPr>
          <p:cNvPr id="5" name="Text Placeholder 4">
            <a:extLst>
              <a:ext uri="{FF2B5EF4-FFF2-40B4-BE49-F238E27FC236}">
                <a16:creationId xmlns:a16="http://schemas.microsoft.com/office/drawing/2014/main" id="{41D70A13-C522-01F5-3BC4-23EE0CE9595E}"/>
              </a:ext>
            </a:extLst>
          </p:cNvPr>
          <p:cNvSpPr>
            <a:spLocks noGrp="1"/>
          </p:cNvSpPr>
          <p:nvPr>
            <p:ph type="body" sz="quarter" idx="3"/>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ERROR</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1F4BFAA2-80C0-7974-EA7E-88CCBF487580}"/>
                  </a:ext>
                </a:extLst>
              </p:cNvPr>
              <p:cNvSpPr>
                <a:spLocks noGrp="1"/>
              </p:cNvSpPr>
              <p:nvPr>
                <p:ph sz="quarter" idx="4"/>
              </p:nvPr>
            </p:nvSpPr>
            <p:spPr/>
            <p:txBody>
              <a:bodyPr vert="horz" lIns="91440" tIns="45720" rIns="91440" bIns="45720" rtlCol="0" anchor="t">
                <a:normAutofit/>
              </a:bodyPr>
              <a:lstStyle/>
              <a:p>
                <a:pPr marL="0" indent="0" algn="ctr">
                  <a:lnSpc>
                    <a:spcPct val="150000"/>
                  </a:lnSpc>
                  <a:spcBef>
                    <a:spcPts val="1000"/>
                  </a:spcBef>
                  <a:buNone/>
                </a:pPr>
                <a:r>
                  <a:rPr lang="en-IN" sz="1800" b="1" dirty="0">
                    <a:effectLst/>
                    <a:latin typeface="Times New Roman" panose="02020603050405020304" pitchFamily="18" charset="0"/>
                    <a:ea typeface="Times New Roman" panose="02020603050405020304" pitchFamily="18" charset="0"/>
                  </a:rPr>
                  <a:t>ERROR=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rPr>
                          <m:t>𝟕𝟕</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𝟐𝟎𝟐</m:t>
                        </m:r>
                      </m:num>
                      <m:den>
                        <m:r>
                          <a:rPr lang="en-IN" sz="1800" b="1" i="1">
                            <a:effectLst/>
                            <a:latin typeface="Cambria Math" panose="02040503050406030204" pitchFamily="18" charset="0"/>
                            <a:ea typeface="Times New Roman" panose="02020603050405020304" pitchFamily="18" charset="0"/>
                          </a:rPr>
                          <m:t>𝟏𝟓𝟏𝟖</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𝟐𝟎𝟑</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𝟕𝟕</m:t>
                        </m:r>
                        <m:r>
                          <a:rPr lang="en-IN" sz="1800" b="1" i="1">
                            <a:effectLst/>
                            <a:latin typeface="Cambria Math" panose="02040503050406030204" pitchFamily="18" charset="0"/>
                            <a:ea typeface="Times New Roman" panose="02020603050405020304" pitchFamily="18" charset="0"/>
                          </a:rPr>
                          <m:t>+</m:t>
                        </m:r>
                        <m:r>
                          <a:rPr lang="en-IN" sz="1800" b="1" i="1">
                            <a:effectLst/>
                            <a:latin typeface="Cambria Math" panose="02040503050406030204" pitchFamily="18" charset="0"/>
                            <a:ea typeface="Times New Roman" panose="02020603050405020304" pitchFamily="18" charset="0"/>
                          </a:rPr>
                          <m:t>𝟐𝟎𝟐</m:t>
                        </m:r>
                      </m:den>
                    </m:f>
                  </m:oMath>
                </a14:m>
                <a:r>
                  <a:rPr lang="en-IN" sz="1800" b="1" dirty="0">
                    <a:effectLst/>
                    <a:latin typeface="Times New Roman" panose="02020603050405020304" pitchFamily="18" charset="0"/>
                    <a:ea typeface="Times New Roman" panose="02020603050405020304" pitchFamily="18" charset="0"/>
                  </a:rPr>
                  <a:t> =</a:t>
                </a:r>
                <a14:m>
                  <m:oMath xmlns:m="http://schemas.openxmlformats.org/officeDocument/2006/math">
                    <m:f>
                      <m:fPr>
                        <m:ctrlPr>
                          <a:rPr lang="en-IN" sz="1800" b="1" i="1">
                            <a:effectLst/>
                            <a:latin typeface="Cambria Math" panose="02040503050406030204" pitchFamily="18" charset="0"/>
                            <a:ea typeface="Times New Roman" panose="02020603050405020304" pitchFamily="18" charset="0"/>
                          </a:rPr>
                        </m:ctrlPr>
                      </m:fPr>
                      <m:num>
                        <m:r>
                          <a:rPr lang="en-IN" sz="1800" b="1" i="1">
                            <a:effectLst/>
                            <a:latin typeface="Cambria Math" panose="02040503050406030204" pitchFamily="18" charset="0"/>
                            <a:ea typeface="Times New Roman" panose="02020603050405020304" pitchFamily="18" charset="0"/>
                          </a:rPr>
                          <m:t>𝟐𝟕𝟗</m:t>
                        </m:r>
                      </m:num>
                      <m:den>
                        <m:r>
                          <a:rPr lang="en-IN" sz="1800" b="1" i="1">
                            <a:effectLst/>
                            <a:latin typeface="Cambria Math" panose="02040503050406030204" pitchFamily="18" charset="0"/>
                            <a:ea typeface="Times New Roman" panose="02020603050405020304" pitchFamily="18" charset="0"/>
                          </a:rPr>
                          <m:t>𝟐𝟎𝟎𝟎</m:t>
                        </m:r>
                      </m:den>
                    </m:f>
                  </m:oMath>
                </a14:m>
                <a:endParaRPr lang="en-IN" sz="1800" dirty="0">
                  <a:effectLst/>
                  <a:latin typeface="Times New Roman" panose="02020603050405020304" pitchFamily="18" charset="0"/>
                  <a:ea typeface="Times New Roman" panose="02020603050405020304" pitchFamily="18" charset="0"/>
                </a:endParaRPr>
              </a:p>
              <a:p>
                <a:pPr marL="0" indent="0" algn="ctr">
                  <a:lnSpc>
                    <a:spcPct val="150000"/>
                  </a:lnSpc>
                  <a:spcBef>
                    <a:spcPts val="1000"/>
                  </a:spcBef>
                  <a:buNone/>
                </a:pPr>
                <a:r>
                  <a:rPr lang="en-IN" sz="1800" b="1" dirty="0">
                    <a:effectLst/>
                    <a:latin typeface="Times New Roman" panose="02020603050405020304" pitchFamily="18" charset="0"/>
                    <a:ea typeface="Times New Roman" panose="02020603050405020304" pitchFamily="18" charset="0"/>
                  </a:rPr>
                  <a:t>ERROR = 13.95%</a:t>
                </a:r>
                <a:endParaRPr lang="en-IN" sz="1800" dirty="0">
                  <a:effectLst/>
                  <a:latin typeface="Times New Roman" panose="02020603050405020304" pitchFamily="18" charset="0"/>
                  <a:ea typeface="Times New Roman" panose="02020603050405020304" pitchFamily="18" charset="0"/>
                </a:endParaRPr>
              </a:p>
              <a:p>
                <a:pPr marL="0" indent="0" algn="ctr">
                  <a:buNone/>
                </a:pPr>
                <a:endParaRPr lang="en-US" sz="2400" dirty="0"/>
              </a:p>
            </p:txBody>
          </p:sp>
        </mc:Choice>
        <mc:Fallback xmlns="">
          <p:sp>
            <p:nvSpPr>
              <p:cNvPr id="6" name="Content Placeholder 5">
                <a:extLst>
                  <a:ext uri="{FF2B5EF4-FFF2-40B4-BE49-F238E27FC236}">
                    <a16:creationId xmlns:a16="http://schemas.microsoft.com/office/drawing/2014/main" id="{1F4BFAA2-80C0-7974-EA7E-88CCBF487580}"/>
                  </a:ext>
                </a:extLst>
              </p:cNvPr>
              <p:cNvSpPr>
                <a:spLocks noGrp="1" noRot="1" noChangeAspect="1" noMove="1" noResize="1" noEditPoints="1" noAdjustHandles="1" noChangeArrowheads="1" noChangeShapeType="1" noTextEdit="1"/>
              </p:cNvSpPr>
              <p:nvPr>
                <p:ph sz="quarter" idx="4"/>
              </p:nvPr>
            </p:nvSpPr>
            <p:spPr>
              <a:blipFill>
                <a:blip r:embed="rId3"/>
                <a:stretch>
                  <a:fillRect/>
                </a:stretch>
              </a:blipFill>
            </p:spPr>
            <p:txBody>
              <a:bodyPr/>
              <a:lstStyle/>
              <a:p>
                <a:r>
                  <a:rPr lang="en-IN">
                    <a:noFill/>
                  </a:rPr>
                  <a:t> </a:t>
                </a:r>
              </a:p>
            </p:txBody>
          </p:sp>
        </mc:Fallback>
      </mc:AlternateContent>
      <p:pic>
        <p:nvPicPr>
          <p:cNvPr id="10" name="Picture 9" descr="A graph with blue and orange lines&#10;&#10;Description automatically generated">
            <a:extLst>
              <a:ext uri="{FF2B5EF4-FFF2-40B4-BE49-F238E27FC236}">
                <a16:creationId xmlns:a16="http://schemas.microsoft.com/office/drawing/2014/main" id="{48D835C2-C36A-1C2D-E52C-CA0FEFD38406}"/>
              </a:ext>
            </a:extLst>
          </p:cNvPr>
          <p:cNvPicPr>
            <a:picLocks noChangeAspect="1"/>
          </p:cNvPicPr>
          <p:nvPr/>
        </p:nvPicPr>
        <p:blipFill>
          <a:blip r:embed="rId4"/>
          <a:stretch>
            <a:fillRect/>
          </a:stretch>
        </p:blipFill>
        <p:spPr>
          <a:xfrm>
            <a:off x="2124331" y="3821113"/>
            <a:ext cx="2762806" cy="2454337"/>
          </a:xfrm>
          <a:prstGeom prst="rect">
            <a:avLst/>
          </a:prstGeom>
        </p:spPr>
      </p:pic>
      <p:pic>
        <p:nvPicPr>
          <p:cNvPr id="11" name="Picture 10" descr="A graph of a graph&#10;&#10;Description automatically generated">
            <a:extLst>
              <a:ext uri="{FF2B5EF4-FFF2-40B4-BE49-F238E27FC236}">
                <a16:creationId xmlns:a16="http://schemas.microsoft.com/office/drawing/2014/main" id="{BAC0DE8B-0E38-C967-AE0B-712130B5B891}"/>
              </a:ext>
            </a:extLst>
          </p:cNvPr>
          <p:cNvPicPr>
            <a:picLocks noChangeAspect="1"/>
          </p:cNvPicPr>
          <p:nvPr/>
        </p:nvPicPr>
        <p:blipFill>
          <a:blip r:embed="rId5"/>
          <a:stretch>
            <a:fillRect/>
          </a:stretch>
        </p:blipFill>
        <p:spPr>
          <a:xfrm>
            <a:off x="7619819" y="3821113"/>
            <a:ext cx="2560701" cy="2304631"/>
          </a:xfrm>
          <a:prstGeom prst="rect">
            <a:avLst/>
          </a:prstGeom>
        </p:spPr>
      </p:pic>
      <p:sp>
        <p:nvSpPr>
          <p:cNvPr id="7" name="Footer Placeholder 6">
            <a:extLst>
              <a:ext uri="{FF2B5EF4-FFF2-40B4-BE49-F238E27FC236}">
                <a16:creationId xmlns:a16="http://schemas.microsoft.com/office/drawing/2014/main" id="{FF67214F-D714-4252-B0C5-143F7C89A677}"/>
              </a:ext>
            </a:extLst>
          </p:cNvPr>
          <p:cNvSpPr>
            <a:spLocks noGrp="1"/>
          </p:cNvSpPr>
          <p:nvPr>
            <p:ph type="ftr" sz="quarter" idx="11"/>
          </p:nvPr>
        </p:nvSpPr>
        <p:spPr/>
        <p:txBody>
          <a:bodyPr/>
          <a:lstStyle/>
          <a:p>
            <a:r>
              <a:rPr lang="en-US"/>
              <a:t>ICA5NT 584</a:t>
            </a:r>
          </a:p>
        </p:txBody>
      </p:sp>
      <p:sp>
        <p:nvSpPr>
          <p:cNvPr id="8" name="Slide Number Placeholder 7">
            <a:extLst>
              <a:ext uri="{FF2B5EF4-FFF2-40B4-BE49-F238E27FC236}">
                <a16:creationId xmlns:a16="http://schemas.microsoft.com/office/drawing/2014/main" id="{7DB7AC2D-89B5-460E-ACF8-2B3845414CE1}"/>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291470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2048-75FD-775E-1B48-DB294923A3F6}"/>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RESULTS</a:t>
            </a:r>
          </a:p>
        </p:txBody>
      </p:sp>
      <p:graphicFrame>
        <p:nvGraphicFramePr>
          <p:cNvPr id="5" name="Content Placeholder 4">
            <a:extLst>
              <a:ext uri="{FF2B5EF4-FFF2-40B4-BE49-F238E27FC236}">
                <a16:creationId xmlns:a16="http://schemas.microsoft.com/office/drawing/2014/main" id="{F67B00E5-7D2D-542E-2600-89D8E95AA64F}"/>
              </a:ext>
            </a:extLst>
          </p:cNvPr>
          <p:cNvGraphicFramePr>
            <a:graphicFrameLocks noGrp="1"/>
          </p:cNvGraphicFramePr>
          <p:nvPr>
            <p:ph idx="1"/>
            <p:extLst>
              <p:ext uri="{D42A27DB-BD31-4B8C-83A1-F6EECF244321}">
                <p14:modId xmlns:p14="http://schemas.microsoft.com/office/powerpoint/2010/main" val="3673777978"/>
              </p:ext>
            </p:extLst>
          </p:nvPr>
        </p:nvGraphicFramePr>
        <p:xfrm>
          <a:off x="956901" y="1617346"/>
          <a:ext cx="10515597" cy="3383280"/>
        </p:xfrm>
        <a:graphic>
          <a:graphicData uri="http://schemas.openxmlformats.org/drawingml/2006/table">
            <a:tbl>
              <a:tblPr bandRow="1">
                <a:tableStyleId>{5C22544A-7EE6-4342-B048-85BDC9FD1C3A}</a:tableStyleId>
              </a:tblPr>
              <a:tblGrid>
                <a:gridCol w="2717514">
                  <a:extLst>
                    <a:ext uri="{9D8B030D-6E8A-4147-A177-3AD203B41FA5}">
                      <a16:colId xmlns:a16="http://schemas.microsoft.com/office/drawing/2014/main" val="762936708"/>
                    </a:ext>
                  </a:extLst>
                </a:gridCol>
                <a:gridCol w="2734393">
                  <a:extLst>
                    <a:ext uri="{9D8B030D-6E8A-4147-A177-3AD203B41FA5}">
                      <a16:colId xmlns:a16="http://schemas.microsoft.com/office/drawing/2014/main" val="1345486632"/>
                    </a:ext>
                  </a:extLst>
                </a:gridCol>
                <a:gridCol w="2396814">
                  <a:extLst>
                    <a:ext uri="{9D8B030D-6E8A-4147-A177-3AD203B41FA5}">
                      <a16:colId xmlns:a16="http://schemas.microsoft.com/office/drawing/2014/main" val="3222697014"/>
                    </a:ext>
                  </a:extLst>
                </a:gridCol>
                <a:gridCol w="2666876">
                  <a:extLst>
                    <a:ext uri="{9D8B030D-6E8A-4147-A177-3AD203B41FA5}">
                      <a16:colId xmlns:a16="http://schemas.microsoft.com/office/drawing/2014/main" val="2133236890"/>
                    </a:ext>
                  </a:extLst>
                </a:gridCol>
              </a:tblGrid>
              <a:tr h="482383">
                <a:tc>
                  <a:txBody>
                    <a:bodyPr/>
                    <a:lstStyle/>
                    <a:p>
                      <a:pPr algn="ctr" fontAlgn="t"/>
                      <a:endParaRPr lang="en-US" sz="2200" dirty="0">
                        <a:effectLst/>
                      </a:endParaRPr>
                    </a:p>
                    <a:p>
                      <a:pPr algn="ctr" rtl="0" fontAlgn="base"/>
                      <a:endParaRPr lang="en-US" sz="2200" b="0" i="0" dirty="0">
                        <a:effectLst/>
                        <a:latin typeface="Times New Roman"/>
                      </a:endParaRP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gridSpan="2">
                  <a:txBody>
                    <a:bodyPr/>
                    <a:lstStyle/>
                    <a:p>
                      <a:pPr algn="ctr" fontAlgn="t"/>
                      <a:endParaRPr lang="en-US" sz="2200" dirty="0">
                        <a:effectLst/>
                      </a:endParaRPr>
                    </a:p>
                    <a:p>
                      <a:pPr algn="ctr" rtl="0" fontAlgn="base"/>
                      <a:r>
                        <a:rPr lang="en-US" sz="2200" b="1" i="0" dirty="0">
                          <a:effectLst/>
                          <a:latin typeface="Times New Roman"/>
                        </a:rPr>
                        <a:t>PREVIOUS WORK</a:t>
                      </a:r>
                      <a:r>
                        <a:rPr lang="en-US" sz="2200" b="0" i="0" dirty="0">
                          <a:effectLst/>
                          <a:latin typeface="Times New Roman"/>
                        </a:rPr>
                        <a: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lnL w="9525" cap="flat" cmpd="sng" algn="ctr">
                      <a:solidFill>
                        <a:srgbClr val="000000"/>
                      </a:solidFill>
                      <a:prstDash val="solid"/>
                      <a:round/>
                      <a:headEnd type="none" w="med" len="med"/>
                      <a:tailEnd type="none" w="med" len="med"/>
                    </a:lnL>
                  </a:tcPr>
                </a:tc>
                <a:tc>
                  <a:txBody>
                    <a:bodyPr/>
                    <a:lstStyle/>
                    <a:p>
                      <a:pPr algn="ctr" fontAlgn="t"/>
                      <a:endParaRPr lang="en-US" sz="2200">
                        <a:effectLst/>
                      </a:endParaRPr>
                    </a:p>
                    <a:p>
                      <a:pPr algn="ctr" rtl="0" fontAlgn="base"/>
                      <a:r>
                        <a:rPr lang="en-US" sz="2200" b="1" i="0">
                          <a:effectLst/>
                          <a:latin typeface="Times New Roman"/>
                        </a:rPr>
                        <a:t>PROPOSED WORK</a:t>
                      </a:r>
                      <a:r>
                        <a:rPr lang="en-US" sz="2200" b="0" i="0">
                          <a:effectLst/>
                          <a:latin typeface="Times New Roman"/>
                        </a:rPr>
                        <a: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2419120"/>
                  </a:ext>
                </a:extLst>
              </a:tr>
              <a:tr h="360000">
                <a:tc>
                  <a:txBody>
                    <a:bodyPr/>
                    <a:lstStyle/>
                    <a:p>
                      <a:pPr algn="ctr" fontAlgn="t"/>
                      <a:endParaRPr lang="en-US" sz="2200">
                        <a:effectLst/>
                      </a:endParaRPr>
                    </a:p>
                    <a:p>
                      <a:pPr algn="ctr" rtl="0" fontAlgn="base"/>
                      <a:r>
                        <a:rPr lang="en-US" sz="2200" b="1" i="0">
                          <a:effectLst/>
                          <a:latin typeface="Times New Roman"/>
                        </a:rPr>
                        <a:t>MODEL</a:t>
                      </a:r>
                      <a:r>
                        <a:rPr lang="en-US" sz="2200" b="0" i="0">
                          <a:effectLst/>
                          <a:latin typeface="Times New Roman"/>
                        </a:rPr>
                        <a:t> </a:t>
                      </a:r>
                    </a:p>
                  </a:txBody>
                  <a:tcPr marL="66675" marR="66675" anchor="ctr">
                    <a:lnL w="9525"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dirty="0">
                        <a:effectLst/>
                      </a:endParaRPr>
                    </a:p>
                    <a:p>
                      <a:pPr algn="ctr" rtl="0" fontAlgn="base"/>
                      <a:r>
                        <a:rPr lang="en-US" sz="2200" b="0" i="0" dirty="0">
                          <a:effectLst/>
                          <a:latin typeface="Times New Roman"/>
                        </a:rPr>
                        <a:t>RANDOM_FOREST </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endParaRPr lang="en-US" sz="2200" dirty="0">
                        <a:effectLst/>
                      </a:endParaRPr>
                    </a:p>
                    <a:p>
                      <a:pPr algn="ctr" rtl="0" fontAlgn="base"/>
                      <a:r>
                        <a:rPr lang="en-US" sz="2200" b="0" i="0" dirty="0">
                          <a:effectLst/>
                          <a:latin typeface="Times New Roman"/>
                        </a:rPr>
                        <a:t>XG BOOST </a:t>
                      </a:r>
                    </a:p>
                  </a:txBody>
                  <a:tcPr marL="66675" marR="6667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endParaRPr lang="en-US" sz="2200">
                        <a:effectLst/>
                      </a:endParaRPr>
                    </a:p>
                    <a:p>
                      <a:pPr algn="ctr" rtl="0" fontAlgn="base"/>
                      <a:r>
                        <a:rPr lang="en-US" sz="2200" b="0" i="0">
                          <a:effectLst/>
                          <a:latin typeface="Times New Roman"/>
                        </a:rPr>
                        <a:t>MFNN </a:t>
                      </a:r>
                    </a:p>
                  </a:txBody>
                  <a:tcPr marL="66675" marR="66675" anchor="ctr">
                    <a:lnL w="12700" cap="flat" cmpd="sng" algn="ctr">
                      <a:solidFill>
                        <a:schemeClr val="tx1"/>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1268469"/>
                  </a:ext>
                </a:extLst>
              </a:tr>
              <a:tr h="360000">
                <a:tc>
                  <a:txBody>
                    <a:bodyPr/>
                    <a:lstStyle/>
                    <a:p>
                      <a:pPr algn="ctr" fontAlgn="t"/>
                      <a:endParaRPr lang="en-US" sz="2200">
                        <a:effectLst/>
                      </a:endParaRPr>
                    </a:p>
                    <a:p>
                      <a:pPr algn="ctr" rtl="0" fontAlgn="base"/>
                      <a:r>
                        <a:rPr lang="en-US" sz="2200" b="1" i="0">
                          <a:effectLst/>
                          <a:latin typeface="Times New Roman"/>
                        </a:rPr>
                        <a:t>ACUURACY RATE</a:t>
                      </a:r>
                      <a:r>
                        <a:rPr lang="en-US" sz="2200" b="0" i="0">
                          <a:effectLst/>
                          <a:latin typeface="Times New Roman"/>
                        </a:rPr>
                        <a: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dirty="0">
                        <a:effectLst/>
                      </a:endParaRPr>
                    </a:p>
                    <a:p>
                      <a:pPr algn="ctr" rtl="0" fontAlgn="base"/>
                      <a:r>
                        <a:rPr lang="en-US" sz="2200" b="0" i="0" dirty="0">
                          <a:effectLst/>
                          <a:latin typeface="Times New Roman"/>
                        </a:rPr>
                        <a:t>0.8440 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dirty="0">
                        <a:effectLst/>
                      </a:endParaRPr>
                    </a:p>
                    <a:p>
                      <a:pPr algn="ctr" rtl="0" fontAlgn="base"/>
                      <a:r>
                        <a:rPr lang="en-US" sz="2200" b="0" i="0" dirty="0">
                          <a:effectLst/>
                          <a:latin typeface="Times New Roman"/>
                        </a:rPr>
                        <a:t>0.8520 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a:effectLst/>
                      </a:endParaRPr>
                    </a:p>
                    <a:p>
                      <a:pPr algn="ctr" rtl="0" fontAlgn="base"/>
                      <a:r>
                        <a:rPr lang="en-US" sz="2200" b="0" i="0">
                          <a:effectLst/>
                          <a:latin typeface="Times New Roman"/>
                        </a:rPr>
                        <a:t>0.8605 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4177958"/>
                  </a:ext>
                </a:extLst>
              </a:tr>
              <a:tr h="360000">
                <a:tc>
                  <a:txBody>
                    <a:bodyPr/>
                    <a:lstStyle/>
                    <a:p>
                      <a:pPr algn="ctr" fontAlgn="t"/>
                      <a:endParaRPr lang="en-US" sz="2200">
                        <a:effectLst/>
                      </a:endParaRPr>
                    </a:p>
                    <a:p>
                      <a:pPr algn="ctr" rtl="0" fontAlgn="base"/>
                      <a:r>
                        <a:rPr lang="en-US" sz="2200" b="1" i="0">
                          <a:effectLst/>
                          <a:latin typeface="Times New Roman"/>
                        </a:rPr>
                        <a:t>ERROR RATE</a:t>
                      </a:r>
                      <a:r>
                        <a:rPr lang="en-US" sz="2200" b="0" i="0">
                          <a:effectLst/>
                          <a:latin typeface="Times New Roman"/>
                        </a:rPr>
                        <a:t>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a:effectLst/>
                      </a:endParaRPr>
                    </a:p>
                    <a:p>
                      <a:pPr algn="ctr" rtl="0" fontAlgn="base"/>
                      <a:r>
                        <a:rPr lang="en-US" sz="2200" b="0" i="0">
                          <a:effectLst/>
                          <a:latin typeface="Times New Roman"/>
                        </a:rPr>
                        <a:t>0.1660 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dirty="0">
                        <a:effectLst/>
                      </a:endParaRPr>
                    </a:p>
                    <a:p>
                      <a:pPr algn="ctr" rtl="0" fontAlgn="base"/>
                      <a:r>
                        <a:rPr lang="en-US" sz="2200" b="0" i="0" dirty="0">
                          <a:effectLst/>
                          <a:latin typeface="Times New Roman"/>
                        </a:rPr>
                        <a:t>0.1480 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t"/>
                      <a:endParaRPr lang="en-US" sz="2200" dirty="0">
                        <a:effectLst/>
                      </a:endParaRPr>
                    </a:p>
                    <a:p>
                      <a:pPr algn="ctr" rtl="0" fontAlgn="base"/>
                      <a:r>
                        <a:rPr lang="en-US" sz="2200" b="0" i="0" dirty="0">
                          <a:effectLst/>
                          <a:latin typeface="Times New Roman"/>
                        </a:rPr>
                        <a:t>0.1395 </a:t>
                      </a:r>
                    </a:p>
                  </a:txBody>
                  <a:tcPr marL="66675" marR="666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66006626"/>
                  </a:ext>
                </a:extLst>
              </a:tr>
            </a:tbl>
          </a:graphicData>
        </a:graphic>
      </p:graphicFrame>
      <p:sp>
        <p:nvSpPr>
          <p:cNvPr id="6" name="TextBox 5">
            <a:extLst>
              <a:ext uri="{FF2B5EF4-FFF2-40B4-BE49-F238E27FC236}">
                <a16:creationId xmlns:a16="http://schemas.microsoft.com/office/drawing/2014/main" id="{0B3D7163-A433-202B-CF7A-361FBC62D48C}"/>
              </a:ext>
            </a:extLst>
          </p:cNvPr>
          <p:cNvSpPr txBox="1"/>
          <p:nvPr/>
        </p:nvSpPr>
        <p:spPr>
          <a:xfrm>
            <a:off x="956901" y="5000626"/>
            <a:ext cx="10515599"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Times New Roman"/>
            </a:endParaRPr>
          </a:p>
          <a:p>
            <a:r>
              <a:rPr lang="en-US" sz="2000" dirty="0">
                <a:latin typeface="Times New Roman"/>
                <a:cs typeface="Times New Roman"/>
              </a:rPr>
              <a:t>The results of the respective algorithms (i.e., random forest, XG Boost algorithms) of the previous work kin this dataset by</a:t>
            </a:r>
            <a:r>
              <a:rPr lang="en-US" sz="2000" b="1" dirty="0">
                <a:latin typeface="Times New Roman"/>
                <a:cs typeface="Times New Roman"/>
              </a:rPr>
              <a:t> </a:t>
            </a:r>
            <a:r>
              <a:rPr lang="en-US" sz="2000" b="1" dirty="0" err="1">
                <a:latin typeface="Times New Roman"/>
                <a:cs typeface="Times New Roman"/>
              </a:rPr>
              <a:t>Pahul</a:t>
            </a:r>
            <a:r>
              <a:rPr lang="en-US" sz="2000" b="1" dirty="0">
                <a:latin typeface="Times New Roman"/>
                <a:cs typeface="Times New Roman"/>
              </a:rPr>
              <a:t> Preet Singh ., </a:t>
            </a:r>
            <a:r>
              <a:rPr lang="en-US" sz="1600" b="1" dirty="0">
                <a:latin typeface="Times New Roman"/>
                <a:cs typeface="Times New Roman"/>
              </a:rPr>
              <a:t>Fahim Islam </a:t>
            </a:r>
            <a:r>
              <a:rPr lang="en-US" sz="1600" b="1" dirty="0" err="1">
                <a:latin typeface="Times New Roman"/>
                <a:cs typeface="Times New Roman"/>
              </a:rPr>
              <a:t>Anik</a:t>
            </a:r>
            <a:r>
              <a:rPr lang="en-US" sz="1600" b="1" dirty="0">
                <a:latin typeface="Times New Roman"/>
                <a:cs typeface="Times New Roman"/>
              </a:rPr>
              <a:t> ., et al 2024 [4].</a:t>
            </a:r>
            <a:r>
              <a:rPr lang="en-US" sz="1600" dirty="0">
                <a:latin typeface="Times New Roman"/>
                <a:cs typeface="Times New Roman"/>
              </a:rPr>
              <a:t> </a:t>
            </a:r>
            <a:endParaRPr lang="en-US" sz="3200" dirty="0">
              <a:latin typeface="Aptos" panose="020B0004020202020204"/>
              <a:cs typeface="Times New Roman"/>
            </a:endParaRPr>
          </a:p>
          <a:p>
            <a:endParaRPr lang="en-US" sz="3200" dirty="0"/>
          </a:p>
        </p:txBody>
      </p:sp>
      <p:sp>
        <p:nvSpPr>
          <p:cNvPr id="3" name="Footer Placeholder 2">
            <a:extLst>
              <a:ext uri="{FF2B5EF4-FFF2-40B4-BE49-F238E27FC236}">
                <a16:creationId xmlns:a16="http://schemas.microsoft.com/office/drawing/2014/main" id="{8E2A793B-4CAF-4489-93DF-6CC0765D670C}"/>
              </a:ext>
            </a:extLst>
          </p:cNvPr>
          <p:cNvSpPr>
            <a:spLocks noGrp="1"/>
          </p:cNvSpPr>
          <p:nvPr>
            <p:ph type="ftr" sz="quarter" idx="11"/>
          </p:nvPr>
        </p:nvSpPr>
        <p:spPr/>
        <p:txBody>
          <a:bodyPr/>
          <a:lstStyle/>
          <a:p>
            <a:r>
              <a:rPr lang="en-US"/>
              <a:t>ICA5NT 584</a:t>
            </a:r>
          </a:p>
        </p:txBody>
      </p:sp>
      <p:sp>
        <p:nvSpPr>
          <p:cNvPr id="4" name="Slide Number Placeholder 3">
            <a:extLst>
              <a:ext uri="{FF2B5EF4-FFF2-40B4-BE49-F238E27FC236}">
                <a16:creationId xmlns:a16="http://schemas.microsoft.com/office/drawing/2014/main" id="{E4A5FBC5-4998-43ED-B39D-5E3E723BCD35}"/>
              </a:ext>
            </a:extLst>
          </p:cNvPr>
          <p:cNvSpPr>
            <a:spLocks noGrp="1"/>
          </p:cNvSpPr>
          <p:nvPr>
            <p:ph type="sldNum" sz="quarter" idx="12"/>
          </p:nvPr>
        </p:nvSpPr>
        <p:spPr/>
        <p:txBody>
          <a:bodyPr/>
          <a:lstStyle/>
          <a:p>
            <a:fld id="{330EA680-D336-4FF7-8B7A-9848BB0A1C32}" type="slidenum">
              <a:rPr lang="en-US" smtClean="0"/>
              <a:t>11</a:t>
            </a:fld>
            <a:endParaRPr lang="en-US"/>
          </a:p>
        </p:txBody>
      </p:sp>
    </p:spTree>
    <p:extLst>
      <p:ext uri="{BB962C8B-B14F-4D97-AF65-F5344CB8AC3E}">
        <p14:creationId xmlns:p14="http://schemas.microsoft.com/office/powerpoint/2010/main" val="248369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48E54-78A3-64D4-E18C-22FD2BF3C7F4}"/>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F8D80C-0446-677E-9DD3-A3878B242843}"/>
              </a:ext>
            </a:extLst>
          </p:cNvPr>
          <p:cNvSpPr>
            <a:spLocks noGrp="1"/>
          </p:cNvSpPr>
          <p:nvPr>
            <p:ph idx="1"/>
          </p:nvPr>
        </p:nvSpPr>
        <p:spPr/>
        <p:txBody>
          <a:bodyPr>
            <a:normAutofit/>
          </a:bodyPr>
          <a:lstStyle/>
          <a:p>
            <a:pPr algn="just"/>
            <a:r>
              <a:rPr lang="en-US" sz="2400" dirty="0">
                <a:effectLst/>
                <a:latin typeface="Times New Roman" panose="02020603050405020304" pitchFamily="18" charset="0"/>
                <a:ea typeface="Times New Roman" panose="02020603050405020304" pitchFamily="18" charset="0"/>
              </a:rPr>
              <a:t>This research concludes by predicting the Customers behavior exiting the bank. Among them with their financial behavioral pattern with 86% accuracy from the </a:t>
            </a:r>
            <a:r>
              <a:rPr lang="en-US" sz="2400" b="1" dirty="0">
                <a:effectLst/>
                <a:latin typeface="Times New Roman" panose="02020603050405020304" pitchFamily="18" charset="0"/>
                <a:ea typeface="Times New Roman" panose="02020603050405020304" pitchFamily="18" charset="0"/>
              </a:rPr>
              <a:t>Multi Layered</a:t>
            </a: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Feedforward Neural Network Model (MFNN)</a:t>
            </a:r>
            <a:r>
              <a:rPr lang="en-US" sz="2400" dirty="0">
                <a:effectLst/>
                <a:latin typeface="Times New Roman" panose="02020603050405020304" pitchFamily="18" charset="0"/>
                <a:ea typeface="Times New Roman" panose="02020603050405020304" pitchFamily="18" charset="0"/>
              </a:rPr>
              <a:t>, there is a scope for improving the accuracy in terms of back propagation of the neural network model by association complex algorithms, especially </a:t>
            </a:r>
            <a:r>
              <a:rPr lang="en-US" sz="2400" b="1" dirty="0">
                <a:effectLst/>
                <a:latin typeface="Times New Roman" panose="02020603050405020304" pitchFamily="18" charset="0"/>
                <a:ea typeface="Times New Roman" panose="02020603050405020304" pitchFamily="18" charset="0"/>
              </a:rPr>
              <a:t>Feedback Recurrent Neural Network</a:t>
            </a:r>
            <a:r>
              <a:rPr lang="en-US" sz="2400" dirty="0">
                <a:effectLst/>
                <a:latin typeface="Times New Roman" panose="02020603050405020304" pitchFamily="18" charset="0"/>
                <a:ea typeface="Times New Roman" panose="02020603050405020304" pitchFamily="18" charset="0"/>
              </a:rPr>
              <a:t>s, leading to more impactful predictions</a:t>
            </a:r>
            <a:endParaRPr lang="en-IN" sz="2400" dirty="0"/>
          </a:p>
        </p:txBody>
      </p:sp>
      <p:sp>
        <p:nvSpPr>
          <p:cNvPr id="4" name="Footer Placeholder 3">
            <a:extLst>
              <a:ext uri="{FF2B5EF4-FFF2-40B4-BE49-F238E27FC236}">
                <a16:creationId xmlns:a16="http://schemas.microsoft.com/office/drawing/2014/main" id="{4E89C36C-F4A4-A947-55C0-9D0DF3752447}"/>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1B911D66-500B-8698-DC2D-018C6930EE0B}"/>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33014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92D1-2F2B-F17C-2E0D-1845BF45B2E3}"/>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309585-DEA7-7F8B-69EE-F0FE4058716B}"/>
              </a:ext>
            </a:extLst>
          </p:cNvPr>
          <p:cNvSpPr>
            <a:spLocks noGrp="1"/>
          </p:cNvSpPr>
          <p:nvPr>
            <p:ph idx="1"/>
          </p:nvPr>
        </p:nvSpPr>
        <p:spPr/>
        <p:txBody>
          <a:bodyPr>
            <a:noAutofit/>
          </a:bodyPr>
          <a:lstStyle/>
          <a:p>
            <a:pPr marL="342900" lvl="0" indent="-342900" algn="just">
              <a:lnSpc>
                <a:spcPct val="150000"/>
              </a:lnSpc>
              <a:spcBef>
                <a:spcPts val="100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Machado, M.R.,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Karray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 et al 2022. Applying hybrid machine learning algorithms to assess customer risk-adjusted revenue in the financial industry. Electron.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Commer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Res. Appl. 56 (Nov.), 101202.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00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Aishwarya Saxena.,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Anushi</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singh</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et al 2023. Analyzing customer churn in banking: A data mining framework.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000"/>
              </a:spcBef>
              <a:spcAft>
                <a:spcPts val="0"/>
              </a:spcAft>
              <a:buFont typeface="+mj-lt"/>
              <a:buAutoNum type="arabicPeriod"/>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Aurélie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Lemmens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et al. 2023. Managing Churn to Maximize Profit.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Bef>
                <a:spcPts val="1000"/>
              </a:spcBef>
              <a:spcAft>
                <a:spcPts val="0"/>
              </a:spcAft>
              <a:buFont typeface="+mj-lt"/>
              <a:buAutoNum type="arabicPeriod"/>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Pahul</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Preet Singh., </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Fahim Islam </a:t>
            </a:r>
            <a:r>
              <a:rPr lang="en-US" sz="20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Anik</a:t>
            </a: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2024.</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Investigating customer churn in banking: A machine learning approach and visualization app for data science and management.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C6604E3-AF5E-4E9D-8BA1-A1CAD1C1D5ED}"/>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2FC9DAC7-D6CB-B266-E537-9DEFA8563888}"/>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207114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225F9-F84B-D239-0040-1EC0A23C1587}"/>
              </a:ext>
            </a:extLst>
          </p:cNvPr>
          <p:cNvSpPr>
            <a:spLocks noGrp="1"/>
          </p:cNvSpPr>
          <p:nvPr>
            <p:ph type="title"/>
          </p:nvPr>
        </p:nvSpPr>
        <p:spPr>
          <a:xfrm>
            <a:off x="2752203" y="2729455"/>
            <a:ext cx="7092647" cy="1325563"/>
          </a:xfrm>
        </p:spPr>
        <p:txBody>
          <a:bodyPr>
            <a:noAutofit/>
          </a:bodyPr>
          <a:lstStyle/>
          <a:p>
            <a:pPr algn="ctr"/>
            <a:r>
              <a:rPr lang="en-US" sz="8000" dirty="0">
                <a:latin typeface="Times New Roman" panose="02020603050405020304" pitchFamily="18" charset="0"/>
                <a:cs typeface="Times New Roman" panose="02020603050405020304" pitchFamily="18" charset="0"/>
              </a:rPr>
              <a:t>THANK YOU </a:t>
            </a:r>
            <a:endParaRPr lang="en-US" sz="66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ADA9583-6270-4479-8C24-1243F03804BB}"/>
              </a:ext>
            </a:extLst>
          </p:cNvPr>
          <p:cNvSpPr>
            <a:spLocks noGrp="1"/>
          </p:cNvSpPr>
          <p:nvPr>
            <p:ph type="ftr" sz="quarter" idx="11"/>
          </p:nvPr>
        </p:nvSpPr>
        <p:spPr/>
        <p:txBody>
          <a:bodyPr/>
          <a:lstStyle/>
          <a:p>
            <a:r>
              <a:rPr lang="en-US"/>
              <a:t>ICA5NT 584</a:t>
            </a:r>
          </a:p>
        </p:txBody>
      </p:sp>
      <p:sp>
        <p:nvSpPr>
          <p:cNvPr id="3" name="Slide Number Placeholder 2">
            <a:extLst>
              <a:ext uri="{FF2B5EF4-FFF2-40B4-BE49-F238E27FC236}">
                <a16:creationId xmlns:a16="http://schemas.microsoft.com/office/drawing/2014/main" id="{C890842B-472F-47CC-8603-892E144C295D}"/>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174318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2A154-C5C1-4D58-F78F-446BE805FC1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0881B61-5C94-BEB7-5CB8-A2EA24591B48}"/>
              </a:ext>
            </a:extLst>
          </p:cNvPr>
          <p:cNvSpPr>
            <a:spLocks noGrp="1"/>
          </p:cNvSpPr>
          <p:nvPr>
            <p:ph idx="1"/>
          </p:nvPr>
        </p:nvSpPr>
        <p:spPr>
          <a:xfrm>
            <a:off x="338959" y="1825625"/>
            <a:ext cx="11474668" cy="4351338"/>
          </a:xfrm>
        </p:spPr>
        <p:txBody>
          <a:bodyPr vert="horz" lIns="91440" tIns="45720" rIns="91440" bIns="45720" rtlCol="0" anchor="t">
            <a:normAutofit/>
          </a:bodyPr>
          <a:lstStyle/>
          <a:p>
            <a:pPr algn="just"/>
            <a:r>
              <a:rPr lang="en-US" sz="2400" dirty="0">
                <a:latin typeface="Times New Roman"/>
                <a:cs typeface="Times New Roman"/>
              </a:rPr>
              <a:t>Customer churning is the process of analyzing the customers behaviors where they withdraw their accounts so that the banks can identify clients who are expected to exit and put retention measures in place by receiving information about attrition patterns. </a:t>
            </a:r>
            <a:endParaRPr lang="en-US" sz="2400" dirty="0">
              <a:latin typeface="Aptos" panose="020B0004020202020204"/>
              <a:cs typeface="Times New Roman"/>
            </a:endParaRPr>
          </a:p>
          <a:p>
            <a:pPr algn="just"/>
            <a:r>
              <a:rPr lang="en-US" sz="2400" dirty="0">
                <a:latin typeface="Times New Roman"/>
                <a:cs typeface="Times New Roman"/>
              </a:rPr>
              <a:t>This strategy increases the long-term relationships with client and bank. High attrition rates might be a sign of deeper problem. </a:t>
            </a:r>
            <a:endParaRPr lang="en-US" sz="2400" dirty="0">
              <a:latin typeface="Aptos" panose="020B0004020202020204"/>
              <a:cs typeface="Times New Roman"/>
            </a:endParaRPr>
          </a:p>
          <a:p>
            <a:pPr algn="just"/>
            <a:r>
              <a:rPr lang="en-US" sz="2400" dirty="0">
                <a:latin typeface="Times New Roman"/>
                <a:cs typeface="Times New Roman"/>
              </a:rPr>
              <a:t>For banks to overcome these obstacles and improve their entire customer experience, it is imperative that they comprehend and manage client attrition</a:t>
            </a:r>
            <a:endParaRPr lang="en-US" sz="2400" dirty="0"/>
          </a:p>
        </p:txBody>
      </p:sp>
      <p:sp>
        <p:nvSpPr>
          <p:cNvPr id="4" name="Footer Placeholder 3">
            <a:extLst>
              <a:ext uri="{FF2B5EF4-FFF2-40B4-BE49-F238E27FC236}">
                <a16:creationId xmlns:a16="http://schemas.microsoft.com/office/drawing/2014/main" id="{2CFE9D1B-4259-4F86-BA9D-F82A7565962E}"/>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5A79D86D-C91E-4FB4-B73B-C53208597963}"/>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378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6711-6DD8-5DF6-69A9-205BF1CB2F2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9C4D174-1637-E4F0-F8A8-145B594CCE02}"/>
              </a:ext>
            </a:extLst>
          </p:cNvPr>
          <p:cNvSpPr>
            <a:spLocks noGrp="1"/>
          </p:cNvSpPr>
          <p:nvPr>
            <p:ph idx="1"/>
          </p:nvPr>
        </p:nvSpPr>
        <p:spPr/>
        <p:txBody>
          <a:bodyPr vert="horz" lIns="91440" tIns="45720" rIns="91440" bIns="45720" rtlCol="0" anchor="t">
            <a:normAutofit/>
          </a:bodyPr>
          <a:lstStyle/>
          <a:p>
            <a:pPr algn="just"/>
            <a:r>
              <a:rPr lang="en-US" sz="2400" dirty="0">
                <a:solidFill>
                  <a:srgbClr val="000000"/>
                </a:solidFill>
                <a:latin typeface="Times New Roman" panose="02020603050405020304" pitchFamily="18" charset="0"/>
                <a:cs typeface="Times New Roman" panose="02020603050405020304" pitchFamily="18" charset="0"/>
              </a:rPr>
              <a:t>In the competitive world of banking, maintaining the customer is crucial. Banks need to tackle all the challenges to retain their customers in a rapidly changing market. To make the bank profitable, it's vital to understand why customers leave (churn) and find ways to keep the customer. </a:t>
            </a:r>
            <a:endParaRPr lang="en-US" sz="2400" dirty="0">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By using previous data to predict exited customers and find insights to keep customers integrated with the bank. This research initially analyses ten thousand customers data by various features and techniques. The goal is to analyze how the proposed model will predict the exited customers optimally.</a:t>
            </a:r>
          </a:p>
          <a:p>
            <a:pPr algn="just"/>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3F981DD-0760-426D-83F5-F7931BDCA2DA}"/>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42F7D3B5-57E0-4219-99B9-2E1F0F5CAD29}"/>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251653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B163-B265-B076-DA48-28E59BBDC186}"/>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F17571F3-549F-C56C-5EF3-D2400DF0A70C}"/>
              </a:ext>
            </a:extLst>
          </p:cNvPr>
          <p:cNvSpPr>
            <a:spLocks noGrp="1"/>
          </p:cNvSpPr>
          <p:nvPr>
            <p:ph idx="1"/>
          </p:nvPr>
        </p:nvSpPr>
        <p:spPr>
          <a:xfrm>
            <a:off x="771676" y="1680734"/>
            <a:ext cx="10515600" cy="4351338"/>
          </a:xfrm>
        </p:spPr>
        <p:txBody>
          <a:bodyPr vert="horz" lIns="91440" tIns="45720" rIns="91440" bIns="45720" rtlCol="0" anchor="t">
            <a:normAutofit/>
          </a:bodyPr>
          <a:lstStyle/>
          <a:p>
            <a:pPr algn="just"/>
            <a:r>
              <a:rPr lang="en-US" dirty="0">
                <a:latin typeface="Times New Roman" panose="02020603050405020304" pitchFamily="18" charset="0"/>
                <a:cs typeface="Times New Roman" panose="02020603050405020304" pitchFamily="18" charset="0"/>
              </a:rPr>
              <a:t>To preprocessed the given dataset by cleaning and transforming respective attributes</a:t>
            </a:r>
          </a:p>
          <a:p>
            <a:pPr algn="just"/>
            <a:r>
              <a:rPr lang="en-US" dirty="0">
                <a:latin typeface="Times New Roman" panose="02020603050405020304" pitchFamily="18" charset="0"/>
                <a:cs typeface="Times New Roman" panose="02020603050405020304" pitchFamily="18" charset="0"/>
              </a:rPr>
              <a:t>To develop a MFNN predictive model that can anticipate percentage of customers are at risk of leaving the bank optimally. </a:t>
            </a:r>
          </a:p>
          <a:p>
            <a:pPr algn="just"/>
            <a:r>
              <a:rPr lang="en-US" dirty="0">
                <a:latin typeface="Times New Roman" panose="02020603050405020304" pitchFamily="18" charset="0"/>
                <a:cs typeface="Times New Roman" panose="02020603050405020304" pitchFamily="18" charset="0"/>
              </a:rPr>
              <a:t>To identify patterns and indicators that lead to customer churn. </a:t>
            </a:r>
          </a:p>
          <a:p>
            <a:pPr algn="just"/>
            <a:r>
              <a:rPr lang="en-US" dirty="0">
                <a:latin typeface="Times New Roman" panose="02020603050405020304" pitchFamily="18" charset="0"/>
                <a:cs typeface="Times New Roman" panose="02020603050405020304" pitchFamily="18" charset="0"/>
              </a:rPr>
              <a:t>To </a:t>
            </a:r>
            <a:r>
              <a:rPr lang="en-US" dirty="0" err="1">
                <a:latin typeface="Times New Roman" panose="02020603050405020304" pitchFamily="18" charset="0"/>
                <a:cs typeface="Times New Roman" panose="02020603050405020304" pitchFamily="18" charset="0"/>
              </a:rPr>
              <a:t>analyse</a:t>
            </a:r>
            <a:r>
              <a:rPr lang="en-US" dirty="0">
                <a:latin typeface="Times New Roman" panose="02020603050405020304" pitchFamily="18" charset="0"/>
                <a:cs typeface="Times New Roman" panose="02020603050405020304" pitchFamily="18" charset="0"/>
              </a:rPr>
              <a:t> the proposed model fitted with optimal accuracy with the given data.</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9F3D9ED-B61F-43B6-9ECF-945662F747E6}"/>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52F75F77-E0A2-46C9-8553-7921D537AE46}"/>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63081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A302-8204-EFE2-F704-CC880E0BD892}"/>
              </a:ext>
            </a:extLst>
          </p:cNvPr>
          <p:cNvSpPr>
            <a:spLocks noGrp="1"/>
          </p:cNvSpPr>
          <p:nvPr>
            <p:ph type="title"/>
          </p:nvPr>
        </p:nvSpPr>
        <p:spPr>
          <a:xfrm>
            <a:off x="693057" y="183696"/>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SOFTWARE AND HARDWARE REQUIREMENTS</a:t>
            </a:r>
          </a:p>
        </p:txBody>
      </p:sp>
      <p:sp>
        <p:nvSpPr>
          <p:cNvPr id="3" name="Content Placeholder 2">
            <a:extLst>
              <a:ext uri="{FF2B5EF4-FFF2-40B4-BE49-F238E27FC236}">
                <a16:creationId xmlns:a16="http://schemas.microsoft.com/office/drawing/2014/main" id="{30892AB0-9074-3CAF-D060-36A0779DA65E}"/>
              </a:ext>
            </a:extLst>
          </p:cNvPr>
          <p:cNvSpPr>
            <a:spLocks noGrp="1"/>
          </p:cNvSpPr>
          <p:nvPr>
            <p:ph idx="1"/>
          </p:nvPr>
        </p:nvSpPr>
        <p:spPr>
          <a:xfrm>
            <a:off x="693057" y="1757135"/>
            <a:ext cx="10515600" cy="4351338"/>
          </a:xfrm>
        </p:spPr>
        <p:txBody>
          <a:bodyPr vert="horz" lIns="91440" tIns="45720" rIns="91440" bIns="45720" rtlCol="0" anchor="t">
            <a:normAutofit/>
          </a:bodyPr>
          <a:lstStyle/>
          <a:p>
            <a:r>
              <a:rPr lang="en-US" sz="2400" dirty="0">
                <a:latin typeface="Times New Roman" panose="02020603050405020304" pitchFamily="18" charset="0"/>
                <a:cs typeface="Times New Roman" panose="02020603050405020304" pitchFamily="18" charset="0"/>
              </a:rPr>
              <a:t>Software Requirements</a:t>
            </a:r>
          </a:p>
          <a:p>
            <a:pPr lvl="1">
              <a:buFont typeface="Courier New" panose="020B0604020202020204" pitchFamily="34" charset="0"/>
              <a:buChar char="o"/>
            </a:pPr>
            <a:r>
              <a:rPr lang="en-US" dirty="0" err="1">
                <a:solidFill>
                  <a:srgbClr val="0D0D0D"/>
                </a:solidFill>
                <a:latin typeface="Times New Roman" panose="02020603050405020304" pitchFamily="18" charset="0"/>
                <a:cs typeface="Times New Roman" panose="02020603050405020304" pitchFamily="18" charset="0"/>
              </a:rPr>
              <a:t>Tensorflow</a:t>
            </a:r>
            <a:endParaRPr lang="en-US" dirty="0">
              <a:solidFill>
                <a:srgbClr val="0D0D0D"/>
              </a:solidFill>
              <a:latin typeface="Times New Roman" panose="02020603050405020304" pitchFamily="18" charset="0"/>
              <a:cs typeface="Times New Roman" panose="02020603050405020304" pitchFamily="18" charset="0"/>
            </a:endParaRPr>
          </a:p>
          <a:p>
            <a:pPr lvl="1">
              <a:buFont typeface="Courier New" panose="020B0604020202020204" pitchFamily="34" charset="0"/>
              <a:buChar char="o"/>
            </a:pPr>
            <a:r>
              <a:rPr lang="en-US" dirty="0">
                <a:solidFill>
                  <a:srgbClr val="0D0D0D"/>
                </a:solidFill>
                <a:latin typeface="Times New Roman" panose="02020603050405020304" pitchFamily="18" charset="0"/>
                <a:cs typeface="Times New Roman" panose="02020603050405020304" pitchFamily="18" charset="0"/>
              </a:rPr>
              <a:t>Scikit learn</a:t>
            </a:r>
          </a:p>
          <a:p>
            <a:pPr lvl="1">
              <a:buFont typeface="Courier New" panose="020B0604020202020204" pitchFamily="34" charset="0"/>
              <a:buChar char="o"/>
            </a:pPr>
            <a:r>
              <a:rPr lang="en-US" dirty="0" err="1">
                <a:solidFill>
                  <a:srgbClr val="000000"/>
                </a:solidFill>
                <a:latin typeface="Times New Roman" panose="02020603050405020304" pitchFamily="18" charset="0"/>
                <a:cs typeface="Times New Roman" panose="02020603050405020304" pitchFamily="18" charset="0"/>
              </a:rPr>
              <a:t>Keras</a:t>
            </a:r>
            <a:endParaRPr lang="en-US" dirty="0">
              <a:solidFill>
                <a:srgbClr val="000000"/>
              </a:solidFill>
              <a:latin typeface="Times New Roman" panose="02020603050405020304" pitchFamily="18" charset="0"/>
              <a:cs typeface="Times New Roman" panose="02020603050405020304" pitchFamily="18" charset="0"/>
            </a:endParaRPr>
          </a:p>
          <a:p>
            <a:pPr lvl="1">
              <a:buFont typeface="Courier New" panose="020B0604020202020204" pitchFamily="34" charset="0"/>
              <a:buChar char="o"/>
            </a:pPr>
            <a:r>
              <a:rPr lang="en-US" dirty="0">
                <a:solidFill>
                  <a:srgbClr val="000000"/>
                </a:solidFill>
                <a:latin typeface="Times New Roman" panose="02020603050405020304" pitchFamily="18" charset="0"/>
                <a:cs typeface="Times New Roman" panose="02020603050405020304" pitchFamily="18" charset="0"/>
              </a:rPr>
              <a:t>Matplotlib</a:t>
            </a:r>
          </a:p>
          <a:p>
            <a:r>
              <a:rPr lang="en-US" sz="2400" dirty="0">
                <a:solidFill>
                  <a:srgbClr val="000000"/>
                </a:solidFill>
                <a:latin typeface="Times New Roman" panose="02020603050405020304" pitchFamily="18" charset="0"/>
                <a:cs typeface="Times New Roman" panose="02020603050405020304" pitchFamily="18" charset="0"/>
              </a:rPr>
              <a:t>Hardware Requirements</a:t>
            </a:r>
          </a:p>
          <a:p>
            <a:pPr lvl="1">
              <a:buFont typeface="Courier New" panose="020B0604020202020204" pitchFamily="34" charset="0"/>
              <a:buChar char="o"/>
            </a:pPr>
            <a:r>
              <a:rPr lang="en-US" dirty="0">
                <a:solidFill>
                  <a:srgbClr val="000000"/>
                </a:solidFill>
                <a:latin typeface="Times New Roman" panose="02020603050405020304" pitchFamily="18" charset="0"/>
                <a:cs typeface="Times New Roman" panose="02020603050405020304" pitchFamily="18" charset="0"/>
              </a:rPr>
              <a:t>Processor :i3- 12th gen</a:t>
            </a:r>
          </a:p>
          <a:p>
            <a:pPr lvl="1">
              <a:buFont typeface="Courier New" panose="020B0604020202020204" pitchFamily="34" charset="0"/>
              <a:buChar char="o"/>
            </a:pPr>
            <a:r>
              <a:rPr lang="en-US" dirty="0">
                <a:solidFill>
                  <a:srgbClr val="000000"/>
                </a:solidFill>
                <a:latin typeface="Times New Roman" panose="02020603050405020304" pitchFamily="18" charset="0"/>
                <a:cs typeface="Times New Roman" panose="02020603050405020304" pitchFamily="18" charset="0"/>
              </a:rPr>
              <a:t>RAM :8 GB</a:t>
            </a:r>
          </a:p>
          <a:p>
            <a:pPr lvl="1">
              <a:buFont typeface="Courier New" panose="020B0604020202020204" pitchFamily="34" charset="0"/>
              <a:buChar char="o"/>
            </a:pPr>
            <a:r>
              <a:rPr lang="en-US" dirty="0">
                <a:solidFill>
                  <a:srgbClr val="000000"/>
                </a:solidFill>
                <a:latin typeface="Times New Roman" panose="02020603050405020304" pitchFamily="18" charset="0"/>
                <a:cs typeface="Times New Roman" panose="02020603050405020304" pitchFamily="18" charset="0"/>
              </a:rPr>
              <a:t>Storage :512 GB</a:t>
            </a:r>
          </a:p>
        </p:txBody>
      </p:sp>
      <p:sp>
        <p:nvSpPr>
          <p:cNvPr id="4" name="Footer Placeholder 3">
            <a:extLst>
              <a:ext uri="{FF2B5EF4-FFF2-40B4-BE49-F238E27FC236}">
                <a16:creationId xmlns:a16="http://schemas.microsoft.com/office/drawing/2014/main" id="{20FF1A16-F142-482A-8EE6-B7EF6550575F}"/>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E2E4C5EB-9609-42ED-A901-60B700932C1C}"/>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729979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FC37-0EA4-7496-976C-1741EB27895A}"/>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DATA PRE-PROCESSING </a:t>
            </a:r>
          </a:p>
        </p:txBody>
      </p:sp>
      <p:sp>
        <p:nvSpPr>
          <p:cNvPr id="3" name="Content Placeholder 2">
            <a:extLst>
              <a:ext uri="{FF2B5EF4-FFF2-40B4-BE49-F238E27FC236}">
                <a16:creationId xmlns:a16="http://schemas.microsoft.com/office/drawing/2014/main" id="{BA937537-2096-C50E-57B2-4E079958DA75}"/>
              </a:ext>
            </a:extLst>
          </p:cNvPr>
          <p:cNvSpPr>
            <a:spLocks noGrp="1"/>
          </p:cNvSpPr>
          <p:nvPr>
            <p:ph idx="1"/>
          </p:nvPr>
        </p:nvSpPr>
        <p:spPr/>
        <p:txBody>
          <a:bodyPr>
            <a:normAutofit/>
          </a:bodyPr>
          <a:lstStyle/>
          <a:p>
            <a:pPr algn="just">
              <a:lnSpc>
                <a:spcPct val="150000"/>
              </a:lnSpc>
              <a:spcBef>
                <a:spcPts val="1000"/>
              </a:spcBef>
              <a:spcAft>
                <a:spcPts val="800"/>
              </a:spcAf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The goal is to prepare a clean, accurate, and reliable dataset for further analysis or modeling.</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r>
              <a:rPr lang="en-US" sz="2400" dirty="0">
                <a:effectLst/>
                <a:latin typeface="Times New Roman" panose="02020603050405020304" pitchFamily="18" charset="0"/>
                <a:ea typeface="Times New Roman" panose="02020603050405020304" pitchFamily="18" charset="0"/>
              </a:rPr>
              <a:t>In this paper, there are 10,000 customer cases with zero null cells and the dataset needs to eliminate the uncorrelated fields for fitting in the model i.e., Surname, Customer ID, and Row number.</a:t>
            </a:r>
          </a:p>
          <a:p>
            <a:r>
              <a:rPr lang="en-US" sz="2400" dirty="0">
                <a:latin typeface="Times New Roman" panose="02020603050405020304" pitchFamily="18" charset="0"/>
                <a:ea typeface="Times New Roman" panose="02020603050405020304" pitchFamily="18" charset="0"/>
              </a:rPr>
              <a:t>Using the ‘</a:t>
            </a:r>
            <a:r>
              <a:rPr lang="en-US" sz="2400" dirty="0" err="1">
                <a:latin typeface="Times New Roman" panose="02020603050405020304" pitchFamily="18" charset="0"/>
                <a:ea typeface="Times New Roman" panose="02020603050405020304" pitchFamily="18" charset="0"/>
              </a:rPr>
              <a:t>isnull</a:t>
            </a:r>
            <a:r>
              <a:rPr lang="en-US" sz="2400" dirty="0">
                <a:latin typeface="Times New Roman" panose="02020603050405020304" pitchFamily="18" charset="0"/>
                <a:ea typeface="Times New Roman" panose="02020603050405020304" pitchFamily="18" charset="0"/>
              </a:rPr>
              <a:t>()’ method in Pandas, the null data could be estimated. In this dataset there is no null data</a:t>
            </a:r>
            <a:endParaRPr lang="en-US" sz="2400" dirty="0">
              <a:effectLst/>
              <a:latin typeface="Times New Roman" panose="02020603050405020304" pitchFamily="18" charset="0"/>
              <a:ea typeface="Times New Roman" panose="02020603050405020304" pitchFamily="18" charset="0"/>
            </a:endParaRPr>
          </a:p>
          <a:p>
            <a:endParaRPr lang="en-US" sz="2400" dirty="0"/>
          </a:p>
        </p:txBody>
      </p:sp>
      <p:sp>
        <p:nvSpPr>
          <p:cNvPr id="4" name="Footer Placeholder 3">
            <a:extLst>
              <a:ext uri="{FF2B5EF4-FFF2-40B4-BE49-F238E27FC236}">
                <a16:creationId xmlns:a16="http://schemas.microsoft.com/office/drawing/2014/main" id="{4C55FCB0-6B4A-4B00-8EF3-9C5C0835A41A}"/>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0EC76889-D211-41F6-B650-0844BAB9AF13}"/>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432238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71EA-4A5B-86CC-5E95-534F595986A2}"/>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VARIABLE CONVERSION</a:t>
            </a:r>
          </a:p>
        </p:txBody>
      </p:sp>
      <p:sp>
        <p:nvSpPr>
          <p:cNvPr id="3" name="Content Placeholder 2">
            <a:extLst>
              <a:ext uri="{FF2B5EF4-FFF2-40B4-BE49-F238E27FC236}">
                <a16:creationId xmlns:a16="http://schemas.microsoft.com/office/drawing/2014/main" id="{037D44B5-336A-5DE5-3BC7-1B0CA6365E64}"/>
              </a:ext>
            </a:extLst>
          </p:cNvPr>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In this dataset the fields namely Geographical location and gender stated in categorical data, which need to be transformed into numeric data without manipulating the data.</a:t>
            </a:r>
          </a:p>
          <a:p>
            <a:r>
              <a:rPr lang="en-US" sz="2400" dirty="0">
                <a:effectLst/>
                <a:latin typeface="Times New Roman" panose="02020603050405020304" pitchFamily="18" charset="0"/>
                <a:ea typeface="Times New Roman" panose="02020603050405020304" pitchFamily="18" charset="0"/>
              </a:rPr>
              <a:t> </a:t>
            </a:r>
            <a:r>
              <a:rPr lang="en-US" sz="2400" dirty="0">
                <a:solidFill>
                  <a:srgbClr val="0D0D0D"/>
                </a:solidFill>
                <a:latin typeface="Times New Roman" panose="02020603050405020304" pitchFamily="18" charset="0"/>
                <a:ea typeface="Times New Roman" panose="02020603050405020304" pitchFamily="18" charset="0"/>
              </a:rPr>
              <a:t>A</a:t>
            </a:r>
            <a:r>
              <a:rPr lang="en-US" sz="2400" dirty="0">
                <a:solidFill>
                  <a:srgbClr val="0D0D0D"/>
                </a:solidFill>
                <a:effectLst/>
                <a:latin typeface="Times New Roman" panose="02020603050405020304" pitchFamily="18" charset="0"/>
                <a:ea typeface="Times New Roman" panose="02020603050405020304" pitchFamily="18" charset="0"/>
              </a:rPr>
              <a:t>pplying the ‘</a:t>
            </a:r>
            <a:r>
              <a:rPr lang="en-US" sz="2400" b="1" dirty="0">
                <a:solidFill>
                  <a:srgbClr val="0D0D0D"/>
                </a:solidFill>
                <a:effectLst/>
                <a:latin typeface="Times New Roman" panose="02020603050405020304" pitchFamily="18" charset="0"/>
                <a:ea typeface="Times New Roman" panose="02020603050405020304" pitchFamily="18" charset="0"/>
              </a:rPr>
              <a:t>pd.get_dummies’</a:t>
            </a:r>
            <a:r>
              <a:rPr lang="en-US" sz="2400" dirty="0">
                <a:solidFill>
                  <a:srgbClr val="0D0D0D"/>
                </a:solidFill>
                <a:effectLst/>
                <a:latin typeface="Times New Roman" panose="02020603050405020304" pitchFamily="18" charset="0"/>
                <a:ea typeface="Times New Roman" panose="02020603050405020304" pitchFamily="18" charset="0"/>
              </a:rPr>
              <a:t> function to this Data Frame, specifying the categorical column (e.g., </a:t>
            </a:r>
            <a:r>
              <a:rPr lang="en-US" sz="2400" b="1" dirty="0">
                <a:solidFill>
                  <a:srgbClr val="0D0D0D"/>
                </a:solidFill>
                <a:effectLst/>
                <a:latin typeface="Times New Roman" panose="02020603050405020304" pitchFamily="18" charset="0"/>
                <a:ea typeface="Times New Roman" panose="02020603050405020304" pitchFamily="18" charset="0"/>
              </a:rPr>
              <a:t>'gender'</a:t>
            </a:r>
            <a:r>
              <a:rPr lang="en-US" sz="2400" dirty="0">
                <a:solidFill>
                  <a:srgbClr val="0D0D0D"/>
                </a:solidFill>
                <a:effectLst/>
                <a:latin typeface="Times New Roman" panose="02020603050405020304" pitchFamily="18" charset="0"/>
                <a:ea typeface="Times New Roman" panose="02020603050405020304" pitchFamily="18" charset="0"/>
              </a:rPr>
              <a:t>), it transforms each category into a new binary (0 or 1) column. For each unique category, a new binary column is created. </a:t>
            </a:r>
            <a:r>
              <a:rPr lang="en-US" sz="2400" dirty="0" err="1">
                <a:solidFill>
                  <a:srgbClr val="0D0D0D"/>
                </a:solidFill>
                <a:effectLst/>
                <a:latin typeface="Times New Roman" panose="02020603050405020304" pitchFamily="18" charset="0"/>
                <a:ea typeface="Times New Roman" panose="02020603050405020304" pitchFamily="18" charset="0"/>
              </a:rPr>
              <a:t>Simillar</a:t>
            </a:r>
            <a:r>
              <a:rPr lang="en-US" sz="2400" dirty="0">
                <a:solidFill>
                  <a:srgbClr val="0D0D0D"/>
                </a:solidFill>
                <a:effectLst/>
                <a:latin typeface="Times New Roman" panose="02020603050405020304" pitchFamily="18" charset="0"/>
                <a:ea typeface="Times New Roman" panose="02020603050405020304" pitchFamily="18" charset="0"/>
              </a:rPr>
              <a:t> function for three categories (Germany, Spain, France)</a:t>
            </a:r>
          </a:p>
          <a:p>
            <a:r>
              <a:rPr lang="en-US" sz="2400" dirty="0">
                <a:solidFill>
                  <a:srgbClr val="0D0D0D"/>
                </a:solidFill>
                <a:effectLst/>
                <a:latin typeface="Times New Roman" panose="02020603050405020304" pitchFamily="18" charset="0"/>
                <a:ea typeface="Times New Roman" panose="02020603050405020304" pitchFamily="18" charset="0"/>
                <a:cs typeface="Arial" panose="020B0604020202020204" pitchFamily="34" charset="0"/>
              </a:rPr>
              <a:t>The resulting Data Frame contains the original numerical columns along with the new binary columns representing the categories. This transformed dataset is suitable for machine learning algorithms that require numerical input.</a:t>
            </a:r>
            <a:endParaRPr lang="en-IN" sz="2400" dirty="0">
              <a:effectLst/>
              <a:latin typeface="Calibri" panose="020F0502020204030204" pitchFamily="34" charset="0"/>
              <a:ea typeface="Calibri" panose="020F0502020204030204" pitchFamily="34" charset="0"/>
              <a:cs typeface="Arial" panose="020B0604020202020204" pitchFamily="34" charset="0"/>
            </a:endParaRPr>
          </a:p>
          <a:p>
            <a:endParaRPr lang="en-US" sz="2400" dirty="0"/>
          </a:p>
          <a:p>
            <a:endParaRPr lang="en-US" sz="2400" dirty="0"/>
          </a:p>
        </p:txBody>
      </p:sp>
      <p:sp>
        <p:nvSpPr>
          <p:cNvPr id="4" name="Footer Placeholder 3">
            <a:extLst>
              <a:ext uri="{FF2B5EF4-FFF2-40B4-BE49-F238E27FC236}">
                <a16:creationId xmlns:a16="http://schemas.microsoft.com/office/drawing/2014/main" id="{A2A22771-F70A-4E02-BE98-DA0A9150022F}"/>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0D06B42E-BBB9-4B0E-941C-414BCA4E64B6}"/>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70962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4A6B-8B9C-42C6-0B2E-C4D331DFA5B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MODEL BUILDING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4CE06B-0FE2-4A4C-A9DE-C032A682157A}"/>
                  </a:ext>
                </a:extLst>
              </p:cNvPr>
              <p:cNvSpPr txBox="1"/>
              <p:nvPr/>
            </p:nvSpPr>
            <p:spPr>
              <a:xfrm>
                <a:off x="838200" y="1690688"/>
                <a:ext cx="8195310" cy="480131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MODEL : </a:t>
                </a:r>
                <a:r>
                  <a:rPr lang="en-IN" sz="2400" dirty="0">
                    <a:latin typeface="Times New Roman" panose="02020603050405020304" pitchFamily="18" charset="0"/>
                    <a:cs typeface="Times New Roman" panose="02020603050405020304" pitchFamily="18" charset="0"/>
                  </a:rPr>
                  <a:t>Multi Layer Feedforward Neural Network</a:t>
                </a:r>
              </a:p>
              <a:p>
                <a:r>
                  <a:rPr lang="en-IN" sz="2400" b="1" dirty="0">
                    <a:latin typeface="Times New Roman" panose="02020603050405020304" pitchFamily="18" charset="0"/>
                    <a:cs typeface="Times New Roman" panose="02020603050405020304" pitchFamily="18" charset="0"/>
                  </a:rPr>
                  <a:t>LAYERS: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INPUT LAYER : 11 nodes with weight=6, bias=6</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HIDDEN LAYER 1 : 6  nodes with weight = 6, bias = 6</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HIDDEN LAYER 2 : 6  nodes with weight = 1, bias = 1</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OUTPUT LAYER : 1 node</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lgn="ct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 </a:t>
                </a:r>
                <a14:m>
                  <m:oMath xmlns:m="http://schemas.openxmlformats.org/officeDocument/2006/math">
                    <m:d>
                      <m:dPr>
                        <m:ctrlP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ctrlPr>
                              <a:rPr lang="en-IN"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𝒊</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𝟏</m:t>
                            </m:r>
                          </m:sub>
                          <m:sup>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𝒏</m:t>
                            </m:r>
                          </m:sup>
                          <m:e>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𝒙𝒊</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𝒘𝒊</m:t>
                            </m:r>
                          </m:e>
                        </m:nary>
                      </m:e>
                    </m:d>
                  </m:oMath>
                </a14:m>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b</a:t>
                </a:r>
              </a:p>
              <a:p>
                <a:pPr algn="ct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ACTIVATION FUNCTION :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ReLU (</a:t>
                </a:r>
                <a:r>
                  <a:rPr lang="en-US" sz="1800" b="1" dirty="0">
                    <a:effectLst/>
                    <a:latin typeface="Times New Roman" panose="02020603050405020304" pitchFamily="18" charset="0"/>
                    <a:ea typeface="Consolas" panose="020B0609020204030204" pitchFamily="49" charset="0"/>
                    <a:cs typeface="Times New Roman" panose="02020603050405020304" pitchFamily="18" charset="0"/>
                  </a:rPr>
                  <a:t>f(x) = max(0,x)</a:t>
                </a:r>
                <a:r>
                  <a:rPr lang="en-IN" sz="2400" dirty="0">
                    <a:latin typeface="Times New Roman" panose="02020603050405020304" pitchFamily="18" charset="0"/>
                    <a:cs typeface="Times New Roman" panose="02020603050405020304" pitchFamily="18" charset="0"/>
                  </a:rPr>
                  <a:t>)</a:t>
                </a:r>
                <a:endParaRPr lang="en-IN" sz="2400" b="1" dirty="0">
                  <a:effectLst/>
                  <a:latin typeface="Times New Roman" panose="02020603050405020304" pitchFamily="18" charset="0"/>
                  <a:ea typeface="Consolas" panose="020B0609020204030204" pitchFamily="49"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Sigmoid (</a:t>
                </a:r>
                <a:r>
                  <a:rPr lang="en-US" sz="2400" b="1" dirty="0">
                    <a:effectLst/>
                    <a:latin typeface="Times New Roman" panose="02020603050405020304" pitchFamily="18" charset="0"/>
                    <a:ea typeface="Consolas" panose="020B0609020204030204" pitchFamily="49" charset="0"/>
                    <a:cs typeface="Times New Roman" panose="02020603050405020304" pitchFamily="18" charset="0"/>
                  </a:rPr>
                  <a:t>f(x) = 1/(1+e^</a:t>
                </a:r>
                <a:r>
                  <a:rPr lang="en-US" sz="2400" b="1" baseline="30000" dirty="0">
                    <a:effectLst/>
                    <a:latin typeface="Times New Roman" panose="02020603050405020304" pitchFamily="18" charset="0"/>
                    <a:ea typeface="Consolas" panose="020B0609020204030204" pitchFamily="49" charset="0"/>
                    <a:cs typeface="Times New Roman" panose="02020603050405020304" pitchFamily="18" charset="0"/>
                  </a:rPr>
                  <a:t>-x</a:t>
                </a:r>
                <a:r>
                  <a:rPr lang="en-US" sz="2400" b="1" dirty="0">
                    <a:effectLst/>
                    <a:latin typeface="Times New Roman" panose="02020603050405020304" pitchFamily="18" charset="0"/>
                    <a:ea typeface="Consolas" panose="020B0609020204030204" pitchFamily="49"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C14CE06B-0FE2-4A4C-A9DE-C032A682157A}"/>
                  </a:ext>
                </a:extLst>
              </p:cNvPr>
              <p:cNvSpPr txBox="1">
                <a:spLocks noRot="1" noChangeAspect="1" noMove="1" noResize="1" noEditPoints="1" noAdjustHandles="1" noChangeArrowheads="1" noChangeShapeType="1" noTextEdit="1"/>
              </p:cNvSpPr>
              <p:nvPr/>
            </p:nvSpPr>
            <p:spPr>
              <a:xfrm>
                <a:off x="838200" y="1690688"/>
                <a:ext cx="8195310" cy="4801314"/>
              </a:xfrm>
              <a:prstGeom prst="rect">
                <a:avLst/>
              </a:prstGeom>
              <a:blipFill>
                <a:blip r:embed="rId2"/>
                <a:stretch>
                  <a:fillRect l="-1190" t="-1015"/>
                </a:stretch>
              </a:blipFill>
            </p:spPr>
            <p:txBody>
              <a:bodyPr/>
              <a:lstStyle/>
              <a:p>
                <a:r>
                  <a:rPr lang="en-IN">
                    <a:noFill/>
                  </a:rPr>
                  <a:t> </a:t>
                </a:r>
              </a:p>
            </p:txBody>
          </p:sp>
        </mc:Fallback>
      </mc:AlternateContent>
      <p:sp>
        <p:nvSpPr>
          <p:cNvPr id="6" name="Footer Placeholder 5">
            <a:extLst>
              <a:ext uri="{FF2B5EF4-FFF2-40B4-BE49-F238E27FC236}">
                <a16:creationId xmlns:a16="http://schemas.microsoft.com/office/drawing/2014/main" id="{D326C3D0-F6F3-4798-B750-FF2E6A91CD98}"/>
              </a:ext>
            </a:extLst>
          </p:cNvPr>
          <p:cNvSpPr>
            <a:spLocks noGrp="1"/>
          </p:cNvSpPr>
          <p:nvPr>
            <p:ph type="ftr" sz="quarter" idx="11"/>
          </p:nvPr>
        </p:nvSpPr>
        <p:spPr/>
        <p:txBody>
          <a:bodyPr/>
          <a:lstStyle/>
          <a:p>
            <a:r>
              <a:rPr lang="en-US"/>
              <a:t>ICA5NT 584</a:t>
            </a:r>
          </a:p>
        </p:txBody>
      </p:sp>
      <p:sp>
        <p:nvSpPr>
          <p:cNvPr id="7" name="Slide Number Placeholder 6">
            <a:extLst>
              <a:ext uri="{FF2B5EF4-FFF2-40B4-BE49-F238E27FC236}">
                <a16:creationId xmlns:a16="http://schemas.microsoft.com/office/drawing/2014/main" id="{B74D30CD-8079-4761-BC0D-39AF73E72B6F}"/>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118738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0AFE-5686-4DB6-A79A-1A4852C56FD6}"/>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MFNN MODEL</a:t>
            </a:r>
          </a:p>
        </p:txBody>
      </p:sp>
      <p:sp>
        <p:nvSpPr>
          <p:cNvPr id="4" name="Footer Placeholder 3">
            <a:extLst>
              <a:ext uri="{FF2B5EF4-FFF2-40B4-BE49-F238E27FC236}">
                <a16:creationId xmlns:a16="http://schemas.microsoft.com/office/drawing/2014/main" id="{BC358335-1506-4FC8-8571-EC60E8308089}"/>
              </a:ext>
            </a:extLst>
          </p:cNvPr>
          <p:cNvSpPr>
            <a:spLocks noGrp="1"/>
          </p:cNvSpPr>
          <p:nvPr>
            <p:ph type="ftr" sz="quarter" idx="11"/>
          </p:nvPr>
        </p:nvSpPr>
        <p:spPr/>
        <p:txBody>
          <a:bodyPr/>
          <a:lstStyle/>
          <a:p>
            <a:r>
              <a:rPr lang="en-US"/>
              <a:t>ICA5NT 584</a:t>
            </a:r>
          </a:p>
        </p:txBody>
      </p:sp>
      <p:sp>
        <p:nvSpPr>
          <p:cNvPr id="5" name="Slide Number Placeholder 4">
            <a:extLst>
              <a:ext uri="{FF2B5EF4-FFF2-40B4-BE49-F238E27FC236}">
                <a16:creationId xmlns:a16="http://schemas.microsoft.com/office/drawing/2014/main" id="{CC3BEA6D-BEEA-44BF-B6C3-B7794499AB90}"/>
              </a:ext>
            </a:extLst>
          </p:cNvPr>
          <p:cNvSpPr>
            <a:spLocks noGrp="1"/>
          </p:cNvSpPr>
          <p:nvPr>
            <p:ph type="sldNum" sz="quarter" idx="12"/>
          </p:nvPr>
        </p:nvSpPr>
        <p:spPr/>
        <p:txBody>
          <a:bodyPr/>
          <a:lstStyle/>
          <a:p>
            <a:fld id="{330EA680-D336-4FF7-8B7A-9848BB0A1C32}" type="slidenum">
              <a:rPr lang="en-US" smtClean="0"/>
              <a:t>9</a:t>
            </a:fld>
            <a:endParaRPr lang="en-US"/>
          </a:p>
        </p:txBody>
      </p:sp>
      <p:pic>
        <p:nvPicPr>
          <p:cNvPr id="6" name="Content Placeholder 3" descr="A diagram of a network&#10;&#10;Description automatically generated">
            <a:extLst>
              <a:ext uri="{FF2B5EF4-FFF2-40B4-BE49-F238E27FC236}">
                <a16:creationId xmlns:a16="http://schemas.microsoft.com/office/drawing/2014/main" id="{9FE8A81B-A318-4F9F-927A-8DC5C03D1699}"/>
              </a:ext>
            </a:extLst>
          </p:cNvPr>
          <p:cNvPicPr>
            <a:picLocks noGrp="1" noChangeAspect="1"/>
          </p:cNvPicPr>
          <p:nvPr>
            <p:ph idx="1"/>
          </p:nvPr>
        </p:nvPicPr>
        <p:blipFill>
          <a:blip r:embed="rId2"/>
          <a:stretch>
            <a:fillRect/>
          </a:stretch>
        </p:blipFill>
        <p:spPr>
          <a:xfrm>
            <a:off x="1814515" y="1814143"/>
            <a:ext cx="7158035" cy="4258045"/>
          </a:xfrm>
        </p:spPr>
      </p:pic>
    </p:spTree>
    <p:extLst>
      <p:ext uri="{BB962C8B-B14F-4D97-AF65-F5344CB8AC3E}">
        <p14:creationId xmlns:p14="http://schemas.microsoft.com/office/powerpoint/2010/main" val="2178779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185</TotalTime>
  <Words>950</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Cambria Math</vt:lpstr>
      <vt:lpstr>Courier New</vt:lpstr>
      <vt:lpstr>Times New Roman</vt:lpstr>
      <vt:lpstr>office theme</vt:lpstr>
      <vt:lpstr>ICA5NT 584  CUSTOMER CHURN ANALYSIS USING MFNN  21.03.2024 </vt:lpstr>
      <vt:lpstr>INTRODUCTION</vt:lpstr>
      <vt:lpstr>PROBLEM STATEMENT</vt:lpstr>
      <vt:lpstr>OBJECTIVE</vt:lpstr>
      <vt:lpstr>SOFTWARE AND HARDWARE REQUIREMENTS</vt:lpstr>
      <vt:lpstr>DATA PRE-PROCESSING </vt:lpstr>
      <vt:lpstr>VARIABLE CONVERSION</vt:lpstr>
      <vt:lpstr>MODEL BUILDING</vt:lpstr>
      <vt:lpstr>MFNN MODEL</vt:lpstr>
      <vt:lpstr>OUTPUT</vt:lpstr>
      <vt:lpstr>RESULTS</vt:lpstr>
      <vt:lpstr>CONCLUSION</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 Vishnu</cp:lastModifiedBy>
  <cp:revision>45</cp:revision>
  <dcterms:created xsi:type="dcterms:W3CDTF">2024-03-19T08:09:55Z</dcterms:created>
  <dcterms:modified xsi:type="dcterms:W3CDTF">2024-04-07T07:00:32Z</dcterms:modified>
</cp:coreProperties>
</file>