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9" r:id="rId4"/>
    <p:sldId id="260" r:id="rId5"/>
    <p:sldId id="261" r:id="rId6"/>
    <p:sldId id="262" r:id="rId7"/>
    <p:sldId id="263" r:id="rId8"/>
    <p:sldId id="268" r:id="rId9"/>
    <p:sldId id="269" r:id="rId10"/>
    <p:sldId id="264" r:id="rId11"/>
    <p:sldId id="265" r:id="rId12"/>
    <p:sldId id="267" r:id="rId13"/>
  </p:sldIdLst>
  <p:sldSz cx="9144000" cy="5143500" type="screen16x9"/>
  <p:notesSz cx="6858000" cy="9144000"/>
  <p:embeddedFontLst>
    <p:embeddedFont>
      <p:font typeface="Fahkwang" charset="-34"/>
      <p:regular r:id="rId15"/>
      <p:bold r:id="rId16"/>
      <p:italic r:id="rId17"/>
      <p:boldItalic r:id="rId18"/>
    </p:embeddedFont>
    <p:embeddedFont>
      <p:font typeface="Chivo" charset="0"/>
      <p:regular r:id="rId19"/>
      <p:bold r:id="rId20"/>
      <p:italic r:id="rId21"/>
      <p:boldItalic r:id="rId22"/>
    </p:embeddedFont>
    <p:embeddedFont>
      <p:font typeface="Trebuchet MS"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DD8060C-67C3-4FD9-ACC0-7B3C5E088C35}">
  <a:tblStyle styleId="{6DD8060C-67C3-4FD9-ACC0-7B3C5E088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5" autoAdjust="0"/>
  </p:normalViewPr>
  <p:slideViewPr>
    <p:cSldViewPr>
      <p:cViewPr varScale="1">
        <p:scale>
          <a:sx n="105" d="100"/>
          <a:sy n="105" d="100"/>
        </p:scale>
        <p:origin x="-802"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8"/>
        <p:cNvGrpSpPr/>
        <p:nvPr/>
      </p:nvGrpSpPr>
      <p:grpSpPr>
        <a:xfrm>
          <a:off x="0" y="0"/>
          <a:ext cx="0" cy="0"/>
          <a:chOff x="0" y="0"/>
          <a:chExt cx="0" cy="0"/>
        </a:xfrm>
      </p:grpSpPr>
      <p:sp>
        <p:nvSpPr>
          <p:cNvPr id="4529" name="Google Shape;4529;g2114f03d2a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0" name="Google Shape;4530;g2114f03d2a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508488c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508488c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114f03d2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114f03d2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1"/>
        <p:cNvGrpSpPr/>
        <p:nvPr/>
      </p:nvGrpSpPr>
      <p:grpSpPr>
        <a:xfrm>
          <a:off x="0" y="0"/>
          <a:ext cx="0" cy="0"/>
          <a:chOff x="0" y="0"/>
          <a:chExt cx="0" cy="0"/>
        </a:xfrm>
      </p:grpSpPr>
      <p:sp>
        <p:nvSpPr>
          <p:cNvPr id="4322" name="Google Shape;4322;g2114f03d2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3" name="Google Shape;4323;g2114f03d2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7"/>
        <p:cNvGrpSpPr/>
        <p:nvPr/>
      </p:nvGrpSpPr>
      <p:grpSpPr>
        <a:xfrm>
          <a:off x="0" y="0"/>
          <a:ext cx="0" cy="0"/>
          <a:chOff x="0" y="0"/>
          <a:chExt cx="0" cy="0"/>
        </a:xfrm>
      </p:grpSpPr>
      <p:sp>
        <p:nvSpPr>
          <p:cNvPr id="4338" name="Google Shape;4338;g2114f03d2a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9" name="Google Shape;4339;g2114f03d2a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2114f03d2a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2114f03d2a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2114f03d2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2114f03d2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0"/>
        <p:cNvGrpSpPr/>
        <p:nvPr/>
      </p:nvGrpSpPr>
      <p:grpSpPr>
        <a:xfrm>
          <a:off x="0" y="0"/>
          <a:ext cx="0" cy="0"/>
          <a:chOff x="0" y="0"/>
          <a:chExt cx="0" cy="0"/>
        </a:xfrm>
      </p:grpSpPr>
      <p:sp>
        <p:nvSpPr>
          <p:cNvPr id="4431" name="Google Shape;4431;g2140659b5df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2" name="Google Shape;4432;g2140659b5d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6"/>
        <p:cNvGrpSpPr/>
        <p:nvPr/>
      </p:nvGrpSpPr>
      <p:grpSpPr>
        <a:xfrm>
          <a:off x="0" y="0"/>
          <a:ext cx="0" cy="0"/>
          <a:chOff x="0" y="0"/>
          <a:chExt cx="0" cy="0"/>
        </a:xfrm>
      </p:grpSpPr>
      <p:sp>
        <p:nvSpPr>
          <p:cNvPr id="4467" name="Google Shape;4467;g2114f03d2a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8" name="Google Shape;4468;g2114f03d2a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45000" y="845898"/>
            <a:ext cx="5923500" cy="2845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45007" y="3596137"/>
            <a:ext cx="5923500" cy="46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4981575" y="-1088575"/>
            <a:ext cx="2279100" cy="1363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11"/>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txBox="1">
            <a:spLocks noGrp="1"/>
          </p:cNvSpPr>
          <p:nvPr>
            <p:ph type="title" hasCustomPrompt="1"/>
          </p:nvPr>
        </p:nvSpPr>
        <p:spPr>
          <a:xfrm>
            <a:off x="848700" y="1727250"/>
            <a:ext cx="7446600" cy="1723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1"/>
          <p:cNvSpPr txBox="1">
            <a:spLocks noGrp="1"/>
          </p:cNvSpPr>
          <p:nvPr>
            <p:ph type="subTitle" idx="1"/>
          </p:nvPr>
        </p:nvSpPr>
        <p:spPr>
          <a:xfrm>
            <a:off x="1912050" y="3451050"/>
            <a:ext cx="53199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80" name="Google Shape;80;p11"/>
          <p:cNvGrpSpPr/>
          <p:nvPr/>
        </p:nvGrpSpPr>
        <p:grpSpPr>
          <a:xfrm>
            <a:off x="251575" y="260788"/>
            <a:ext cx="579625" cy="557161"/>
            <a:chOff x="304275" y="275275"/>
            <a:chExt cx="579625" cy="557161"/>
          </a:xfrm>
        </p:grpSpPr>
        <p:sp>
          <p:nvSpPr>
            <p:cNvPr id="81" name="Google Shape;8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1"/>
          <p:cNvGrpSpPr/>
          <p:nvPr/>
        </p:nvGrpSpPr>
        <p:grpSpPr>
          <a:xfrm>
            <a:off x="8484225" y="260788"/>
            <a:ext cx="355063" cy="557161"/>
            <a:chOff x="304275" y="275275"/>
            <a:chExt cx="355063" cy="557161"/>
          </a:xfrm>
        </p:grpSpPr>
        <p:sp>
          <p:nvSpPr>
            <p:cNvPr id="91" name="Google Shape;91;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952500" y="543325"/>
            <a:ext cx="61389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13400" y="2216763"/>
            <a:ext cx="32109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400" y="1363238"/>
            <a:ext cx="1620300" cy="91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13399" y="3066863"/>
            <a:ext cx="32109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a:off x="4956825" y="-672524"/>
            <a:ext cx="4996800" cy="49968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rot="5400000">
            <a:off x="8229016" y="2466531"/>
            <a:ext cx="896100" cy="206100"/>
            <a:chOff x="5733519" y="960358"/>
            <a:chExt cx="896100" cy="206100"/>
          </a:xfrm>
        </p:grpSpPr>
        <p:grpSp>
          <p:nvGrpSpPr>
            <p:cNvPr id="20" name="Google Shape;20;p3"/>
            <p:cNvGrpSpPr/>
            <p:nvPr/>
          </p:nvGrpSpPr>
          <p:grpSpPr>
            <a:xfrm>
              <a:off x="5733519" y="960358"/>
              <a:ext cx="210300" cy="206100"/>
              <a:chOff x="5733519" y="960358"/>
              <a:chExt cx="210300" cy="206100"/>
            </a:xfrm>
          </p:grpSpPr>
          <p:cxnSp>
            <p:nvCxnSpPr>
              <p:cNvPr id="21" name="Google Shape;21;p3"/>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2" name="Google Shape;22;p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3" name="Google Shape;23;p3"/>
            <p:cNvGrpSpPr/>
            <p:nvPr/>
          </p:nvGrpSpPr>
          <p:grpSpPr>
            <a:xfrm>
              <a:off x="6076419" y="960358"/>
              <a:ext cx="210300" cy="206100"/>
              <a:chOff x="6076419" y="960358"/>
              <a:chExt cx="210300" cy="206100"/>
            </a:xfrm>
          </p:grpSpPr>
          <p:cxnSp>
            <p:nvCxnSpPr>
              <p:cNvPr id="24" name="Google Shape;24;p3"/>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5" name="Google Shape;25;p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 name="Google Shape;26;p3"/>
            <p:cNvGrpSpPr/>
            <p:nvPr/>
          </p:nvGrpSpPr>
          <p:grpSpPr>
            <a:xfrm>
              <a:off x="6419319" y="960358"/>
              <a:ext cx="210300" cy="206100"/>
              <a:chOff x="6419319" y="960358"/>
              <a:chExt cx="210300" cy="206100"/>
            </a:xfrm>
          </p:grpSpPr>
          <p:cxnSp>
            <p:nvCxnSpPr>
              <p:cNvPr id="27" name="Google Shape;27;p3"/>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4" name="Google Shape;34;p4"/>
          <p:cNvSpPr txBox="1">
            <a:spLocks noGrp="1"/>
          </p:cNvSpPr>
          <p:nvPr>
            <p:ph type="body" idx="1"/>
          </p:nvPr>
        </p:nvSpPr>
        <p:spPr>
          <a:xfrm>
            <a:off x="713275" y="1927700"/>
            <a:ext cx="7717500" cy="238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35" name="Google Shape;35;p4"/>
          <p:cNvGrpSpPr/>
          <p:nvPr/>
        </p:nvGrpSpPr>
        <p:grpSpPr>
          <a:xfrm>
            <a:off x="170166" y="152606"/>
            <a:ext cx="896100" cy="206100"/>
            <a:chOff x="5733519" y="960358"/>
            <a:chExt cx="896100" cy="206100"/>
          </a:xfrm>
        </p:grpSpPr>
        <p:grpSp>
          <p:nvGrpSpPr>
            <p:cNvPr id="36" name="Google Shape;36;p4"/>
            <p:cNvGrpSpPr/>
            <p:nvPr/>
          </p:nvGrpSpPr>
          <p:grpSpPr>
            <a:xfrm>
              <a:off x="5733519" y="960358"/>
              <a:ext cx="210300" cy="206100"/>
              <a:chOff x="5733519" y="960358"/>
              <a:chExt cx="210300" cy="206100"/>
            </a:xfrm>
          </p:grpSpPr>
          <p:cxnSp>
            <p:nvCxnSpPr>
              <p:cNvPr id="37" name="Google Shape;37;p4"/>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8" name="Google Shape;38;p4"/>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 name="Google Shape;39;p4"/>
            <p:cNvGrpSpPr/>
            <p:nvPr/>
          </p:nvGrpSpPr>
          <p:grpSpPr>
            <a:xfrm>
              <a:off x="6076419" y="960358"/>
              <a:ext cx="210300" cy="206100"/>
              <a:chOff x="6076419" y="960358"/>
              <a:chExt cx="210300" cy="206100"/>
            </a:xfrm>
          </p:grpSpPr>
          <p:cxnSp>
            <p:nvCxnSpPr>
              <p:cNvPr id="40" name="Google Shape;40;p4"/>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1" name="Google Shape;41;p4"/>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42" name="Google Shape;42;p4"/>
            <p:cNvGrpSpPr/>
            <p:nvPr/>
          </p:nvGrpSpPr>
          <p:grpSpPr>
            <a:xfrm>
              <a:off x="6419319" y="960358"/>
              <a:ext cx="210300" cy="206100"/>
              <a:chOff x="6419319" y="960358"/>
              <a:chExt cx="210300" cy="206100"/>
            </a:xfrm>
          </p:grpSpPr>
          <p:cxnSp>
            <p:nvCxnSpPr>
              <p:cNvPr id="43" name="Google Shape;43;p4"/>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44" name="Google Shape;44;p4"/>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7" name="Google Shape;47;p5"/>
          <p:cNvSpPr txBox="1">
            <a:spLocks noGrp="1"/>
          </p:cNvSpPr>
          <p:nvPr>
            <p:ph type="title" idx="2"/>
          </p:nvPr>
        </p:nvSpPr>
        <p:spPr>
          <a:xfrm>
            <a:off x="1287363"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5"/>
          <p:cNvSpPr txBox="1">
            <a:spLocks noGrp="1"/>
          </p:cNvSpPr>
          <p:nvPr>
            <p:ph type="subTitle" idx="1"/>
          </p:nvPr>
        </p:nvSpPr>
        <p:spPr>
          <a:xfrm>
            <a:off x="1287363"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5"/>
          <p:cNvSpPr txBox="1">
            <a:spLocks noGrp="1"/>
          </p:cNvSpPr>
          <p:nvPr>
            <p:ph type="title" idx="3"/>
          </p:nvPr>
        </p:nvSpPr>
        <p:spPr>
          <a:xfrm>
            <a:off x="4896828" y="3050475"/>
            <a:ext cx="2959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5"/>
          <p:cNvSpPr txBox="1">
            <a:spLocks noGrp="1"/>
          </p:cNvSpPr>
          <p:nvPr>
            <p:ph type="subTitle" idx="4"/>
          </p:nvPr>
        </p:nvSpPr>
        <p:spPr>
          <a:xfrm>
            <a:off x="4896828" y="3480023"/>
            <a:ext cx="2959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7" name="Google Shape;57;p6"/>
          <p:cNvSpPr/>
          <p:nvPr/>
        </p:nvSpPr>
        <p:spPr>
          <a:xfrm>
            <a:off x="-1015103" y="-1130775"/>
            <a:ext cx="1784400" cy="17844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6"/>
          <p:cNvGrpSpPr/>
          <p:nvPr/>
        </p:nvGrpSpPr>
        <p:grpSpPr>
          <a:xfrm>
            <a:off x="8709300" y="4741650"/>
            <a:ext cx="355063" cy="343836"/>
            <a:chOff x="8709300" y="4489900"/>
            <a:chExt cx="355063" cy="343836"/>
          </a:xfrm>
        </p:grpSpPr>
        <p:sp>
          <p:nvSpPr>
            <p:cNvPr id="59" name="Google Shape;59;p6"/>
            <p:cNvSpPr/>
            <p:nvPr/>
          </p:nvSpPr>
          <p:spPr>
            <a:xfrm>
              <a:off x="8709300"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933863" y="4489900"/>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709300" y="47032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933863" y="47032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txBox="1">
            <a:spLocks noGrp="1"/>
          </p:cNvSpPr>
          <p:nvPr>
            <p:ph type="title"/>
          </p:nvPr>
        </p:nvSpPr>
        <p:spPr>
          <a:xfrm>
            <a:off x="1273525" y="1150500"/>
            <a:ext cx="39900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7"/>
          <p:cNvSpPr txBox="1">
            <a:spLocks noGrp="1"/>
          </p:cNvSpPr>
          <p:nvPr>
            <p:ph type="body" idx="1"/>
          </p:nvPr>
        </p:nvSpPr>
        <p:spPr>
          <a:xfrm>
            <a:off x="1273525" y="1889400"/>
            <a:ext cx="3990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chemeClr val="dk1"/>
              </a:buClr>
              <a:buSzPts val="1000"/>
              <a:buFont typeface="Open Sans Medium"/>
              <a:buChar char="●"/>
              <a:defRPr/>
            </a:lvl1pPr>
            <a:lvl2pPr marL="914400" lvl="1" indent="-317500" rtl="0">
              <a:spcBef>
                <a:spcPts val="0"/>
              </a:spcBef>
              <a:spcAft>
                <a:spcPts val="0"/>
              </a:spcAft>
              <a:buClr>
                <a:schemeClr val="dk1"/>
              </a:buClr>
              <a:buSzPts val="1400"/>
              <a:buFont typeface="Open Sans Medium"/>
              <a:buChar char="○"/>
              <a:defRPr/>
            </a:lvl2pPr>
            <a:lvl3pPr marL="1371600" lvl="2" indent="-317500" rtl="0">
              <a:spcBef>
                <a:spcPts val="0"/>
              </a:spcBef>
              <a:spcAft>
                <a:spcPts val="0"/>
              </a:spcAft>
              <a:buClr>
                <a:schemeClr val="dk1"/>
              </a:buClr>
              <a:buSzPts val="1400"/>
              <a:buFont typeface="Open Sans Medium"/>
              <a:buChar char="■"/>
              <a:defRPr/>
            </a:lvl3pPr>
            <a:lvl4pPr marL="1828800" lvl="3" indent="-317500" rtl="0">
              <a:spcBef>
                <a:spcPts val="0"/>
              </a:spcBef>
              <a:spcAft>
                <a:spcPts val="0"/>
              </a:spcAft>
              <a:buClr>
                <a:schemeClr val="dk1"/>
              </a:buClr>
              <a:buSzPts val="1400"/>
              <a:buFont typeface="Open Sans Medium"/>
              <a:buChar char="●"/>
              <a:defRPr/>
            </a:lvl4pPr>
            <a:lvl5pPr marL="2286000" lvl="4" indent="-317500" rtl="0">
              <a:spcBef>
                <a:spcPts val="0"/>
              </a:spcBef>
              <a:spcAft>
                <a:spcPts val="0"/>
              </a:spcAft>
              <a:buClr>
                <a:schemeClr val="dk1"/>
              </a:buClr>
              <a:buSzPts val="1400"/>
              <a:buFont typeface="Open Sans Medium"/>
              <a:buChar char="○"/>
              <a:defRPr/>
            </a:lvl5pPr>
            <a:lvl6pPr marL="2743200" lvl="5" indent="-317500" rtl="0">
              <a:spcBef>
                <a:spcPts val="0"/>
              </a:spcBef>
              <a:spcAft>
                <a:spcPts val="0"/>
              </a:spcAft>
              <a:buClr>
                <a:schemeClr val="dk1"/>
              </a:buClr>
              <a:buSzPts val="1400"/>
              <a:buFont typeface="Open Sans Medium"/>
              <a:buChar char="■"/>
              <a:defRPr/>
            </a:lvl6pPr>
            <a:lvl7pPr marL="3200400" lvl="6" indent="-317500" rtl="0">
              <a:spcBef>
                <a:spcPts val="0"/>
              </a:spcBef>
              <a:spcAft>
                <a:spcPts val="0"/>
              </a:spcAft>
              <a:buClr>
                <a:schemeClr val="dk1"/>
              </a:buClr>
              <a:buSzPts val="1400"/>
              <a:buFont typeface="Open Sans Medium"/>
              <a:buChar char="●"/>
              <a:defRPr/>
            </a:lvl7pPr>
            <a:lvl8pPr marL="3657600" lvl="7" indent="-317500" rtl="0">
              <a:spcBef>
                <a:spcPts val="0"/>
              </a:spcBef>
              <a:spcAft>
                <a:spcPts val="0"/>
              </a:spcAft>
              <a:buClr>
                <a:schemeClr val="dk1"/>
              </a:buClr>
              <a:buSzPts val="1400"/>
              <a:buFont typeface="Open Sans Medium"/>
              <a:buChar char="○"/>
              <a:defRPr/>
            </a:lvl8pPr>
            <a:lvl9pPr marL="4114800" lvl="8" indent="-317500" rtl="0">
              <a:spcBef>
                <a:spcPts val="0"/>
              </a:spcBef>
              <a:spcAft>
                <a:spcPts val="0"/>
              </a:spcAft>
              <a:buClr>
                <a:schemeClr val="dk1"/>
              </a:buClr>
              <a:buSzPts val="1400"/>
              <a:buFont typeface="Open Sans Medium"/>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1600300" y="1094100"/>
            <a:ext cx="5943600" cy="29553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1551950" y="2243500"/>
            <a:ext cx="6040200" cy="8313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3" name="Google Shape;73;p9"/>
          <p:cNvSpPr txBox="1">
            <a:spLocks noGrp="1"/>
          </p:cNvSpPr>
          <p:nvPr>
            <p:ph type="subTitle" idx="1"/>
          </p:nvPr>
        </p:nvSpPr>
        <p:spPr>
          <a:xfrm>
            <a:off x="1551950" y="3074800"/>
            <a:ext cx="6040200" cy="129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6335023" y="2719550"/>
            <a:ext cx="21060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2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iffusiongpt.github.i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arxiv.org/abs/2303.04587" TargetMode="External"/><Relationship Id="rId5" Type="http://schemas.openxmlformats.org/officeDocument/2006/relationships/hyperlink" Target="https://www.e2enetworks.com/blog/ssd-1b-redefining-text-to-image-generation-efficiency-step-by-step-guide" TargetMode="External"/><Relationship Id="rId4" Type="http://schemas.openxmlformats.org/officeDocument/2006/relationships/hyperlink" Target="https://en.wikipedia.org/wiki/Text-to-image_mod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txBox="1">
            <a:spLocks noGrp="1"/>
          </p:cNvSpPr>
          <p:nvPr>
            <p:ph type="ctrTitle"/>
          </p:nvPr>
        </p:nvSpPr>
        <p:spPr>
          <a:xfrm>
            <a:off x="899592" y="1203598"/>
            <a:ext cx="7268908" cy="2845200"/>
          </a:xfrm>
          <a:prstGeom prst="rect">
            <a:avLst/>
          </a:prstGeom>
        </p:spPr>
        <p:txBody>
          <a:bodyPr spcFirstLastPara="1" wrap="square" lIns="91425" tIns="91425" rIns="91425" bIns="91425" anchor="t" anchorCtr="0">
            <a:noAutofit/>
          </a:bodyPr>
          <a:lstStyle/>
          <a:p>
            <a:pPr marL="0" indent="0" algn="ctr">
              <a:lnSpc>
                <a:spcPts val="6561"/>
              </a:lnSpc>
            </a:pPr>
            <a:r>
              <a:rPr lang="en-US" sz="4400" dirty="0" smtClean="0">
                <a:solidFill>
                  <a:srgbClr val="FAEBEB"/>
                </a:solidFill>
                <a:latin typeface="Dela Gothic One" pitchFamily="34" charset="0"/>
                <a:ea typeface="Dela Gothic One" pitchFamily="34" charset="-122"/>
                <a:cs typeface="Dela Gothic One" pitchFamily="34" charset="-120"/>
              </a:rPr>
              <a:t>Text-to-Image Generation</a:t>
            </a:r>
            <a:endParaRPr lang="en-US" sz="4400" dirty="0"/>
          </a:p>
        </p:txBody>
      </p:sp>
      <p:grpSp>
        <p:nvGrpSpPr>
          <p:cNvPr id="110" name="Google Shape;110;p15"/>
          <p:cNvGrpSpPr/>
          <p:nvPr/>
        </p:nvGrpSpPr>
        <p:grpSpPr>
          <a:xfrm>
            <a:off x="304275" y="275275"/>
            <a:ext cx="579625" cy="557161"/>
            <a:chOff x="304275" y="275275"/>
            <a:chExt cx="579625" cy="557161"/>
          </a:xfrm>
        </p:grpSpPr>
        <p:sp>
          <p:nvSpPr>
            <p:cNvPr id="111" name="Google Shape;111;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5"/>
          <p:cNvSpPr/>
          <p:nvPr/>
        </p:nvSpPr>
        <p:spPr>
          <a:xfrm>
            <a:off x="-1044624" y="1203598"/>
            <a:ext cx="2376600" cy="2376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5"/>
          <p:cNvGrpSpPr/>
          <p:nvPr/>
        </p:nvGrpSpPr>
        <p:grpSpPr>
          <a:xfrm>
            <a:off x="2355090" y="4167088"/>
            <a:ext cx="579625" cy="130500"/>
            <a:chOff x="304275" y="275275"/>
            <a:chExt cx="579625" cy="130500"/>
          </a:xfrm>
        </p:grpSpPr>
        <p:sp>
          <p:nvSpPr>
            <p:cNvPr id="215" name="Google Shape;215;p15"/>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5"/>
          <p:cNvSpPr/>
          <p:nvPr/>
        </p:nvSpPr>
        <p:spPr>
          <a:xfrm>
            <a:off x="363900" y="4337947"/>
            <a:ext cx="349500" cy="397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txBox="1"/>
          <p:nvPr/>
        </p:nvSpPr>
        <p:spPr>
          <a:xfrm>
            <a:off x="1447900" y="339275"/>
            <a:ext cx="1772100" cy="4002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Fahkwang"/>
                <a:ea typeface="Fahkwang"/>
                <a:cs typeface="Fahkwang"/>
                <a:sym typeface="Fahkwang"/>
              </a:rPr>
              <a:t>TECHNOLOGY</a:t>
            </a:r>
            <a:endParaRPr b="1">
              <a:solidFill>
                <a:schemeClr val="dk1"/>
              </a:solidFill>
              <a:latin typeface="Fahkwang"/>
              <a:ea typeface="Fahkwang"/>
              <a:cs typeface="Fahkwang"/>
              <a:sym typeface="Fahkwang"/>
            </a:endParaRPr>
          </a:p>
        </p:txBody>
      </p:sp>
      <p:sp>
        <p:nvSpPr>
          <p:cNvPr id="221" name="Subtitle 220"/>
          <p:cNvSpPr>
            <a:spLocks noGrp="1"/>
          </p:cNvSpPr>
          <p:nvPr>
            <p:ph type="subTitle" idx="1"/>
          </p:nvPr>
        </p:nvSpPr>
        <p:spPr>
          <a:xfrm>
            <a:off x="2843808" y="2715766"/>
            <a:ext cx="5923500" cy="461700"/>
          </a:xfrm>
        </p:spPr>
        <p:txBody>
          <a:bodyPr/>
          <a:lstStyle/>
          <a:p>
            <a:r>
              <a:rPr lang="en-US" dirty="0" smtClean="0"/>
              <a:t>BY</a:t>
            </a:r>
          </a:p>
          <a:p>
            <a:pPr marL="482600" indent="-342900"/>
            <a:r>
              <a:rPr lang="en-US" dirty="0" smtClean="0"/>
              <a:t>A.VISHNU PRASATH</a:t>
            </a:r>
          </a:p>
          <a:p>
            <a:pPr marL="482600" indent="-342900"/>
            <a:r>
              <a:rPr lang="en-US" dirty="0" smtClean="0"/>
              <a:t>3</a:t>
            </a:r>
            <a:r>
              <a:rPr lang="en-US" baseline="30000" dirty="0" smtClean="0"/>
              <a:t>RD</a:t>
            </a:r>
            <a:r>
              <a:rPr lang="en-US" dirty="0" smtClean="0"/>
              <a:t> YEAR COMPUTER SCIENCE ENGINEERING</a:t>
            </a:r>
          </a:p>
          <a:p>
            <a:pPr marL="482600" indent="-342900"/>
            <a:r>
              <a:rPr lang="en-US" dirty="0" smtClean="0"/>
              <a:t>613521104312</a:t>
            </a:r>
          </a:p>
          <a:p>
            <a:pPr marL="482600" indent="-342900"/>
            <a:r>
              <a:rPr lang="en-US" dirty="0" smtClean="0"/>
              <a:t>GOVERNMENT COLLEGE OF ENGINEERING , DHARMAPURI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3"/>
        <p:cNvGrpSpPr/>
        <p:nvPr/>
      </p:nvGrpSpPr>
      <p:grpSpPr>
        <a:xfrm>
          <a:off x="0" y="0"/>
          <a:ext cx="0" cy="0"/>
          <a:chOff x="0" y="0"/>
          <a:chExt cx="0" cy="0"/>
        </a:xfrm>
      </p:grpSpPr>
      <p:sp>
        <p:nvSpPr>
          <p:cNvPr id="9" name="Title 8"/>
          <p:cNvSpPr>
            <a:spLocks noGrp="1"/>
          </p:cNvSpPr>
          <p:nvPr>
            <p:ph type="title"/>
          </p:nvPr>
        </p:nvSpPr>
        <p:spPr>
          <a:xfrm>
            <a:off x="395536" y="267494"/>
            <a:ext cx="7717500" cy="738900"/>
          </a:xfrm>
        </p:spPr>
        <p:txBody>
          <a:bodyPr/>
          <a:lstStyle/>
          <a:p>
            <a:pPr lvl="0"/>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endParaRPr lang="en-US" dirty="0"/>
          </a:p>
        </p:txBody>
      </p:sp>
      <p:pic>
        <p:nvPicPr>
          <p:cNvPr id="1027" name="Picture 3" descr="C:\Users\shibi\OneDrive\Pictures\Screenshots\Screenshot 2024-04-05 111931.png"/>
          <p:cNvPicPr>
            <a:picLocks noChangeAspect="1" noChangeArrowheads="1"/>
          </p:cNvPicPr>
          <p:nvPr/>
        </p:nvPicPr>
        <p:blipFill>
          <a:blip r:embed="rId3"/>
          <a:srcRect/>
          <a:stretch>
            <a:fillRect/>
          </a:stretch>
        </p:blipFill>
        <p:spPr bwMode="auto">
          <a:xfrm>
            <a:off x="2895600" y="1584325"/>
            <a:ext cx="3771900" cy="1428750"/>
          </a:xfrm>
          <a:prstGeom prst="rect">
            <a:avLst/>
          </a:prstGeom>
          <a:noFill/>
        </p:spPr>
      </p:pic>
      <p:pic>
        <p:nvPicPr>
          <p:cNvPr id="1028" name="Picture 4" descr="C:\Users\shibi\OneDrive\Pictures\Screenshots\Screenshot 2024-04-05 112006.png"/>
          <p:cNvPicPr>
            <a:picLocks noChangeAspect="1" noChangeArrowheads="1"/>
          </p:cNvPicPr>
          <p:nvPr/>
        </p:nvPicPr>
        <p:blipFill>
          <a:blip r:embed="rId4"/>
          <a:srcRect/>
          <a:stretch>
            <a:fillRect/>
          </a:stretch>
        </p:blipFill>
        <p:spPr bwMode="auto">
          <a:xfrm>
            <a:off x="971600" y="843558"/>
            <a:ext cx="7268741" cy="319526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9"/>
        <p:cNvGrpSpPr/>
        <p:nvPr/>
      </p:nvGrpSpPr>
      <p:grpSpPr>
        <a:xfrm>
          <a:off x="0" y="0"/>
          <a:ext cx="0" cy="0"/>
          <a:chOff x="0" y="0"/>
          <a:chExt cx="0" cy="0"/>
        </a:xfrm>
      </p:grpSpPr>
      <p:sp>
        <p:nvSpPr>
          <p:cNvPr id="35" name="Rectangle 34"/>
          <p:cNvSpPr/>
          <p:nvPr/>
        </p:nvSpPr>
        <p:spPr>
          <a:xfrm>
            <a:off x="755576" y="267494"/>
            <a:ext cx="7488832" cy="954107"/>
          </a:xfrm>
          <a:prstGeom prst="rect">
            <a:avLst/>
          </a:prstGeom>
        </p:spPr>
        <p:txBody>
          <a:bodyPr wrap="square">
            <a:spAutoFit/>
          </a:bodyPr>
          <a:lstStyle/>
          <a:p>
            <a:pPr marL="12700">
              <a:spcBef>
                <a:spcPts val="105"/>
              </a:spcBef>
            </a:pPr>
            <a:r>
              <a:rPr lang="en-US" sz="2800" dirty="0" smtClean="0">
                <a:solidFill>
                  <a:schemeClr val="accent1">
                    <a:lumMod val="75000"/>
                  </a:schemeClr>
                </a:solidFill>
              </a:rPr>
              <a:t>CONCLUSION </a:t>
            </a:r>
            <a:br>
              <a:rPr lang="en-US" sz="2800" dirty="0" smtClean="0">
                <a:solidFill>
                  <a:schemeClr val="accent1">
                    <a:lumMod val="75000"/>
                  </a:schemeClr>
                </a:solidFill>
              </a:rPr>
            </a:br>
            <a:endParaRPr lang="en-US" sz="2800" dirty="0">
              <a:solidFill>
                <a:schemeClr val="accent1">
                  <a:lumMod val="75000"/>
                </a:schemeClr>
              </a:solidFill>
              <a:latin typeface="Trebuchet MS"/>
              <a:cs typeface="Trebuchet MS"/>
            </a:endParaRPr>
          </a:p>
        </p:txBody>
      </p:sp>
      <p:sp>
        <p:nvSpPr>
          <p:cNvPr id="3" name="Rectangle 2"/>
          <p:cNvSpPr/>
          <p:nvPr/>
        </p:nvSpPr>
        <p:spPr>
          <a:xfrm>
            <a:off x="827584" y="1131590"/>
            <a:ext cx="7704856" cy="1169551"/>
          </a:xfrm>
          <a:prstGeom prst="rect">
            <a:avLst/>
          </a:prstGeom>
        </p:spPr>
        <p:txBody>
          <a:bodyPr wrap="square">
            <a:spAutoFit/>
          </a:bodyPr>
          <a:lstStyle/>
          <a:p>
            <a:r>
              <a:rPr lang="en-US" dirty="0" smtClean="0">
                <a:solidFill>
                  <a:schemeClr val="tx1">
                    <a:lumMod val="20000"/>
                    <a:lumOff val="80000"/>
                  </a:schemeClr>
                </a:solidFill>
              </a:rPr>
              <a:t>In conclusion, the text-to-image generation system is a highly innovative and impactful solution for creative expression, visual art education, and digital media communication. By leveraging advanced deep learning algorithms such as Generative Adversarial Networks (GANs) and </a:t>
            </a:r>
            <a:r>
              <a:rPr lang="en-US" dirty="0" err="1" smtClean="0">
                <a:solidFill>
                  <a:schemeClr val="tx1">
                    <a:lumMod val="20000"/>
                    <a:lumOff val="80000"/>
                  </a:schemeClr>
                </a:solidFill>
              </a:rPr>
              <a:t>Variational</a:t>
            </a:r>
            <a:r>
              <a:rPr lang="en-US" dirty="0" smtClean="0">
                <a:solidFill>
                  <a:schemeClr val="tx1">
                    <a:lumMod val="20000"/>
                    <a:lumOff val="80000"/>
                  </a:schemeClr>
                </a:solidFill>
              </a:rPr>
              <a:t> </a:t>
            </a:r>
            <a:r>
              <a:rPr lang="en-US" dirty="0" err="1" smtClean="0">
                <a:solidFill>
                  <a:schemeClr val="tx1">
                    <a:lumMod val="20000"/>
                    <a:lumOff val="80000"/>
                  </a:schemeClr>
                </a:solidFill>
              </a:rPr>
              <a:t>Autoencoders</a:t>
            </a:r>
            <a:r>
              <a:rPr lang="en-US" dirty="0" smtClean="0">
                <a:solidFill>
                  <a:schemeClr val="tx1">
                    <a:lumMod val="20000"/>
                    <a:lumOff val="80000"/>
                  </a:schemeClr>
                </a:solidFill>
              </a:rPr>
              <a:t> (VAEs), the system can generate highly realistic and detailed images based on simple text input.</a:t>
            </a:r>
            <a:endParaRPr lang="en-US" dirty="0">
              <a:solidFill>
                <a:schemeClr val="tx1">
                  <a:lumMod val="20000"/>
                  <a:lumOff val="80000"/>
                </a:schemeClr>
              </a:solidFill>
            </a:endParaRPr>
          </a:p>
        </p:txBody>
      </p:sp>
      <p:sp>
        <p:nvSpPr>
          <p:cNvPr id="4" name="Rectangle 3"/>
          <p:cNvSpPr/>
          <p:nvPr/>
        </p:nvSpPr>
        <p:spPr>
          <a:xfrm>
            <a:off x="755576" y="2643758"/>
            <a:ext cx="7920880" cy="954107"/>
          </a:xfrm>
          <a:prstGeom prst="rect">
            <a:avLst/>
          </a:prstGeom>
        </p:spPr>
        <p:txBody>
          <a:bodyPr wrap="square">
            <a:spAutoFit/>
          </a:bodyPr>
          <a:lstStyle/>
          <a:p>
            <a:r>
              <a:rPr lang="en-US" dirty="0" smtClean="0">
                <a:solidFill>
                  <a:schemeClr val="tx1">
                    <a:lumMod val="20000"/>
                    <a:lumOff val="80000"/>
                  </a:schemeClr>
                </a:solidFill>
              </a:rPr>
              <a:t>In summary, the text-to-image generation system is a highly innovative and impactful solution for creative expression, visual art education, and digital media communication, offering a feature-rich and intuitive experience for users through advanced deep learning algorithms and user-centered design principles.</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1"/>
        <p:cNvGrpSpPr/>
        <p:nvPr/>
      </p:nvGrpSpPr>
      <p:grpSpPr>
        <a:xfrm>
          <a:off x="0" y="0"/>
          <a:ext cx="0" cy="0"/>
          <a:chOff x="0" y="0"/>
          <a:chExt cx="0" cy="0"/>
        </a:xfrm>
      </p:grpSpPr>
      <p:sp>
        <p:nvSpPr>
          <p:cNvPr id="4532" name="Google Shape;4532;p26"/>
          <p:cNvSpPr txBox="1">
            <a:spLocks noGrp="1"/>
          </p:cNvSpPr>
          <p:nvPr>
            <p:ph type="title"/>
          </p:nvPr>
        </p:nvSpPr>
        <p:spPr>
          <a:xfrm>
            <a:off x="683568" y="483518"/>
            <a:ext cx="7717500" cy="738900"/>
          </a:xfrm>
          <a:prstGeom prst="rect">
            <a:avLst/>
          </a:prstGeom>
        </p:spPr>
        <p:txBody>
          <a:bodyPr spcFirstLastPara="1" wrap="square" lIns="91425" tIns="91425" rIns="91425" bIns="91425" anchor="t" anchorCtr="0">
            <a:noAutofit/>
          </a:bodyPr>
          <a:lstStyle/>
          <a:p>
            <a:pPr marL="12700" lvl="0">
              <a:spcBef>
                <a:spcPts val="105"/>
              </a:spcBef>
              <a:defRPr/>
            </a:pPr>
            <a:r>
              <a:rPr lang="en-US" sz="3200" dirty="0" smtClean="0">
                <a:solidFill>
                  <a:schemeClr val="accent1">
                    <a:lumMod val="75000"/>
                  </a:schemeClr>
                </a:solidFill>
              </a:rPr>
              <a:t>REFERENCE</a:t>
            </a:r>
            <a:endParaRPr lang="en-US" sz="3200" dirty="0">
              <a:solidFill>
                <a:schemeClr val="accent1">
                  <a:lumMod val="75000"/>
                </a:schemeClr>
              </a:solidFill>
            </a:endParaRPr>
          </a:p>
        </p:txBody>
      </p:sp>
      <p:sp>
        <p:nvSpPr>
          <p:cNvPr id="5" name="Rectangle 4"/>
          <p:cNvSpPr/>
          <p:nvPr/>
        </p:nvSpPr>
        <p:spPr>
          <a:xfrm>
            <a:off x="539552" y="1419622"/>
            <a:ext cx="8229600" cy="369332"/>
          </a:xfrm>
          <a:prstGeom prst="rect">
            <a:avLst/>
          </a:prstGeom>
        </p:spPr>
        <p:txBody>
          <a:bodyPr wrap="square">
            <a:spAutoFit/>
          </a:bodyPr>
          <a:lstStyle/>
          <a:p>
            <a:pPr>
              <a:buFont typeface="Arial" pitchFamily="34" charset="0"/>
              <a:buChar char="•"/>
            </a:pPr>
            <a:endParaRPr lang="en-US" sz="1800" dirty="0">
              <a:solidFill>
                <a:schemeClr val="tx1">
                  <a:lumMod val="20000"/>
                  <a:lumOff val="80000"/>
                </a:schemeClr>
              </a:solidFill>
            </a:endParaRPr>
          </a:p>
        </p:txBody>
      </p:sp>
      <p:sp>
        <p:nvSpPr>
          <p:cNvPr id="4" name="Rectangle 3"/>
          <p:cNvSpPr/>
          <p:nvPr/>
        </p:nvSpPr>
        <p:spPr>
          <a:xfrm>
            <a:off x="3275856" y="3219822"/>
            <a:ext cx="2593980"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3"/>
              </a:rPr>
              <a:t>https://diffusiongpt.github.io</a:t>
            </a:r>
            <a:r>
              <a:rPr lang="en-US" dirty="0" smtClean="0"/>
              <a:t>) </a:t>
            </a:r>
            <a:endParaRPr lang="en-US" dirty="0"/>
          </a:p>
        </p:txBody>
      </p:sp>
      <p:sp>
        <p:nvSpPr>
          <p:cNvPr id="6" name="Rectangle 5"/>
          <p:cNvSpPr/>
          <p:nvPr/>
        </p:nvSpPr>
        <p:spPr>
          <a:xfrm>
            <a:off x="2411760" y="2787774"/>
            <a:ext cx="4285147"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4"/>
              </a:rPr>
              <a:t>https://en.wikipedia.org/wiki/Text-to-image_model</a:t>
            </a:r>
            <a:r>
              <a:rPr lang="en-US" dirty="0" smtClean="0"/>
              <a:t>)</a:t>
            </a:r>
            <a:endParaRPr lang="en-US" dirty="0"/>
          </a:p>
        </p:txBody>
      </p:sp>
      <p:sp>
        <p:nvSpPr>
          <p:cNvPr id="7" name="Rectangle 6"/>
          <p:cNvSpPr/>
          <p:nvPr/>
        </p:nvSpPr>
        <p:spPr>
          <a:xfrm>
            <a:off x="2267744" y="1707654"/>
            <a:ext cx="4572000" cy="523220"/>
          </a:xfrm>
          <a:prstGeom prst="rect">
            <a:avLst/>
          </a:prstGeom>
        </p:spPr>
        <p:txBody>
          <a:bodyPr>
            <a:spAutoFit/>
          </a:bodyPr>
          <a:lstStyle/>
          <a:p>
            <a:pPr>
              <a:buClr>
                <a:schemeClr val="accent1">
                  <a:lumMod val="50000"/>
                </a:schemeClr>
              </a:buClr>
              <a:buFont typeface="Arial" pitchFamily="34" charset="0"/>
              <a:buChar char="•"/>
            </a:pPr>
            <a:r>
              <a:rPr lang="en-US" dirty="0" smtClean="0"/>
              <a:t>(</a:t>
            </a:r>
            <a:r>
              <a:rPr lang="en-US" dirty="0" smtClean="0">
                <a:hlinkClick r:id="rId5"/>
              </a:rPr>
              <a:t>https://www.e2enetworks.com/blog/ssd-1b-redefining-text-to-image-generation-efficiency-step-by-step-guide</a:t>
            </a:r>
            <a:r>
              <a:rPr lang="en-US" dirty="0" smtClean="0"/>
              <a:t>)</a:t>
            </a:r>
            <a:endParaRPr lang="en-US" dirty="0"/>
          </a:p>
        </p:txBody>
      </p:sp>
      <p:sp>
        <p:nvSpPr>
          <p:cNvPr id="8" name="Rectangle 7"/>
          <p:cNvSpPr/>
          <p:nvPr/>
        </p:nvSpPr>
        <p:spPr>
          <a:xfrm>
            <a:off x="3131840" y="2427734"/>
            <a:ext cx="2920992" cy="307777"/>
          </a:xfrm>
          <a:prstGeom prst="rect">
            <a:avLst/>
          </a:prstGeom>
        </p:spPr>
        <p:txBody>
          <a:bodyPr wrap="none">
            <a:spAutoFit/>
          </a:bodyPr>
          <a:lstStyle/>
          <a:p>
            <a:pPr>
              <a:buClr>
                <a:schemeClr val="accent1">
                  <a:lumMod val="50000"/>
                </a:schemeClr>
              </a:buClr>
              <a:buFont typeface="Arial" pitchFamily="34" charset="0"/>
              <a:buChar char="•"/>
            </a:pPr>
            <a:r>
              <a:rPr lang="en-US" dirty="0" smtClean="0"/>
              <a:t>(</a:t>
            </a:r>
            <a:r>
              <a:rPr lang="en-US" dirty="0" smtClean="0">
                <a:hlinkClick r:id="rId6"/>
              </a:rPr>
              <a:t>https://arxiv.org/abs/2303.04587</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713275" y="445025"/>
            <a:ext cx="7717500" cy="1273800"/>
          </a:xfrm>
          <a:prstGeom prst="rect">
            <a:avLst/>
          </a:prstGeom>
        </p:spPr>
        <p:txBody>
          <a:bodyPr spcFirstLastPara="1" wrap="square" lIns="91425" tIns="91425" rIns="91425" bIns="91425" anchor="t" anchorCtr="0">
            <a:noAutofit/>
          </a:bodyPr>
          <a:lstStyle/>
          <a:p>
            <a:pPr lvl="0"/>
            <a:r>
              <a:rPr lang="en-US" dirty="0" smtClean="0">
                <a:solidFill>
                  <a:srgbClr val="FAEBEB"/>
                </a:solidFill>
                <a:latin typeface="Dela Gothic One" pitchFamily="34" charset="0"/>
                <a:ea typeface="Dela Gothic One" pitchFamily="34" charset="-122"/>
                <a:cs typeface="Dela Gothic One" pitchFamily="34" charset="-120"/>
              </a:rPr>
              <a:t> Text-to-Image Generation </a:t>
            </a:r>
            <a:endParaRPr dirty="0"/>
          </a:p>
        </p:txBody>
      </p:sp>
      <p:sp>
        <p:nvSpPr>
          <p:cNvPr id="226" name="Google Shape;226;p16"/>
          <p:cNvSpPr txBox="1">
            <a:spLocks noGrp="1"/>
          </p:cNvSpPr>
          <p:nvPr>
            <p:ph type="body" idx="1"/>
          </p:nvPr>
        </p:nvSpPr>
        <p:spPr>
          <a:xfrm>
            <a:off x="683568" y="1275606"/>
            <a:ext cx="7717500" cy="2386800"/>
          </a:xfrm>
          <a:prstGeom prst="rect">
            <a:avLst/>
          </a:prstGeom>
        </p:spPr>
        <p:txBody>
          <a:bodyPr spcFirstLastPara="1" wrap="square" lIns="91425" tIns="91425" rIns="91425" bIns="91425" anchor="t" anchorCtr="0">
            <a:noAutofit/>
          </a:bodyPr>
          <a:lstStyle/>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Text-to-image generation is a burgeoning field in deep learning where models aim to create  only for images based on textual descriptions. Leveraging techniques like generative adversarial networks (GANs),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these models learn to translate textual input into visually plausible images.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This intersection of natural language processing and computer vision holds</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 promise for various applications, from creative content generation to assisting in design tasks. </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In this introduction, we'll explore the fundamentals of text-to-image generation, its applications, </a:t>
            </a:r>
            <a:r>
              <a:rPr lang="en-US" b="1" dirty="0" smtClean="0">
                <a:solidFill>
                  <a:schemeClr val="accent1">
                    <a:lumMod val="75000"/>
                  </a:schemeClr>
                </a:solidFill>
                <a:cs typeface="Arial" pitchFamily="34" charset="0"/>
              </a:rPr>
              <a:t>(to generate animals and birds only)</a:t>
            </a:r>
          </a:p>
          <a:p>
            <a:pPr marL="0" lvl="0" indent="0" fontAlgn="base">
              <a:lnSpc>
                <a:spcPct val="150000"/>
              </a:lnSpc>
              <a:spcBef>
                <a:spcPct val="0"/>
              </a:spcBef>
              <a:spcAft>
                <a:spcPct val="0"/>
              </a:spcAft>
              <a:buClrTx/>
              <a:buSzTx/>
              <a:buNone/>
            </a:pPr>
            <a:r>
              <a:rPr lang="en-US" dirty="0" smtClean="0">
                <a:solidFill>
                  <a:schemeClr val="tx1">
                    <a:lumMod val="40000"/>
                    <a:lumOff val="60000"/>
                  </a:schemeClr>
                </a:solidFill>
                <a:cs typeface="Arial" pitchFamily="34" charset="0"/>
              </a:rPr>
              <a:t>and the underlying techniques driving its development.</a:t>
            </a:r>
          </a:p>
          <a:p>
            <a:pPr marL="0" indent="0">
              <a:lnSpc>
                <a:spcPts val="2799"/>
              </a:lnSpc>
              <a:buNone/>
            </a:pPr>
            <a:endParaRPr lang="en-IN" b="1" dirty="0" smtClean="0">
              <a:solidFill>
                <a:srgbClr val="FFE5E5"/>
              </a:solidFill>
              <a:latin typeface="DM Sans" pitchFamily="34" charset="0"/>
              <a:ea typeface="DM San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4320" name="Google Shape;4320;p18"/>
          <p:cNvCxnSpPr/>
          <p:nvPr/>
        </p:nvCxnSpPr>
        <p:spPr>
          <a:xfrm>
            <a:off x="1979712" y="4587974"/>
            <a:ext cx="5157300" cy="0"/>
          </a:xfrm>
          <a:prstGeom prst="straightConnector1">
            <a:avLst/>
          </a:prstGeom>
          <a:noFill/>
          <a:ln w="19050" cap="flat" cmpd="sng">
            <a:solidFill>
              <a:schemeClr val="accent2"/>
            </a:solidFill>
            <a:prstDash val="dot"/>
            <a:round/>
            <a:headEnd type="none" w="med" len="med"/>
            <a:tailEnd type="none" w="med" len="med"/>
          </a:ln>
        </p:spPr>
      </p:cxnSp>
      <p:sp>
        <p:nvSpPr>
          <p:cNvPr id="4321" name="Shape 2"/>
          <p:cNvSpPr/>
          <p:nvPr/>
        </p:nvSpPr>
        <p:spPr>
          <a:xfrm>
            <a:off x="395536" y="411510"/>
            <a:ext cx="7776864" cy="3816424"/>
          </a:xfrm>
          <a:prstGeom prst="roundRect">
            <a:avLst>
              <a:gd name="adj" fmla="val 4248"/>
            </a:avLst>
          </a:prstGeom>
          <a:solidFill>
            <a:schemeClr val="bg1"/>
          </a:solidFill>
          <a:ln w="7620">
            <a:solidFill>
              <a:srgbClr val="8D2424"/>
            </a:solidFill>
            <a:prstDash val="solid"/>
          </a:ln>
        </p:spPr>
      </p:sp>
      <p:sp>
        <p:nvSpPr>
          <p:cNvPr id="4329" name="Text 10"/>
          <p:cNvSpPr/>
          <p:nvPr/>
        </p:nvSpPr>
        <p:spPr>
          <a:xfrm>
            <a:off x="2489866" y="6235541"/>
            <a:ext cx="7709443" cy="556715"/>
          </a:xfrm>
          <a:prstGeom prst="rect">
            <a:avLst/>
          </a:prstGeom>
          <a:noFill/>
          <a:ln/>
        </p:spPr>
        <p:txBody>
          <a:bodyPr wrap="square" rtlCol="0" anchor="t"/>
          <a:lstStyle/>
          <a:p>
            <a:pPr marL="0" indent="0">
              <a:lnSpc>
                <a:spcPts val="2690"/>
              </a:lnSpc>
              <a:buNone/>
            </a:pPr>
            <a:r>
              <a:rPr lang="en-US" sz="1000" dirty="0">
                <a:solidFill>
                  <a:srgbClr val="FFE5E5"/>
                </a:solidFill>
                <a:latin typeface="DM Sans" pitchFamily="34" charset="0"/>
                <a:ea typeface="DM Sans" pitchFamily="34" charset="-122"/>
                <a:cs typeface="DM Sans" pitchFamily="34" charset="-120"/>
              </a:rPr>
              <a:t>DCGANs use convolutional layers to generate high-resolution and sharp images through upsampling.</a:t>
            </a:r>
            <a:endParaRPr lang="en-US" sz="1000" dirty="0"/>
          </a:p>
        </p:txBody>
      </p:sp>
      <p:sp>
        <p:nvSpPr>
          <p:cNvPr id="4343" name="Text 6"/>
          <p:cNvSpPr/>
          <p:nvPr/>
        </p:nvSpPr>
        <p:spPr>
          <a:xfrm>
            <a:off x="7733250" y="2965490"/>
            <a:ext cx="4136946" cy="666988"/>
          </a:xfrm>
          <a:prstGeom prst="rect">
            <a:avLst/>
          </a:prstGeom>
          <a:noFill/>
          <a:ln/>
        </p:spPr>
        <p:txBody>
          <a:bodyPr wrap="square" rtlCol="0" anchor="t"/>
          <a:lstStyle/>
          <a:p>
            <a:pPr marL="0" indent="0">
              <a:lnSpc>
                <a:spcPts val="2627"/>
              </a:lnSpc>
              <a:buNone/>
            </a:pPr>
            <a:endParaRPr lang="en-US" sz="1100" dirty="0"/>
          </a:p>
        </p:txBody>
      </p:sp>
      <p:sp>
        <p:nvSpPr>
          <p:cNvPr id="16" name="object 21"/>
          <p:cNvSpPr txBox="1">
            <a:spLocks noGrp="1"/>
          </p:cNvSpPr>
          <p:nvPr>
            <p:ph type="title"/>
          </p:nvPr>
        </p:nvSpPr>
        <p:spPr>
          <a:xfrm>
            <a:off x="611560" y="771550"/>
            <a:ext cx="2852943" cy="395621"/>
          </a:xfrm>
          <a:prstGeom prst="rect">
            <a:avLst/>
          </a:prstGeom>
        </p:spPr>
        <p:txBody>
          <a:bodyPr vert="horz" wrap="square" lIns="0" tIns="13335" rIns="0" bIns="0" rtlCol="0">
            <a:spAutoFit/>
          </a:bodyPr>
          <a:lstStyle/>
          <a:p>
            <a:pPr marL="12700">
              <a:lnSpc>
                <a:spcPct val="100000"/>
              </a:lnSpc>
              <a:spcBef>
                <a:spcPts val="105"/>
              </a:spcBef>
            </a:pPr>
            <a:r>
              <a:rPr sz="2400" spc="25" dirty="0"/>
              <a:t>A</a:t>
            </a:r>
            <a:r>
              <a:rPr sz="2400" spc="-5" dirty="0"/>
              <a:t>G</a:t>
            </a:r>
            <a:r>
              <a:rPr sz="2400" spc="-35" dirty="0"/>
              <a:t>E</a:t>
            </a:r>
            <a:r>
              <a:rPr sz="2400" spc="15" dirty="0"/>
              <a:t>N</a:t>
            </a:r>
            <a:r>
              <a:rPr sz="2400" dirty="0"/>
              <a:t>DA</a:t>
            </a:r>
          </a:p>
        </p:txBody>
      </p:sp>
      <p:sp>
        <p:nvSpPr>
          <p:cNvPr id="17" name="Rectangle 16"/>
          <p:cNvSpPr/>
          <p:nvPr/>
        </p:nvSpPr>
        <p:spPr>
          <a:xfrm>
            <a:off x="2123728" y="1275606"/>
            <a:ext cx="10882991" cy="2632003"/>
          </a:xfrm>
          <a:prstGeom prst="rect">
            <a:avLst/>
          </a:prstGeom>
        </p:spPr>
        <p:txBody>
          <a:bodyPr wrap="square">
            <a:spAutoFit/>
          </a:bodyPr>
          <a:lstStyle/>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PROBLEM STATEMENT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PROPOSED SYSTEM / SOLUTION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SYSTEM DEVELOPMENT APPROACH</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ALGORITHM AND DEPLOYMENT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RESULTS,</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CONCLUSION </a:t>
            </a:r>
          </a:p>
          <a:p>
            <a:pPr>
              <a:lnSpc>
                <a:spcPct val="150000"/>
              </a:lnSpc>
              <a:buClr>
                <a:schemeClr val="tx1">
                  <a:lumMod val="20000"/>
                  <a:lumOff val="80000"/>
                </a:schemeClr>
              </a:buClr>
              <a:buFont typeface="Wingdings" pitchFamily="2" charset="2"/>
              <a:buChar char="ü"/>
            </a:pPr>
            <a:r>
              <a:rPr lang="en-US" sz="1600" dirty="0" smtClean="0">
                <a:solidFill>
                  <a:schemeClr val="accent1">
                    <a:lumMod val="75000"/>
                  </a:schemeClr>
                </a:solidFill>
              </a:rPr>
              <a:t> REFERENCE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4"/>
        <p:cNvGrpSpPr/>
        <p:nvPr/>
      </p:nvGrpSpPr>
      <p:grpSpPr>
        <a:xfrm>
          <a:off x="0" y="0"/>
          <a:ext cx="0" cy="0"/>
          <a:chOff x="0" y="0"/>
          <a:chExt cx="0" cy="0"/>
        </a:xfrm>
      </p:grpSpPr>
      <p:cxnSp>
        <p:nvCxnSpPr>
          <p:cNvPr id="4334" name="Google Shape;4334;p19"/>
          <p:cNvCxnSpPr/>
          <p:nvPr/>
        </p:nvCxnSpPr>
        <p:spPr>
          <a:xfrm>
            <a:off x="713275" y="4229557"/>
            <a:ext cx="7714500" cy="0"/>
          </a:xfrm>
          <a:prstGeom prst="straightConnector1">
            <a:avLst/>
          </a:prstGeom>
          <a:noFill/>
          <a:ln w="19050" cap="flat" cmpd="sng">
            <a:solidFill>
              <a:schemeClr val="accent2"/>
            </a:solidFill>
            <a:prstDash val="dot"/>
            <a:round/>
            <a:headEnd type="none" w="med" len="med"/>
            <a:tailEnd type="none" w="med" len="med"/>
          </a:ln>
        </p:spPr>
      </p:cxnSp>
      <p:sp>
        <p:nvSpPr>
          <p:cNvPr id="5" name="object 7"/>
          <p:cNvSpPr txBox="1">
            <a:spLocks noGrp="1"/>
          </p:cNvSpPr>
          <p:nvPr>
            <p:ph type="title"/>
          </p:nvPr>
        </p:nvSpPr>
        <p:spPr>
          <a:xfrm>
            <a:off x="251520" y="411510"/>
            <a:ext cx="8208912" cy="46038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smtClean="0">
                <a:solidFill>
                  <a:schemeClr val="accent1">
                    <a:lumMod val="75000"/>
                  </a:schemeClr>
                </a:solidFill>
              </a:rPr>
              <a:t>P</a:t>
            </a:r>
            <a:r>
              <a:rPr sz="2800" spc="15" dirty="0" smtClean="0">
                <a:solidFill>
                  <a:schemeClr val="accent1">
                    <a:lumMod val="75000"/>
                  </a:schemeClr>
                </a:solidFill>
              </a:rPr>
              <a:t>ROB</a:t>
            </a:r>
            <a:r>
              <a:rPr sz="2800" spc="55" dirty="0" smtClean="0">
                <a:solidFill>
                  <a:schemeClr val="accent1">
                    <a:lumMod val="75000"/>
                  </a:schemeClr>
                </a:solidFill>
              </a:rPr>
              <a:t>L</a:t>
            </a:r>
            <a:r>
              <a:rPr sz="2800" spc="-20" dirty="0" smtClean="0">
                <a:solidFill>
                  <a:schemeClr val="accent1">
                    <a:lumMod val="75000"/>
                  </a:schemeClr>
                </a:solidFill>
              </a:rPr>
              <a:t>E</a:t>
            </a:r>
            <a:r>
              <a:rPr sz="2800" spc="20" dirty="0" smtClean="0">
                <a:solidFill>
                  <a:schemeClr val="accent1">
                    <a:lumMod val="75000"/>
                  </a:schemeClr>
                </a:solidFill>
              </a:rPr>
              <a:t>M</a:t>
            </a:r>
            <a:r>
              <a:rPr lang="en-US" sz="2800" dirty="0" smtClean="0">
                <a:solidFill>
                  <a:schemeClr val="accent1">
                    <a:lumMod val="75000"/>
                  </a:schemeClr>
                </a:solidFill>
              </a:rPr>
              <a:t> </a:t>
            </a:r>
            <a:r>
              <a:rPr sz="2800" spc="10" dirty="0" smtClean="0">
                <a:solidFill>
                  <a:schemeClr val="accent1">
                    <a:lumMod val="75000"/>
                  </a:schemeClr>
                </a:solidFill>
              </a:rPr>
              <a:t>S</a:t>
            </a:r>
            <a:r>
              <a:rPr sz="2800" spc="-370" dirty="0" smtClean="0">
                <a:solidFill>
                  <a:schemeClr val="accent1">
                    <a:lumMod val="75000"/>
                  </a:schemeClr>
                </a:solidFill>
              </a:rPr>
              <a:t>T</a:t>
            </a:r>
            <a:r>
              <a:rPr sz="2800" spc="-375" dirty="0" smtClean="0">
                <a:solidFill>
                  <a:schemeClr val="accent1">
                    <a:lumMod val="75000"/>
                  </a:schemeClr>
                </a:solidFill>
              </a:rPr>
              <a:t>A</a:t>
            </a:r>
            <a:r>
              <a:rPr sz="2800" spc="15" dirty="0" smtClean="0">
                <a:solidFill>
                  <a:schemeClr val="accent1">
                    <a:lumMod val="75000"/>
                  </a:schemeClr>
                </a:solidFill>
              </a:rPr>
              <a:t>T</a:t>
            </a:r>
            <a:r>
              <a:rPr sz="2800" spc="-10" dirty="0" smtClean="0">
                <a:solidFill>
                  <a:schemeClr val="accent1">
                    <a:lumMod val="75000"/>
                  </a:schemeClr>
                </a:solidFill>
              </a:rPr>
              <a:t>E</a:t>
            </a:r>
            <a:r>
              <a:rPr sz="2800" spc="-20" dirty="0" smtClean="0">
                <a:solidFill>
                  <a:schemeClr val="accent1">
                    <a:lumMod val="75000"/>
                  </a:schemeClr>
                </a:solidFill>
              </a:rPr>
              <a:t>ME</a:t>
            </a:r>
            <a:r>
              <a:rPr sz="2800" spc="10" dirty="0" smtClean="0">
                <a:solidFill>
                  <a:schemeClr val="accent1">
                    <a:lumMod val="75000"/>
                  </a:schemeClr>
                </a:solidFill>
              </a:rPr>
              <a:t>NT</a:t>
            </a:r>
            <a:endParaRPr sz="2800" dirty="0">
              <a:solidFill>
                <a:schemeClr val="accent1">
                  <a:lumMod val="75000"/>
                </a:schemeClr>
              </a:solidFill>
            </a:endParaRPr>
          </a:p>
        </p:txBody>
      </p:sp>
      <p:sp>
        <p:nvSpPr>
          <p:cNvPr id="6" name="Rectangle 5"/>
          <p:cNvSpPr/>
          <p:nvPr/>
        </p:nvSpPr>
        <p:spPr>
          <a:xfrm>
            <a:off x="107504" y="1419622"/>
            <a:ext cx="8850525" cy="2031325"/>
          </a:xfrm>
          <a:prstGeom prst="rect">
            <a:avLst/>
          </a:prstGeom>
        </p:spPr>
        <p:txBody>
          <a:bodyPr wrap="square">
            <a:spAutoFit/>
          </a:bodyPr>
          <a:lstStyle/>
          <a:p>
            <a:r>
              <a:rPr lang="en-US" sz="1800" dirty="0" smtClean="0">
                <a:solidFill>
                  <a:schemeClr val="tx1">
                    <a:lumMod val="20000"/>
                    <a:lumOff val="80000"/>
                  </a:schemeClr>
                </a:solidFill>
              </a:rPr>
              <a:t>In today's digital world, conveying complex information visually is crucial for effective communication. However, creating visual content such as images from text can be time-consuming and requires specialized skills.</a:t>
            </a:r>
          </a:p>
          <a:p>
            <a:endParaRPr lang="en-US" sz="1800" dirty="0" smtClean="0">
              <a:solidFill>
                <a:schemeClr val="tx1">
                  <a:lumMod val="20000"/>
                  <a:lumOff val="80000"/>
                </a:schemeClr>
              </a:solidFill>
            </a:endParaRPr>
          </a:p>
          <a:p>
            <a:r>
              <a:rPr lang="en-US" sz="1800" dirty="0" smtClean="0">
                <a:solidFill>
                  <a:schemeClr val="tx1">
                    <a:lumMod val="20000"/>
                    <a:lumOff val="80000"/>
                  </a:schemeClr>
                </a:solidFill>
              </a:rPr>
              <a:t>Lack of efficient tools for converting text to images hinders content creators, educators, marketers, and businesses from efficiently producing engaging visual content.</a:t>
            </a:r>
            <a:endParaRPr lang="en-US" sz="1800"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0"/>
        <p:cNvGrpSpPr/>
        <p:nvPr/>
      </p:nvGrpSpPr>
      <p:grpSpPr>
        <a:xfrm>
          <a:off x="0" y="0"/>
          <a:ext cx="0" cy="0"/>
          <a:chOff x="0" y="0"/>
          <a:chExt cx="0" cy="0"/>
        </a:xfrm>
      </p:grpSpPr>
      <p:sp>
        <p:nvSpPr>
          <p:cNvPr id="4341" name="Google Shape;4341;p20"/>
          <p:cNvSpPr txBox="1">
            <a:spLocks noGrp="1"/>
          </p:cNvSpPr>
          <p:nvPr>
            <p:ph type="title"/>
          </p:nvPr>
        </p:nvSpPr>
        <p:spPr>
          <a:xfrm>
            <a:off x="179512" y="0"/>
            <a:ext cx="8964488" cy="738900"/>
          </a:xfrm>
          <a:prstGeom prst="rect">
            <a:avLst/>
          </a:prstGeom>
        </p:spPr>
        <p:txBody>
          <a:bodyPr spcFirstLastPara="1" wrap="square" lIns="91425" tIns="91425" rIns="91425" bIns="91425" anchor="t" anchorCtr="0">
            <a:noAutofit/>
          </a:bodyPr>
          <a:lstStyle/>
          <a:p>
            <a:pPr>
              <a:lnSpc>
                <a:spcPct val="150000"/>
              </a:lnSpc>
            </a:pPr>
            <a:r>
              <a:rPr lang="en-US" sz="2800" dirty="0" smtClean="0">
                <a:solidFill>
                  <a:schemeClr val="accent1">
                    <a:lumMod val="75000"/>
                  </a:schemeClr>
                </a:solidFill>
              </a:rPr>
              <a:t>PROPOSED SYSTEM / SOLUTION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a:r>
            <a:br>
              <a:rPr lang="en-US" sz="2800" dirty="0" smtClean="0">
                <a:solidFill>
                  <a:schemeClr val="accent1">
                    <a:lumMod val="75000"/>
                  </a:schemeClr>
                </a:solidFill>
              </a:rPr>
            </a:br>
            <a:endParaRPr lang="en-US" sz="2800" dirty="0" smtClean="0">
              <a:solidFill>
                <a:schemeClr val="bg1"/>
              </a:solidFill>
            </a:endParaRPr>
          </a:p>
        </p:txBody>
      </p:sp>
      <p:sp>
        <p:nvSpPr>
          <p:cNvPr id="3" name="TextBox 2"/>
          <p:cNvSpPr txBox="1"/>
          <p:nvPr/>
        </p:nvSpPr>
        <p:spPr>
          <a:xfrm>
            <a:off x="467544" y="843558"/>
            <a:ext cx="7848872" cy="3970318"/>
          </a:xfrm>
          <a:prstGeom prst="rect">
            <a:avLst/>
          </a:prstGeom>
          <a:noFill/>
        </p:spPr>
        <p:txBody>
          <a:bodyPr wrap="square" rtlCol="0">
            <a:spAutoFit/>
          </a:bodyPr>
          <a:lstStyle/>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The proposed system for text-to-image generation involves the use of advanced deep learning algorithms, such as Generative Adversarial Networks (GANs) and </a:t>
            </a:r>
            <a:r>
              <a:rPr lang="en-US" dirty="0" err="1" smtClean="0">
                <a:solidFill>
                  <a:schemeClr val="tx1">
                    <a:lumMod val="20000"/>
                    <a:lumOff val="80000"/>
                  </a:schemeClr>
                </a:solidFill>
              </a:rPr>
              <a:t>Variational</a:t>
            </a:r>
            <a:r>
              <a:rPr lang="en-US" dirty="0" smtClean="0">
                <a:solidFill>
                  <a:schemeClr val="tx1">
                    <a:lumMod val="20000"/>
                    <a:lumOff val="80000"/>
                  </a:schemeClr>
                </a:solidFill>
              </a:rPr>
              <a:t> </a:t>
            </a:r>
            <a:r>
              <a:rPr lang="en-US" dirty="0" err="1" smtClean="0">
                <a:solidFill>
                  <a:schemeClr val="tx1">
                    <a:lumMod val="20000"/>
                    <a:lumOff val="80000"/>
                  </a:schemeClr>
                </a:solidFill>
              </a:rPr>
              <a:t>Autoencoders</a:t>
            </a:r>
            <a:r>
              <a:rPr lang="en-US" dirty="0" smtClean="0">
                <a:solidFill>
                  <a:schemeClr val="tx1">
                    <a:lumMod val="20000"/>
                    <a:lumOff val="80000"/>
                  </a:schemeClr>
                </a:solidFill>
              </a:rPr>
              <a:t> (VAEs), to generate highly realistic and detailed images based on simple text input. </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The system can be implemented as a mobile application, such as Pixel Genie, which leverages advanced image processing algorithms and user-centered design principles to provide a feature-rich and intuitive experience for users.</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AI capabilities of the system can be powered by Python and AWS </a:t>
            </a:r>
            <a:r>
              <a:rPr lang="en-US" dirty="0" err="1" smtClean="0">
                <a:solidFill>
                  <a:schemeClr val="tx1">
                    <a:lumMod val="20000"/>
                    <a:lumOff val="80000"/>
                  </a:schemeClr>
                </a:solidFill>
              </a:rPr>
              <a:t>SageMaker</a:t>
            </a:r>
            <a:r>
              <a:rPr lang="en-US" dirty="0" smtClean="0">
                <a:solidFill>
                  <a:schemeClr val="tx1">
                    <a:lumMod val="20000"/>
                    <a:lumOff val="80000"/>
                  </a:schemeClr>
                </a:solidFill>
              </a:rPr>
              <a:t>, enabling the application to generate highly realistic and detailed images based on text input.</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system can also include a feature that allows users to convert text to images, enabling them to personalize their creations with their own chosen text.</a:t>
            </a:r>
          </a:p>
          <a:p>
            <a:pPr marL="342900" indent="-342900">
              <a:buClr>
                <a:schemeClr val="accent1">
                  <a:lumMod val="50000"/>
                </a:schemeClr>
              </a:buClr>
              <a:buFont typeface="Wingdings" pitchFamily="2" charset="2"/>
              <a:buChar char="ü"/>
            </a:pPr>
            <a:endParaRPr lang="en-US" dirty="0" smtClean="0">
              <a:solidFill>
                <a:schemeClr val="tx1">
                  <a:lumMod val="20000"/>
                  <a:lumOff val="80000"/>
                </a:schemeClr>
              </a:solidFill>
            </a:endParaRPr>
          </a:p>
          <a:p>
            <a:pPr marL="342900" indent="-342900">
              <a:buClr>
                <a:schemeClr val="accent1">
                  <a:lumMod val="50000"/>
                </a:schemeClr>
              </a:buClr>
              <a:buFont typeface="Wingdings" pitchFamily="2" charset="2"/>
              <a:buChar char="ü"/>
            </a:pPr>
            <a:r>
              <a:rPr lang="en-US" dirty="0" smtClean="0">
                <a:solidFill>
                  <a:schemeClr val="tx1">
                    <a:lumMod val="20000"/>
                    <a:lumOff val="80000"/>
                  </a:schemeClr>
                </a:solidFill>
              </a:rPr>
              <a:t> The system can be used for various applications, such as creating avatars or profile pictures with custom backgrounds, generating art from text descriptions, and converting text to images for digital media communication.</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21"/>
          <p:cNvSpPr txBox="1">
            <a:spLocks noGrp="1"/>
          </p:cNvSpPr>
          <p:nvPr>
            <p:ph type="title"/>
          </p:nvPr>
        </p:nvSpPr>
        <p:spPr>
          <a:xfrm>
            <a:off x="755576" y="123478"/>
            <a:ext cx="7717500" cy="738900"/>
          </a:xfrm>
          <a:prstGeom prst="rect">
            <a:avLst/>
          </a:prstGeom>
        </p:spPr>
        <p:txBody>
          <a:bodyPr spcFirstLastPara="1" wrap="square" lIns="91425" tIns="91425" rIns="91425" bIns="91425" anchor="t" anchorCtr="0">
            <a:noAutofit/>
          </a:bodyPr>
          <a:lstStyle/>
          <a:p>
            <a:pPr marL="12700" lvl="0">
              <a:spcBef>
                <a:spcPts val="130"/>
              </a:spcBef>
              <a:defRPr/>
            </a:pP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 SYSTEM DEVELOPMENT APPROACH</a:t>
            </a:r>
            <a:endParaRPr lang="en-US" sz="2800" dirty="0">
              <a:solidFill>
                <a:schemeClr val="accent1">
                  <a:lumMod val="75000"/>
                </a:schemeClr>
              </a:solidFill>
            </a:endParaRPr>
          </a:p>
        </p:txBody>
      </p:sp>
      <p:sp>
        <p:nvSpPr>
          <p:cNvPr id="3" name="Rectangle 2"/>
          <p:cNvSpPr/>
          <p:nvPr/>
        </p:nvSpPr>
        <p:spPr>
          <a:xfrm>
            <a:off x="251520" y="1563638"/>
            <a:ext cx="8604448" cy="1600438"/>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To develop a text-to-image generation system, a hybrid development approach that combines elements from both predictive and adaptive development strategies can be tailored to the project requirements and success needs. This approach can capitalize on the advantages of both predictive and adaptive models, enabling the project team to efficiently manage resources, identify and mitigate risks, deliver quality products/services on budget and within timeline constraints, and optimize development processes and workflows.</a:t>
            </a:r>
            <a:br>
              <a:rPr lang="en-US" dirty="0" smtClean="0">
                <a:solidFill>
                  <a:schemeClr val="tx1">
                    <a:lumMod val="20000"/>
                    <a:lumOff val="80000"/>
                  </a:schemeClr>
                </a:solidFill>
              </a:rPr>
            </a:br>
            <a:endParaRPr lang="en-US" dirty="0">
              <a:solidFill>
                <a:schemeClr val="tx1">
                  <a:lumMod val="20000"/>
                  <a:lumOff val="80000"/>
                </a:schemeClr>
              </a:solidFill>
            </a:endParaRPr>
          </a:p>
        </p:txBody>
      </p:sp>
      <p:sp>
        <p:nvSpPr>
          <p:cNvPr id="4" name="Rectangle 3"/>
          <p:cNvSpPr/>
          <p:nvPr/>
        </p:nvSpPr>
        <p:spPr>
          <a:xfrm>
            <a:off x="251520" y="3291830"/>
            <a:ext cx="8208912" cy="954107"/>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The adaptive development model takes an iterative approach in which requirements and solutions emerge through collaboration among self-organizing teams. This approach is better suited for projects with flexible requirements and changing goals, where the project team can adapt to changing circumstances and adjust their approach as needed.</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53" name="Title 52"/>
          <p:cNvSpPr>
            <a:spLocks noGrp="1"/>
          </p:cNvSpPr>
          <p:nvPr>
            <p:ph type="title"/>
          </p:nvPr>
        </p:nvSpPr>
        <p:spPr>
          <a:xfrm>
            <a:off x="683568" y="123478"/>
            <a:ext cx="7717500" cy="738900"/>
          </a:xfrm>
        </p:spPr>
        <p:txBody>
          <a:bodyPr/>
          <a:lstStyle/>
          <a:p>
            <a:pPr marL="12700" lvl="0">
              <a:spcBef>
                <a:spcPts val="105"/>
              </a:spcBef>
              <a:defRPr/>
            </a:pPr>
            <a:r>
              <a:rPr lang="en-US" sz="2800" dirty="0" smtClean="0">
                <a:solidFill>
                  <a:schemeClr val="accent1">
                    <a:lumMod val="75000"/>
                  </a:schemeClr>
                </a:solidFill>
              </a:rPr>
              <a:t/>
            </a:r>
            <a:br>
              <a:rPr lang="en-US" sz="2800" dirty="0" smtClean="0">
                <a:solidFill>
                  <a:schemeClr val="accent1">
                    <a:lumMod val="75000"/>
                  </a:schemeClr>
                </a:solidFill>
              </a:rPr>
            </a:br>
            <a:r>
              <a:rPr lang="en-US" sz="2800" dirty="0" smtClean="0">
                <a:solidFill>
                  <a:schemeClr val="accent1">
                    <a:lumMod val="75000"/>
                  </a:schemeClr>
                </a:solidFill>
              </a:rPr>
              <a:t>ALGORITHM AND DEPLOYMENT</a:t>
            </a:r>
            <a:endParaRPr lang="en-US" sz="2800" dirty="0">
              <a:solidFill>
                <a:schemeClr val="accent1">
                  <a:lumMod val="75000"/>
                </a:schemeClr>
              </a:solidFill>
            </a:endParaRPr>
          </a:p>
        </p:txBody>
      </p:sp>
      <p:sp>
        <p:nvSpPr>
          <p:cNvPr id="3" name="Rectangle 2"/>
          <p:cNvSpPr/>
          <p:nvPr/>
        </p:nvSpPr>
        <p:spPr>
          <a:xfrm>
            <a:off x="683568" y="1275606"/>
            <a:ext cx="8064896" cy="3539430"/>
          </a:xfrm>
          <a:prstGeom prst="rect">
            <a:avLst/>
          </a:prstGeom>
        </p:spPr>
        <p:txBody>
          <a:bodyPr wrap="square">
            <a:spAutoFit/>
          </a:bodyPr>
          <a:lstStyle/>
          <a:p>
            <a:pPr>
              <a:buClr>
                <a:schemeClr val="accent1">
                  <a:lumMod val="75000"/>
                </a:schemeClr>
              </a:buClr>
              <a:buFont typeface="Wingdings" pitchFamily="2" charset="2"/>
              <a:buChar char="ü"/>
            </a:pPr>
            <a:r>
              <a:rPr lang="en-US" dirty="0" smtClean="0">
                <a:solidFill>
                  <a:schemeClr val="tx1">
                    <a:lumMod val="20000"/>
                    <a:lumOff val="80000"/>
                  </a:schemeClr>
                </a:solidFill>
              </a:rPr>
              <a:t>The algorithm used for text-to-image generation involves deep learning techniques to learn the mapping between textual descriptions and images. </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 algorithm is trained on a dataset of images and their corresponding textual descriptions. Once trained, the algorithm can generate images from new textual descriptions.</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There are various open-source AI text-to-image generative models available, such as </a:t>
            </a:r>
            <a:r>
              <a:rPr lang="en-US" dirty="0" err="1" smtClean="0">
                <a:solidFill>
                  <a:schemeClr val="tx1">
                    <a:lumMod val="20000"/>
                    <a:lumOff val="80000"/>
                  </a:schemeClr>
                </a:solidFill>
              </a:rPr>
              <a:t>DeepDream</a:t>
            </a:r>
            <a:r>
              <a:rPr lang="en-US" dirty="0" smtClean="0">
                <a:solidFill>
                  <a:schemeClr val="tx1">
                    <a:lumMod val="20000"/>
                    <a:lumOff val="80000"/>
                  </a:schemeClr>
                </a:solidFill>
              </a:rPr>
              <a:t>, Stable Diffusion v1-5, and </a:t>
            </a:r>
            <a:r>
              <a:rPr lang="en-US" dirty="0" err="1" smtClean="0">
                <a:solidFill>
                  <a:schemeClr val="tx1">
                    <a:lumMod val="20000"/>
                    <a:lumOff val="80000"/>
                  </a:schemeClr>
                </a:solidFill>
              </a:rPr>
              <a:t>DeepFloyd</a:t>
            </a:r>
            <a:r>
              <a:rPr lang="en-US" dirty="0" smtClean="0">
                <a:solidFill>
                  <a:schemeClr val="tx1">
                    <a:lumMod val="20000"/>
                    <a:lumOff val="80000"/>
                  </a:schemeClr>
                </a:solidFill>
              </a:rPr>
              <a:t> IF. </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These models use natural language descriptions to create intricate visuals, making creative expression more accessible and efficient than ever before.</a:t>
            </a:r>
          </a:p>
          <a:p>
            <a:pPr>
              <a:buClr>
                <a:schemeClr val="accent1">
                  <a:lumMod val="75000"/>
                </a:schemeClr>
              </a:buClr>
              <a:buFont typeface="Wingdings" pitchFamily="2" charset="2"/>
              <a:buChar char="ü"/>
            </a:pPr>
            <a:endParaRPr lang="en-US" dirty="0" smtClean="0">
              <a:solidFill>
                <a:schemeClr val="tx1">
                  <a:lumMod val="20000"/>
                  <a:lumOff val="80000"/>
                </a:schemeClr>
              </a:solidFill>
            </a:endParaRPr>
          </a:p>
          <a:p>
            <a:pPr>
              <a:buClr>
                <a:schemeClr val="accent1">
                  <a:lumMod val="75000"/>
                </a:schemeClr>
              </a:buClr>
              <a:buFont typeface="Wingdings" pitchFamily="2" charset="2"/>
              <a:buChar char="ü"/>
            </a:pPr>
            <a:r>
              <a:rPr lang="en-US" dirty="0" smtClean="0">
                <a:solidFill>
                  <a:schemeClr val="tx1">
                    <a:lumMod val="20000"/>
                    <a:lumOff val="80000"/>
                  </a:schemeClr>
                </a:solidFill>
              </a:rPr>
              <a:t>In terms of deployment, SSD-1B is an open-source model that offers a remarkable combination of speed and compactness while maintaining excellent image quality. It is a 60% increase in speed and a 50% reduction in size compared to its predecessor, making it an ideal choice for real-time image generation and other applications that require resource-efficient solutions</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27534"/>
            <a:ext cx="8568952" cy="3108543"/>
          </a:xfrm>
          <a:prstGeom prst="rect">
            <a:avLst/>
          </a:prstGeom>
        </p:spPr>
        <p:txBody>
          <a:bodyPr wrap="square">
            <a:spAutoFit/>
          </a:bodyPr>
          <a:lstStyle/>
          <a:p>
            <a:pPr>
              <a:buClr>
                <a:schemeClr val="accent1">
                  <a:lumMod val="75000"/>
                </a:schemeClr>
              </a:buClr>
              <a:buFont typeface="Wingdings" pitchFamily="2" charset="2"/>
              <a:buChar char="v"/>
            </a:pPr>
            <a:r>
              <a:rPr lang="en-US" dirty="0" smtClean="0">
                <a:solidFill>
                  <a:schemeClr val="tx1">
                    <a:lumMod val="20000"/>
                    <a:lumOff val="80000"/>
                  </a:schemeClr>
                </a:solidFill>
              </a:rPr>
              <a:t>To ensure the successful implementation of the text-to-image generation system, a hybrid development approach that combines elements from both predictive and adaptive development strategies can be tailored to the project requirements and success needs. </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This approach can capitalize on the advantages of both predictive and adaptive models, enabling the project team to efficiently manage resources, identify and mitigate risks, deliver quality products/services on budget and within timeline constraints, and optimize development processes and workflows.</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In terms of software development approach, a brief guide on software development approach with 4 appropriate strategies and CTOs checklist for enterprises to follow in 2024 can be a useful resource.</a:t>
            </a:r>
          </a:p>
          <a:p>
            <a:pPr>
              <a:buClr>
                <a:schemeClr val="accent1">
                  <a:lumMod val="75000"/>
                </a:schemeClr>
              </a:buClr>
              <a:buFont typeface="Wingdings" pitchFamily="2" charset="2"/>
              <a:buChar char="v"/>
            </a:pPr>
            <a:endParaRPr lang="en-US" dirty="0" smtClean="0">
              <a:solidFill>
                <a:schemeClr val="tx1">
                  <a:lumMod val="20000"/>
                  <a:lumOff val="80000"/>
                </a:schemeClr>
              </a:solidFill>
            </a:endParaRPr>
          </a:p>
          <a:p>
            <a:pPr>
              <a:buClr>
                <a:schemeClr val="accent1">
                  <a:lumMod val="75000"/>
                </a:schemeClr>
              </a:buClr>
              <a:buFont typeface="Wingdings" pitchFamily="2" charset="2"/>
              <a:buChar char="v"/>
            </a:pPr>
            <a:r>
              <a:rPr lang="en-US" dirty="0" smtClean="0">
                <a:solidFill>
                  <a:schemeClr val="tx1">
                    <a:lumMod val="20000"/>
                    <a:lumOff val="80000"/>
                  </a:schemeClr>
                </a:solidFill>
              </a:rPr>
              <a:t>Lastly, recent developments in the field of text-to-image generation, such as Stable Diffusion, have the potential to revolutionize the way art is taught, offering new, cost-effective possibilities for visual art education</a:t>
            </a:r>
            <a:endParaRPr lang="en-US" dirty="0">
              <a:solidFill>
                <a:schemeClr val="tx1">
                  <a:lumMod val="20000"/>
                  <a:lumOff val="8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shibi\OneDrive\Pictures\Screenshots\Screenshot 2024-04-05 111909.png"/>
          <p:cNvPicPr>
            <a:picLocks noChangeAspect="1" noChangeArrowheads="1"/>
          </p:cNvPicPr>
          <p:nvPr/>
        </p:nvPicPr>
        <p:blipFill>
          <a:blip r:embed="rId2"/>
          <a:srcRect/>
          <a:stretch>
            <a:fillRect/>
          </a:stretch>
        </p:blipFill>
        <p:spPr bwMode="auto">
          <a:xfrm>
            <a:off x="539552" y="2643758"/>
            <a:ext cx="8002588" cy="1381125"/>
          </a:xfrm>
          <a:prstGeom prst="rect">
            <a:avLst/>
          </a:prstGeom>
          <a:noFill/>
        </p:spPr>
      </p:pic>
      <p:pic>
        <p:nvPicPr>
          <p:cNvPr id="2054" name="Picture 6" descr="C:\Users\shibi\OneDrive\Pictures\Screenshots\Screenshot 2024-04-05 111931.png"/>
          <p:cNvPicPr>
            <a:picLocks noChangeAspect="1" noChangeArrowheads="1"/>
          </p:cNvPicPr>
          <p:nvPr/>
        </p:nvPicPr>
        <p:blipFill>
          <a:blip r:embed="rId3"/>
          <a:srcRect/>
          <a:stretch>
            <a:fillRect/>
          </a:stretch>
        </p:blipFill>
        <p:spPr bwMode="auto">
          <a:xfrm>
            <a:off x="2555776" y="987574"/>
            <a:ext cx="3771900" cy="1428750"/>
          </a:xfrm>
          <a:prstGeom prst="rect">
            <a:avLst/>
          </a:prstGeom>
          <a:noFill/>
        </p:spPr>
      </p:pic>
      <p:sp>
        <p:nvSpPr>
          <p:cNvPr id="8" name="Rectangle 7"/>
          <p:cNvSpPr/>
          <p:nvPr/>
        </p:nvSpPr>
        <p:spPr>
          <a:xfrm>
            <a:off x="3491880" y="267494"/>
            <a:ext cx="1859805" cy="523220"/>
          </a:xfrm>
          <a:prstGeom prst="rect">
            <a:avLst/>
          </a:prstGeom>
        </p:spPr>
        <p:txBody>
          <a:bodyPr wrap="none">
            <a:spAutoFit/>
          </a:bodyPr>
          <a:lstStyle/>
          <a:p>
            <a:r>
              <a:rPr lang="en-US" sz="2800" b="1" dirty="0" smtClean="0">
                <a:solidFill>
                  <a:schemeClr val="accent1">
                    <a:lumMod val="75000"/>
                  </a:schemeClr>
                </a:solidFill>
              </a:rPr>
              <a:t>RESULTS</a:t>
            </a:r>
            <a:endParaRPr lang="en-US" sz="2800" b="1" dirty="0"/>
          </a:p>
        </p:txBody>
      </p:sp>
    </p:spTree>
  </p:cSld>
  <p:clrMapOvr>
    <a:masterClrMapping/>
  </p:clrMapOvr>
</p:sld>
</file>

<file path=ppt/theme/theme1.xml><?xml version="1.0" encoding="utf-8"?>
<a:theme xmlns:a="http://schemas.openxmlformats.org/drawingml/2006/main" name="Global Technology Investments Project Proposal Infographics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953</Words>
  <Application>Microsoft Office PowerPoint</Application>
  <PresentationFormat>On-screen Show (16:9)</PresentationFormat>
  <Paragraphs>67</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Dela Gothic One</vt:lpstr>
      <vt:lpstr>Fahkwang</vt:lpstr>
      <vt:lpstr>Chivo</vt:lpstr>
      <vt:lpstr>DM Sans</vt:lpstr>
      <vt:lpstr>Wingdings</vt:lpstr>
      <vt:lpstr>Trebuchet MS</vt:lpstr>
      <vt:lpstr>Open Sans Medium</vt:lpstr>
      <vt:lpstr>Global Technology Investments Project Proposal Infographics by Slidesgo</vt:lpstr>
      <vt:lpstr>Text-to-Image Generation</vt:lpstr>
      <vt:lpstr> Text-to-Image Generation </vt:lpstr>
      <vt:lpstr>AGENDA</vt:lpstr>
      <vt:lpstr>PROBLEM STATEMENT</vt:lpstr>
      <vt:lpstr>PROPOSED SYSTEM / SOLUTION      </vt:lpstr>
      <vt:lpstr>  SYSTEM DEVELOPMENT APPROACH</vt:lpstr>
      <vt:lpstr> ALGORITHM AND DEPLOYMENT</vt:lpstr>
      <vt:lpstr>Slide 8</vt:lpstr>
      <vt:lpstr>Slide 9</vt:lpstr>
      <vt:lpstr>  </vt:lpstr>
      <vt:lpstr>Slide 11</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Text-to-Image Generation</dc:title>
  <cp:lastModifiedBy>shibi cheran</cp:lastModifiedBy>
  <cp:revision>56</cp:revision>
  <dcterms:modified xsi:type="dcterms:W3CDTF">2024-04-05T05:54:52Z</dcterms:modified>
</cp:coreProperties>
</file>