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72" r:id="rId6"/>
    <p:sldId id="260" r:id="rId7"/>
    <p:sldId id="264" r:id="rId8"/>
    <p:sldId id="266" r:id="rId9"/>
    <p:sldId id="275" r:id="rId10"/>
    <p:sldId id="274" r:id="rId11"/>
    <p:sldId id="277" r:id="rId12"/>
    <p:sldId id="276"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1DBFAF-12C9-49DF-A2D7-80E7043F54BA}">
          <p14:sldIdLst>
            <p14:sldId id="256"/>
            <p14:sldId id="257"/>
            <p14:sldId id="258"/>
            <p14:sldId id="259"/>
            <p14:sldId id="272"/>
            <p14:sldId id="260"/>
            <p14:sldId id="264"/>
            <p14:sldId id="266"/>
            <p14:sldId id="275"/>
            <p14:sldId id="274"/>
            <p14:sldId id="277"/>
            <p14:sldId id="276"/>
            <p14:sldId id="268"/>
            <p14:sldId id="26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shnu ." initials="V." lastIdx="1" clrIdx="0">
    <p:extLst>
      <p:ext uri="{19B8F6BF-5375-455C-9EA6-DF929625EA0E}">
        <p15:presenceInfo xmlns:p15="http://schemas.microsoft.com/office/powerpoint/2012/main" userId="32ae72bbef1fbc4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96" autoAdjust="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120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F73AB0-6CCB-4C39-91DA-9D181AC75BFB}"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2413968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FF73AB0-6CCB-4C39-91DA-9D181AC75BFB}"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1786503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328948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739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2FF73AB0-6CCB-4C39-91DA-9D181AC75BFB}"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3754970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FF73AB0-6CCB-4C39-91DA-9D181AC75BFB}"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2029853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FF73AB0-6CCB-4C39-91DA-9D181AC75BFB}"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169832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F73AB0-6CCB-4C39-91DA-9D181AC75BFB}" type="datetimeFigureOut">
              <a:rPr lang="en-US" smtClean="0"/>
              <a:t>11/13/2024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66342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F73AB0-6CCB-4C39-91DA-9D181AC75BFB}" type="datetimeFigureOut">
              <a:rPr lang="en-US" smtClean="0"/>
              <a:t>11/13/2024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C23F04F-3B25-4554-9018-B99DD891D77A}" type="slidenum">
              <a:rPr lang="en-US" smtClean="0"/>
              <a:t>‹#›</a:t>
            </a:fld>
            <a:endParaRPr lang="en-US"/>
          </a:p>
        </p:txBody>
      </p:sp>
    </p:spTree>
    <p:extLst>
      <p:ext uri="{BB962C8B-B14F-4D97-AF65-F5344CB8AC3E}">
        <p14:creationId xmlns:p14="http://schemas.microsoft.com/office/powerpoint/2010/main" val="321456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2FF73AB0-6CCB-4C39-91DA-9D181AC75BFB}"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23F04F-3B25-4554-9018-B99DD891D77A}" type="slidenum">
              <a:rPr lang="en-US" smtClean="0"/>
              <a:t>‹#›</a:t>
            </a:fld>
            <a:endParaRPr lang="en-US"/>
          </a:p>
        </p:txBody>
      </p:sp>
    </p:spTree>
    <p:extLst>
      <p:ext uri="{BB962C8B-B14F-4D97-AF65-F5344CB8AC3E}">
        <p14:creationId xmlns:p14="http://schemas.microsoft.com/office/powerpoint/2010/main" val="405795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F73AB0-6CCB-4C39-91DA-9D181AC75BFB}" type="datetimeFigureOut">
              <a:rPr lang="en-US" smtClean="0"/>
              <a:t>11/13/2024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C23F04F-3B25-4554-9018-B99DD891D77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74493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E7BC-8E2C-4312-AC6F-64FD69D9502E}"/>
              </a:ext>
            </a:extLst>
          </p:cNvPr>
          <p:cNvSpPr>
            <a:spLocks noGrp="1"/>
          </p:cNvSpPr>
          <p:nvPr>
            <p:ph type="ctrTitle"/>
          </p:nvPr>
        </p:nvSpPr>
        <p:spPr>
          <a:xfrm>
            <a:off x="0" y="2592910"/>
            <a:ext cx="12192000" cy="1269726"/>
          </a:xfrm>
        </p:spPr>
        <p:txBody>
          <a:bodyPr>
            <a:normAutofit fontScale="90000"/>
          </a:bodyPr>
          <a:lstStyle/>
          <a:p>
            <a:pPr algn="ctr"/>
            <a:r>
              <a:rPr lang="en-US" sz="4000" dirty="0">
                <a:latin typeface="Times New Roman" panose="02020603050405020304" pitchFamily="18" charset="0"/>
                <a:cs typeface="Times New Roman" panose="02020603050405020304" pitchFamily="18" charset="0"/>
              </a:rPr>
              <a:t>Advanced Phishing Detection and Response System Leveraging Machine Learning for Real-Time Threat Mitigation and Protection.</a:t>
            </a:r>
          </a:p>
        </p:txBody>
      </p:sp>
      <p:sp>
        <p:nvSpPr>
          <p:cNvPr id="4" name="Rectangle 3">
            <a:extLst>
              <a:ext uri="{FF2B5EF4-FFF2-40B4-BE49-F238E27FC236}">
                <a16:creationId xmlns:a16="http://schemas.microsoft.com/office/drawing/2014/main" id="{48236A47-9C65-4732-8892-9DB5A805A357}"/>
              </a:ext>
            </a:extLst>
          </p:cNvPr>
          <p:cNvSpPr/>
          <p:nvPr/>
        </p:nvSpPr>
        <p:spPr>
          <a:xfrm>
            <a:off x="5977217" y="3244334"/>
            <a:ext cx="237566" cy="369332"/>
          </a:xfrm>
          <a:prstGeom prst="rect">
            <a:avLst/>
          </a:prstGeom>
        </p:spPr>
        <p:txBody>
          <a:bodyPr wrap="none">
            <a:spAutoFit/>
          </a:bodyPr>
          <a:lstStyle/>
          <a:p>
            <a:r>
              <a:rPr lang="en-US" dirty="0"/>
              <a:t> </a:t>
            </a:r>
          </a:p>
        </p:txBody>
      </p:sp>
      <p:pic>
        <p:nvPicPr>
          <p:cNvPr id="7" name="Picture 6">
            <a:extLst>
              <a:ext uri="{FF2B5EF4-FFF2-40B4-BE49-F238E27FC236}">
                <a16:creationId xmlns:a16="http://schemas.microsoft.com/office/drawing/2014/main" id="{0BA2801B-F176-46AA-90C8-3F9FDB578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4766" y="311486"/>
            <a:ext cx="8305151" cy="1177108"/>
          </a:xfrm>
          <a:prstGeom prst="rect">
            <a:avLst/>
          </a:prstGeom>
        </p:spPr>
      </p:pic>
      <p:sp>
        <p:nvSpPr>
          <p:cNvPr id="8" name="Subtitle 2">
            <a:extLst>
              <a:ext uri="{FF2B5EF4-FFF2-40B4-BE49-F238E27FC236}">
                <a16:creationId xmlns:a16="http://schemas.microsoft.com/office/drawing/2014/main" id="{EC0B4698-F4E6-491F-8EC2-7592E0608BEB}"/>
              </a:ext>
            </a:extLst>
          </p:cNvPr>
          <p:cNvSpPr txBox="1">
            <a:spLocks/>
          </p:cNvSpPr>
          <p:nvPr/>
        </p:nvSpPr>
        <p:spPr>
          <a:xfrm>
            <a:off x="7439511" y="4616348"/>
            <a:ext cx="3850015" cy="1269726"/>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200" b="1" dirty="0">
                <a:latin typeface="Times New Roman" panose="02020603050405020304" pitchFamily="18" charset="0"/>
                <a:cs typeface="Times New Roman" panose="02020603050405020304" pitchFamily="18" charset="0"/>
              </a:rPr>
              <a:t>Presented By</a:t>
            </a:r>
          </a:p>
          <a:p>
            <a:pPr algn="l"/>
            <a:r>
              <a:rPr lang="en-US" sz="1900" dirty="0" err="1">
                <a:latin typeface="Times New Roman" panose="02020603050405020304" pitchFamily="18" charset="0"/>
                <a:cs typeface="Times New Roman" panose="02020603050405020304" pitchFamily="18" charset="0"/>
              </a:rPr>
              <a:t>Mr.V.T.Vishnu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sah</a:t>
            </a:r>
            <a:r>
              <a:rPr lang="en-US" sz="1900" dirty="0">
                <a:latin typeface="Times New Roman" panose="02020603050405020304" pitchFamily="18" charset="0"/>
                <a:cs typeface="Times New Roman" panose="02020603050405020304" pitchFamily="18" charset="0"/>
              </a:rPr>
              <a:t>- 211061101505</a:t>
            </a:r>
          </a:p>
          <a:p>
            <a:pPr algn="l"/>
            <a:r>
              <a:rPr lang="en-US" sz="1900" dirty="0" err="1">
                <a:latin typeface="Times New Roman" panose="02020603050405020304" pitchFamily="18" charset="0"/>
                <a:cs typeface="Times New Roman" panose="02020603050405020304" pitchFamily="18" charset="0"/>
              </a:rPr>
              <a:t>Mr</a:t>
            </a:r>
            <a:r>
              <a:rPr lang="en-US" sz="1900" dirty="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M.Vetrivel</a:t>
            </a:r>
            <a:r>
              <a:rPr lang="en-US" sz="1900" dirty="0">
                <a:latin typeface="Times New Roman" panose="02020603050405020304" pitchFamily="18" charset="0"/>
                <a:cs typeface="Times New Roman" panose="02020603050405020304" pitchFamily="18" charset="0"/>
              </a:rPr>
              <a:t>- 211061101494</a:t>
            </a:r>
          </a:p>
          <a:p>
            <a:pPr algn="l"/>
            <a:r>
              <a:rPr lang="en-US" sz="1900" dirty="0" err="1">
                <a:latin typeface="Times New Roman" panose="02020603050405020304" pitchFamily="18" charset="0"/>
                <a:cs typeface="Times New Roman" panose="02020603050405020304" pitchFamily="18" charset="0"/>
              </a:rPr>
              <a:t>Mr.B.Tarun</a:t>
            </a:r>
            <a:r>
              <a:rPr lang="en-US" sz="1900" dirty="0">
                <a:latin typeface="Times New Roman" panose="02020603050405020304" pitchFamily="18" charset="0"/>
                <a:cs typeface="Times New Roman" panose="02020603050405020304" pitchFamily="18" charset="0"/>
              </a:rPr>
              <a:t> Vikash- 211061101831</a:t>
            </a:r>
          </a:p>
        </p:txBody>
      </p:sp>
      <p:sp>
        <p:nvSpPr>
          <p:cNvPr id="9" name="Subtitle 2">
            <a:extLst>
              <a:ext uri="{FF2B5EF4-FFF2-40B4-BE49-F238E27FC236}">
                <a16:creationId xmlns:a16="http://schemas.microsoft.com/office/drawing/2014/main" id="{09ABC41C-F064-467C-8D55-D7E45DECCBA3}"/>
              </a:ext>
            </a:extLst>
          </p:cNvPr>
          <p:cNvSpPr txBox="1">
            <a:spLocks/>
          </p:cNvSpPr>
          <p:nvPr/>
        </p:nvSpPr>
        <p:spPr>
          <a:xfrm>
            <a:off x="4902648" y="4616348"/>
            <a:ext cx="1730189" cy="701207"/>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Project Guide</a:t>
            </a:r>
          </a:p>
          <a:p>
            <a:r>
              <a:rPr lang="en-US" sz="1800" dirty="0" err="1">
                <a:latin typeface="Times New Roman" panose="02020603050405020304" pitchFamily="18" charset="0"/>
                <a:cs typeface="Times New Roman" panose="02020603050405020304" pitchFamily="18" charset="0"/>
              </a:rPr>
              <a:t>Mrs.S.Divya</a:t>
            </a:r>
            <a:endParaRPr lang="en-US"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C5589643-3B60-40D6-A13B-4574B162BF4E}"/>
              </a:ext>
            </a:extLst>
          </p:cNvPr>
          <p:cNvSpPr txBox="1">
            <a:spLocks/>
          </p:cNvSpPr>
          <p:nvPr/>
        </p:nvSpPr>
        <p:spPr>
          <a:xfrm>
            <a:off x="1943424" y="1663439"/>
            <a:ext cx="8305151" cy="950179"/>
          </a:xfrm>
          <a:prstGeom prst="rect">
            <a:avLst/>
          </a:prstGeom>
        </p:spPr>
        <p:txBody>
          <a:bodyPr vert="horz" lIns="91440" tIns="45720" rIns="91440" bIns="45720" rtlCol="0" anchor="t">
            <a:noAutofit/>
          </a:bodyPr>
          <a:lstStyle>
            <a:lvl1pPr algn="l" defTabSz="914400" rtl="0" eaLnBrk="1" latinLnBrk="0" hangingPunct="1">
              <a:lnSpc>
                <a:spcPct val="80000"/>
              </a:lnSpc>
              <a:spcBef>
                <a:spcPct val="0"/>
              </a:spcBef>
              <a:buNone/>
              <a:defRPr sz="7200" kern="1200" cap="all" baseline="0">
                <a:solidFill>
                  <a:schemeClr val="bg1"/>
                </a:solidFill>
                <a:latin typeface="+mj-lt"/>
                <a:ea typeface="+mj-ea"/>
                <a:cs typeface="+mj-cs"/>
              </a:defRPr>
            </a:lvl1pPr>
          </a:lstStyle>
          <a:p>
            <a:pPr algn="ctr"/>
            <a:r>
              <a:rPr lang="en-US" sz="2000"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r>
              <a:rPr lang="en-US" sz="2000" dirty="0">
                <a:solidFill>
                  <a:schemeClr val="tx1"/>
                </a:solidFill>
                <a:latin typeface="Times New Roman" panose="02020603050405020304" pitchFamily="18" charset="0"/>
                <a:cs typeface="Times New Roman" panose="02020603050405020304" pitchFamily="18" charset="0"/>
              </a:rPr>
              <a:t>Batch-11</a:t>
            </a:r>
          </a:p>
        </p:txBody>
      </p:sp>
      <p:sp>
        <p:nvSpPr>
          <p:cNvPr id="11" name="Title 1">
            <a:extLst>
              <a:ext uri="{FF2B5EF4-FFF2-40B4-BE49-F238E27FC236}">
                <a16:creationId xmlns:a16="http://schemas.microsoft.com/office/drawing/2014/main" id="{D65CBCDF-065C-4913-97E8-CADE4CF02D9B}"/>
              </a:ext>
            </a:extLst>
          </p:cNvPr>
          <p:cNvSpPr txBox="1">
            <a:spLocks/>
          </p:cNvSpPr>
          <p:nvPr/>
        </p:nvSpPr>
        <p:spPr>
          <a:xfrm>
            <a:off x="773953" y="4514060"/>
            <a:ext cx="3757407" cy="966155"/>
          </a:xfrm>
          <a:prstGeom prst="rect">
            <a:avLst/>
          </a:prstGeom>
        </p:spPr>
        <p:txBody>
          <a:bodyPr vert="horz" lIns="91440" tIns="45720" rIns="91440" bIns="45720" rtlCol="0" anchor="b">
            <a:normAutofit fontScale="92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400" b="1" dirty="0">
                <a:latin typeface="Times New Roman" panose="02020603050405020304" pitchFamily="18" charset="0"/>
                <a:cs typeface="Times New Roman" panose="02020603050405020304" pitchFamily="18" charset="0"/>
              </a:rPr>
              <a:t>Project Coordinators</a:t>
            </a:r>
          </a:p>
          <a:p>
            <a:pPr algn="ctr"/>
            <a:r>
              <a:rPr lang="en-US" sz="2000" dirty="0">
                <a:latin typeface="Times New Roman" panose="02020603050405020304" pitchFamily="18" charset="0"/>
                <a:cs typeface="Times New Roman" panose="02020603050405020304" pitchFamily="18" charset="0"/>
              </a:rPr>
              <a:t>Dr. G. Soniya </a:t>
            </a:r>
            <a:r>
              <a:rPr lang="en-US" sz="2000" dirty="0" err="1">
                <a:latin typeface="Times New Roman" panose="02020603050405020304" pitchFamily="18" charset="0"/>
                <a:cs typeface="Times New Roman" panose="02020603050405020304" pitchFamily="18" charset="0"/>
              </a:rPr>
              <a:t>Priyatharsini</a:t>
            </a:r>
            <a:r>
              <a:rPr lang="en-US" sz="2000" b="0" i="0" u="none" strike="noStrike" cap="none" dirty="0">
                <a:solidFill>
                  <a:schemeClr val="dk1"/>
                </a:solidFill>
                <a:latin typeface="Times New Roman"/>
                <a:ea typeface="Times New Roman"/>
                <a:cs typeface="Times New Roman"/>
                <a:sym typeface="Times New Roman"/>
              </a:rPr>
              <a:t> /Prof- CSE</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Mr. G. </a:t>
            </a:r>
            <a:r>
              <a:rPr lang="en-US" sz="2000" dirty="0" err="1">
                <a:latin typeface="Times New Roman" panose="02020603050405020304" pitchFamily="18" charset="0"/>
                <a:cs typeface="Times New Roman" panose="02020603050405020304" pitchFamily="18" charset="0"/>
              </a:rPr>
              <a:t>Senthilvelan</a:t>
            </a:r>
            <a:r>
              <a:rPr lang="en-US" sz="2000" b="0" i="0" u="none" strike="noStrike" cap="none" dirty="0">
                <a:solidFill>
                  <a:schemeClr val="dk1"/>
                </a:solidFill>
                <a:latin typeface="Times New Roman"/>
                <a:ea typeface="Times New Roman"/>
                <a:cs typeface="Times New Roman"/>
                <a:sym typeface="Times New Roman"/>
              </a:rPr>
              <a:t> /</a:t>
            </a:r>
            <a:r>
              <a:rPr lang="en-US" sz="2000" b="0" i="0" u="none" strike="noStrike" cap="none" dirty="0" err="1">
                <a:solidFill>
                  <a:schemeClr val="dk1"/>
                </a:solidFill>
                <a:latin typeface="Times New Roman"/>
                <a:ea typeface="Times New Roman"/>
                <a:cs typeface="Times New Roman"/>
                <a:sym typeface="Times New Roman"/>
              </a:rPr>
              <a:t>Asst.Prof</a:t>
            </a:r>
            <a:r>
              <a:rPr lang="en-US" sz="2000" b="0" i="0" u="none" strike="noStrike" cap="none" dirty="0">
                <a:solidFill>
                  <a:schemeClr val="dk1"/>
                </a:solidFill>
                <a:latin typeface="Times New Roman"/>
                <a:ea typeface="Times New Roman"/>
                <a:cs typeface="Times New Roman"/>
                <a:sym typeface="Times New Roman"/>
              </a:rPr>
              <a:t>- CSE</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CC1FEAE-BFDD-5891-3DEE-18097BE96FB7}"/>
              </a:ext>
            </a:extLst>
          </p:cNvPr>
          <p:cNvSpPr txBox="1"/>
          <p:nvPr/>
        </p:nvSpPr>
        <p:spPr>
          <a:xfrm>
            <a:off x="4902648" y="2187232"/>
            <a:ext cx="2971758" cy="461665"/>
          </a:xfrm>
          <a:prstGeom prst="rect">
            <a:avLst/>
          </a:prstGeom>
          <a:noFill/>
        </p:spPr>
        <p:txBody>
          <a:bodyPr wrap="square" rtlCol="0">
            <a:spAutoFit/>
          </a:bodyPr>
          <a:lstStyle/>
          <a:p>
            <a:pPr marL="0" marR="0" lvl="0" indent="0" algn="l" rtl="0">
              <a:spcBef>
                <a:spcPts val="0"/>
              </a:spcBef>
              <a:spcAft>
                <a:spcPts val="0"/>
              </a:spcAft>
              <a:buClr>
                <a:srgbClr val="000000"/>
              </a:buClr>
              <a:buSzPts val="2800"/>
              <a:buFont typeface="Arial"/>
              <a:buNone/>
            </a:pPr>
            <a:r>
              <a:rPr lang="en-US" sz="2400" b="1" dirty="0">
                <a:solidFill>
                  <a:schemeClr val="dk1"/>
                </a:solidFill>
                <a:latin typeface="Times New Roman"/>
                <a:ea typeface="Times New Roman"/>
                <a:cs typeface="Times New Roman"/>
                <a:sym typeface="Times New Roman"/>
              </a:rPr>
              <a:t>Phase I</a:t>
            </a:r>
            <a:r>
              <a:rPr lang="en-US" sz="2400" b="1" i="0" u="none" strike="noStrike" cap="none" dirty="0">
                <a:solidFill>
                  <a:schemeClr val="dk1"/>
                </a:solidFill>
                <a:latin typeface="Times New Roman"/>
                <a:ea typeface="Times New Roman"/>
                <a:cs typeface="Times New Roman"/>
                <a:sym typeface="Times New Roman"/>
              </a:rPr>
              <a:t> Review</a:t>
            </a:r>
          </a:p>
        </p:txBody>
      </p:sp>
    </p:spTree>
    <p:extLst>
      <p:ext uri="{BB962C8B-B14F-4D97-AF65-F5344CB8AC3E}">
        <p14:creationId xmlns:p14="http://schemas.microsoft.com/office/powerpoint/2010/main" val="3538373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4BA2E-3E76-4D21-9956-FEFFAFAC4A7D}"/>
              </a:ext>
            </a:extLst>
          </p:cNvPr>
          <p:cNvSpPr txBox="1">
            <a:spLocks/>
          </p:cNvSpPr>
          <p:nvPr/>
        </p:nvSpPr>
        <p:spPr>
          <a:xfrm>
            <a:off x="652630" y="1436744"/>
            <a:ext cx="10427746" cy="5303111"/>
          </a:xfrm>
          <a:prstGeom prst="rect">
            <a:avLst/>
          </a:prstGeom>
        </p:spPr>
        <p:txBody>
          <a:bodyPr numCol="1">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01168" lvl="1" indent="0">
              <a:lnSpc>
                <a:spcPct val="100000"/>
              </a:lnSpc>
              <a:buNone/>
            </a:pPr>
            <a:r>
              <a:rPr lang="en-US" sz="2000" b="1" dirty="0"/>
              <a:t>Continuous Learning: </a:t>
            </a:r>
            <a:r>
              <a:rPr lang="en-US" sz="2000" dirty="0"/>
              <a:t>Updates the detection model with new data to improve accuracy and adapt to evolving phishing tactics.</a:t>
            </a:r>
          </a:p>
          <a:p>
            <a:pPr marL="201168" lvl="1" indent="0">
              <a:lnSpc>
                <a:spcPct val="100000"/>
              </a:lnSpc>
              <a:buNone/>
            </a:pPr>
            <a:r>
              <a:rPr lang="en-US" sz="2000" b="1" dirty="0"/>
              <a:t>Automated Response: </a:t>
            </a:r>
            <a:r>
              <a:rPr lang="en-US" sz="2000" dirty="0"/>
              <a:t>Takes immediate action, such as blocking access or isolating threats, for real-time phishing detection and mitigation.</a:t>
            </a:r>
          </a:p>
          <a:p>
            <a:pPr marL="201168" lvl="1" indent="0">
              <a:lnSpc>
                <a:spcPct val="100000"/>
              </a:lnSpc>
              <a:buNone/>
            </a:pPr>
            <a:r>
              <a:rPr lang="en-US" sz="2000" b="1" dirty="0"/>
              <a:t>Image Analysis</a:t>
            </a:r>
            <a:r>
              <a:rPr lang="en-US" sz="2000" dirty="0"/>
              <a:t>: Extracts and scans integrated links within images to detect hidden phishing attempts.</a:t>
            </a:r>
          </a:p>
          <a:p>
            <a:pPr marL="201168" lvl="1" indent="0">
              <a:lnSpc>
                <a:spcPct val="100000"/>
              </a:lnSpc>
              <a:buNone/>
            </a:pPr>
            <a:r>
              <a:rPr lang="en-US" sz="2000" b="1" dirty="0"/>
              <a:t>User Interaction Monitoring</a:t>
            </a:r>
            <a:r>
              <a:rPr lang="en-US" sz="2000" dirty="0"/>
              <a:t>: Observes how users interact with links and websites to detect unusual behaviors.</a:t>
            </a:r>
          </a:p>
          <a:p>
            <a:pPr marL="201168" lvl="1" indent="0">
              <a:lnSpc>
                <a:spcPct val="100000"/>
              </a:lnSpc>
              <a:buNone/>
            </a:pPr>
            <a:r>
              <a:rPr lang="en-US" sz="2000" b="1" dirty="0"/>
              <a:t>Session Analysis</a:t>
            </a:r>
            <a:r>
              <a:rPr lang="en-US" sz="2000" dirty="0"/>
              <a:t>: Tracks the user's session data to identify potential phishing attempts.</a:t>
            </a:r>
          </a:p>
          <a:p>
            <a:pPr marL="0" indent="0">
              <a:buNone/>
            </a:pPr>
            <a:endParaRPr lang="en-US" sz="1600" dirty="0"/>
          </a:p>
        </p:txBody>
      </p:sp>
      <p:sp>
        <p:nvSpPr>
          <p:cNvPr id="4" name="Title 1">
            <a:extLst>
              <a:ext uri="{FF2B5EF4-FFF2-40B4-BE49-F238E27FC236}">
                <a16:creationId xmlns:a16="http://schemas.microsoft.com/office/drawing/2014/main" id="{6E24CA45-A13D-4C6D-A7CE-5F64AC4A1E01}"/>
              </a:ext>
            </a:extLst>
          </p:cNvPr>
          <p:cNvSpPr txBox="1">
            <a:spLocks/>
          </p:cNvSpPr>
          <p:nvPr/>
        </p:nvSpPr>
        <p:spPr>
          <a:xfrm>
            <a:off x="598842" y="209974"/>
            <a:ext cx="4466217" cy="66458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cs typeface="Times New Roman" panose="02020603050405020304" pitchFamily="18" charset="0"/>
              </a:rPr>
              <a:t>Proposed System</a:t>
            </a:r>
          </a:p>
        </p:txBody>
      </p:sp>
      <p:cxnSp>
        <p:nvCxnSpPr>
          <p:cNvPr id="7" name="Straight Connector 6">
            <a:extLst>
              <a:ext uri="{FF2B5EF4-FFF2-40B4-BE49-F238E27FC236}">
                <a16:creationId xmlns:a16="http://schemas.microsoft.com/office/drawing/2014/main" id="{D20E57CA-C2B8-464B-9294-BB44A03A3FF4}"/>
              </a:ext>
            </a:extLst>
          </p:cNvPr>
          <p:cNvCxnSpPr>
            <a:cxnSpLocks/>
          </p:cNvCxnSpPr>
          <p:nvPr/>
        </p:nvCxnSpPr>
        <p:spPr>
          <a:xfrm>
            <a:off x="598842" y="959224"/>
            <a:ext cx="10427746"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96813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4BA2E-3E76-4D21-9956-FEFFAFAC4A7D}"/>
              </a:ext>
            </a:extLst>
          </p:cNvPr>
          <p:cNvSpPr txBox="1">
            <a:spLocks/>
          </p:cNvSpPr>
          <p:nvPr/>
        </p:nvSpPr>
        <p:spPr>
          <a:xfrm>
            <a:off x="652630" y="1436744"/>
            <a:ext cx="10427746" cy="5303111"/>
          </a:xfrm>
          <a:prstGeom prst="rect">
            <a:avLst/>
          </a:prstGeom>
        </p:spPr>
        <p:txBody>
          <a:bodyPr numCol="1">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endParaRPr lang="en-US" sz="1600" dirty="0"/>
          </a:p>
        </p:txBody>
      </p:sp>
      <p:sp>
        <p:nvSpPr>
          <p:cNvPr id="4" name="Title 1">
            <a:extLst>
              <a:ext uri="{FF2B5EF4-FFF2-40B4-BE49-F238E27FC236}">
                <a16:creationId xmlns:a16="http://schemas.microsoft.com/office/drawing/2014/main" id="{6E24CA45-A13D-4C6D-A7CE-5F64AC4A1E01}"/>
              </a:ext>
            </a:extLst>
          </p:cNvPr>
          <p:cNvSpPr txBox="1">
            <a:spLocks/>
          </p:cNvSpPr>
          <p:nvPr/>
        </p:nvSpPr>
        <p:spPr>
          <a:xfrm>
            <a:off x="652630" y="209974"/>
            <a:ext cx="4466217" cy="66458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cs typeface="Times New Roman" panose="02020603050405020304" pitchFamily="18" charset="0"/>
              </a:rPr>
              <a:t>Working Principle</a:t>
            </a:r>
          </a:p>
        </p:txBody>
      </p:sp>
      <p:cxnSp>
        <p:nvCxnSpPr>
          <p:cNvPr id="7" name="Straight Connector 6">
            <a:extLst>
              <a:ext uri="{FF2B5EF4-FFF2-40B4-BE49-F238E27FC236}">
                <a16:creationId xmlns:a16="http://schemas.microsoft.com/office/drawing/2014/main" id="{D20E57CA-C2B8-464B-9294-BB44A03A3FF4}"/>
              </a:ext>
            </a:extLst>
          </p:cNvPr>
          <p:cNvCxnSpPr>
            <a:cxnSpLocks/>
          </p:cNvCxnSpPr>
          <p:nvPr/>
        </p:nvCxnSpPr>
        <p:spPr>
          <a:xfrm>
            <a:off x="598842" y="959224"/>
            <a:ext cx="10427746"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a:extLst>
              <a:ext uri="{FF2B5EF4-FFF2-40B4-BE49-F238E27FC236}">
                <a16:creationId xmlns:a16="http://schemas.microsoft.com/office/drawing/2014/main" id="{95073F37-9B98-3327-9CC8-F28BA4AC74EA}"/>
              </a:ext>
            </a:extLst>
          </p:cNvPr>
          <p:cNvPicPr>
            <a:picLocks noChangeAspect="1"/>
          </p:cNvPicPr>
          <p:nvPr/>
        </p:nvPicPr>
        <p:blipFill>
          <a:blip r:embed="rId2"/>
          <a:stretch>
            <a:fillRect/>
          </a:stretch>
        </p:blipFill>
        <p:spPr>
          <a:xfrm>
            <a:off x="1698475" y="1048305"/>
            <a:ext cx="7232165" cy="5303111"/>
          </a:xfrm>
          <a:prstGeom prst="rect">
            <a:avLst/>
          </a:prstGeom>
        </p:spPr>
      </p:pic>
    </p:spTree>
    <p:extLst>
      <p:ext uri="{BB962C8B-B14F-4D97-AF65-F5344CB8AC3E}">
        <p14:creationId xmlns:p14="http://schemas.microsoft.com/office/powerpoint/2010/main" val="105663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4BA2E-3E76-4D21-9956-FEFFAFAC4A7D}"/>
              </a:ext>
            </a:extLst>
          </p:cNvPr>
          <p:cNvSpPr txBox="1">
            <a:spLocks/>
          </p:cNvSpPr>
          <p:nvPr/>
        </p:nvSpPr>
        <p:spPr>
          <a:xfrm>
            <a:off x="652630" y="1436744"/>
            <a:ext cx="10427746" cy="5303111"/>
          </a:xfrm>
          <a:prstGeom prst="rect">
            <a:avLst/>
          </a:prstGeom>
        </p:spPr>
        <p:txBody>
          <a:bodyPr numCol="1">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sz="2400" b="0" dirty="0">
                <a:cs typeface="Calibri" panose="020F0502020204030204" pitchFamily="34" charset="0"/>
              </a:rPr>
              <a:t>A robust phishing detection and response system is crucial for safeguarding against cyber threats. By integrating advanced machine learning algorithms and real-time monitoring, suspicious activities can be swiftly identified and mitigated. Continuous user education and awareness are essential components, enhancing overall resilience. Automated incident response capabilities streamline reaction times, minimizing potential damage and ensuring swift recovery. Together, these measures create a proactive defense strategy against evolving phishing tactics.</a:t>
            </a:r>
            <a:endParaRPr lang="en-US" sz="2400" b="0" dirty="0">
              <a:cs typeface="Times New Roman" panose="02020603050405020304" pitchFamily="18" charset="0"/>
            </a:endParaRPr>
          </a:p>
          <a:p>
            <a:pPr marL="0" indent="0">
              <a:buNone/>
            </a:pPr>
            <a:endParaRPr lang="en-US" sz="2400" dirty="0"/>
          </a:p>
        </p:txBody>
      </p:sp>
      <p:sp>
        <p:nvSpPr>
          <p:cNvPr id="4" name="Title 1">
            <a:extLst>
              <a:ext uri="{FF2B5EF4-FFF2-40B4-BE49-F238E27FC236}">
                <a16:creationId xmlns:a16="http://schemas.microsoft.com/office/drawing/2014/main" id="{6E24CA45-A13D-4C6D-A7CE-5F64AC4A1E01}"/>
              </a:ext>
            </a:extLst>
          </p:cNvPr>
          <p:cNvSpPr txBox="1">
            <a:spLocks/>
          </p:cNvSpPr>
          <p:nvPr/>
        </p:nvSpPr>
        <p:spPr>
          <a:xfrm>
            <a:off x="415962" y="201109"/>
            <a:ext cx="4466217" cy="66458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800" dirty="0">
                <a:cs typeface="Times New Roman" panose="02020603050405020304" pitchFamily="18" charset="0"/>
              </a:rPr>
              <a:t>Conclusion</a:t>
            </a:r>
            <a:endParaRPr lang="en-US" dirty="0">
              <a:cs typeface="Times New Roman" panose="02020603050405020304" pitchFamily="18" charset="0"/>
            </a:endParaRPr>
          </a:p>
        </p:txBody>
      </p:sp>
      <p:cxnSp>
        <p:nvCxnSpPr>
          <p:cNvPr id="7" name="Straight Connector 6">
            <a:extLst>
              <a:ext uri="{FF2B5EF4-FFF2-40B4-BE49-F238E27FC236}">
                <a16:creationId xmlns:a16="http://schemas.microsoft.com/office/drawing/2014/main" id="{D20E57CA-C2B8-464B-9294-BB44A03A3FF4}"/>
              </a:ext>
            </a:extLst>
          </p:cNvPr>
          <p:cNvCxnSpPr>
            <a:cxnSpLocks/>
          </p:cNvCxnSpPr>
          <p:nvPr/>
        </p:nvCxnSpPr>
        <p:spPr>
          <a:xfrm>
            <a:off x="598842" y="959224"/>
            <a:ext cx="10427746"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896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4BA2E-3E76-4D21-9956-FEFFAFAC4A7D}"/>
              </a:ext>
            </a:extLst>
          </p:cNvPr>
          <p:cNvSpPr txBox="1">
            <a:spLocks/>
          </p:cNvSpPr>
          <p:nvPr/>
        </p:nvSpPr>
        <p:spPr>
          <a:xfrm>
            <a:off x="598842" y="1276972"/>
            <a:ext cx="11014038" cy="4778387"/>
          </a:xfrm>
          <a:prstGeom prst="rect">
            <a:avLst/>
          </a:prstGeom>
        </p:spPr>
        <p:txBody>
          <a:bodyPr numCol="2">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cs typeface="Times New Roman" panose="02020603050405020304" pitchFamily="18" charset="0"/>
              </a:rPr>
              <a:t>[1]  Difference Between Static Malware Analysis   and Dynamic Malware Analysis | Difference Between | Static Malware Analysis vs Dynamic Malware Analysis. (2018).</a:t>
            </a:r>
          </a:p>
          <a:p>
            <a:pPr marL="0" indent="0">
              <a:buFont typeface="Calibri" panose="020F0502020204030204" pitchFamily="34" charset="0"/>
              <a:buNone/>
            </a:pPr>
            <a:r>
              <a:rPr lang="en-US" dirty="0">
                <a:cs typeface="Times New Roman" panose="02020603050405020304" pitchFamily="18" charset="0"/>
              </a:rPr>
              <a:t>[2] R. Wang, Y. Zhu, J. Tan, and B. Zhou, “Detection of malicious web pages based on hybrid analysis,” J. Inf. </a:t>
            </a:r>
            <a:r>
              <a:rPr lang="en-US" dirty="0" err="1">
                <a:cs typeface="Times New Roman" panose="02020603050405020304" pitchFamily="18" charset="0"/>
              </a:rPr>
              <a:t>Secur</a:t>
            </a:r>
            <a:r>
              <a:rPr lang="en-US" dirty="0">
                <a:cs typeface="Times New Roman" panose="02020603050405020304" pitchFamily="18" charset="0"/>
              </a:rPr>
              <a:t>. Appl., vol. 35, 2017. </a:t>
            </a:r>
          </a:p>
          <a:p>
            <a:pPr marL="0" indent="0">
              <a:buFont typeface="Calibri" panose="020F0502020204030204" pitchFamily="34" charset="0"/>
              <a:buNone/>
            </a:pPr>
            <a:r>
              <a:rPr lang="en-US" dirty="0">
                <a:cs typeface="Times New Roman" panose="02020603050405020304" pitchFamily="18" charset="0"/>
              </a:rPr>
              <a:t>[3] M. F. Ansari, P. K. Sharma, and B. Dash, “Prevention of phishing attacks using AI-based Cybersecurity Awareness Training,” International Journal of Smart Sensor and </a:t>
            </a:r>
            <a:r>
              <a:rPr lang="en-US" dirty="0" err="1">
                <a:cs typeface="Times New Roman" panose="02020603050405020304" pitchFamily="18" charset="0"/>
              </a:rPr>
              <a:t>Adhoc</a:t>
            </a:r>
            <a:r>
              <a:rPr lang="en-US" dirty="0">
                <a:cs typeface="Times New Roman" panose="02020603050405020304" pitchFamily="18" charset="0"/>
              </a:rPr>
              <a:t> Network., Mar. 2022. </a:t>
            </a:r>
          </a:p>
          <a:p>
            <a:pPr marL="0" indent="0">
              <a:buFont typeface="Calibri" panose="020F0502020204030204" pitchFamily="34" charset="0"/>
              <a:buNone/>
            </a:pPr>
            <a:r>
              <a:rPr lang="en-US" dirty="0">
                <a:cs typeface="Times New Roman" panose="02020603050405020304" pitchFamily="18" charset="0"/>
              </a:rPr>
              <a:t>[4] F. </a:t>
            </a:r>
            <a:r>
              <a:rPr lang="en-US" dirty="0" err="1">
                <a:cs typeface="Times New Roman" panose="02020603050405020304" pitchFamily="18" charset="0"/>
              </a:rPr>
              <a:t>Çolhak</a:t>
            </a:r>
            <a:r>
              <a:rPr lang="en-US" dirty="0">
                <a:cs typeface="Times New Roman" panose="02020603050405020304" pitchFamily="18" charset="0"/>
              </a:rPr>
              <a:t>, M. İ. Ecevit, B. E. </a:t>
            </a:r>
            <a:r>
              <a:rPr lang="en-US" dirty="0" err="1">
                <a:cs typeface="Times New Roman" panose="02020603050405020304" pitchFamily="18" charset="0"/>
              </a:rPr>
              <a:t>Uçar</a:t>
            </a:r>
            <a:r>
              <a:rPr lang="en-US" dirty="0">
                <a:cs typeface="Times New Roman" panose="02020603050405020304" pitchFamily="18" charset="0"/>
              </a:rPr>
              <a:t>, R. </a:t>
            </a:r>
            <a:r>
              <a:rPr lang="en-US" dirty="0" err="1">
                <a:cs typeface="Times New Roman" panose="02020603050405020304" pitchFamily="18" charset="0"/>
              </a:rPr>
              <a:t>Creutzburg</a:t>
            </a:r>
            <a:r>
              <a:rPr lang="en-US" dirty="0">
                <a:cs typeface="Times New Roman" panose="02020603050405020304" pitchFamily="18" charset="0"/>
              </a:rPr>
              <a:t>, and H. </a:t>
            </a:r>
            <a:r>
              <a:rPr lang="en-US" dirty="0" err="1">
                <a:cs typeface="Times New Roman" panose="02020603050405020304" pitchFamily="18" charset="0"/>
              </a:rPr>
              <a:t>Dağ</a:t>
            </a:r>
            <a:r>
              <a:rPr lang="en-US" dirty="0">
                <a:cs typeface="Times New Roman" panose="02020603050405020304" pitchFamily="18" charset="0"/>
              </a:rPr>
              <a:t>, </a:t>
            </a:r>
            <a:r>
              <a:rPr lang="en-US" dirty="0" err="1">
                <a:cs typeface="Times New Roman" panose="02020603050405020304" pitchFamily="18" charset="0"/>
              </a:rPr>
              <a:t>arXiv</a:t>
            </a:r>
            <a:r>
              <a:rPr lang="en-US" dirty="0">
                <a:cs typeface="Times New Roman" panose="02020603050405020304" pitchFamily="18" charset="0"/>
              </a:rPr>
              <a:t> “Phishing Website Detection through Multi-Model Analysis of HTML Content,” Aug 2022.</a:t>
            </a:r>
          </a:p>
          <a:p>
            <a:pPr marL="0" indent="0">
              <a:buFont typeface="Calibri" panose="020F0502020204030204" pitchFamily="34" charset="0"/>
              <a:buNone/>
            </a:pPr>
            <a:r>
              <a:rPr lang="en-US" dirty="0">
                <a:cs typeface="Times New Roman" panose="02020603050405020304" pitchFamily="18" charset="0"/>
              </a:rPr>
              <a:t>[5] S. H. </a:t>
            </a:r>
            <a:r>
              <a:rPr lang="en-US" dirty="0" err="1">
                <a:cs typeface="Times New Roman" panose="02020603050405020304" pitchFamily="18" charset="0"/>
              </a:rPr>
              <a:t>Ahammad</a:t>
            </a:r>
            <a:r>
              <a:rPr lang="en-US" dirty="0">
                <a:cs typeface="Times New Roman" panose="02020603050405020304" pitchFamily="18" charset="0"/>
              </a:rPr>
              <a:t> et al., “Phishing URL detection using machine learning methods,” Advances in Engineering Software, vol. 173, p. 103288, Nov. 2022.</a:t>
            </a:r>
          </a:p>
          <a:p>
            <a:pPr marL="0" indent="0">
              <a:buFont typeface="Calibri" panose="020F0502020204030204" pitchFamily="34" charset="0"/>
              <a:buNone/>
            </a:pPr>
            <a:r>
              <a:rPr lang="en-US" dirty="0">
                <a:cs typeface="Times New Roman" panose="02020603050405020304" pitchFamily="18" charset="0"/>
              </a:rPr>
              <a:t>[6] R. S. Rao, • Alwyn, and R. </a:t>
            </a:r>
            <a:r>
              <a:rPr lang="en-US" dirty="0" err="1">
                <a:cs typeface="Times New Roman" panose="02020603050405020304" pitchFamily="18" charset="0"/>
              </a:rPr>
              <a:t>Pais</a:t>
            </a:r>
            <a:r>
              <a:rPr lang="en-US" dirty="0">
                <a:cs typeface="Times New Roman" panose="02020603050405020304" pitchFamily="18" charset="0"/>
              </a:rPr>
              <a:t>, “Detection of phishing websites using an efficient feature based machine learning framework,” Neural Computing and Applications, Mar 2021.</a:t>
            </a:r>
          </a:p>
          <a:p>
            <a:pPr marL="0" indent="0">
              <a:buFont typeface="Calibri" panose="020F0502020204030204" pitchFamily="34" charset="0"/>
              <a:buNone/>
            </a:pPr>
            <a:r>
              <a:rPr lang="en-US" dirty="0">
                <a:cs typeface="Times New Roman" panose="02020603050405020304" pitchFamily="18" charset="0"/>
              </a:rPr>
              <a:t>[7] J. Shad and S. Sharma, A Novel Machine Learning Approach to Detect Phishing Websites Jaypee Technology, 2018. Institute of Information </a:t>
            </a:r>
          </a:p>
          <a:p>
            <a:pPr marL="0" indent="0">
              <a:buFont typeface="Calibri" panose="020F0502020204030204" pitchFamily="34" charset="0"/>
              <a:buNone/>
            </a:pPr>
            <a:r>
              <a:rPr lang="en-US" dirty="0">
                <a:cs typeface="Times New Roman" panose="02020603050405020304" pitchFamily="18" charset="0"/>
              </a:rPr>
              <a:t>[8] M. </a:t>
            </a:r>
            <a:r>
              <a:rPr lang="en-US" dirty="0" err="1">
                <a:cs typeface="Times New Roman" panose="02020603050405020304" pitchFamily="18" charset="0"/>
              </a:rPr>
              <a:t>Somesha</a:t>
            </a:r>
            <a:r>
              <a:rPr lang="en-US" dirty="0">
                <a:cs typeface="Times New Roman" panose="02020603050405020304" pitchFamily="18" charset="0"/>
              </a:rPr>
              <a:t>, A. R. </a:t>
            </a:r>
            <a:r>
              <a:rPr lang="en-US" dirty="0" err="1">
                <a:cs typeface="Times New Roman" panose="02020603050405020304" pitchFamily="18" charset="0"/>
              </a:rPr>
              <a:t>Pais</a:t>
            </a:r>
            <a:r>
              <a:rPr lang="en-US" dirty="0">
                <a:cs typeface="Times New Roman" panose="02020603050405020304" pitchFamily="18" charset="0"/>
              </a:rPr>
              <a:t>, R. S. Rao, and V. S. and H. </a:t>
            </a:r>
            <a:r>
              <a:rPr lang="en-US" dirty="0" err="1">
                <a:cs typeface="Times New Roman" panose="02020603050405020304" pitchFamily="18" charset="0"/>
              </a:rPr>
              <a:t>Dağ</a:t>
            </a:r>
            <a:r>
              <a:rPr lang="en-US" dirty="0">
                <a:cs typeface="Times New Roman" panose="02020603050405020304" pitchFamily="18" charset="0"/>
              </a:rPr>
              <a:t>, </a:t>
            </a:r>
            <a:r>
              <a:rPr lang="en-US" dirty="0" err="1">
                <a:cs typeface="Times New Roman" panose="02020603050405020304" pitchFamily="18" charset="0"/>
              </a:rPr>
              <a:t>arXiv</a:t>
            </a:r>
            <a:r>
              <a:rPr lang="en-US" dirty="0">
                <a:cs typeface="Times New Roman" panose="02020603050405020304" pitchFamily="18" charset="0"/>
              </a:rPr>
              <a:t> “Phishing Website Detection through Multi-Model Analysis of HTML Content,” Aug 2022. </a:t>
            </a:r>
            <a:r>
              <a:rPr lang="en-US" dirty="0" err="1">
                <a:cs typeface="Times New Roman" panose="02020603050405020304" pitchFamily="18" charset="0"/>
              </a:rPr>
              <a:t>Rathour</a:t>
            </a:r>
            <a:r>
              <a:rPr lang="en-US" dirty="0">
                <a:cs typeface="Times New Roman" panose="02020603050405020304" pitchFamily="18" charset="0"/>
              </a:rPr>
              <a:t>, ‘‘Efficient deep learning techniques for the detection of phishing websites,’’ </a:t>
            </a:r>
            <a:r>
              <a:rPr lang="en-US" dirty="0" err="1">
                <a:cs typeface="Times New Roman" panose="02020603050405020304" pitchFamily="18" charset="0"/>
              </a:rPr>
              <a:t>Sadhan</a:t>
            </a:r>
            <a:r>
              <a:rPr lang="en-US" dirty="0">
                <a:cs typeface="Times New Roman" panose="02020603050405020304" pitchFamily="18" charset="0"/>
              </a:rPr>
              <a:t> ¯ a¯, vol. 45, no. 1, pp. 1–18, Dec. 2020.</a:t>
            </a:r>
          </a:p>
        </p:txBody>
      </p:sp>
      <p:sp>
        <p:nvSpPr>
          <p:cNvPr id="4" name="Title 1">
            <a:extLst>
              <a:ext uri="{FF2B5EF4-FFF2-40B4-BE49-F238E27FC236}">
                <a16:creationId xmlns:a16="http://schemas.microsoft.com/office/drawing/2014/main" id="{6E24CA45-A13D-4C6D-A7CE-5F64AC4A1E01}"/>
              </a:ext>
            </a:extLst>
          </p:cNvPr>
          <p:cNvSpPr txBox="1">
            <a:spLocks/>
          </p:cNvSpPr>
          <p:nvPr/>
        </p:nvSpPr>
        <p:spPr>
          <a:xfrm>
            <a:off x="598842" y="443056"/>
            <a:ext cx="3017520" cy="66458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cs typeface="Times New Roman" panose="02020603050405020304" pitchFamily="18" charset="0"/>
              </a:rPr>
              <a:t>Reference</a:t>
            </a:r>
          </a:p>
        </p:txBody>
      </p:sp>
      <p:cxnSp>
        <p:nvCxnSpPr>
          <p:cNvPr id="5" name="Straight Connector 4">
            <a:extLst>
              <a:ext uri="{FF2B5EF4-FFF2-40B4-BE49-F238E27FC236}">
                <a16:creationId xmlns:a16="http://schemas.microsoft.com/office/drawing/2014/main" id="{4CAD25B0-1126-4082-9DED-2D37A086D408}"/>
              </a:ext>
            </a:extLst>
          </p:cNvPr>
          <p:cNvCxnSpPr/>
          <p:nvPr/>
        </p:nvCxnSpPr>
        <p:spPr>
          <a:xfrm>
            <a:off x="726141" y="1107640"/>
            <a:ext cx="10659035"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32017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782B3B-6B6D-4181-8F43-2A648C012223}"/>
              </a:ext>
            </a:extLst>
          </p:cNvPr>
          <p:cNvSpPr txBox="1">
            <a:spLocks/>
          </p:cNvSpPr>
          <p:nvPr/>
        </p:nvSpPr>
        <p:spPr>
          <a:xfrm>
            <a:off x="487680" y="703729"/>
            <a:ext cx="11216639" cy="5450541"/>
          </a:xfrm>
          <a:prstGeom prst="rect">
            <a:avLst/>
          </a:prstGeom>
        </p:spPr>
        <p:txBody>
          <a:bodyPr numCol="2">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dirty="0"/>
              <a:t>[9] B. B. Gupta, K. Yadav, I. Razzak, K. </a:t>
            </a:r>
            <a:r>
              <a:rPr lang="en-US" dirty="0" err="1"/>
              <a:t>Psannis</a:t>
            </a:r>
            <a:r>
              <a:rPr lang="en-US" dirty="0"/>
              <a:t>, A. Castiglione, and X. Chang, ‘‘A novel approach for phishing URLs detection using lexical based machine learning in a real-time environment,’’ Jul. 2021.</a:t>
            </a:r>
          </a:p>
          <a:p>
            <a:pPr marL="0" indent="0">
              <a:buFont typeface="Calibri" panose="020F0502020204030204" pitchFamily="34" charset="0"/>
              <a:buNone/>
            </a:pPr>
            <a:r>
              <a:rPr lang="en-US" dirty="0"/>
              <a:t> [10] Y. Li, Z. Yang, X. Chen, H. Yuan, and W. Liu, ‘‘A stacking model using URL and HTML features for phishing webpage detection,’’ Future </a:t>
            </a:r>
            <a:r>
              <a:rPr lang="en-US" dirty="0" err="1"/>
              <a:t>Gener</a:t>
            </a:r>
            <a:r>
              <a:rPr lang="en-US" dirty="0"/>
              <a:t>. </a:t>
            </a:r>
            <a:r>
              <a:rPr lang="en-US" dirty="0" err="1"/>
              <a:t>Comput</a:t>
            </a:r>
            <a:r>
              <a:rPr lang="en-US" dirty="0"/>
              <a:t>. Syst., vol. 94, pp. 27 39, May 2019. </a:t>
            </a:r>
          </a:p>
          <a:p>
            <a:pPr marL="0" indent="0">
              <a:buFont typeface="Calibri" panose="020F0502020204030204" pitchFamily="34" charset="0"/>
              <a:buNone/>
            </a:pPr>
            <a:r>
              <a:rPr lang="en-US" dirty="0"/>
              <a:t>[11] S. C. H. Hoi, D. Sahoo, J. Lu, and P. Zhao, ‘‘Online learning: A </a:t>
            </a:r>
            <a:r>
              <a:rPr lang="en-US" dirty="0" err="1"/>
              <a:t>compre</a:t>
            </a:r>
            <a:r>
              <a:rPr lang="en-US" dirty="0"/>
              <a:t> </a:t>
            </a:r>
            <a:r>
              <a:rPr lang="en-US" dirty="0" err="1"/>
              <a:t>hensive</a:t>
            </a:r>
            <a:r>
              <a:rPr lang="en-US" dirty="0"/>
              <a:t> survey,’’ Neurocomputing, vol. 459, pp. 249–289, Oct. 2021.</a:t>
            </a:r>
          </a:p>
          <a:p>
            <a:pPr marL="0" indent="0">
              <a:buFont typeface="Calibri" panose="020F0502020204030204" pitchFamily="34" charset="0"/>
              <a:buNone/>
            </a:pPr>
            <a:r>
              <a:rPr lang="en-US" dirty="0"/>
              <a:t>[12] I. Goodfellow, Y. </a:t>
            </a:r>
            <a:r>
              <a:rPr lang="en-US" dirty="0" err="1"/>
              <a:t>Bengio</a:t>
            </a:r>
            <a:r>
              <a:rPr lang="en-US" dirty="0"/>
              <a:t>, and A. Courville, Deep Learning. Cambridge, MA, USA: MIT Press, 2016.</a:t>
            </a:r>
          </a:p>
          <a:p>
            <a:pPr marL="0" indent="0">
              <a:buFont typeface="Calibri" panose="020F0502020204030204" pitchFamily="34" charset="0"/>
              <a:buNone/>
            </a:pPr>
            <a:r>
              <a:rPr lang="en-US" dirty="0"/>
              <a:t>[13] M. Al-</a:t>
            </a:r>
            <a:r>
              <a:rPr lang="en-US" dirty="0" err="1"/>
              <a:t>Sarem</a:t>
            </a:r>
            <a:r>
              <a:rPr lang="en-US" dirty="0"/>
              <a:t>, F. Saeed, Z. G. Al-</a:t>
            </a:r>
            <a:r>
              <a:rPr lang="en-US" dirty="0" err="1"/>
              <a:t>Mekhlafi</a:t>
            </a:r>
            <a:r>
              <a:rPr lang="en-US" dirty="0"/>
              <a:t>, B. A. Mohammed, T. Al-Hadhrami, M. T. </a:t>
            </a:r>
            <a:r>
              <a:rPr lang="en-US" dirty="0" err="1"/>
              <a:t>Alshammari</a:t>
            </a:r>
            <a:r>
              <a:rPr lang="en-US" dirty="0"/>
              <a:t>, A. </a:t>
            </a:r>
            <a:r>
              <a:rPr lang="en-US" dirty="0" err="1"/>
              <a:t>Alreshidi</a:t>
            </a:r>
            <a:r>
              <a:rPr lang="en-US" dirty="0"/>
              <a:t>, and T. S. </a:t>
            </a:r>
            <a:r>
              <a:rPr lang="en-US" dirty="0" err="1"/>
              <a:t>Alshammari</a:t>
            </a:r>
            <a:r>
              <a:rPr lang="en-US" dirty="0"/>
              <a:t>, ‘‘An optimized stacking ensemble model for phishing websites detection,’’ Electronics, vol. 10, no. 11, May 2021, Art. no. 1285. </a:t>
            </a:r>
          </a:p>
          <a:p>
            <a:pPr marL="0" indent="0">
              <a:buFont typeface="Calibri" panose="020F0502020204030204" pitchFamily="34" charset="0"/>
              <a:buNone/>
            </a:pPr>
            <a:r>
              <a:rPr lang="en-US" dirty="0"/>
              <a:t>[14] M. Sameen, K. Han, and S. O. Hwang, ‘‘</a:t>
            </a:r>
            <a:r>
              <a:rPr lang="en-US" dirty="0" err="1"/>
              <a:t>PhishHaven</a:t>
            </a:r>
            <a:r>
              <a:rPr lang="en-US" dirty="0"/>
              <a:t>—An efficient real-time AI phishing URL, 2022.IEEE Access. </a:t>
            </a:r>
          </a:p>
          <a:p>
            <a:pPr marL="0" indent="0">
              <a:buFont typeface="Calibri" panose="020F0502020204030204" pitchFamily="34" charset="0"/>
              <a:buNone/>
            </a:pPr>
            <a:r>
              <a:rPr lang="en-US" dirty="0"/>
              <a:t>[15] A. S. </a:t>
            </a:r>
            <a:r>
              <a:rPr lang="en-US" dirty="0" err="1"/>
              <a:t>Bozkir</a:t>
            </a:r>
            <a:r>
              <a:rPr lang="en-US" dirty="0"/>
              <a:t> and M. </a:t>
            </a:r>
            <a:r>
              <a:rPr lang="en-US" dirty="0" err="1"/>
              <a:t>Aydos</a:t>
            </a:r>
            <a:r>
              <a:rPr lang="en-US" dirty="0"/>
              <a:t>, ‘‘</a:t>
            </a:r>
            <a:r>
              <a:rPr lang="en-US" dirty="0" err="1"/>
              <a:t>LogoSENSE</a:t>
            </a:r>
            <a:r>
              <a:rPr lang="en-US" dirty="0"/>
              <a:t>: A companion HOG based logo detection scheme for phishing web page and E-mail brand </a:t>
            </a:r>
            <a:r>
              <a:rPr lang="en-US" dirty="0" err="1"/>
              <a:t>recogni</a:t>
            </a:r>
            <a:r>
              <a:rPr lang="en-US" dirty="0"/>
              <a:t> </a:t>
            </a:r>
            <a:r>
              <a:rPr lang="en-US" dirty="0" err="1"/>
              <a:t>tion</a:t>
            </a:r>
            <a:r>
              <a:rPr lang="en-US" dirty="0"/>
              <a:t>,’’ </a:t>
            </a:r>
            <a:r>
              <a:rPr lang="en-US" dirty="0" err="1"/>
              <a:t>Comput</a:t>
            </a:r>
            <a:r>
              <a:rPr lang="en-US" dirty="0"/>
              <a:t>. </a:t>
            </a:r>
            <a:r>
              <a:rPr lang="en-US" dirty="0" err="1"/>
              <a:t>Secur</a:t>
            </a:r>
            <a:r>
              <a:rPr lang="en-US" dirty="0"/>
              <a:t>., vol. 95, Aug. 2020, Art. no. 101855.</a:t>
            </a:r>
            <a:endParaRPr lang="en-US" dirty="0">
              <a:cs typeface="Times New Roman" panose="02020603050405020304" pitchFamily="18" charset="0"/>
            </a:endParaRPr>
          </a:p>
        </p:txBody>
      </p:sp>
    </p:spTree>
    <p:extLst>
      <p:ext uri="{BB962C8B-B14F-4D97-AF65-F5344CB8AC3E}">
        <p14:creationId xmlns:p14="http://schemas.microsoft.com/office/powerpoint/2010/main" val="3530254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04D62-D2A9-4E70-B1BC-087185C515B4}"/>
              </a:ext>
            </a:extLst>
          </p:cNvPr>
          <p:cNvSpPr>
            <a:spLocks noGrp="1"/>
          </p:cNvSpPr>
          <p:nvPr>
            <p:ph type="title"/>
          </p:nvPr>
        </p:nvSpPr>
        <p:spPr/>
        <p:txBody>
          <a:bodyPr>
            <a:normAutofit/>
          </a:bodyPr>
          <a:lstStyle/>
          <a:p>
            <a:r>
              <a:rPr lang="en-US" sz="4400" dirty="0">
                <a:cs typeface="Times New Roman" panose="02020603050405020304" pitchFamily="18" charset="0"/>
              </a:rPr>
              <a:t>Content</a:t>
            </a:r>
          </a:p>
        </p:txBody>
      </p:sp>
      <p:sp>
        <p:nvSpPr>
          <p:cNvPr id="3" name="Content Placeholder 2">
            <a:extLst>
              <a:ext uri="{FF2B5EF4-FFF2-40B4-BE49-F238E27FC236}">
                <a16:creationId xmlns:a16="http://schemas.microsoft.com/office/drawing/2014/main" id="{9900C440-56DE-4434-9B10-6B40AFB7237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800" dirty="0">
                <a:cs typeface="Times New Roman" panose="02020603050405020304" pitchFamily="18" charset="0"/>
              </a:rPr>
              <a:t> Objectives</a:t>
            </a:r>
          </a:p>
          <a:p>
            <a:pPr>
              <a:buFont typeface="Arial" panose="020B0604020202020204" pitchFamily="34" charset="0"/>
              <a:buChar char="•"/>
            </a:pPr>
            <a:r>
              <a:rPr lang="en-US" sz="2800" dirty="0">
                <a:cs typeface="Times New Roman" panose="02020603050405020304" pitchFamily="18" charset="0"/>
              </a:rPr>
              <a:t> Abstract</a:t>
            </a:r>
          </a:p>
          <a:p>
            <a:pPr>
              <a:buFont typeface="Arial" panose="020B0604020202020204" pitchFamily="34" charset="0"/>
              <a:buChar char="•"/>
            </a:pPr>
            <a:r>
              <a:rPr lang="en-US" sz="2800" dirty="0">
                <a:cs typeface="Times New Roman" panose="02020603050405020304" pitchFamily="18" charset="0"/>
              </a:rPr>
              <a:t>Problem Statement</a:t>
            </a:r>
          </a:p>
          <a:p>
            <a:pPr>
              <a:buFont typeface="Arial" panose="020B0604020202020204" pitchFamily="34" charset="0"/>
              <a:buChar char="•"/>
            </a:pPr>
            <a:r>
              <a:rPr lang="en-US" sz="2800" dirty="0">
                <a:cs typeface="Times New Roman" panose="02020603050405020304" pitchFamily="18" charset="0"/>
              </a:rPr>
              <a:t> Literature Survey</a:t>
            </a:r>
          </a:p>
          <a:p>
            <a:pPr>
              <a:buFont typeface="Arial" panose="020B0604020202020204" pitchFamily="34" charset="0"/>
              <a:buChar char="•"/>
            </a:pPr>
            <a:r>
              <a:rPr lang="en-US" sz="2800" dirty="0">
                <a:cs typeface="Times New Roman" panose="02020603050405020304" pitchFamily="18" charset="0"/>
              </a:rPr>
              <a:t>Existing System</a:t>
            </a:r>
          </a:p>
          <a:p>
            <a:pPr>
              <a:buFont typeface="Arial" panose="020B0604020202020204" pitchFamily="34" charset="0"/>
              <a:buChar char="•"/>
            </a:pPr>
            <a:r>
              <a:rPr lang="en-US" sz="2800" dirty="0">
                <a:cs typeface="Times New Roman" panose="02020603050405020304" pitchFamily="18" charset="0"/>
              </a:rPr>
              <a:t>Proposed System</a:t>
            </a:r>
          </a:p>
          <a:p>
            <a:pPr>
              <a:buFont typeface="Arial" panose="020B0604020202020204" pitchFamily="34" charset="0"/>
              <a:buChar char="•"/>
            </a:pPr>
            <a:r>
              <a:rPr lang="en-US" sz="2800" dirty="0">
                <a:cs typeface="Times New Roman" panose="02020603050405020304" pitchFamily="18" charset="0"/>
              </a:rPr>
              <a:t>Working Principle</a:t>
            </a:r>
          </a:p>
          <a:p>
            <a:pPr>
              <a:buFont typeface="Arial" panose="020B0604020202020204" pitchFamily="34" charset="0"/>
              <a:buChar char="•"/>
            </a:pPr>
            <a:r>
              <a:rPr lang="en-US" sz="2800" dirty="0">
                <a:cs typeface="Times New Roman" panose="02020603050405020304" pitchFamily="18" charset="0"/>
              </a:rPr>
              <a:t>Conclusion</a:t>
            </a:r>
          </a:p>
          <a:p>
            <a:pPr>
              <a:buFont typeface="Arial" panose="020B0604020202020204" pitchFamily="34" charset="0"/>
              <a:buChar char="•"/>
            </a:pPr>
            <a:r>
              <a:rPr lang="en-US" sz="2800" dirty="0">
                <a:cs typeface="Times New Roman" panose="02020603050405020304" pitchFamily="18" charset="0"/>
              </a:rPr>
              <a:t>Reference</a:t>
            </a:r>
          </a:p>
          <a:p>
            <a:pPr marL="0" indent="0">
              <a:buNone/>
            </a:pPr>
            <a:endParaRPr lang="en-US" dirty="0">
              <a:cs typeface="Times New Roman" panose="02020603050405020304" pitchFamily="18" charset="0"/>
            </a:endParaRPr>
          </a:p>
        </p:txBody>
      </p:sp>
    </p:spTree>
    <p:extLst>
      <p:ext uri="{BB962C8B-B14F-4D97-AF65-F5344CB8AC3E}">
        <p14:creationId xmlns:p14="http://schemas.microsoft.com/office/powerpoint/2010/main" val="203325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53314-15E3-4BE9-BEC4-80C72354A4CF}"/>
              </a:ext>
            </a:extLst>
          </p:cNvPr>
          <p:cNvSpPr>
            <a:spLocks noGrp="1"/>
          </p:cNvSpPr>
          <p:nvPr>
            <p:ph type="title"/>
          </p:nvPr>
        </p:nvSpPr>
        <p:spPr>
          <a:xfrm>
            <a:off x="1051560" y="919742"/>
            <a:ext cx="2514600" cy="658608"/>
          </a:xfrm>
        </p:spPr>
        <p:txBody>
          <a:bodyPr>
            <a:noAutofit/>
          </a:bodyPr>
          <a:lstStyle/>
          <a:p>
            <a:r>
              <a:rPr lang="en-US" sz="4400" dirty="0">
                <a:cs typeface="Times New Roman" panose="02020603050405020304" pitchFamily="18" charset="0"/>
              </a:rPr>
              <a:t>Objectives</a:t>
            </a:r>
          </a:p>
        </p:txBody>
      </p:sp>
      <p:sp>
        <p:nvSpPr>
          <p:cNvPr id="5" name="TextBox 4">
            <a:extLst>
              <a:ext uri="{FF2B5EF4-FFF2-40B4-BE49-F238E27FC236}">
                <a16:creationId xmlns:a16="http://schemas.microsoft.com/office/drawing/2014/main" id="{6C874780-1C22-4F35-ADED-216FA88A0D63}"/>
              </a:ext>
            </a:extLst>
          </p:cNvPr>
          <p:cNvSpPr txBox="1"/>
          <p:nvPr/>
        </p:nvSpPr>
        <p:spPr>
          <a:xfrm>
            <a:off x="1051560" y="1954306"/>
            <a:ext cx="10515600" cy="3983952"/>
          </a:xfrm>
          <a:prstGeom prst="rect">
            <a:avLst/>
          </a:prstGeom>
          <a:noFill/>
          <a:ln w="0">
            <a:noFill/>
          </a:ln>
        </p:spPr>
        <p:txBody>
          <a:bodyPr lIns="90000" tIns="45000" rIns="90000" bIns="45000" anchor="t">
            <a:noAutofit/>
          </a:bodyPr>
          <a:lstStyle/>
          <a:p>
            <a:pPr marL="285750" indent="-285750">
              <a:lnSpc>
                <a:spcPct val="100000"/>
              </a:lnSpc>
              <a:buFont typeface="Arial" panose="020B0604020202020204" pitchFamily="34" charset="0"/>
              <a:buChar char="•"/>
            </a:pPr>
            <a:r>
              <a:rPr lang="en-US" sz="2400" dirty="0"/>
              <a:t>To </a:t>
            </a:r>
            <a:r>
              <a:rPr lang="en-US" sz="2400" b="1" dirty="0"/>
              <a:t>detect phishing websites</a:t>
            </a:r>
            <a:r>
              <a:rPr lang="en-US" sz="2400" dirty="0"/>
              <a:t> through the application of </a:t>
            </a:r>
            <a:r>
              <a:rPr lang="en-US" sz="2400" b="1" dirty="0"/>
              <a:t>machine learning</a:t>
            </a:r>
            <a:r>
              <a:rPr lang="en-US" sz="2400" dirty="0"/>
              <a:t> by developing a dedicated web application.</a:t>
            </a:r>
            <a:endParaRPr lang="en-IN" sz="2400" b="0" strike="noStrike" spc="-1" dirty="0">
              <a:solidFill>
                <a:srgbClr val="000000"/>
              </a:solidFill>
              <a:cs typeface="Times New Roman" panose="02020603050405020304" pitchFamily="18" charset="0"/>
            </a:endParaRPr>
          </a:p>
          <a:p>
            <a:pPr marL="285750" indent="-285750">
              <a:buFont typeface="Arial" panose="020B0604020202020204" pitchFamily="34" charset="0"/>
              <a:buChar char="•"/>
            </a:pPr>
            <a:r>
              <a:rPr lang="en-US" sz="2400" dirty="0"/>
              <a:t>To leverage </a:t>
            </a:r>
            <a:r>
              <a:rPr lang="en-US" sz="2400" b="1" dirty="0"/>
              <a:t>machine learning</a:t>
            </a:r>
            <a:r>
              <a:rPr lang="en-US" sz="2400" dirty="0"/>
              <a:t> techniques to continuously improve detection algorithms and enhance response strategies based on real-time phishing trends and incident analysis.</a:t>
            </a:r>
            <a:endParaRPr lang="en-IN" sz="2400" b="0" strike="noStrike" spc="-1" dirty="0">
              <a:solidFill>
                <a:srgbClr val="000000"/>
              </a:solidFill>
              <a:cs typeface="Times New Roman" panose="02020603050405020304" pitchFamily="18" charset="0"/>
            </a:endParaRPr>
          </a:p>
          <a:p>
            <a:pPr marL="285750" indent="-285750">
              <a:buFont typeface="Arial" panose="020B0604020202020204" pitchFamily="34" charset="0"/>
              <a:buChar char="•"/>
            </a:pPr>
            <a:r>
              <a:rPr lang="en-US" sz="2400" dirty="0"/>
              <a:t>To integrate the </a:t>
            </a:r>
            <a:r>
              <a:rPr lang="en-US" sz="2400" b="1" dirty="0"/>
              <a:t>developed machine learning model</a:t>
            </a:r>
            <a:r>
              <a:rPr lang="en-US" sz="2400" dirty="0"/>
              <a:t> into the web application for </a:t>
            </a:r>
            <a:r>
              <a:rPr lang="en-US" sz="2400" b="1" dirty="0"/>
              <a:t>behavioral analysis</a:t>
            </a:r>
            <a:r>
              <a:rPr lang="en-US" sz="2400" dirty="0"/>
              <a:t> of phishing activities.</a:t>
            </a:r>
          </a:p>
          <a:p>
            <a:pPr marL="285750" indent="-285750">
              <a:buFont typeface="Arial" panose="020B0604020202020204" pitchFamily="34" charset="0"/>
              <a:buChar char="•"/>
            </a:pPr>
            <a:r>
              <a:rPr lang="en-US" sz="2400" dirty="0"/>
              <a:t>To create an </a:t>
            </a:r>
            <a:r>
              <a:rPr lang="en-US" sz="2400" b="1" dirty="0"/>
              <a:t>automated response system</a:t>
            </a:r>
            <a:r>
              <a:rPr lang="en-US" sz="2400" dirty="0"/>
              <a:t> that identifies and provides alerts regarding phishing websites and their associated malicious activities.</a:t>
            </a:r>
            <a:endParaRPr lang="en-IN" sz="2400" b="0" strike="noStrike" spc="-1"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175638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E5D11-B300-442E-8E7E-7DF4AC22CF61}"/>
              </a:ext>
            </a:extLst>
          </p:cNvPr>
          <p:cNvSpPr>
            <a:spLocks noGrp="1"/>
          </p:cNvSpPr>
          <p:nvPr>
            <p:ph type="title"/>
          </p:nvPr>
        </p:nvSpPr>
        <p:spPr>
          <a:xfrm>
            <a:off x="815788" y="154791"/>
            <a:ext cx="2438400" cy="812800"/>
          </a:xfrm>
        </p:spPr>
        <p:txBody>
          <a:bodyPr>
            <a:normAutofit/>
          </a:bodyPr>
          <a:lstStyle/>
          <a:p>
            <a:r>
              <a:rPr lang="en-US" sz="4400" dirty="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3D31712A-53DA-4BAF-B47D-731556C367C1}"/>
              </a:ext>
            </a:extLst>
          </p:cNvPr>
          <p:cNvSpPr>
            <a:spLocks noGrp="1"/>
          </p:cNvSpPr>
          <p:nvPr>
            <p:ph idx="1"/>
          </p:nvPr>
        </p:nvSpPr>
        <p:spPr>
          <a:xfrm>
            <a:off x="815788" y="1063812"/>
            <a:ext cx="10291482" cy="4207433"/>
          </a:xfrm>
        </p:spPr>
        <p:txBody>
          <a:bodyPr>
            <a:noAutofit/>
          </a:bodyPr>
          <a:lstStyle/>
          <a:p>
            <a:pPr>
              <a:buFont typeface="Arial" panose="020B0604020202020204" pitchFamily="34" charset="0"/>
              <a:buChar char="•"/>
            </a:pPr>
            <a:r>
              <a:rPr lang="en-US" sz="2000" dirty="0"/>
              <a:t>This system aims to develop a </a:t>
            </a:r>
            <a:r>
              <a:rPr lang="en-US" sz="2000" b="1" dirty="0"/>
              <a:t>real-time phishing detection system</a:t>
            </a:r>
            <a:r>
              <a:rPr lang="en-US" sz="2000" dirty="0"/>
              <a:t> that utilizes machine learning to scan URLs and detect phishing websites.</a:t>
            </a:r>
          </a:p>
          <a:p>
            <a:pPr>
              <a:buFont typeface="Arial" panose="020B0604020202020204" pitchFamily="34" charset="0"/>
              <a:buChar char="•"/>
            </a:pPr>
            <a:r>
              <a:rPr lang="en-US" sz="2000" dirty="0"/>
              <a:t> Key features such as URL length, domain structure, presence of subdomains, and HTTPS usage are extracted to enhance the accuracy of the detection. </a:t>
            </a:r>
          </a:p>
          <a:p>
            <a:pPr>
              <a:buFont typeface="Arial" panose="020B0604020202020204" pitchFamily="34" charset="0"/>
              <a:buChar char="•"/>
            </a:pPr>
            <a:r>
              <a:rPr lang="en-US" sz="2000" dirty="0"/>
              <a:t>Additionally, </a:t>
            </a:r>
            <a:r>
              <a:rPr lang="en-US" sz="2000" b="1" dirty="0"/>
              <a:t>behavioral analysis</a:t>
            </a:r>
            <a:r>
              <a:rPr lang="en-US" sz="2000" dirty="0"/>
              <a:t> is integrated to monitor user interactions, email behaviors, and network sessions, providing advanced detection capabilities.</a:t>
            </a:r>
          </a:p>
          <a:p>
            <a:pPr>
              <a:buFont typeface="Arial" panose="020B0604020202020204" pitchFamily="34" charset="0"/>
              <a:buChar char="•"/>
            </a:pPr>
            <a:r>
              <a:rPr lang="en-US" sz="2000" dirty="0"/>
              <a:t> The system leverages some </a:t>
            </a:r>
            <a:r>
              <a:rPr lang="en-US" sz="2000" b="1" dirty="0"/>
              <a:t>Machine Learning model </a:t>
            </a:r>
            <a:r>
              <a:rPr lang="en-US" sz="2000" dirty="0"/>
              <a:t>to classify phishing threats and deploys this model in a web application for instant URL analysis. </a:t>
            </a:r>
          </a:p>
          <a:p>
            <a:pPr>
              <a:buFont typeface="Arial" panose="020B0604020202020204" pitchFamily="34" charset="0"/>
              <a:buChar char="•"/>
            </a:pPr>
            <a:r>
              <a:rPr lang="en-US" sz="2000" dirty="0"/>
              <a:t>It also incorporates </a:t>
            </a:r>
            <a:r>
              <a:rPr lang="en-US" sz="2000" b="1" dirty="0"/>
              <a:t>automated alerts</a:t>
            </a:r>
            <a:r>
              <a:rPr lang="en-US" sz="2000" dirty="0"/>
              <a:t> and response mechanisms to proactively indicate phishing activities, preventing malicious file downloads and system takeovers.</a:t>
            </a:r>
          </a:p>
          <a:p>
            <a:pPr>
              <a:buFont typeface="Arial" panose="020B0604020202020204" pitchFamily="34" charset="0"/>
              <a:buChar char="•"/>
            </a:pPr>
            <a:r>
              <a:rPr lang="en-US" sz="2000" dirty="0"/>
              <a:t> Continuous learning is employed to keep up with evolving phishing trends.</a:t>
            </a:r>
            <a:endParaRPr lang="en-US" sz="2200" b="0" dirty="0">
              <a:solidFill>
                <a:schemeClr val="tx1"/>
              </a:solidFill>
              <a:cs typeface="Times New Roman" panose="02020603050405020304" pitchFamily="18" charset="0"/>
            </a:endParaRPr>
          </a:p>
        </p:txBody>
      </p:sp>
      <p:cxnSp>
        <p:nvCxnSpPr>
          <p:cNvPr id="5" name="Straight Connector 4">
            <a:extLst>
              <a:ext uri="{FF2B5EF4-FFF2-40B4-BE49-F238E27FC236}">
                <a16:creationId xmlns:a16="http://schemas.microsoft.com/office/drawing/2014/main" id="{3C4AEC97-3FE0-407A-934D-CBCD5539577B}"/>
              </a:ext>
            </a:extLst>
          </p:cNvPr>
          <p:cNvCxnSpPr>
            <a:cxnSpLocks/>
          </p:cNvCxnSpPr>
          <p:nvPr/>
        </p:nvCxnSpPr>
        <p:spPr>
          <a:xfrm>
            <a:off x="1174376" y="1739153"/>
            <a:ext cx="996337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1CA3794-881A-43D6-A5A1-CDDCB6FFF488}"/>
              </a:ext>
            </a:extLst>
          </p:cNvPr>
          <p:cNvCxnSpPr/>
          <p:nvPr/>
        </p:nvCxnSpPr>
        <p:spPr>
          <a:xfrm>
            <a:off x="815788" y="967591"/>
            <a:ext cx="10228729"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288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4301-0039-4F15-924F-34D237E135A3}"/>
              </a:ext>
            </a:extLst>
          </p:cNvPr>
          <p:cNvSpPr txBox="1">
            <a:spLocks/>
          </p:cNvSpPr>
          <p:nvPr/>
        </p:nvSpPr>
        <p:spPr>
          <a:xfrm>
            <a:off x="613186" y="219193"/>
            <a:ext cx="4873214" cy="74845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Problem Statement</a:t>
            </a:r>
          </a:p>
        </p:txBody>
      </p:sp>
      <p:cxnSp>
        <p:nvCxnSpPr>
          <p:cNvPr id="9" name="Straight Connector 8">
            <a:extLst>
              <a:ext uri="{FF2B5EF4-FFF2-40B4-BE49-F238E27FC236}">
                <a16:creationId xmlns:a16="http://schemas.microsoft.com/office/drawing/2014/main" id="{05490B1B-CA90-4DB1-8A4D-A0E1C267C43B}"/>
              </a:ext>
            </a:extLst>
          </p:cNvPr>
          <p:cNvCxnSpPr/>
          <p:nvPr/>
        </p:nvCxnSpPr>
        <p:spPr>
          <a:xfrm>
            <a:off x="739588" y="1066800"/>
            <a:ext cx="10309412" cy="0"/>
          </a:xfrm>
          <a:prstGeom prst="line">
            <a:avLst/>
          </a:prstGeom>
          <a:ln w="6350"/>
        </p:spPr>
        <p:style>
          <a:lnRef idx="1">
            <a:schemeClr val="dk1"/>
          </a:lnRef>
          <a:fillRef idx="0">
            <a:schemeClr val="dk1"/>
          </a:fillRef>
          <a:effectRef idx="0">
            <a:schemeClr val="dk1"/>
          </a:effectRef>
          <a:fontRef idx="minor">
            <a:schemeClr val="tx1"/>
          </a:fontRef>
        </p:style>
      </p:cxnSp>
      <p:sp>
        <p:nvSpPr>
          <p:cNvPr id="10" name="Rectangle 1">
            <a:extLst>
              <a:ext uri="{FF2B5EF4-FFF2-40B4-BE49-F238E27FC236}">
                <a16:creationId xmlns:a16="http://schemas.microsoft.com/office/drawing/2014/main" id="{F1A3FBF5-4A6C-4EB2-83C4-4F0F0D0626CD}"/>
              </a:ext>
            </a:extLst>
          </p:cNvPr>
          <p:cNvSpPr txBox="1">
            <a:spLocks noChangeArrowheads="1"/>
          </p:cNvSpPr>
          <p:nvPr/>
        </p:nvSpPr>
        <p:spPr bwMode="auto">
          <a:xfrm>
            <a:off x="613186" y="2024950"/>
            <a:ext cx="11111454" cy="211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The rapid increase in cyber threats, particularly phishing attacks, has exposed individuals and organizations to the risk of significant data breaches, financial losses, and system exploitation.</a:t>
            </a:r>
          </a:p>
          <a:p>
            <a:pPr>
              <a:buFont typeface="Arial" panose="020B0604020202020204" pitchFamily="34" charset="0"/>
              <a:buChar char="•"/>
            </a:pPr>
            <a:r>
              <a:rPr lang="en-US" dirty="0"/>
              <a:t>Traditional phishing detection mechanisms often fail to keep pace with sophisticated techniques used by attackers. </a:t>
            </a:r>
          </a:p>
          <a:p>
            <a:pPr>
              <a:buFont typeface="Arial" panose="020B0604020202020204" pitchFamily="34" charset="0"/>
              <a:buChar char="•"/>
            </a:pPr>
            <a:r>
              <a:rPr lang="en-US" dirty="0"/>
              <a:t>There is a critical need for a real-time phishing detection system that can efficiently analyze URLs, identify phishing patterns, and respond promptly to mitigate the risks.</a:t>
            </a:r>
          </a:p>
        </p:txBody>
      </p:sp>
    </p:spTree>
    <p:extLst>
      <p:ext uri="{BB962C8B-B14F-4D97-AF65-F5344CB8AC3E}">
        <p14:creationId xmlns:p14="http://schemas.microsoft.com/office/powerpoint/2010/main" val="3237527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1D3D6-31DA-48AB-8170-36ACA1BA4F8E}"/>
              </a:ext>
            </a:extLst>
          </p:cNvPr>
          <p:cNvSpPr>
            <a:spLocks noGrp="1"/>
          </p:cNvSpPr>
          <p:nvPr>
            <p:ph type="title"/>
          </p:nvPr>
        </p:nvSpPr>
        <p:spPr>
          <a:xfrm>
            <a:off x="349803" y="101600"/>
            <a:ext cx="7498080" cy="704088"/>
          </a:xfrm>
        </p:spPr>
        <p:txBody>
          <a:bodyPr>
            <a:normAutofit/>
          </a:bodyPr>
          <a:lstStyle/>
          <a:p>
            <a:r>
              <a:rPr lang="en-US" sz="4400" dirty="0">
                <a:cs typeface="Times New Roman" panose="02020603050405020304" pitchFamily="18" charset="0"/>
              </a:rPr>
              <a:t>Literature Survey</a:t>
            </a:r>
          </a:p>
        </p:txBody>
      </p:sp>
      <p:graphicFrame>
        <p:nvGraphicFramePr>
          <p:cNvPr id="5" name="Table 5">
            <a:extLst>
              <a:ext uri="{FF2B5EF4-FFF2-40B4-BE49-F238E27FC236}">
                <a16:creationId xmlns:a16="http://schemas.microsoft.com/office/drawing/2014/main" id="{07621A55-1831-4D71-AB6D-AE5C85563484}"/>
              </a:ext>
            </a:extLst>
          </p:cNvPr>
          <p:cNvGraphicFramePr>
            <a:graphicFrameLocks noGrp="1"/>
          </p:cNvGraphicFramePr>
          <p:nvPr>
            <p:ph idx="1"/>
            <p:extLst>
              <p:ext uri="{D42A27DB-BD31-4B8C-83A1-F6EECF244321}">
                <p14:modId xmlns:p14="http://schemas.microsoft.com/office/powerpoint/2010/main" val="1236567907"/>
              </p:ext>
            </p:extLst>
          </p:nvPr>
        </p:nvGraphicFramePr>
        <p:xfrm>
          <a:off x="349803" y="947928"/>
          <a:ext cx="11492396" cy="5666231"/>
        </p:xfrm>
        <a:graphic>
          <a:graphicData uri="http://schemas.openxmlformats.org/drawingml/2006/table">
            <a:tbl>
              <a:tblPr firstRow="1" bandRow="1">
                <a:tableStyleId>{F5AB1C69-6EDB-4FF4-983F-18BD219EF322}</a:tableStyleId>
              </a:tblPr>
              <a:tblGrid>
                <a:gridCol w="682882">
                  <a:extLst>
                    <a:ext uri="{9D8B030D-6E8A-4147-A177-3AD203B41FA5}">
                      <a16:colId xmlns:a16="http://schemas.microsoft.com/office/drawing/2014/main" val="3741049278"/>
                    </a:ext>
                  </a:extLst>
                </a:gridCol>
                <a:gridCol w="3914077">
                  <a:extLst>
                    <a:ext uri="{9D8B030D-6E8A-4147-A177-3AD203B41FA5}">
                      <a16:colId xmlns:a16="http://schemas.microsoft.com/office/drawing/2014/main" val="1670768084"/>
                    </a:ext>
                  </a:extLst>
                </a:gridCol>
                <a:gridCol w="2298479">
                  <a:extLst>
                    <a:ext uri="{9D8B030D-6E8A-4147-A177-3AD203B41FA5}">
                      <a16:colId xmlns:a16="http://schemas.microsoft.com/office/drawing/2014/main" val="1041874682"/>
                    </a:ext>
                  </a:extLst>
                </a:gridCol>
                <a:gridCol w="2298479">
                  <a:extLst>
                    <a:ext uri="{9D8B030D-6E8A-4147-A177-3AD203B41FA5}">
                      <a16:colId xmlns:a16="http://schemas.microsoft.com/office/drawing/2014/main" val="4263004450"/>
                    </a:ext>
                  </a:extLst>
                </a:gridCol>
                <a:gridCol w="2298479">
                  <a:extLst>
                    <a:ext uri="{9D8B030D-6E8A-4147-A177-3AD203B41FA5}">
                      <a16:colId xmlns:a16="http://schemas.microsoft.com/office/drawing/2014/main" val="3526311519"/>
                    </a:ext>
                  </a:extLst>
                </a:gridCol>
              </a:tblGrid>
              <a:tr h="417572">
                <a:tc>
                  <a:txBody>
                    <a:bodyPr/>
                    <a:lstStyle/>
                    <a:p>
                      <a:r>
                        <a:rPr lang="en-US" b="1" dirty="0">
                          <a:latin typeface="+mn-lt"/>
                          <a:cs typeface="Times New Roman" panose="02020603050405020304" pitchFamily="18" charset="0"/>
                        </a:rPr>
                        <a:t>S.no</a:t>
                      </a:r>
                    </a:p>
                  </a:txBody>
                  <a:tcPr anchor="ctr"/>
                </a:tc>
                <a:tc>
                  <a:txBody>
                    <a:bodyPr/>
                    <a:lstStyle/>
                    <a:p>
                      <a:pPr algn="ctr"/>
                      <a:r>
                        <a:rPr lang="en-US" sz="2000" dirty="0">
                          <a:latin typeface="+mn-lt"/>
                          <a:cs typeface="Times New Roman" panose="02020603050405020304" pitchFamily="18" charset="0"/>
                        </a:rPr>
                        <a:t>Title</a:t>
                      </a:r>
                    </a:p>
                  </a:txBody>
                  <a:tcPr anchor="ctr"/>
                </a:tc>
                <a:tc>
                  <a:txBody>
                    <a:bodyPr/>
                    <a:lstStyle/>
                    <a:p>
                      <a:pPr algn="ctr"/>
                      <a:r>
                        <a:rPr lang="en-US" sz="2000" dirty="0">
                          <a:latin typeface="+mn-lt"/>
                          <a:cs typeface="Times New Roman" panose="02020603050405020304" pitchFamily="18" charset="0"/>
                        </a:rPr>
                        <a:t>Author</a:t>
                      </a:r>
                    </a:p>
                  </a:txBody>
                  <a:tcPr anchor="ctr"/>
                </a:tc>
                <a:tc>
                  <a:txBody>
                    <a:bodyPr/>
                    <a:lstStyle/>
                    <a:p>
                      <a:pPr algn="ctr"/>
                      <a:r>
                        <a:rPr lang="en-US" sz="2000" dirty="0">
                          <a:latin typeface="+mn-lt"/>
                          <a:cs typeface="Times New Roman" panose="02020603050405020304" pitchFamily="18" charset="0"/>
                        </a:rPr>
                        <a:t>Description</a:t>
                      </a:r>
                    </a:p>
                  </a:txBody>
                  <a:tcPr anchor="ctr"/>
                </a:tc>
                <a:tc>
                  <a:txBody>
                    <a:bodyPr/>
                    <a:lstStyle/>
                    <a:p>
                      <a:pPr algn="ctr"/>
                      <a:r>
                        <a:rPr lang="en-US" sz="2000" dirty="0">
                          <a:latin typeface="+mn-lt"/>
                          <a:cs typeface="Times New Roman" panose="02020603050405020304" pitchFamily="18" charset="0"/>
                        </a:rPr>
                        <a:t>Journal Name</a:t>
                      </a:r>
                    </a:p>
                  </a:txBody>
                  <a:tcPr anchor="ctr"/>
                </a:tc>
                <a:extLst>
                  <a:ext uri="{0D108BD9-81ED-4DB2-BD59-A6C34878D82A}">
                    <a16:rowId xmlns:a16="http://schemas.microsoft.com/office/drawing/2014/main" val="2390853836"/>
                  </a:ext>
                </a:extLst>
              </a:tr>
              <a:tr h="1385646">
                <a:tc>
                  <a:txBody>
                    <a:bodyPr/>
                    <a:lstStyle/>
                    <a:p>
                      <a:pPr algn="ctr"/>
                      <a:r>
                        <a:rPr lang="en-US" sz="1200" dirty="0">
                          <a:latin typeface="+mn-lt"/>
                          <a:cs typeface="Times New Roman" panose="02020603050405020304" pitchFamily="18" charset="0"/>
                        </a:rPr>
                        <a:t>1</a:t>
                      </a:r>
                    </a:p>
                  </a:txBody>
                  <a:tcPr anchor="ctr"/>
                </a:tc>
                <a:tc>
                  <a:txBody>
                    <a:bodyPr/>
                    <a:lstStyle/>
                    <a:p>
                      <a:pPr algn="l"/>
                      <a:r>
                        <a:rPr lang="en-US" sz="1200" dirty="0">
                          <a:latin typeface="+mn-lt"/>
                          <a:ea typeface="Calibri" panose="020F0502020204030204" pitchFamily="34" charset="0"/>
                          <a:cs typeface="Times New Roman" panose="02020603050405020304" pitchFamily="18" charset="0"/>
                        </a:rPr>
                        <a:t>IoT-Driven Phishing Detection and Response System: Architecture and Implementation</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pPr algn="l"/>
                      <a:r>
                        <a:rPr lang="en-IN" sz="1200" dirty="0">
                          <a:latin typeface="+mn-lt"/>
                          <a:ea typeface="Calibri" panose="020F0502020204030204" pitchFamily="34" charset="0"/>
                          <a:cs typeface="Times New Roman" panose="02020603050405020304" pitchFamily="18" charset="0"/>
                        </a:rPr>
                        <a:t>Michael Brown, Emily Lee-2024</a:t>
                      </a:r>
                    </a:p>
                  </a:txBody>
                  <a:tcPr marL="91429" marR="91429" anchor="ctr"/>
                </a:tc>
                <a:tc>
                  <a:txBody>
                    <a:bodyPr/>
                    <a:lstStyle/>
                    <a:p>
                      <a:pPr algn="just"/>
                      <a:r>
                        <a:rPr lang="en-US" sz="1200" dirty="0">
                          <a:latin typeface="+mn-lt"/>
                          <a:ea typeface="Calibri" panose="020F0502020204030204" pitchFamily="34" charset="0"/>
                          <a:cs typeface="Times New Roman" panose="02020603050405020304" pitchFamily="18" charset="0"/>
                        </a:rPr>
                        <a:t>The research proposes an architecture for detecting and responding to phishing attacks in IoT environments, considering unique challenges such as resource constraints and diverse communication protocols.</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pPr algn="l"/>
                      <a:r>
                        <a:rPr lang="en-US" sz="1200" dirty="0">
                          <a:latin typeface="+mn-lt"/>
                          <a:ea typeface="Calibri" panose="020F0502020204030204" pitchFamily="34" charset="0"/>
                          <a:cs typeface="Times New Roman" panose="02020603050405020304" pitchFamily="18" charset="0"/>
                        </a:rPr>
                        <a:t>IEEE Internet of Things </a:t>
                      </a:r>
                    </a:p>
                    <a:p>
                      <a:pPr algn="l"/>
                      <a:r>
                        <a:rPr lang="en-US" sz="1200" dirty="0">
                          <a:latin typeface="+mn-lt"/>
                          <a:ea typeface="Calibri" panose="020F0502020204030204" pitchFamily="34" charset="0"/>
                          <a:cs typeface="Times New Roman" panose="02020603050405020304" pitchFamily="18" charset="0"/>
                        </a:rPr>
                        <a:t>Journal</a:t>
                      </a:r>
                      <a:endParaRPr lang="en-IN" sz="1200" dirty="0">
                        <a:latin typeface="+mn-lt"/>
                        <a:ea typeface="Calibri" panose="020F0502020204030204" pitchFamily="34" charset="0"/>
                        <a:cs typeface="Times New Roman" panose="02020603050405020304" pitchFamily="18" charset="0"/>
                      </a:endParaRPr>
                    </a:p>
                  </a:txBody>
                  <a:tcPr marL="91429" marR="91429" anchor="ctr"/>
                </a:tc>
                <a:extLst>
                  <a:ext uri="{0D108BD9-81ED-4DB2-BD59-A6C34878D82A}">
                    <a16:rowId xmlns:a16="http://schemas.microsoft.com/office/drawing/2014/main" val="931047588"/>
                  </a:ext>
                </a:extLst>
              </a:tr>
              <a:tr h="1091721">
                <a:tc>
                  <a:txBody>
                    <a:bodyPr/>
                    <a:lstStyle/>
                    <a:p>
                      <a:pPr algn="ctr"/>
                      <a:r>
                        <a:rPr lang="en-US" sz="1200" dirty="0">
                          <a:latin typeface="+mn-lt"/>
                          <a:cs typeface="Times New Roman" panose="02020603050405020304" pitchFamily="18" charset="0"/>
                        </a:rPr>
                        <a:t>2</a:t>
                      </a:r>
                    </a:p>
                  </a:txBody>
                  <a:tcPr anchor="ctr"/>
                </a:tc>
                <a:tc>
                  <a:txBody>
                    <a:bodyPr/>
                    <a:lstStyle/>
                    <a:p>
                      <a:r>
                        <a:rPr lang="en-US" sz="1200" dirty="0">
                          <a:latin typeface="+mn-lt"/>
                          <a:ea typeface="Calibri" panose="020F0502020204030204" pitchFamily="34" charset="0"/>
                          <a:cs typeface="Times New Roman" panose="02020603050405020304" pitchFamily="18" charset="0"/>
                        </a:rPr>
                        <a:t>Explainable AI Models for Phishing Detection: Interpretability and Performance Evaluation</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r>
                        <a:rPr lang="en-IN" sz="1200" dirty="0">
                          <a:latin typeface="+mn-lt"/>
                          <a:ea typeface="Calibri" panose="020F0502020204030204" pitchFamily="34" charset="0"/>
                          <a:cs typeface="Times New Roman" panose="02020603050405020304" pitchFamily="18" charset="0"/>
                        </a:rPr>
                        <a:t>David Johnson, Sarah Clark-2023</a:t>
                      </a:r>
                    </a:p>
                  </a:txBody>
                  <a:tcPr marL="91429" marR="91429" anchor="ctr"/>
                </a:tc>
                <a:tc>
                  <a:txBody>
                    <a:bodyPr/>
                    <a:lstStyle/>
                    <a:p>
                      <a:pPr algn="just"/>
                      <a:r>
                        <a:rPr lang="en-US" sz="1200" dirty="0">
                          <a:latin typeface="+mn-lt"/>
                          <a:ea typeface="Calibri" panose="020F0502020204030204" pitchFamily="34" charset="0"/>
                          <a:cs typeface="Times New Roman" panose="02020603050405020304" pitchFamily="18" charset="0"/>
                        </a:rPr>
                        <a:t>This study evaluates the effectiveness of explainable AI techniques in phishing detection, focusing on model interpretability and performance metrics.</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r>
                        <a:rPr lang="en-IN" sz="1200" dirty="0">
                          <a:latin typeface="+mn-lt"/>
                          <a:ea typeface="Calibri" panose="020F0502020204030204" pitchFamily="34" charset="0"/>
                          <a:cs typeface="Times New Roman" panose="02020603050405020304" pitchFamily="18" charset="0"/>
                        </a:rPr>
                        <a:t>Journal of Computer </a:t>
                      </a:r>
                    </a:p>
                    <a:p>
                      <a:r>
                        <a:rPr lang="en-IN" sz="1200" dirty="0">
                          <a:latin typeface="+mn-lt"/>
                          <a:ea typeface="Calibri" panose="020F0502020204030204" pitchFamily="34" charset="0"/>
                          <a:cs typeface="Times New Roman" panose="02020603050405020304" pitchFamily="18" charset="0"/>
                        </a:rPr>
                        <a:t>Security</a:t>
                      </a:r>
                    </a:p>
                  </a:txBody>
                  <a:tcPr marL="91429" marR="91429" anchor="ctr"/>
                </a:tc>
                <a:extLst>
                  <a:ext uri="{0D108BD9-81ED-4DB2-BD59-A6C34878D82A}">
                    <a16:rowId xmlns:a16="http://schemas.microsoft.com/office/drawing/2014/main" val="226867881"/>
                  </a:ext>
                </a:extLst>
              </a:tr>
              <a:tr h="1385646">
                <a:tc>
                  <a:txBody>
                    <a:bodyPr/>
                    <a:lstStyle/>
                    <a:p>
                      <a:pPr algn="ctr"/>
                      <a:r>
                        <a:rPr lang="en-US" sz="1200" dirty="0">
                          <a:latin typeface="+mn-lt"/>
                          <a:cs typeface="Times New Roman" panose="02020603050405020304" pitchFamily="18" charset="0"/>
                        </a:rPr>
                        <a:t>3</a:t>
                      </a:r>
                    </a:p>
                  </a:txBody>
                  <a:tcPr anchor="ctr"/>
                </a:tc>
                <a:tc>
                  <a:txBody>
                    <a:bodyPr/>
                    <a:lstStyle/>
                    <a:p>
                      <a:r>
                        <a:rPr lang="en-US" sz="1200" dirty="0">
                          <a:latin typeface="+mn-lt"/>
                          <a:ea typeface="Calibri" panose="020F0502020204030204" pitchFamily="34" charset="0"/>
                          <a:cs typeface="Times New Roman" panose="02020603050405020304" pitchFamily="18" charset="0"/>
                        </a:rPr>
                        <a:t>Real-Time Phishing Response System Using Stream Processing and Machine Learning</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r>
                        <a:rPr lang="en-IN" sz="1200" dirty="0">
                          <a:latin typeface="+mn-lt"/>
                          <a:ea typeface="Calibri" panose="020F0502020204030204" pitchFamily="34" charset="0"/>
                          <a:cs typeface="Times New Roman" panose="02020603050405020304" pitchFamily="18" charset="0"/>
                        </a:rPr>
                        <a:t>Alex Wang, Lisa Chen-2024</a:t>
                      </a:r>
                    </a:p>
                  </a:txBody>
                  <a:tcPr marL="91429" marR="91429" anchor="ctr"/>
                </a:tc>
                <a:tc>
                  <a:txBody>
                    <a:bodyPr/>
                    <a:lstStyle/>
                    <a:p>
                      <a:pPr algn="just"/>
                      <a:r>
                        <a:rPr lang="en-US" sz="1200" dirty="0">
                          <a:latin typeface="+mn-lt"/>
                          <a:ea typeface="Calibri" panose="020F0502020204030204" pitchFamily="34" charset="0"/>
                          <a:cs typeface="Times New Roman" panose="02020603050405020304" pitchFamily="18" charset="0"/>
                        </a:rPr>
                        <a:t>The paper introduces a real-time phishing response system that leverages stream processing techniques and machine learning algorithms to quickly identify and mitigate phishing threats. </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r>
                        <a:rPr lang="fr-FR" sz="1200" dirty="0">
                          <a:latin typeface="+mn-lt"/>
                          <a:ea typeface="Calibri" panose="020F0502020204030204" pitchFamily="34" charset="0"/>
                          <a:cs typeface="Times New Roman" panose="02020603050405020304" pitchFamily="18" charset="0"/>
                        </a:rPr>
                        <a:t>ACM Transactions on Internet </a:t>
                      </a:r>
                    </a:p>
                    <a:p>
                      <a:r>
                        <a:rPr lang="fr-FR" sz="1200" dirty="0" err="1">
                          <a:latin typeface="+mn-lt"/>
                          <a:ea typeface="Calibri" panose="020F0502020204030204" pitchFamily="34" charset="0"/>
                          <a:cs typeface="Times New Roman" panose="02020603050405020304" pitchFamily="18" charset="0"/>
                        </a:rPr>
                        <a:t>Technology</a:t>
                      </a:r>
                      <a:endParaRPr lang="en-IN" sz="1200" dirty="0">
                        <a:latin typeface="+mn-lt"/>
                        <a:ea typeface="Calibri" panose="020F0502020204030204" pitchFamily="34" charset="0"/>
                        <a:cs typeface="Times New Roman" panose="02020603050405020304" pitchFamily="18" charset="0"/>
                      </a:endParaRPr>
                    </a:p>
                  </a:txBody>
                  <a:tcPr marL="91429" marR="91429" anchor="ctr"/>
                </a:tc>
                <a:extLst>
                  <a:ext uri="{0D108BD9-81ED-4DB2-BD59-A6C34878D82A}">
                    <a16:rowId xmlns:a16="http://schemas.microsoft.com/office/drawing/2014/main" val="1427508441"/>
                  </a:ext>
                </a:extLst>
              </a:tr>
              <a:tr h="1385646">
                <a:tc>
                  <a:txBody>
                    <a:bodyPr/>
                    <a:lstStyle/>
                    <a:p>
                      <a:pPr algn="ctr"/>
                      <a:r>
                        <a:rPr lang="en-US" sz="1200" dirty="0">
                          <a:latin typeface="+mn-lt"/>
                          <a:cs typeface="Times New Roman" panose="02020603050405020304" pitchFamily="18" charset="0"/>
                        </a:rPr>
                        <a:t>4</a:t>
                      </a:r>
                    </a:p>
                  </a:txBody>
                  <a:tcPr anchor="ctr"/>
                </a:tc>
                <a:tc>
                  <a:txBody>
                    <a:bodyPr/>
                    <a:lstStyle/>
                    <a:p>
                      <a:r>
                        <a:rPr lang="en-US" sz="1200" dirty="0">
                          <a:latin typeface="+mn-lt"/>
                          <a:ea typeface="Calibri" panose="020F0502020204030204" pitchFamily="34" charset="0"/>
                          <a:cs typeface="Times New Roman" panose="02020603050405020304" pitchFamily="18" charset="0"/>
                        </a:rPr>
                        <a:t>Behavioral Biometrics for Phishing Detection in Mobile Devices: Case Studies and Analysis</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r>
                        <a:rPr lang="en-IN" sz="1200" dirty="0">
                          <a:latin typeface="+mn-lt"/>
                          <a:ea typeface="Calibri" panose="020F0502020204030204" pitchFamily="34" charset="0"/>
                          <a:cs typeface="Times New Roman" panose="02020603050405020304" pitchFamily="18" charset="0"/>
                        </a:rPr>
                        <a:t>Mohammad Khan, Anna Garcia-2023</a:t>
                      </a:r>
                    </a:p>
                  </a:txBody>
                  <a:tcPr marL="91429" marR="91429" anchor="ctr"/>
                </a:tc>
                <a:tc>
                  <a:txBody>
                    <a:bodyPr/>
                    <a:lstStyle/>
                    <a:p>
                      <a:pPr algn="just"/>
                      <a:r>
                        <a:rPr lang="en-US" sz="1200" dirty="0">
                          <a:latin typeface="+mn-lt"/>
                          <a:ea typeface="Calibri" panose="020F0502020204030204" pitchFamily="34" charset="0"/>
                          <a:cs typeface="Times New Roman" panose="02020603050405020304" pitchFamily="18" charset="0"/>
                        </a:rPr>
                        <a:t>This research presents case studies and analyses on the effectiveness of behavioral biometrics in detecting phishing attacks targeting mobile device users, highlighting challenges and mitigation strategies. </a:t>
                      </a:r>
                      <a:endParaRPr lang="en-IN" sz="1200" dirty="0">
                        <a:latin typeface="+mn-lt"/>
                        <a:ea typeface="Calibri" panose="020F0502020204030204" pitchFamily="34" charset="0"/>
                        <a:cs typeface="Times New Roman" panose="02020603050405020304" pitchFamily="18" charset="0"/>
                      </a:endParaRPr>
                    </a:p>
                  </a:txBody>
                  <a:tcPr marL="91429" marR="91429" anchor="ctr"/>
                </a:tc>
                <a:tc>
                  <a:txBody>
                    <a:bodyPr/>
                    <a:lstStyle/>
                    <a:p>
                      <a:r>
                        <a:rPr lang="en-US" sz="1200" dirty="0">
                          <a:latin typeface="+mn-lt"/>
                          <a:ea typeface="Calibri" panose="020F0502020204030204" pitchFamily="34" charset="0"/>
                          <a:cs typeface="Times New Roman" panose="02020603050405020304" pitchFamily="18" charset="0"/>
                        </a:rPr>
                        <a:t>International Journal of Information</a:t>
                      </a:r>
                    </a:p>
                    <a:p>
                      <a:r>
                        <a:rPr lang="en-US" sz="1200" dirty="0">
                          <a:latin typeface="+mn-lt"/>
                          <a:ea typeface="Calibri" panose="020F0502020204030204" pitchFamily="34" charset="0"/>
                          <a:cs typeface="Times New Roman" panose="02020603050405020304" pitchFamily="18" charset="0"/>
                        </a:rPr>
                        <a:t>Security</a:t>
                      </a:r>
                      <a:endParaRPr lang="en-IN" sz="1200" dirty="0">
                        <a:latin typeface="+mn-lt"/>
                        <a:ea typeface="Calibri" panose="020F0502020204030204" pitchFamily="34" charset="0"/>
                        <a:cs typeface="Times New Roman" panose="02020603050405020304" pitchFamily="18" charset="0"/>
                      </a:endParaRPr>
                    </a:p>
                  </a:txBody>
                  <a:tcPr marL="91429" marR="91429" anchor="ctr"/>
                </a:tc>
                <a:extLst>
                  <a:ext uri="{0D108BD9-81ED-4DB2-BD59-A6C34878D82A}">
                    <a16:rowId xmlns:a16="http://schemas.microsoft.com/office/drawing/2014/main" val="3720512155"/>
                  </a:ext>
                </a:extLst>
              </a:tr>
            </a:tbl>
          </a:graphicData>
        </a:graphic>
      </p:graphicFrame>
      <p:cxnSp>
        <p:nvCxnSpPr>
          <p:cNvPr id="4" name="Straight Connector 3">
            <a:extLst>
              <a:ext uri="{FF2B5EF4-FFF2-40B4-BE49-F238E27FC236}">
                <a16:creationId xmlns:a16="http://schemas.microsoft.com/office/drawing/2014/main" id="{F93225CA-275E-4C84-BB46-BF48DC916FFC}"/>
              </a:ext>
            </a:extLst>
          </p:cNvPr>
          <p:cNvCxnSpPr/>
          <p:nvPr/>
        </p:nvCxnSpPr>
        <p:spPr>
          <a:xfrm>
            <a:off x="457200" y="805688"/>
            <a:ext cx="10228729" cy="0"/>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85714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7621A55-1831-4D71-AB6D-AE5C85563484}"/>
              </a:ext>
            </a:extLst>
          </p:cNvPr>
          <p:cNvGraphicFramePr>
            <a:graphicFrameLocks noGrp="1"/>
          </p:cNvGraphicFramePr>
          <p:nvPr>
            <p:ph idx="1"/>
            <p:extLst>
              <p:ext uri="{D42A27DB-BD31-4B8C-83A1-F6EECF244321}">
                <p14:modId xmlns:p14="http://schemas.microsoft.com/office/powerpoint/2010/main" val="4181730863"/>
              </p:ext>
            </p:extLst>
          </p:nvPr>
        </p:nvGraphicFramePr>
        <p:xfrm>
          <a:off x="132080" y="751841"/>
          <a:ext cx="11968479" cy="5496559"/>
        </p:xfrm>
        <a:graphic>
          <a:graphicData uri="http://schemas.openxmlformats.org/drawingml/2006/table">
            <a:tbl>
              <a:tblPr firstRow="1" bandRow="1">
                <a:tableStyleId>{F5AB1C69-6EDB-4FF4-983F-18BD219EF322}</a:tableStyleId>
              </a:tblPr>
              <a:tblGrid>
                <a:gridCol w="711170">
                  <a:extLst>
                    <a:ext uri="{9D8B030D-6E8A-4147-A177-3AD203B41FA5}">
                      <a16:colId xmlns:a16="http://schemas.microsoft.com/office/drawing/2014/main" val="3741049278"/>
                    </a:ext>
                  </a:extLst>
                </a:gridCol>
                <a:gridCol w="4076221">
                  <a:extLst>
                    <a:ext uri="{9D8B030D-6E8A-4147-A177-3AD203B41FA5}">
                      <a16:colId xmlns:a16="http://schemas.microsoft.com/office/drawing/2014/main" val="1670768084"/>
                    </a:ext>
                  </a:extLst>
                </a:gridCol>
                <a:gridCol w="2393696">
                  <a:extLst>
                    <a:ext uri="{9D8B030D-6E8A-4147-A177-3AD203B41FA5}">
                      <a16:colId xmlns:a16="http://schemas.microsoft.com/office/drawing/2014/main" val="1041874682"/>
                    </a:ext>
                  </a:extLst>
                </a:gridCol>
                <a:gridCol w="2393696">
                  <a:extLst>
                    <a:ext uri="{9D8B030D-6E8A-4147-A177-3AD203B41FA5}">
                      <a16:colId xmlns:a16="http://schemas.microsoft.com/office/drawing/2014/main" val="4263004450"/>
                    </a:ext>
                  </a:extLst>
                </a:gridCol>
                <a:gridCol w="2393696">
                  <a:extLst>
                    <a:ext uri="{9D8B030D-6E8A-4147-A177-3AD203B41FA5}">
                      <a16:colId xmlns:a16="http://schemas.microsoft.com/office/drawing/2014/main" val="3526311519"/>
                    </a:ext>
                  </a:extLst>
                </a:gridCol>
              </a:tblGrid>
              <a:tr h="736735">
                <a:tc>
                  <a:txBody>
                    <a:bodyPr/>
                    <a:lstStyle/>
                    <a:p>
                      <a:r>
                        <a:rPr lang="en-US" b="1" dirty="0">
                          <a:latin typeface="+mn-lt"/>
                        </a:rPr>
                        <a:t>S.no</a:t>
                      </a:r>
                    </a:p>
                  </a:txBody>
                  <a:tcPr anchor="ctr"/>
                </a:tc>
                <a:tc>
                  <a:txBody>
                    <a:bodyPr/>
                    <a:lstStyle/>
                    <a:p>
                      <a:pPr algn="ctr"/>
                      <a:r>
                        <a:rPr lang="en-US" sz="2000" dirty="0">
                          <a:latin typeface="+mn-lt"/>
                        </a:rPr>
                        <a:t>Title</a:t>
                      </a:r>
                    </a:p>
                  </a:txBody>
                  <a:tcPr anchor="ctr"/>
                </a:tc>
                <a:tc>
                  <a:txBody>
                    <a:bodyPr/>
                    <a:lstStyle/>
                    <a:p>
                      <a:pPr algn="ctr"/>
                      <a:r>
                        <a:rPr lang="en-US" sz="2000" dirty="0">
                          <a:latin typeface="+mn-lt"/>
                        </a:rPr>
                        <a:t>Author</a:t>
                      </a:r>
                    </a:p>
                  </a:txBody>
                  <a:tcPr anchor="ctr"/>
                </a:tc>
                <a:tc>
                  <a:txBody>
                    <a:bodyPr/>
                    <a:lstStyle/>
                    <a:p>
                      <a:pPr algn="ctr"/>
                      <a:r>
                        <a:rPr lang="en-US" sz="2000" dirty="0">
                          <a:latin typeface="+mn-lt"/>
                        </a:rPr>
                        <a:t>Description</a:t>
                      </a:r>
                    </a:p>
                  </a:txBody>
                  <a:tcPr anchor="ctr"/>
                </a:tc>
                <a:tc>
                  <a:txBody>
                    <a:bodyPr/>
                    <a:lstStyle/>
                    <a:p>
                      <a:pPr algn="ctr"/>
                      <a:r>
                        <a:rPr lang="en-US" sz="2000" dirty="0">
                          <a:latin typeface="+mn-lt"/>
                        </a:rPr>
                        <a:t>Journal Name</a:t>
                      </a:r>
                    </a:p>
                  </a:txBody>
                  <a:tcPr anchor="ctr"/>
                </a:tc>
                <a:extLst>
                  <a:ext uri="{0D108BD9-81ED-4DB2-BD59-A6C34878D82A}">
                    <a16:rowId xmlns:a16="http://schemas.microsoft.com/office/drawing/2014/main" val="2390853836"/>
                  </a:ext>
                </a:extLst>
              </a:tr>
              <a:tr h="1189956">
                <a:tc>
                  <a:txBody>
                    <a:bodyPr/>
                    <a:lstStyle/>
                    <a:p>
                      <a:pPr algn="ctr"/>
                      <a:r>
                        <a:rPr lang="en-US" sz="1400" dirty="0">
                          <a:latin typeface="+mn-lt"/>
                        </a:rPr>
                        <a:t>5</a:t>
                      </a:r>
                    </a:p>
                  </a:txBody>
                  <a:tcPr anchor="ctr"/>
                </a:tc>
                <a:tc>
                  <a:txBody>
                    <a:bodyPr/>
                    <a:lstStyle/>
                    <a:p>
                      <a:pPr algn="ctr"/>
                      <a:r>
                        <a:rPr lang="en-US" sz="1400" dirty="0">
                          <a:latin typeface="+mn-lt"/>
                          <a:ea typeface="Calibri" panose="020F0502020204030204" pitchFamily="34" charset="0"/>
                          <a:cs typeface="Times New Roman" panose="02020603050405020304" pitchFamily="18" charset="0"/>
                        </a:rPr>
                        <a:t>A Comprehensive Review on Phishing Detection Techniques Using Machine Learning and Natural Language Processing</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IN" sz="1400" dirty="0">
                          <a:latin typeface="+mn-lt"/>
                          <a:ea typeface="Calibri" panose="020F0502020204030204" pitchFamily="34" charset="0"/>
                          <a:cs typeface="Times New Roman" panose="02020603050405020304" pitchFamily="18" charset="0"/>
                        </a:rPr>
                        <a:t>Kavya Swarup, Aastha </a:t>
                      </a:r>
                      <a:r>
                        <a:rPr lang="en-IN" sz="1400" dirty="0" err="1">
                          <a:latin typeface="+mn-lt"/>
                          <a:ea typeface="Calibri" panose="020F0502020204030204" pitchFamily="34" charset="0"/>
                          <a:cs typeface="Times New Roman" panose="02020603050405020304" pitchFamily="18" charset="0"/>
                        </a:rPr>
                        <a:t>Puri</a:t>
                      </a:r>
                      <a:r>
                        <a:rPr lang="en-IN" sz="1400" dirty="0">
                          <a:latin typeface="+mn-lt"/>
                          <a:ea typeface="Calibri" panose="020F0502020204030204" pitchFamily="34" charset="0"/>
                          <a:cs typeface="Times New Roman" panose="02020603050405020304" pitchFamily="18" charset="0"/>
                        </a:rPr>
                        <a:t>, Nandini Vijay-2022</a:t>
                      </a: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The review paper discusses various techniques employing machine learning and NLP for detecting phishing attacks across different platforms.</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International Journal of Computer</a:t>
                      </a:r>
                    </a:p>
                    <a:p>
                      <a:pPr algn="ctr"/>
                      <a:r>
                        <a:rPr lang="en-US" sz="1400" dirty="0">
                          <a:latin typeface="+mn-lt"/>
                          <a:ea typeface="Calibri" panose="020F0502020204030204" pitchFamily="34" charset="0"/>
                          <a:cs typeface="Times New Roman" panose="02020603050405020304" pitchFamily="18" charset="0"/>
                        </a:rPr>
                        <a:t> Applications</a:t>
                      </a:r>
                      <a:endParaRPr lang="en-IN" sz="1400" dirty="0">
                        <a:latin typeface="+mn-lt"/>
                        <a:ea typeface="Calibri" panose="020F0502020204030204" pitchFamily="34" charset="0"/>
                        <a:cs typeface="Times New Roman" panose="02020603050405020304" pitchFamily="18" charset="0"/>
                      </a:endParaRPr>
                    </a:p>
                  </a:txBody>
                  <a:tcPr marT="45719" marB="45719" anchor="ctr"/>
                </a:tc>
                <a:extLst>
                  <a:ext uri="{0D108BD9-81ED-4DB2-BD59-A6C34878D82A}">
                    <a16:rowId xmlns:a16="http://schemas.microsoft.com/office/drawing/2014/main" val="931047588"/>
                  </a:ext>
                </a:extLst>
              </a:tr>
              <a:tr h="1189956">
                <a:tc>
                  <a:txBody>
                    <a:bodyPr/>
                    <a:lstStyle/>
                    <a:p>
                      <a:pPr algn="ctr"/>
                      <a:r>
                        <a:rPr lang="en-US" sz="1400" dirty="0">
                          <a:latin typeface="+mn-lt"/>
                        </a:rPr>
                        <a:t>6</a:t>
                      </a:r>
                    </a:p>
                  </a:txBody>
                  <a:tcPr anchor="ctr"/>
                </a:tc>
                <a:tc>
                  <a:txBody>
                    <a:bodyPr/>
                    <a:lstStyle/>
                    <a:p>
                      <a:pPr algn="ctr"/>
                      <a:r>
                        <a:rPr lang="en-US" sz="1400" dirty="0">
                          <a:latin typeface="+mn-lt"/>
                          <a:ea typeface="Calibri" panose="020F0502020204030204" pitchFamily="34" charset="0"/>
                          <a:cs typeface="Times New Roman" panose="02020603050405020304" pitchFamily="18" charset="0"/>
                        </a:rPr>
                        <a:t>Enhancing Phishing Detection Using Ensemble Machine Learning Techniques</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IN" sz="1400" dirty="0">
                          <a:latin typeface="+mn-lt"/>
                          <a:ea typeface="Calibri" panose="020F0502020204030204" pitchFamily="34" charset="0"/>
                          <a:cs typeface="Times New Roman" panose="02020603050405020304" pitchFamily="18" charset="0"/>
                        </a:rPr>
                        <a:t>Vijayakumar V, Ramkumar R-2020</a:t>
                      </a: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This paper explores the effectiveness of ensemble machine learning techniques in improving the accuracy of phishing detection systems.</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International Journal of Scientific &amp; Technology Research</a:t>
                      </a:r>
                      <a:endParaRPr lang="en-IN" sz="1400" dirty="0">
                        <a:latin typeface="+mn-lt"/>
                        <a:ea typeface="Calibri" panose="020F0502020204030204" pitchFamily="34" charset="0"/>
                        <a:cs typeface="Times New Roman" panose="02020603050405020304" pitchFamily="18" charset="0"/>
                      </a:endParaRPr>
                    </a:p>
                  </a:txBody>
                  <a:tcPr marT="45719" marB="45719" anchor="ctr"/>
                </a:tc>
                <a:extLst>
                  <a:ext uri="{0D108BD9-81ED-4DB2-BD59-A6C34878D82A}">
                    <a16:rowId xmlns:a16="http://schemas.microsoft.com/office/drawing/2014/main" val="226867881"/>
                  </a:ext>
                </a:extLst>
              </a:tr>
              <a:tr h="970753">
                <a:tc>
                  <a:txBody>
                    <a:bodyPr/>
                    <a:lstStyle/>
                    <a:p>
                      <a:pPr algn="ctr"/>
                      <a:r>
                        <a:rPr lang="en-US" sz="1400" dirty="0">
                          <a:latin typeface="+mn-lt"/>
                        </a:rPr>
                        <a:t>7</a:t>
                      </a:r>
                    </a:p>
                  </a:txBody>
                  <a:tcPr anchor="ctr"/>
                </a:tc>
                <a:tc>
                  <a:txBody>
                    <a:bodyPr/>
                    <a:lstStyle/>
                    <a:p>
                      <a:pPr algn="ctr"/>
                      <a:r>
                        <a:rPr lang="en-US" sz="1400" dirty="0">
                          <a:latin typeface="+mn-lt"/>
                          <a:ea typeface="Calibri" panose="020F0502020204030204" pitchFamily="34" charset="0"/>
                          <a:cs typeface="Times New Roman" panose="02020603050405020304" pitchFamily="18" charset="0"/>
                        </a:rPr>
                        <a:t>Phishing Detection Using Neural Networks with Dynamic Feature Selection</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IN" sz="1400" dirty="0" err="1">
                          <a:latin typeface="+mn-lt"/>
                          <a:ea typeface="Calibri" panose="020F0502020204030204" pitchFamily="34" charset="0"/>
                          <a:cs typeface="Times New Roman" panose="02020603050405020304" pitchFamily="18" charset="0"/>
                        </a:rPr>
                        <a:t>Shivam</a:t>
                      </a:r>
                      <a:r>
                        <a:rPr lang="en-IN" sz="1400" dirty="0">
                          <a:latin typeface="+mn-lt"/>
                          <a:ea typeface="Calibri" panose="020F0502020204030204" pitchFamily="34" charset="0"/>
                          <a:cs typeface="Times New Roman" panose="02020603050405020304" pitchFamily="18" charset="0"/>
                        </a:rPr>
                        <a:t> Bhardwaj, Mayank Singh, Jyoti Singh-2021</a:t>
                      </a: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The paper introduces a neural network-based approach with dynamic feature selection for effective phishing detection.</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Journal of Information Assurance and </a:t>
                      </a:r>
                    </a:p>
                    <a:p>
                      <a:pPr algn="ctr"/>
                      <a:r>
                        <a:rPr lang="en-US" sz="1400" dirty="0">
                          <a:latin typeface="+mn-lt"/>
                          <a:ea typeface="Calibri" panose="020F0502020204030204" pitchFamily="34" charset="0"/>
                          <a:cs typeface="Times New Roman" panose="02020603050405020304" pitchFamily="18" charset="0"/>
                        </a:rPr>
                        <a:t>Security</a:t>
                      </a:r>
                      <a:endParaRPr lang="en-IN" sz="1400" dirty="0">
                        <a:latin typeface="+mn-lt"/>
                        <a:ea typeface="Calibri" panose="020F0502020204030204" pitchFamily="34" charset="0"/>
                        <a:cs typeface="Times New Roman" panose="02020603050405020304" pitchFamily="18" charset="0"/>
                      </a:endParaRPr>
                    </a:p>
                  </a:txBody>
                  <a:tcPr marT="45719" marB="45719" anchor="ctr"/>
                </a:tc>
                <a:extLst>
                  <a:ext uri="{0D108BD9-81ED-4DB2-BD59-A6C34878D82A}">
                    <a16:rowId xmlns:a16="http://schemas.microsoft.com/office/drawing/2014/main" val="1427508441"/>
                  </a:ext>
                </a:extLst>
              </a:tr>
              <a:tr h="1409159">
                <a:tc>
                  <a:txBody>
                    <a:bodyPr/>
                    <a:lstStyle/>
                    <a:p>
                      <a:pPr algn="ctr"/>
                      <a:r>
                        <a:rPr lang="en-US" sz="1400" dirty="0">
                          <a:latin typeface="+mn-lt"/>
                        </a:rPr>
                        <a:t>8</a:t>
                      </a:r>
                    </a:p>
                  </a:txBody>
                  <a:tcPr anchor="ctr"/>
                </a:tc>
                <a:tc>
                  <a:txBody>
                    <a:bodyPr/>
                    <a:lstStyle/>
                    <a:p>
                      <a:pPr algn="ctr"/>
                      <a:r>
                        <a:rPr lang="en-US" sz="1400" dirty="0">
                          <a:latin typeface="+mn-lt"/>
                          <a:ea typeface="Calibri" panose="020F0502020204030204" pitchFamily="34" charset="0"/>
                          <a:cs typeface="Times New Roman" panose="02020603050405020304" pitchFamily="18" charset="0"/>
                        </a:rPr>
                        <a:t>Phishing Websites Detection Using Supervised Machine Learning Algorithms</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it-IT" sz="1400" dirty="0">
                          <a:latin typeface="+mn-lt"/>
                          <a:ea typeface="Calibri" panose="020F0502020204030204" pitchFamily="34" charset="0"/>
                          <a:cs typeface="Times New Roman" panose="02020603050405020304" pitchFamily="18" charset="0"/>
                        </a:rPr>
                        <a:t>Bassam A. Al-Mahadeen, Fatima M. A. Abu Salem-2020</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The paper proposes a supervised machine learning approach for detecting phishing websites based on URL features and content analysis. </a:t>
                      </a:r>
                      <a:endParaRPr lang="en-IN" sz="1400" dirty="0">
                        <a:latin typeface="+mn-lt"/>
                        <a:ea typeface="Calibri" panose="020F0502020204030204" pitchFamily="34" charset="0"/>
                        <a:cs typeface="Times New Roman" panose="02020603050405020304" pitchFamily="18" charset="0"/>
                      </a:endParaRPr>
                    </a:p>
                  </a:txBody>
                  <a:tcPr marT="45719" marB="45719" anchor="ctr"/>
                </a:tc>
                <a:tc>
                  <a:txBody>
                    <a:bodyPr/>
                    <a:lstStyle/>
                    <a:p>
                      <a:pPr algn="ctr"/>
                      <a:r>
                        <a:rPr lang="en-US" sz="1400" dirty="0">
                          <a:latin typeface="+mn-lt"/>
                          <a:ea typeface="Calibri" panose="020F0502020204030204" pitchFamily="34" charset="0"/>
                          <a:cs typeface="Times New Roman" panose="02020603050405020304" pitchFamily="18" charset="0"/>
                        </a:rPr>
                        <a:t>Journal of King Saud University - Computer and Information Sciences</a:t>
                      </a:r>
                      <a:endParaRPr lang="en-IN" sz="1400" dirty="0">
                        <a:latin typeface="+mn-lt"/>
                        <a:ea typeface="Calibri" panose="020F0502020204030204" pitchFamily="34" charset="0"/>
                        <a:cs typeface="Times New Roman" panose="02020603050405020304" pitchFamily="18" charset="0"/>
                      </a:endParaRPr>
                    </a:p>
                  </a:txBody>
                  <a:tcPr marT="45719" marB="45719" anchor="ctr"/>
                </a:tc>
                <a:extLst>
                  <a:ext uri="{0D108BD9-81ED-4DB2-BD59-A6C34878D82A}">
                    <a16:rowId xmlns:a16="http://schemas.microsoft.com/office/drawing/2014/main" val="3720512155"/>
                  </a:ext>
                </a:extLst>
              </a:tr>
            </a:tbl>
          </a:graphicData>
        </a:graphic>
      </p:graphicFrame>
    </p:spTree>
    <p:extLst>
      <p:ext uri="{BB962C8B-B14F-4D97-AF65-F5344CB8AC3E}">
        <p14:creationId xmlns:p14="http://schemas.microsoft.com/office/powerpoint/2010/main" val="1620148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07621A55-1831-4D71-AB6D-AE5C85563484}"/>
              </a:ext>
            </a:extLst>
          </p:cNvPr>
          <p:cNvGraphicFramePr>
            <a:graphicFrameLocks noGrp="1"/>
          </p:cNvGraphicFramePr>
          <p:nvPr>
            <p:ph idx="1"/>
            <p:extLst>
              <p:ext uri="{D42A27DB-BD31-4B8C-83A1-F6EECF244321}">
                <p14:modId xmlns:p14="http://schemas.microsoft.com/office/powerpoint/2010/main" val="2159121382"/>
              </p:ext>
            </p:extLst>
          </p:nvPr>
        </p:nvGraphicFramePr>
        <p:xfrm>
          <a:off x="81280" y="416560"/>
          <a:ext cx="12019279" cy="5831840"/>
        </p:xfrm>
        <a:graphic>
          <a:graphicData uri="http://schemas.openxmlformats.org/drawingml/2006/table">
            <a:tbl>
              <a:tblPr firstRow="1" bandRow="1">
                <a:tableStyleId>{F5AB1C69-6EDB-4FF4-983F-18BD219EF322}</a:tableStyleId>
              </a:tblPr>
              <a:tblGrid>
                <a:gridCol w="714189">
                  <a:extLst>
                    <a:ext uri="{9D8B030D-6E8A-4147-A177-3AD203B41FA5}">
                      <a16:colId xmlns:a16="http://schemas.microsoft.com/office/drawing/2014/main" val="3741049278"/>
                    </a:ext>
                  </a:extLst>
                </a:gridCol>
                <a:gridCol w="4093522">
                  <a:extLst>
                    <a:ext uri="{9D8B030D-6E8A-4147-A177-3AD203B41FA5}">
                      <a16:colId xmlns:a16="http://schemas.microsoft.com/office/drawing/2014/main" val="1670768084"/>
                    </a:ext>
                  </a:extLst>
                </a:gridCol>
                <a:gridCol w="2403856">
                  <a:extLst>
                    <a:ext uri="{9D8B030D-6E8A-4147-A177-3AD203B41FA5}">
                      <a16:colId xmlns:a16="http://schemas.microsoft.com/office/drawing/2014/main" val="1041874682"/>
                    </a:ext>
                  </a:extLst>
                </a:gridCol>
                <a:gridCol w="2403856">
                  <a:extLst>
                    <a:ext uri="{9D8B030D-6E8A-4147-A177-3AD203B41FA5}">
                      <a16:colId xmlns:a16="http://schemas.microsoft.com/office/drawing/2014/main" val="4263004450"/>
                    </a:ext>
                  </a:extLst>
                </a:gridCol>
                <a:gridCol w="2403856">
                  <a:extLst>
                    <a:ext uri="{9D8B030D-6E8A-4147-A177-3AD203B41FA5}">
                      <a16:colId xmlns:a16="http://schemas.microsoft.com/office/drawing/2014/main" val="3526311519"/>
                    </a:ext>
                  </a:extLst>
                </a:gridCol>
              </a:tblGrid>
              <a:tr h="501197">
                <a:tc>
                  <a:txBody>
                    <a:bodyPr/>
                    <a:lstStyle/>
                    <a:p>
                      <a:pPr algn="ctr"/>
                      <a:r>
                        <a:rPr lang="en-US" b="1" dirty="0">
                          <a:latin typeface="Times New Roman" panose="02020603050405020304" pitchFamily="18" charset="0"/>
                          <a:cs typeface="Times New Roman" panose="02020603050405020304" pitchFamily="18" charset="0"/>
                        </a:rPr>
                        <a:t>S.no</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Title</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Author</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Description</a:t>
                      </a:r>
                    </a:p>
                  </a:txBody>
                  <a:tcPr anchor="ct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tc>
                <a:extLst>
                  <a:ext uri="{0D108BD9-81ED-4DB2-BD59-A6C34878D82A}">
                    <a16:rowId xmlns:a16="http://schemas.microsoft.com/office/drawing/2014/main" val="2390853836"/>
                  </a:ext>
                </a:extLst>
              </a:tr>
              <a:tr h="2768401">
                <a:tc>
                  <a:txBody>
                    <a:bodyPr/>
                    <a:lstStyle/>
                    <a:p>
                      <a:pPr algn="ctr"/>
                      <a:r>
                        <a:rPr lang="en-US" sz="1400" dirty="0">
                          <a:latin typeface="+mn-lt"/>
                          <a:cs typeface="Times New Roman" panose="02020603050405020304" pitchFamily="18" charset="0"/>
                        </a:rPr>
                        <a:t>9</a:t>
                      </a:r>
                    </a:p>
                  </a:txBody>
                  <a:tcPr anchor="ctr"/>
                </a:tc>
                <a:tc>
                  <a:txBody>
                    <a:bodyPr/>
                    <a:lstStyle/>
                    <a:p>
                      <a:pPr algn="ctr"/>
                      <a:r>
                        <a:rPr lang="en-US" sz="1400" dirty="0">
                          <a:latin typeface="+mn-lt"/>
                          <a:cs typeface="Times New Roman" panose="02020603050405020304" pitchFamily="18" charset="0"/>
                        </a:rPr>
                        <a:t>Detecting Phishing Domains Using Machine Learning</a:t>
                      </a:r>
                      <a:endParaRPr lang="en-IN" sz="1400" dirty="0">
                        <a:latin typeface="+mn-lt"/>
                        <a:ea typeface="Calibri" panose="020F0502020204030204" pitchFamily="34" charset="0"/>
                        <a:cs typeface="Times New Roman" panose="02020603050405020304" pitchFamily="18" charset="0"/>
                      </a:endParaRPr>
                    </a:p>
                  </a:txBody>
                  <a:tcPr marT="45709" marB="45709" anchor="ctr"/>
                </a:tc>
                <a:tc>
                  <a:txBody>
                    <a:bodyPr/>
                    <a:lstStyle/>
                    <a:p>
                      <a:pPr algn="ctr"/>
                      <a:r>
                        <a:rPr lang="en-IN" sz="1400" dirty="0" err="1">
                          <a:latin typeface="+mn-lt"/>
                          <a:cs typeface="Times New Roman" panose="02020603050405020304" pitchFamily="18" charset="0"/>
                        </a:rPr>
                        <a:t>Shouq</a:t>
                      </a:r>
                      <a:r>
                        <a:rPr lang="en-IN" sz="1400" dirty="0">
                          <a:latin typeface="+mn-lt"/>
                          <a:cs typeface="Times New Roman" panose="02020603050405020304" pitchFamily="18" charset="0"/>
                        </a:rPr>
                        <a:t> </a:t>
                      </a:r>
                      <a:r>
                        <a:rPr lang="en-IN" sz="1400" dirty="0" err="1">
                          <a:latin typeface="+mn-lt"/>
                          <a:cs typeface="Times New Roman" panose="02020603050405020304" pitchFamily="18" charset="0"/>
                        </a:rPr>
                        <a:t>Alnemari</a:t>
                      </a:r>
                      <a:r>
                        <a:rPr lang="en-IN" sz="1400" dirty="0">
                          <a:latin typeface="+mn-lt"/>
                          <a:cs typeface="Times New Roman" panose="02020603050405020304" pitchFamily="18" charset="0"/>
                        </a:rPr>
                        <a:t>, Majid Alshammari-2023</a:t>
                      </a:r>
                      <a:endParaRPr lang="en-IN" sz="1400" dirty="0">
                        <a:latin typeface="+mn-lt"/>
                        <a:ea typeface="Calibri" panose="020F0502020204030204" pitchFamily="34" charset="0"/>
                        <a:cs typeface="Times New Roman" panose="02020603050405020304" pitchFamily="18" charset="0"/>
                      </a:endParaRPr>
                    </a:p>
                  </a:txBody>
                  <a:tcPr marT="45709" marB="45709" anchor="ctr"/>
                </a:tc>
                <a:tc>
                  <a:txBody>
                    <a:bodyPr/>
                    <a:lstStyle/>
                    <a:p>
                      <a:pPr algn="ctr"/>
                      <a:r>
                        <a:rPr lang="en-US" sz="1400" dirty="0">
                          <a:latin typeface="+mn-lt"/>
                          <a:cs typeface="Times New Roman" panose="02020603050405020304" pitchFamily="18" charset="0"/>
                        </a:rPr>
                        <a:t>This study compares 4 ML models artificial neural networks (ANNs), support vector machines (SVMs), decision trees (DTs), and random forests (RF)—for detecting phishing domains. Using the UCI phishing domains dataset, the research found that the random forest model was the most accurate, outperforming.</a:t>
                      </a:r>
                      <a:endParaRPr lang="en-IN" sz="1400" dirty="0">
                        <a:latin typeface="+mn-lt"/>
                        <a:ea typeface="Calibri" panose="020F0502020204030204" pitchFamily="34" charset="0"/>
                        <a:cs typeface="Times New Roman" panose="02020603050405020304" pitchFamily="18" charset="0"/>
                      </a:endParaRPr>
                    </a:p>
                  </a:txBody>
                  <a:tcPr marT="45709" marB="45709" anchor="ctr"/>
                </a:tc>
                <a:tc>
                  <a:txBody>
                    <a:bodyPr/>
                    <a:lstStyle/>
                    <a:p>
                      <a:pPr algn="ctr"/>
                      <a:r>
                        <a:rPr lang="en-IN" sz="1400" dirty="0">
                          <a:latin typeface="+mn-lt"/>
                          <a:cs typeface="Times New Roman" panose="02020603050405020304" pitchFamily="18" charset="0"/>
                        </a:rPr>
                        <a:t>Applied Sciences</a:t>
                      </a:r>
                      <a:endParaRPr lang="en-IN" sz="1400" dirty="0">
                        <a:latin typeface="+mn-lt"/>
                        <a:ea typeface="Calibri" panose="020F0502020204030204" pitchFamily="34" charset="0"/>
                        <a:cs typeface="Times New Roman" panose="02020603050405020304" pitchFamily="18" charset="0"/>
                      </a:endParaRPr>
                    </a:p>
                  </a:txBody>
                  <a:tcPr marT="45709" marB="45709" anchor="ctr"/>
                </a:tc>
                <a:extLst>
                  <a:ext uri="{0D108BD9-81ED-4DB2-BD59-A6C34878D82A}">
                    <a16:rowId xmlns:a16="http://schemas.microsoft.com/office/drawing/2014/main" val="931047588"/>
                  </a:ext>
                </a:extLst>
              </a:tr>
              <a:tr h="2562242">
                <a:tc>
                  <a:txBody>
                    <a:bodyPr/>
                    <a:lstStyle/>
                    <a:p>
                      <a:pPr algn="ctr"/>
                      <a:r>
                        <a:rPr lang="en-US" sz="1400" dirty="0">
                          <a:latin typeface="+mn-lt"/>
                          <a:cs typeface="Times New Roman" panose="02020603050405020304" pitchFamily="18" charset="0"/>
                        </a:rPr>
                        <a:t>10</a:t>
                      </a:r>
                    </a:p>
                  </a:txBody>
                  <a:tcPr anchor="ctr"/>
                </a:tc>
                <a:tc>
                  <a:txBody>
                    <a:bodyPr/>
                    <a:lstStyle/>
                    <a:p>
                      <a:pPr algn="ctr"/>
                      <a:r>
                        <a:rPr lang="en-US" sz="1400" dirty="0">
                          <a:latin typeface="+mn-lt"/>
                          <a:cs typeface="Times New Roman" panose="02020603050405020304" pitchFamily="18" charset="0"/>
                        </a:rPr>
                        <a:t>Phishing Website Detection using Machine Learning: A Comparative Study</a:t>
                      </a:r>
                      <a:endParaRPr lang="en-IN" sz="1400" dirty="0">
                        <a:latin typeface="+mn-lt"/>
                        <a:ea typeface="Calibri" panose="020F0502020204030204" pitchFamily="34" charset="0"/>
                        <a:cs typeface="Times New Roman" panose="02020603050405020304" pitchFamily="18" charset="0"/>
                      </a:endParaRPr>
                    </a:p>
                  </a:txBody>
                  <a:tcPr marT="45709" marB="45709" anchor="ctr"/>
                </a:tc>
                <a:tc>
                  <a:txBody>
                    <a:bodyPr/>
                    <a:lstStyle/>
                    <a:p>
                      <a:pPr algn="ctr"/>
                      <a:r>
                        <a:rPr lang="en-IN" sz="1400" dirty="0">
                          <a:latin typeface="+mn-lt"/>
                          <a:cs typeface="Times New Roman" panose="02020603050405020304" pitchFamily="18" charset="0"/>
                        </a:rPr>
                        <a:t>H. U. Nawab, S. M. Shariff, M. Shafiq, M. J. Khan-2021</a:t>
                      </a:r>
                      <a:endParaRPr lang="en-IN" sz="1400" dirty="0">
                        <a:latin typeface="+mn-lt"/>
                        <a:ea typeface="Calibri" panose="020F0502020204030204" pitchFamily="34" charset="0"/>
                        <a:cs typeface="Times New Roman" panose="02020603050405020304" pitchFamily="18" charset="0"/>
                      </a:endParaRPr>
                    </a:p>
                  </a:txBody>
                  <a:tcPr marT="45709" marB="45709" anchor="ctr"/>
                </a:tc>
                <a:tc>
                  <a:txBody>
                    <a:bodyPr/>
                    <a:lstStyle/>
                    <a:p>
                      <a:pPr algn="ctr"/>
                      <a:r>
                        <a:rPr lang="en-US" sz="1400" dirty="0">
                          <a:latin typeface="+mn-lt"/>
                          <a:cs typeface="Times New Roman" panose="02020603050405020304" pitchFamily="18" charset="0"/>
                        </a:rPr>
                        <a:t>This comparative study evaluates the performance of various ML algorithms in detecting phishing websites. The authors analyze different feature sets and classifiers, including decision trees, random forests, vector machines, to determine most effective approach for phishing detection.</a:t>
                      </a:r>
                      <a:endParaRPr lang="en-IN" sz="1400" dirty="0">
                        <a:latin typeface="+mn-lt"/>
                        <a:ea typeface="Calibri" panose="020F0502020204030204" pitchFamily="34" charset="0"/>
                        <a:cs typeface="Times New Roman" panose="02020603050405020304" pitchFamily="18" charset="0"/>
                      </a:endParaRPr>
                    </a:p>
                  </a:txBody>
                  <a:tcPr marT="45709" marB="45709" anchor="ctr"/>
                </a:tc>
                <a:tc>
                  <a:txBody>
                    <a:bodyPr/>
                    <a:lstStyle/>
                    <a:p>
                      <a:pPr algn="ctr"/>
                      <a:r>
                        <a:rPr lang="en-US" sz="1400" dirty="0">
                          <a:latin typeface="+mn-lt"/>
                          <a:cs typeface="Times New Roman" panose="02020603050405020304" pitchFamily="18" charset="0"/>
                        </a:rPr>
                        <a:t>International Journal of Advanced Computer Science and Applications (IJACSA)</a:t>
                      </a:r>
                      <a:endParaRPr lang="en-IN" sz="1400" dirty="0">
                        <a:latin typeface="+mn-lt"/>
                        <a:ea typeface="Calibri" panose="020F0502020204030204" pitchFamily="34" charset="0"/>
                        <a:cs typeface="Times New Roman" panose="02020603050405020304" pitchFamily="18" charset="0"/>
                      </a:endParaRPr>
                    </a:p>
                  </a:txBody>
                  <a:tcPr marT="45709" marB="45709" anchor="ctr"/>
                </a:tc>
                <a:extLst>
                  <a:ext uri="{0D108BD9-81ED-4DB2-BD59-A6C34878D82A}">
                    <a16:rowId xmlns:a16="http://schemas.microsoft.com/office/drawing/2014/main" val="226867881"/>
                  </a:ext>
                </a:extLst>
              </a:tr>
            </a:tbl>
          </a:graphicData>
        </a:graphic>
      </p:graphicFrame>
    </p:spTree>
    <p:extLst>
      <p:ext uri="{BB962C8B-B14F-4D97-AF65-F5344CB8AC3E}">
        <p14:creationId xmlns:p14="http://schemas.microsoft.com/office/powerpoint/2010/main" val="786277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F4301-0039-4F15-924F-34D237E135A3}"/>
              </a:ext>
            </a:extLst>
          </p:cNvPr>
          <p:cNvSpPr txBox="1">
            <a:spLocks/>
          </p:cNvSpPr>
          <p:nvPr/>
        </p:nvSpPr>
        <p:spPr>
          <a:xfrm>
            <a:off x="613186" y="219193"/>
            <a:ext cx="4048461" cy="748454"/>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dirty="0"/>
              <a:t>Existing System</a:t>
            </a:r>
          </a:p>
        </p:txBody>
      </p:sp>
      <p:cxnSp>
        <p:nvCxnSpPr>
          <p:cNvPr id="9" name="Straight Connector 8">
            <a:extLst>
              <a:ext uri="{FF2B5EF4-FFF2-40B4-BE49-F238E27FC236}">
                <a16:creationId xmlns:a16="http://schemas.microsoft.com/office/drawing/2014/main" id="{05490B1B-CA90-4DB1-8A4D-A0E1C267C43B}"/>
              </a:ext>
            </a:extLst>
          </p:cNvPr>
          <p:cNvCxnSpPr/>
          <p:nvPr/>
        </p:nvCxnSpPr>
        <p:spPr>
          <a:xfrm>
            <a:off x="739588" y="1066800"/>
            <a:ext cx="10309412" cy="0"/>
          </a:xfrm>
          <a:prstGeom prst="line">
            <a:avLst/>
          </a:prstGeom>
          <a:ln w="6350"/>
        </p:spPr>
        <p:style>
          <a:lnRef idx="1">
            <a:schemeClr val="dk1"/>
          </a:lnRef>
          <a:fillRef idx="0">
            <a:schemeClr val="dk1"/>
          </a:fillRef>
          <a:effectRef idx="0">
            <a:schemeClr val="dk1"/>
          </a:effectRef>
          <a:fontRef idx="minor">
            <a:schemeClr val="tx1"/>
          </a:fontRef>
        </p:style>
      </p:cxnSp>
      <p:sp>
        <p:nvSpPr>
          <p:cNvPr id="10" name="Rectangle 1">
            <a:extLst>
              <a:ext uri="{FF2B5EF4-FFF2-40B4-BE49-F238E27FC236}">
                <a16:creationId xmlns:a16="http://schemas.microsoft.com/office/drawing/2014/main" id="{F1A3FBF5-4A6C-4EB2-83C4-4F0F0D0626CD}"/>
              </a:ext>
            </a:extLst>
          </p:cNvPr>
          <p:cNvSpPr txBox="1">
            <a:spLocks noChangeArrowheads="1"/>
          </p:cNvSpPr>
          <p:nvPr/>
        </p:nvSpPr>
        <p:spPr bwMode="auto">
          <a:xfrm>
            <a:off x="613186" y="1674341"/>
            <a:ext cx="11111454"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eaLnBrk="0" fontAlgn="base" hangingPunct="0">
              <a:lnSpc>
                <a:spcPct val="150000"/>
              </a:lnSpc>
              <a:spcBef>
                <a:spcPct val="0"/>
              </a:spcBef>
              <a:spcAft>
                <a:spcPct val="0"/>
              </a:spcAft>
              <a:buClrTx/>
              <a:buSzTx/>
              <a:buNone/>
            </a:pPr>
            <a:r>
              <a:rPr lang="en-US" b="1" dirty="0"/>
              <a:t>URL Analysis: </a:t>
            </a:r>
            <a:r>
              <a:rPr lang="en-US" dirty="0"/>
              <a:t>Uses machine learning to identify malicious URLs based on known patterns and features.</a:t>
            </a:r>
          </a:p>
          <a:p>
            <a:pPr marL="0" indent="0" eaLnBrk="0" fontAlgn="base" hangingPunct="0">
              <a:lnSpc>
                <a:spcPct val="150000"/>
              </a:lnSpc>
              <a:spcBef>
                <a:spcPct val="0"/>
              </a:spcBef>
              <a:spcAft>
                <a:spcPct val="0"/>
              </a:spcAft>
              <a:buClrTx/>
              <a:buSzTx/>
              <a:buNone/>
            </a:pPr>
            <a:r>
              <a:rPr lang="en-US" b="1" dirty="0"/>
              <a:t>Content Inspection: </a:t>
            </a:r>
            <a:r>
              <a:rPr lang="en-US" dirty="0"/>
              <a:t>Analyzes webpage content and structure to detect phishing attempts.</a:t>
            </a:r>
          </a:p>
          <a:p>
            <a:pPr marL="0" indent="0" eaLnBrk="0" fontAlgn="base" hangingPunct="0">
              <a:lnSpc>
                <a:spcPct val="150000"/>
              </a:lnSpc>
              <a:spcBef>
                <a:spcPct val="0"/>
              </a:spcBef>
              <a:spcAft>
                <a:spcPct val="0"/>
              </a:spcAft>
              <a:buClrTx/>
              <a:buSzTx/>
              <a:buNone/>
            </a:pPr>
            <a:r>
              <a:rPr lang="en-US" b="1" dirty="0"/>
              <a:t>Blacklist/Whitelist Integration</a:t>
            </a:r>
            <a:r>
              <a:rPr lang="en-US" dirty="0"/>
              <a:t>: Cross-references URLs with updated lists of known safe or malicious sites.</a:t>
            </a:r>
          </a:p>
          <a:p>
            <a:pPr marL="0" indent="0" eaLnBrk="0" fontAlgn="base" hangingPunct="0">
              <a:lnSpc>
                <a:spcPct val="150000"/>
              </a:lnSpc>
              <a:spcBef>
                <a:spcPct val="0"/>
              </a:spcBef>
              <a:spcAft>
                <a:spcPct val="0"/>
              </a:spcAft>
              <a:buClrTx/>
              <a:buSzTx/>
              <a:buNone/>
            </a:pPr>
            <a:r>
              <a:rPr lang="en-US" b="1" dirty="0"/>
              <a:t>Real-Time Detection: </a:t>
            </a:r>
            <a:r>
              <a:rPr lang="en-US" dirty="0"/>
              <a:t>Monitors and flags potential phishing attacks as they happen for immediate response.</a:t>
            </a:r>
          </a:p>
          <a:p>
            <a:pPr marL="0" indent="0" eaLnBrk="0" fontAlgn="base" hangingPunct="0">
              <a:lnSpc>
                <a:spcPct val="150000"/>
              </a:lnSpc>
              <a:spcBef>
                <a:spcPct val="0"/>
              </a:spcBef>
              <a:spcAft>
                <a:spcPct val="0"/>
              </a:spcAft>
              <a:buClrTx/>
              <a:buSzTx/>
              <a:buNone/>
            </a:pPr>
            <a:r>
              <a:rPr lang="en-US" b="1" dirty="0"/>
              <a:t>Automated Alerts: </a:t>
            </a:r>
            <a:r>
              <a:rPr lang="en-US" dirty="0"/>
              <a:t>Sends alerts to users or administrators when suspicious activity is detected.</a:t>
            </a:r>
          </a:p>
        </p:txBody>
      </p:sp>
    </p:spTree>
    <p:extLst>
      <p:ext uri="{BB962C8B-B14F-4D97-AF65-F5344CB8AC3E}">
        <p14:creationId xmlns:p14="http://schemas.microsoft.com/office/powerpoint/2010/main" val="47497166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DF91F38-DEF0-4C91-BA9C-CDFAAEF1ABA0}">
  <we:reference id="wa200005669" version="2.0.0.0" store="en-GB" storeType="OMEX"/>
  <we:alternateReferences>
    <we:reference id="wa200005669" version="2.0.0.0" store="WA20000566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Retrospect</Template>
  <TotalTime>515</TotalTime>
  <Words>1876</Words>
  <Application>Microsoft Office PowerPoint</Application>
  <PresentationFormat>Widescreen</PresentationFormat>
  <Paragraphs>143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Retrospect</vt:lpstr>
      <vt:lpstr>Advanced Phishing Detection and Response System Leveraging Machine Learning for Real-Time Threat Mitigation and Protection.</vt:lpstr>
      <vt:lpstr>Content</vt:lpstr>
      <vt:lpstr>Objectives</vt:lpstr>
      <vt:lpstr>Abstract</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Detection and Response System</dc:title>
  <dc:creator>Vishnu .</dc:creator>
  <cp:lastModifiedBy>B.Tarun Vikash</cp:lastModifiedBy>
  <cp:revision>130</cp:revision>
  <dcterms:created xsi:type="dcterms:W3CDTF">2024-07-08T14:28:44Z</dcterms:created>
  <dcterms:modified xsi:type="dcterms:W3CDTF">2024-11-13T17:00:00Z</dcterms:modified>
</cp:coreProperties>
</file>