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7" r:id="rId2"/>
    <p:sldId id="259" r:id="rId3"/>
    <p:sldId id="260" r:id="rId4"/>
    <p:sldId id="301" r:id="rId5"/>
    <p:sldId id="304" r:id="rId6"/>
    <p:sldId id="266" r:id="rId7"/>
    <p:sldId id="302" r:id="rId8"/>
    <p:sldId id="272" r:id="rId9"/>
    <p:sldId id="303" r:id="rId10"/>
    <p:sldId id="278" r:id="rId11"/>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CDCDCD"/>
    <a:srgbClr val="D2D2D2"/>
    <a:srgbClr val="CFCFCF"/>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513" y="5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2024/8/7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2024/8/7</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486" y="180836"/>
              <a:ext cx="1745726"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anose="020B0503020204020204" pitchFamily="34" charset="-122"/>
                  <a:ea typeface="Microsoft YaHei" panose="020B0503020204020204" pitchFamily="34" charset="-122"/>
                </a:rPr>
                <a:t>AvailIT</a:t>
              </a:r>
            </a:p>
          </p:txBody>
        </p:sp>
      </p:grpSp>
      <p:sp>
        <p:nvSpPr>
          <p:cNvPr id="4112" name="矩形 406"/>
          <p:cNvSpPr/>
          <p:nvPr/>
        </p:nvSpPr>
        <p:spPr>
          <a:xfrm>
            <a:off x="247650" y="4126230"/>
            <a:ext cx="4760595" cy="523220"/>
          </a:xfrm>
          <a:prstGeom prst="rect">
            <a:avLst/>
          </a:prstGeom>
          <a:noFill/>
          <a:ln w="9525">
            <a:noFill/>
          </a:ln>
        </p:spPr>
        <p:txBody>
          <a:bodyPr wrap="square" anchor="t" anchorCtr="0">
            <a:spAutoFit/>
          </a:bodyPr>
          <a:lstStyle/>
          <a:p>
            <a:r>
              <a:rPr lang="en-US" altLang="zh-CN" sz="1400" dirty="0">
                <a:solidFill>
                  <a:srgbClr val="595959"/>
                </a:solidFill>
                <a:latin typeface="Microsoft YaHei" panose="020B0503020204020204" pitchFamily="34" charset="-122"/>
                <a:ea typeface="Microsoft YaHei" panose="020B0503020204020204" pitchFamily="34" charset="-122"/>
              </a:rPr>
              <a:t>2210030183- N.Shiva Charan</a:t>
            </a:r>
          </a:p>
          <a:p>
            <a:r>
              <a:rPr lang="en-US" altLang="zh-CN" sz="1400" dirty="0">
                <a:solidFill>
                  <a:srgbClr val="595959"/>
                </a:solidFill>
                <a:latin typeface="Microsoft YaHei" panose="020B0503020204020204" pitchFamily="34" charset="-122"/>
                <a:ea typeface="Microsoft YaHei" panose="020B0503020204020204" pitchFamily="34" charset="-122"/>
              </a:rPr>
              <a:t>2210030228- B Vishnu Vardhan</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8" name="Group 9"/>
          <p:cNvGrpSpPr/>
          <p:nvPr/>
        </p:nvGrpSpPr>
        <p:grpSpPr>
          <a:xfrm>
            <a:off x="0" y="2328863"/>
            <a:ext cx="8205788" cy="577850"/>
            <a:chOff x="0" y="0"/>
            <a:chExt cx="8205524" cy="578062"/>
          </a:xfrm>
        </p:grpSpPr>
        <p:grpSp>
          <p:nvGrpSpPr>
            <p:cNvPr id="25609" name="Group 10"/>
            <p:cNvGrpSpPr/>
            <p:nvPr/>
          </p:nvGrpSpPr>
          <p:grpSpPr>
            <a:xfrm>
              <a:off x="0" y="0"/>
              <a:ext cx="8205524" cy="578062"/>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12" name="矩形 10"/>
            <p:cNvSpPr/>
            <p:nvPr/>
          </p:nvSpPr>
          <p:spPr>
            <a:xfrm>
              <a:off x="1914057" y="115366"/>
              <a:ext cx="309870" cy="306818"/>
            </a:xfrm>
            <a:prstGeom prst="rect">
              <a:avLst/>
            </a:prstGeom>
            <a:noFill/>
            <a:ln w="9525">
              <a:noFill/>
            </a:ln>
          </p:spPr>
          <p:txBody>
            <a:bodyPr wrap="none" anchor="t" anchorCtr="0">
              <a:spAutoFit/>
            </a:bodyPr>
            <a:lstStyle/>
            <a:p>
              <a:endParaRPr lang="en-US" altLang="zh-CN" sz="1400" dirty="0">
                <a:solidFill>
                  <a:srgbClr val="7F6000"/>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78" name="矩形 1"/>
            <p:cNvSpPr/>
            <p:nvPr/>
          </p:nvSpPr>
          <p:spPr>
            <a:xfrm>
              <a:off x="1490809" y="331729"/>
              <a:ext cx="1290722" cy="521378"/>
            </a:xfrm>
            <a:prstGeom prst="rect">
              <a:avLst/>
            </a:prstGeom>
            <a:noFill/>
            <a:ln w="9525">
              <a:noFill/>
            </a:ln>
          </p:spPr>
          <p:txBody>
            <a:bodyPr wrap="square" anchor="t" anchorCtr="0">
              <a:spAutoFit/>
            </a:bodyPr>
            <a:lstStyle/>
            <a:p>
              <a:r>
                <a:rPr lang="en-US" altLang="zh-CN" sz="1400" dirty="0">
                  <a:solidFill>
                    <a:schemeClr val="bg1"/>
                  </a:solidFill>
                  <a:latin typeface="Microsoft YaHei" panose="020B0503020204020204" pitchFamily="34" charset="-122"/>
                  <a:ea typeface="Microsoft YaHei" panose="020B0503020204020204" pitchFamily="34" charset="-122"/>
                </a:rPr>
                <a:t>Architecture</a:t>
              </a:r>
            </a:p>
            <a:p>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7179" name="矩形 14"/>
            <p:cNvSpPr/>
            <p:nvPr/>
          </p:nvSpPr>
          <p:spPr>
            <a:xfrm>
              <a:off x="836531" y="709893"/>
              <a:ext cx="309977" cy="260055"/>
            </a:xfrm>
            <a:prstGeom prst="rect">
              <a:avLst/>
            </a:prstGeom>
            <a:noFill/>
            <a:ln w="9525">
              <a:noFill/>
            </a:ln>
          </p:spPr>
          <p:txBody>
            <a:bodyPr wrap="none" anchor="t" anchorCtr="0">
              <a:spAutoFit/>
            </a:bodyPr>
            <a:lstStyle/>
            <a:p>
              <a:endParaRPr lang="zh-CN" altLang="en-US" sz="1100" dirty="0">
                <a:solidFill>
                  <a:srgbClr val="7F6000"/>
                </a:solidFill>
                <a:latin typeface="Microsoft YaHei" panose="020B0503020204020204" pitchFamily="34" charset="-122"/>
                <a:ea typeface="Microsoft YaHei" panose="020B0503020204020204" pitchFamily="34" charset="-122"/>
              </a:endParaRPr>
            </a:p>
          </p:txBody>
        </p:sp>
        <p:sp>
          <p:nvSpPr>
            <p:cNvPr id="7180" name="文本框 16"/>
            <p:cNvSpPr txBox="1"/>
            <p:nvPr/>
          </p:nvSpPr>
          <p:spPr>
            <a:xfrm>
              <a:off x="0" y="0"/>
              <a:ext cx="309977" cy="920975"/>
            </a:xfrm>
            <a:prstGeom prst="rect">
              <a:avLst/>
            </a:prstGeom>
            <a:noFill/>
            <a:ln w="9525">
              <a:noFill/>
            </a:ln>
          </p:spPr>
          <p:txBody>
            <a:bodyPr wrap="none" anchor="t" anchorCtr="0">
              <a:spAutoFit/>
            </a:bodyPr>
            <a:lstStyle/>
            <a:p>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anose="020B0503020204020204" pitchFamily="34" charset="-122"/>
                  <a:ea typeface="Microsoft YaHei" panose="020B0503020204020204" pitchFamily="34" charset="-122"/>
                </a:rPr>
                <a:t>CONTENTS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212" name="矩形 118"/>
            <p:cNvSpPr/>
            <p:nvPr/>
          </p:nvSpPr>
          <p:spPr>
            <a:xfrm>
              <a:off x="1279388" y="331729"/>
              <a:ext cx="1786064" cy="521378"/>
            </a:xfrm>
            <a:prstGeom prst="rect">
              <a:avLst/>
            </a:prstGeom>
            <a:noFill/>
            <a:ln w="9525">
              <a:noFill/>
            </a:ln>
          </p:spPr>
          <p:txBody>
            <a:bodyPr wrap="square" anchor="t" anchorCtr="0">
              <a:spAutoFit/>
            </a:bodyPr>
            <a:lstStyle/>
            <a:p>
              <a:r>
                <a:rPr lang="en-US" altLang="zh-CN" sz="1400" dirty="0">
                  <a:solidFill>
                    <a:schemeClr val="bg1"/>
                  </a:solidFill>
                  <a:latin typeface="Microsoft YaHei" panose="020B0503020204020204" pitchFamily="34" charset="-122"/>
                  <a:ea typeface="Microsoft YaHei" panose="020B0503020204020204" pitchFamily="34" charset="-122"/>
                </a:rPr>
                <a:t>Implementation</a:t>
              </a:r>
            </a:p>
            <a:p>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7213" name="矩形 119"/>
            <p:cNvSpPr/>
            <p:nvPr/>
          </p:nvSpPr>
          <p:spPr>
            <a:xfrm>
              <a:off x="836531" y="709893"/>
              <a:ext cx="309847" cy="260055"/>
            </a:xfrm>
            <a:prstGeom prst="rect">
              <a:avLst/>
            </a:prstGeom>
            <a:noFill/>
            <a:ln w="9525">
              <a:noFill/>
            </a:ln>
          </p:spPr>
          <p:txBody>
            <a:bodyPr wrap="none" anchor="t" anchorCtr="0">
              <a:spAutoFit/>
            </a:bodyPr>
            <a:lstStyle/>
            <a:p>
              <a:endParaRPr lang="zh-CN" altLang="en-US" sz="1100" dirty="0">
                <a:solidFill>
                  <a:srgbClr val="7F6000"/>
                </a:solidFill>
                <a:latin typeface="Microsoft YaHei" panose="020B0503020204020204" pitchFamily="34" charset="-122"/>
                <a:ea typeface="Microsoft YaHei" panose="020B0503020204020204" pitchFamily="34" charset="-122"/>
              </a:endParaRPr>
            </a:p>
          </p:txBody>
        </p:sp>
        <p:sp>
          <p:nvSpPr>
            <p:cNvPr id="7214" name="文本框 120"/>
            <p:cNvSpPr txBox="1"/>
            <p:nvPr/>
          </p:nvSpPr>
          <p:spPr>
            <a:xfrm>
              <a:off x="0" y="0"/>
              <a:ext cx="309847" cy="920975"/>
            </a:xfrm>
            <a:prstGeom prst="rect">
              <a:avLst/>
            </a:prstGeom>
            <a:noFill/>
            <a:ln w="9525">
              <a:noFill/>
            </a:ln>
          </p:spPr>
          <p:txBody>
            <a:bodyPr wrap="none" anchor="t" anchorCtr="0">
              <a:spAutoFit/>
            </a:bodyPr>
            <a:lstStyle/>
            <a:p>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227" name="Group 60"/>
          <p:cNvGrpSpPr/>
          <p:nvPr/>
        </p:nvGrpSpPr>
        <p:grpSpPr>
          <a:xfrm>
            <a:off x="5250959" y="2496372"/>
            <a:ext cx="3238991" cy="878152"/>
            <a:chOff x="552131" y="200619"/>
            <a:chExt cx="3240000" cy="877156"/>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r>
                    <a:rPr lang="en-US" altLang="zh-CN" sz="1800" dirty="0">
                      <a:solidFill>
                        <a:srgbClr val="FFFFFF"/>
                      </a:solidFill>
                      <a:uFillTx/>
                      <a:latin typeface="Calibri" panose="020F0502020204030204" pitchFamily="34" charset="0"/>
                      <a:ea typeface="Microsoft YaHei" panose="020B0503020204020204" pitchFamily="34" charset="-122"/>
                    </a:rPr>
                    <a:t>Designing</a:t>
                  </a: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sz="1800" dirty="0">
                    <a:solidFill>
                      <a:srgbClr val="FFFFFF"/>
                    </a:solidFill>
                    <a:latin typeface="Calibri" panose="020F0502020204030204" pitchFamily="34" charset="0"/>
                    <a:ea typeface="Microsoft YaHei" panose="020B0503020204020204"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sz="1800" dirty="0">
                    <a:solidFill>
                      <a:srgbClr val="FFFFFF"/>
                    </a:solidFill>
                    <a:latin typeface="Calibri" panose="020F0502020204030204" pitchFamily="34" charset="0"/>
                    <a:ea typeface="Microsoft YaHei" panose="020B0503020204020204" pitchFamily="34" charset="-122"/>
                  </a:endParaRPr>
                </a:p>
              </p:txBody>
            </p:sp>
            <p:sp>
              <p:nvSpPr>
                <p:cNvPr id="7234" name="矩形 13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sz="1800" dirty="0">
                    <a:solidFill>
                      <a:srgbClr val="FFFFFF"/>
                    </a:solidFill>
                    <a:latin typeface="Calibri" panose="020F0502020204030204" pitchFamily="34" charset="0"/>
                    <a:ea typeface="Microsoft YaHei" panose="020B0503020204020204"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sz="1800" dirty="0">
                    <a:solidFill>
                      <a:srgbClr val="FFFFFF"/>
                    </a:solidFill>
                    <a:latin typeface="Calibri" panose="020F0502020204030204" pitchFamily="34" charset="0"/>
                    <a:ea typeface="Microsoft YaHei" panose="020B0503020204020204" pitchFamily="34" charset="-122"/>
                  </a:endParaRPr>
                </a:p>
              </p:txBody>
            </p:sp>
          </p:grpSp>
        </p:grpSp>
        <p:sp>
          <p:nvSpPr>
            <p:cNvPr id="7236" name="矩形 173"/>
            <p:cNvSpPr/>
            <p:nvPr/>
          </p:nvSpPr>
          <p:spPr>
            <a:xfrm>
              <a:off x="590230" y="331589"/>
              <a:ext cx="309977" cy="367882"/>
            </a:xfrm>
            <a:prstGeom prst="rect">
              <a:avLst/>
            </a:prstGeom>
            <a:noFill/>
            <a:ln w="9525">
              <a:noFill/>
            </a:ln>
          </p:spPr>
          <p:txBody>
            <a:bodyPr wrap="none" anchor="t" anchorCtr="0">
              <a:spAutoFit/>
            </a:bodyPr>
            <a:lstStyle/>
            <a:p>
              <a:endParaRPr lang="en-US" altLang="zh-CN" sz="1800" i="1" dirty="0">
                <a:solidFill>
                  <a:schemeClr val="bg1"/>
                </a:solidFill>
                <a:ea typeface="Microsoft YaHei" panose="020B0503020204020204" pitchFamily="34" charset="-122"/>
                <a:cs typeface="Calibri" panose="020F0502020204030204" pitchFamily="34" charset="0"/>
              </a:endParaRPr>
            </a:p>
          </p:txBody>
        </p:sp>
        <p:sp>
          <p:nvSpPr>
            <p:cNvPr id="7237" name="矩形 183"/>
            <p:cNvSpPr/>
            <p:nvPr/>
          </p:nvSpPr>
          <p:spPr>
            <a:xfrm>
              <a:off x="836531" y="709893"/>
              <a:ext cx="309977" cy="367882"/>
            </a:xfrm>
            <a:prstGeom prst="rect">
              <a:avLst/>
            </a:prstGeom>
            <a:noFill/>
            <a:ln w="9525">
              <a:noFill/>
            </a:ln>
          </p:spPr>
          <p:txBody>
            <a:bodyPr wrap="none" anchor="t" anchorCtr="0">
              <a:spAutoFit/>
            </a:bodyPr>
            <a:lstStyle/>
            <a:p>
              <a:endParaRPr lang="zh-CN" altLang="en-US" sz="1800" dirty="0">
                <a:solidFill>
                  <a:srgbClr val="7F6000"/>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lstStyle/>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1108720" y="157611"/>
              <a:ext cx="3357210" cy="583801"/>
            </a:xfrm>
            <a:prstGeom prst="rect">
              <a:avLst/>
            </a:prstGeom>
            <a:noFill/>
            <a:ln w="9525">
              <a:noFill/>
            </a:ln>
          </p:spPr>
          <p:txBody>
            <a:bodyPr wrap="none" anchor="t" anchorCtr="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ARCHITECTURE</a:t>
              </a: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8155" y="620395"/>
            <a:ext cx="7556500" cy="3538220"/>
          </a:xfrm>
          <a:prstGeom prst="rect">
            <a:avLst/>
          </a:prstGeom>
          <a:noFill/>
        </p:spPr>
        <p:txBody>
          <a:bodyPr wrap="none" rtlCol="0">
            <a:spAutoFit/>
          </a:bodyPr>
          <a:lstStyle/>
          <a:p>
            <a:pPr algn="l"/>
            <a:endParaRPr lang="en-US" sz="1400" b="1">
              <a:solidFill>
                <a:srgbClr val="203864"/>
              </a:solidFill>
              <a:latin typeface="Microsoft YaHei" panose="020B0503020204020204" pitchFamily="34" charset="-122"/>
              <a:ea typeface="Microsoft YaHei" panose="020B0503020204020204" pitchFamily="34" charset="-122"/>
            </a:endParaRPr>
          </a:p>
          <a:p>
            <a:pPr algn="l"/>
            <a:endParaRPr lang="en-US" sz="1400" b="1">
              <a:solidFill>
                <a:srgbClr val="203864"/>
              </a:solidFill>
              <a:latin typeface="Microsoft YaHei" panose="020B0503020204020204" pitchFamily="34" charset="-122"/>
              <a:ea typeface="Microsoft YaHei" panose="020B0503020204020204" pitchFamily="34" charset="-122"/>
            </a:endParaRPr>
          </a:p>
          <a:p>
            <a:pPr algn="l"/>
            <a:r>
              <a:rPr lang="en-US" sz="1200">
                <a:solidFill>
                  <a:schemeClr val="tx1"/>
                </a:solidFill>
                <a:latin typeface="Microsoft YaHei" panose="020B0503020204020204" pitchFamily="34" charset="-122"/>
                <a:ea typeface="Microsoft YaHei" panose="020B0503020204020204" pitchFamily="34" charset="-122"/>
              </a:rPr>
              <a:t>Creating a well-structured code architecture for a website is crucial for its maintainability, </a:t>
            </a:r>
          </a:p>
          <a:p>
            <a:pPr algn="l"/>
            <a:r>
              <a:rPr lang="en-US" sz="1200">
                <a:solidFill>
                  <a:schemeClr val="tx1"/>
                </a:solidFill>
                <a:latin typeface="Microsoft YaHei" panose="020B0503020204020204" pitchFamily="34" charset="-122"/>
                <a:ea typeface="Microsoft YaHei" panose="020B0503020204020204" pitchFamily="34" charset="-122"/>
              </a:rPr>
              <a:t>scalability, and ease of development.</a:t>
            </a:r>
          </a:p>
          <a:p>
            <a:pPr algn="l"/>
            <a:r>
              <a:rPr lang="en-US" sz="1200">
                <a:latin typeface="Microsoft YaHei" panose="020B0503020204020204" pitchFamily="34" charset="-122"/>
                <a:ea typeface="Microsoft YaHei" panose="020B0503020204020204" pitchFamily="34" charset="-122"/>
                <a:sym typeface="+mn-ea"/>
              </a:rPr>
              <a:t>The code structure is divided into frontend and backend architecture. </a:t>
            </a:r>
          </a:p>
          <a:p>
            <a:pPr algn="l"/>
            <a:endParaRPr lang="en-US" sz="1200">
              <a:solidFill>
                <a:schemeClr val="tx1"/>
              </a:solidFill>
              <a:latin typeface="Microsoft YaHei" panose="020B0503020204020204" pitchFamily="34" charset="-122"/>
              <a:ea typeface="Microsoft YaHei" panose="020B0503020204020204" pitchFamily="34" charset="-122"/>
              <a:sym typeface="+mn-ea"/>
            </a:endParaRPr>
          </a:p>
          <a:p>
            <a:pPr algn="l"/>
            <a:r>
              <a:rPr lang="en-US" sz="1400" b="1">
                <a:solidFill>
                  <a:schemeClr val="tx1"/>
                </a:solidFill>
                <a:latin typeface="Microsoft YaHei" panose="020B0503020204020204" pitchFamily="34" charset="-122"/>
                <a:ea typeface="Microsoft YaHei" panose="020B0503020204020204" pitchFamily="34" charset="-122"/>
                <a:sym typeface="+mn-ea"/>
              </a:rPr>
              <a:t>Frontend Architecture:</a:t>
            </a:r>
          </a:p>
          <a:p>
            <a:pPr algn="l"/>
            <a:r>
              <a:rPr lang="en-US" sz="1200">
                <a:solidFill>
                  <a:schemeClr val="tx1"/>
                </a:solidFill>
                <a:latin typeface="Microsoft YaHei" panose="020B0503020204020204" pitchFamily="34" charset="-122"/>
                <a:ea typeface="Microsoft YaHei" panose="020B0503020204020204" pitchFamily="34" charset="-122"/>
                <a:sym typeface="+mn-ea"/>
              </a:rPr>
              <a:t>Organizing HTML into structured and semantic code and also using HTML5 elements </a:t>
            </a:r>
          </a:p>
          <a:p>
            <a:pPr algn="l"/>
            <a:r>
              <a:rPr lang="en-US" sz="1200">
                <a:solidFill>
                  <a:schemeClr val="tx1"/>
                </a:solidFill>
                <a:latin typeface="Microsoft YaHei" panose="020B0503020204020204" pitchFamily="34" charset="-122"/>
                <a:ea typeface="Microsoft YaHei" panose="020B0503020204020204" pitchFamily="34" charset="-122"/>
                <a:sym typeface="+mn-ea"/>
              </a:rPr>
              <a:t>for better accessibility and SEO.</a:t>
            </a:r>
          </a:p>
          <a:p>
            <a:pPr algn="l"/>
            <a:r>
              <a:rPr lang="en-US" sz="1200">
                <a:solidFill>
                  <a:schemeClr val="tx1"/>
                </a:solidFill>
                <a:latin typeface="Microsoft YaHei" panose="020B0503020204020204" pitchFamily="34" charset="-122"/>
                <a:ea typeface="Microsoft YaHei" panose="020B0503020204020204" pitchFamily="34" charset="-122"/>
                <a:sym typeface="+mn-ea"/>
              </a:rPr>
              <a:t>Using CSS to define styles for the web pages, including the design, layout and variations </a:t>
            </a:r>
          </a:p>
          <a:p>
            <a:pPr algn="l"/>
            <a:r>
              <a:rPr lang="en-US" sz="1200">
                <a:solidFill>
                  <a:schemeClr val="tx1"/>
                </a:solidFill>
                <a:latin typeface="Microsoft YaHei" panose="020B0503020204020204" pitchFamily="34" charset="-122"/>
                <a:ea typeface="Microsoft YaHei" panose="020B0503020204020204" pitchFamily="34" charset="-122"/>
                <a:sym typeface="+mn-ea"/>
              </a:rPr>
              <a:t>in display for different devices and screen sizes.</a:t>
            </a:r>
          </a:p>
          <a:p>
            <a:pPr algn="l"/>
            <a:r>
              <a:rPr lang="en-US" sz="1200">
                <a:solidFill>
                  <a:schemeClr val="tx1"/>
                </a:solidFill>
                <a:latin typeface="Microsoft YaHei" panose="020B0503020204020204" pitchFamily="34" charset="-122"/>
                <a:ea typeface="Microsoft YaHei" panose="020B0503020204020204" pitchFamily="34" charset="-122"/>
                <a:sym typeface="+mn-ea"/>
              </a:rPr>
              <a:t>Using a JavaScript framework for building dynamic and interactive UI components and implementing</a:t>
            </a:r>
          </a:p>
          <a:p>
            <a:pPr algn="l"/>
            <a:r>
              <a:rPr lang="en-US" sz="1200">
                <a:solidFill>
                  <a:schemeClr val="tx1"/>
                </a:solidFill>
                <a:latin typeface="Microsoft YaHei" panose="020B0503020204020204" pitchFamily="34" charset="-122"/>
                <a:ea typeface="Microsoft YaHei" panose="020B0503020204020204" pitchFamily="34" charset="-122"/>
                <a:sym typeface="+mn-ea"/>
              </a:rPr>
              <a:t> routing for single-page applications (SPAs) to manage client-side navigation.</a:t>
            </a:r>
          </a:p>
          <a:p>
            <a:pPr algn="l"/>
            <a:r>
              <a:rPr lang="en-US" sz="1200">
                <a:solidFill>
                  <a:schemeClr val="tx1"/>
                </a:solidFill>
                <a:latin typeface="Microsoft YaHei" panose="020B0503020204020204" pitchFamily="34" charset="-122"/>
                <a:ea typeface="Microsoft YaHei" panose="020B0503020204020204" pitchFamily="34" charset="-122"/>
                <a:sym typeface="+mn-ea"/>
              </a:rPr>
              <a:t>Building reusable UI components for consistent design and functionality.</a:t>
            </a:r>
          </a:p>
          <a:p>
            <a:pPr algn="l"/>
            <a:r>
              <a:rPr lang="en-US" sz="1200">
                <a:solidFill>
                  <a:schemeClr val="tx1"/>
                </a:solidFill>
                <a:latin typeface="Microsoft YaHei" panose="020B0503020204020204" pitchFamily="34" charset="-122"/>
                <a:ea typeface="Microsoft YaHei" panose="020B0503020204020204" pitchFamily="34" charset="-122"/>
                <a:sym typeface="+mn-ea"/>
              </a:rPr>
              <a:t>Encapsulating component logic and styling within the component itself.</a:t>
            </a:r>
          </a:p>
          <a:p>
            <a:pPr algn="l"/>
            <a:r>
              <a:rPr lang="en-US" sz="1200">
                <a:solidFill>
                  <a:schemeClr val="tx1"/>
                </a:solidFill>
                <a:latin typeface="Microsoft YaHei" panose="020B0503020204020204" pitchFamily="34" charset="-122"/>
                <a:ea typeface="Microsoft YaHei" panose="020B0503020204020204" pitchFamily="34" charset="-122"/>
                <a:sym typeface="+mn-ea"/>
              </a:rPr>
              <a:t>Maintaining a clear separation of concerns between components.</a:t>
            </a:r>
          </a:p>
          <a:p>
            <a:pPr algn="l"/>
            <a:endParaRPr lang="en-US" sz="1400" b="1">
              <a:solidFill>
                <a:srgbClr val="203864"/>
              </a:solidFill>
              <a:latin typeface="Microsoft YaHei" panose="020B0503020204020204" pitchFamily="34" charset="-122"/>
              <a:ea typeface="Microsoft YaHei" panose="020B0503020204020204" pitchFamily="34" charset="-122"/>
              <a:sym typeface="+mn-ea"/>
            </a:endParaRPr>
          </a:p>
          <a:p>
            <a:pPr algn="l"/>
            <a:endParaRPr lang="en-US" sz="1200">
              <a:solidFill>
                <a:schemeClr val="tx1"/>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1365" y="1388745"/>
            <a:ext cx="7501890" cy="2030095"/>
          </a:xfrm>
          <a:prstGeom prst="rect">
            <a:avLst/>
          </a:prstGeom>
          <a:noFill/>
        </p:spPr>
        <p:txBody>
          <a:bodyPr wrap="square" rtlCol="0" anchor="ctr" anchorCtr="0">
            <a:spAutoFit/>
          </a:bodyPr>
          <a:lstStyle/>
          <a:p>
            <a:r>
              <a:rPr lang="en-US" sz="1400" b="1" dirty="0">
                <a:solidFill>
                  <a:schemeClr val="tx1"/>
                </a:solidFill>
                <a:latin typeface="Microsoft YaHei" panose="020B0503020204020204" pitchFamily="34" charset="-122"/>
                <a:ea typeface="Microsoft YaHei" panose="020B0503020204020204" pitchFamily="34" charset="-122"/>
              </a:rPr>
              <a:t>Backend Architecture:</a:t>
            </a:r>
          </a:p>
          <a:p>
            <a:r>
              <a:rPr lang="en-US" sz="1200" dirty="0">
                <a:solidFill>
                  <a:schemeClr val="tx1"/>
                </a:solidFill>
                <a:latin typeface="Microsoft YaHei" panose="020B0503020204020204" pitchFamily="34" charset="-122"/>
                <a:ea typeface="Microsoft YaHei" panose="020B0503020204020204" pitchFamily="34" charset="-122"/>
              </a:rPr>
              <a:t>Use a web framework ( </a:t>
            </a:r>
            <a:r>
              <a:rPr lang="en-US" sz="1200" dirty="0">
                <a:latin typeface="Microsoft YaHei" panose="020B0503020204020204" pitchFamily="34" charset="-122"/>
                <a:ea typeface="Microsoft YaHei" panose="020B0503020204020204" pitchFamily="34" charset="-122"/>
              </a:rPr>
              <a:t>spring boot</a:t>
            </a:r>
            <a:r>
              <a:rPr lang="en-US" sz="1200" dirty="0">
                <a:solidFill>
                  <a:schemeClr val="tx1"/>
                </a:solidFill>
                <a:latin typeface="Microsoft YaHei" panose="020B0503020204020204" pitchFamily="34" charset="-122"/>
                <a:ea typeface="Microsoft YaHei" panose="020B0503020204020204" pitchFamily="34" charset="-122"/>
              </a:rPr>
              <a:t>) to handle HTTP requests and routing.</a:t>
            </a:r>
          </a:p>
          <a:p>
            <a:r>
              <a:rPr lang="en-US" sz="1200" dirty="0">
                <a:solidFill>
                  <a:schemeClr val="tx1"/>
                </a:solidFill>
                <a:latin typeface="Microsoft YaHei" panose="020B0503020204020204" pitchFamily="34" charset="-122"/>
                <a:ea typeface="Microsoft YaHei" panose="020B0503020204020204" pitchFamily="34" charset="-122"/>
              </a:rPr>
              <a:t>Using an appropriate database system like MySQL for storing and retrieving data.</a:t>
            </a:r>
          </a:p>
          <a:p>
            <a:r>
              <a:rPr lang="en-US" sz="1200" dirty="0">
                <a:solidFill>
                  <a:schemeClr val="tx1"/>
                </a:solidFill>
                <a:latin typeface="Microsoft YaHei" panose="020B0503020204020204" pitchFamily="34" charset="-122"/>
                <a:ea typeface="Microsoft YaHei" panose="020B0503020204020204" pitchFamily="34" charset="-122"/>
              </a:rPr>
              <a:t>Define database schemas and models for structured data storage.</a:t>
            </a:r>
          </a:p>
          <a:p>
            <a:r>
              <a:rPr lang="en-US" sz="1200" dirty="0">
                <a:solidFill>
                  <a:schemeClr val="tx1"/>
                </a:solidFill>
                <a:latin typeface="Microsoft YaHei" panose="020B0503020204020204" pitchFamily="34" charset="-122"/>
                <a:ea typeface="Microsoft YaHei" panose="020B0503020204020204" pitchFamily="34" charset="-122"/>
              </a:rPr>
              <a:t>Implementing caching strategies for frequently accessed data.</a:t>
            </a:r>
          </a:p>
          <a:p>
            <a:r>
              <a:rPr lang="en-US" sz="1200" dirty="0">
                <a:solidFill>
                  <a:schemeClr val="tx1"/>
                </a:solidFill>
                <a:latin typeface="Microsoft YaHei" panose="020B0503020204020204" pitchFamily="34" charset="-122"/>
                <a:ea typeface="Microsoft YaHei" panose="020B0503020204020204" pitchFamily="34" charset="-122"/>
              </a:rPr>
              <a:t>Regularly updating the dependencies to patch security vulnerabilities.</a:t>
            </a:r>
          </a:p>
          <a:p>
            <a:r>
              <a:rPr lang="en-US" sz="1200" dirty="0">
                <a:solidFill>
                  <a:schemeClr val="tx1"/>
                </a:solidFill>
                <a:latin typeface="Microsoft YaHei" panose="020B0503020204020204" pitchFamily="34" charset="-122"/>
                <a:ea typeface="Microsoft YaHei" panose="020B0503020204020204" pitchFamily="34" charset="-122"/>
              </a:rPr>
              <a:t>Conducting security audits and penetration testing to identify and mitigate security risks.</a:t>
            </a:r>
          </a:p>
          <a:p>
            <a:endParaRPr lang="en-US" sz="1400" b="1" dirty="0">
              <a:solidFill>
                <a:srgbClr val="203864"/>
              </a:solidFill>
              <a:latin typeface="Microsoft YaHei" panose="020B0503020204020204" pitchFamily="34" charset="-122"/>
              <a:ea typeface="Microsoft YaHei" panose="020B0503020204020204" pitchFamily="34" charset="-122"/>
            </a:endParaRPr>
          </a:p>
          <a:p>
            <a:endParaRPr lang="en-US" sz="1400" b="1" dirty="0">
              <a:solidFill>
                <a:srgbClr val="203864"/>
              </a:solidFill>
              <a:latin typeface="Microsoft YaHei" panose="020B0503020204020204" pitchFamily="34" charset="-122"/>
              <a:ea typeface="Microsoft YaHei" panose="020B0503020204020204" pitchFamily="34" charset="-122"/>
            </a:endParaRPr>
          </a:p>
          <a:p>
            <a:pPr algn="l"/>
            <a:endParaRPr lang="en-US" sz="1200" b="1"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lstStyle/>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1108720" y="157611"/>
              <a:ext cx="2566643" cy="583801"/>
            </a:xfrm>
            <a:prstGeom prst="rect">
              <a:avLst/>
            </a:prstGeom>
            <a:noFill/>
            <a:ln w="9525">
              <a:noFill/>
            </a:ln>
          </p:spPr>
          <p:txBody>
            <a:bodyPr wrap="none" anchor="t" anchorCtr="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DESIGNING</a:t>
              </a: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8" name="矩形 10"/>
          <p:cNvSpPr/>
          <p:nvPr/>
        </p:nvSpPr>
        <p:spPr>
          <a:xfrm>
            <a:off x="3236913" y="2420938"/>
            <a:ext cx="309880" cy="398780"/>
          </a:xfrm>
          <a:prstGeom prst="rect">
            <a:avLst/>
          </a:prstGeom>
          <a:noFill/>
          <a:ln w="9525">
            <a:noFill/>
          </a:ln>
        </p:spPr>
        <p:txBody>
          <a:bodyPr wrap="none" anchor="t" anchorCtr="0">
            <a:spAutoFit/>
          </a:bodyPr>
          <a:lstStyle/>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389255" y="1539240"/>
            <a:ext cx="8649335" cy="1968500"/>
          </a:xfrm>
          <a:prstGeom prst="rect">
            <a:avLst/>
          </a:prstGeom>
          <a:noFill/>
        </p:spPr>
        <p:txBody>
          <a:bodyPr wrap="square" rtlCol="0">
            <a:spAutoFit/>
          </a:bodyPr>
          <a:lstStyle/>
          <a:p>
            <a:r>
              <a:rPr lang="en-US" sz="1400" b="1">
                <a:latin typeface="Microsoft YaHei" panose="020B0503020204020204" pitchFamily="34" charset="-122"/>
                <a:ea typeface="Microsoft YaHei" panose="020B0503020204020204" pitchFamily="34" charset="-122"/>
              </a:rPr>
              <a:t>Designing The Code:</a:t>
            </a:r>
          </a:p>
          <a:p>
            <a:r>
              <a:rPr lang="en-US" sz="1200">
                <a:latin typeface="Microsoft YaHei" panose="020B0503020204020204" pitchFamily="34" charset="-122"/>
                <a:ea typeface="Microsoft YaHei" panose="020B0503020204020204" pitchFamily="34" charset="-122"/>
              </a:rPr>
              <a:t>We initially design the code for the home page where it consists the login and sign up page for the user(customer) and the seller. Then we will create a page for the user login page and the signup page. Simliarly we create a code for creating the login and signup page for the seller. Then we link the login pages to the home page. After that we create the seller page where the seller uploads the data of his shop(like the availability of the products along with the name and price and number of units available) and the address of the shop. Then we will create the customer page where the customer searches for the product he needs, and the website shows the availability of the product near him. Then we will link the seller and the customer page to the home page and the login page. Then using MySQL to store the data of the seller and the customer and using appropriate security measures to protect the data and the overall functionality of the website.</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lstStyle/>
          <a:p>
            <a:r>
              <a:rPr lang="en-US" altLang="zh-CN" sz="9600" dirty="0">
                <a:solidFill>
                  <a:srgbClr val="A6A6A6"/>
                </a:solidFill>
                <a:latin typeface="Microsoft YaHei" panose="020B0503020204020204" pitchFamily="34" charset="-122"/>
                <a:ea typeface="Microsoft YaHei" panose="020B0503020204020204" pitchFamily="34" charset="-122"/>
              </a:rPr>
              <a:t>3</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857250" y="1431925"/>
            <a:ext cx="8286750" cy="901700"/>
            <a:chOff x="0" y="0"/>
            <a:chExt cx="8286663" cy="902064"/>
          </a:xfrm>
        </p:grpSpPr>
        <p:grpSp>
          <p:nvGrpSpPr>
            <p:cNvPr id="20485" name="Group 6"/>
            <p:cNvGrpSpPr/>
            <p:nvPr/>
          </p:nvGrpSpPr>
          <p:grpSpPr>
            <a:xfrm>
              <a:off x="0" y="0"/>
              <a:ext cx="8286663" cy="902064"/>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108720" y="157611"/>
              <a:ext cx="4019508" cy="583801"/>
            </a:xfrm>
            <a:prstGeom prst="rect">
              <a:avLst/>
            </a:prstGeom>
            <a:noFill/>
            <a:ln w="9525">
              <a:noFill/>
            </a:ln>
          </p:spPr>
          <p:txBody>
            <a:bodyPr wrap="none" anchor="t" anchorCtr="0">
              <a:spAutoFit/>
            </a:bodyPr>
            <a:lstStyle/>
            <a:p>
              <a:r>
                <a:rPr lang="en-US" altLang="zh-CN" sz="3200" b="1" dirty="0">
                  <a:solidFill>
                    <a:schemeClr val="bg1"/>
                  </a:solidFill>
                  <a:latin typeface="Microsoft YaHei" panose="020B0503020204020204" pitchFamily="34" charset="-122"/>
                  <a:ea typeface="Microsoft YaHei" panose="020B0503020204020204" pitchFamily="34" charset="-122"/>
                </a:rPr>
                <a:t>IMPLEMENTATION</a:t>
              </a: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92" name="矩形 10"/>
          <p:cNvSpPr/>
          <p:nvPr/>
        </p:nvSpPr>
        <p:spPr>
          <a:xfrm>
            <a:off x="3236913" y="2420938"/>
            <a:ext cx="309880" cy="398780"/>
          </a:xfrm>
          <a:prstGeom prst="rect">
            <a:avLst/>
          </a:prstGeom>
          <a:noFill/>
          <a:ln w="9525">
            <a:noFill/>
          </a:ln>
        </p:spPr>
        <p:txBody>
          <a:bodyPr wrap="none" anchor="t" anchorCtr="0">
            <a:spAutoFit/>
          </a:bodyPr>
          <a:lstStyle/>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58495" y="620395"/>
            <a:ext cx="273050" cy="275590"/>
          </a:xfrm>
          <a:prstGeom prst="rect">
            <a:avLst/>
          </a:prstGeom>
          <a:noFill/>
        </p:spPr>
        <p:txBody>
          <a:bodyPr wrap="none" rtlCol="0">
            <a:spAutoFit/>
          </a:bodyPr>
          <a:lstStyle/>
          <a:p>
            <a:r>
              <a:rPr lang="en-US" sz="1200">
                <a:latin typeface="Microsoft YaHei" panose="020B0503020204020204" pitchFamily="34" charset="-122"/>
                <a:ea typeface="Microsoft YaHei" panose="020B0503020204020204" pitchFamily="34" charset="-122"/>
              </a:rPr>
              <a:t>  </a:t>
            </a:r>
          </a:p>
        </p:txBody>
      </p:sp>
      <p:sp>
        <p:nvSpPr>
          <p:cNvPr id="6" name="Text Box 5"/>
          <p:cNvSpPr txBox="1"/>
          <p:nvPr/>
        </p:nvSpPr>
        <p:spPr>
          <a:xfrm>
            <a:off x="838835" y="1547495"/>
            <a:ext cx="231775" cy="291465"/>
          </a:xfrm>
          <a:prstGeom prst="rect">
            <a:avLst/>
          </a:prstGeom>
          <a:noFill/>
        </p:spPr>
        <p:txBody>
          <a:bodyPr wrap="none" rtlCol="0">
            <a:spAutoFit/>
          </a:bodyPr>
          <a:lstStyle/>
          <a:p>
            <a:pPr algn="l"/>
            <a:r>
              <a:rPr lang="en-US">
                <a:latin typeface="Microsoft YaHei" panose="020B0503020204020204" pitchFamily="34" charset="-122"/>
                <a:ea typeface="Microsoft YaHei" panose="020B0503020204020204" pitchFamily="34" charset="-122"/>
                <a:sym typeface="+mn-ea"/>
              </a:rPr>
              <a:t> </a:t>
            </a:r>
            <a:endParaRPr lang="en-US"/>
          </a:p>
        </p:txBody>
      </p:sp>
      <p:sp>
        <p:nvSpPr>
          <p:cNvPr id="7" name="Text Box 6"/>
          <p:cNvSpPr txBox="1"/>
          <p:nvPr/>
        </p:nvSpPr>
        <p:spPr>
          <a:xfrm>
            <a:off x="487045" y="1513840"/>
            <a:ext cx="8343265" cy="1968500"/>
          </a:xfrm>
          <a:prstGeom prst="rect">
            <a:avLst/>
          </a:prstGeom>
          <a:noFill/>
        </p:spPr>
        <p:txBody>
          <a:bodyPr wrap="square" rtlCol="0">
            <a:spAutoFit/>
          </a:bodyPr>
          <a:lstStyle/>
          <a:p>
            <a:pPr algn="l"/>
            <a:r>
              <a:rPr lang="en-US" sz="1400" b="1">
                <a:latin typeface="Microsoft YaHei" panose="020B0503020204020204" pitchFamily="34" charset="-122"/>
                <a:ea typeface="Microsoft YaHei" panose="020B0503020204020204" pitchFamily="34" charset="-122"/>
              </a:rPr>
              <a:t>Implementation of the Website:</a:t>
            </a:r>
          </a:p>
          <a:p>
            <a:pPr algn="l"/>
            <a:r>
              <a:rPr lang="en-US" sz="1200">
                <a:latin typeface="Microsoft YaHei" panose="020B0503020204020204" pitchFamily="34" charset="-122"/>
                <a:ea typeface="Microsoft YaHei" panose="020B0503020204020204" pitchFamily="34" charset="-122"/>
              </a:rPr>
              <a:t>When we enter the website we are taken to the home page, where we can see the login options for the seller and the customer. When a seller clicks on the seller login button he is taken to the login page where he needs to enter his login credentials. If the seller does not have an account he can create a account using the create account button instead.There the seller is needed to give his details to create a account.This process goes same for the customer too. Then after the seller is logged in into his account he can upload his shop details like name,address and the products he sell along with a full inventory and price. In the case of the customer, after logging in to his account he can choose the product he wants to buy by searching or by going through the catalogue. There if he finds the product he wants near him, he can find out the address of the shop and the cost of the product also.Then he can go to the shop and buy there.</a:t>
            </a: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627</Words>
  <Application>Microsoft Office PowerPoint</Application>
  <PresentationFormat>On-screen Show (16:9)</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shivacharann3@outlook.com</cp:lastModifiedBy>
  <cp:revision>105</cp:revision>
  <dcterms:created xsi:type="dcterms:W3CDTF">2014-09-05T03:09:00Z</dcterms:created>
  <dcterms:modified xsi:type="dcterms:W3CDTF">2024-08-07T03:05:01Z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1033-12.2.0.13201</vt:lpwstr>
  </property>
  <property fmtid="{D5CDD505-2E9C-101B-9397-08002B2CF9AE}" pid="3" name="ICV">
    <vt:lpwstr>2E36DD0B2CC3448DAFAD4C8FEEEFA71E</vt:lpwstr>
  </property>
</Properties>
</file>