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5979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7974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9721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404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1960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20792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1029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4612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8492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42053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7943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38101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551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9172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8757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21-10-2024</a:t>
            </a:fld>
            <a:endParaRPr lang="en-IN"/>
          </a:p>
        </p:txBody>
      </p:sp>
    </p:spTree>
    <p:extLst>
      <p:ext uri="{BB962C8B-B14F-4D97-AF65-F5344CB8AC3E}">
        <p14:creationId xmlns:p14="http://schemas.microsoft.com/office/powerpoint/2010/main" xmlns="" val="23708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21-10-2024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4048806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4EEA-AE36-4622-EF15-83AEFFF7BFC6}"/>
              </a:ext>
            </a:extLst>
          </p:cNvPr>
          <p:cNvSpPr>
            <a:spLocks noGrp="1"/>
          </p:cNvSpPr>
          <p:nvPr>
            <p:ph type="ctrTitle"/>
          </p:nvPr>
        </p:nvSpPr>
        <p:spPr>
          <a:xfrm>
            <a:off x="620099" y="301752"/>
            <a:ext cx="7766936" cy="2607564"/>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E25F76A-0BAB-88A6-DB84-6F50E23A4B70}"/>
              </a:ext>
            </a:extLst>
          </p:cNvPr>
          <p:cNvSpPr>
            <a:spLocks noGrp="1"/>
          </p:cNvSpPr>
          <p:nvPr>
            <p:ph type="subTitle" idx="1"/>
          </p:nvPr>
        </p:nvSpPr>
        <p:spPr>
          <a:xfrm>
            <a:off x="876131" y="3939540"/>
            <a:ext cx="7766936" cy="208483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BY: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MEENA E,DHANYA LAKSHMI S,RAMYA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P,</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VISHNU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PRASATH,DEVA SABARI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NASAN,</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AKASH T,BHARANI K</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xmlns=""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xmlns=""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xmlns=""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xmlns="" id="{168B5416-6BFC-D656-B81A-1B5159E6A468}"/>
              </a:ext>
            </a:extLst>
          </p:cNvPr>
          <p:cNvPicPr>
            <a:picLocks noChangeAspect="1"/>
          </p:cNvPicPr>
          <p:nvPr/>
        </p:nvPicPr>
        <p:blipFill>
          <a:blip r:embed="rId2"/>
          <a:stretch>
            <a:fillRect/>
          </a:stretch>
        </p:blipFill>
        <p:spPr>
          <a:xfrm>
            <a:off x="422148" y="3429000"/>
            <a:ext cx="3630168" cy="2441448"/>
          </a:xfrm>
          <a:prstGeom prst="rect">
            <a:avLst/>
          </a:prstGeom>
        </p:spPr>
      </p:pic>
    </p:spTree>
    <p:extLst>
      <p:ext uri="{BB962C8B-B14F-4D97-AF65-F5344CB8AC3E}">
        <p14:creationId xmlns:p14="http://schemas.microsoft.com/office/powerpoint/2010/main" xmlns="" val="48580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a:t>
            </a:r>
            <a:r>
              <a:rPr lang="en-US" dirty="0" smtClean="0">
                <a:latin typeface="Times New Roman" pitchFamily="18" charset="0"/>
                <a:cs typeface="Times New Roman" pitchFamily="18" charset="0"/>
              </a:rPr>
              <a:t>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r>
              <a:rPr lang="en-US" sz="5400" dirty="0" smtClean="0">
                <a:latin typeface="Times New Roman" pitchFamily="18" charset="0"/>
                <a:cs typeface="Times New Roman" pitchFamily="18" charset="0"/>
              </a:rPr>
              <a:t>                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38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70D91-CDDA-B70B-6B8E-1DEE6FC6E888}"/>
              </a:ext>
            </a:extLst>
          </p:cNvPr>
          <p:cNvSpPr>
            <a:spLocks noGrp="1"/>
          </p:cNvSpPr>
          <p:nvPr>
            <p:ph type="title"/>
          </p:nvPr>
        </p:nvSpPr>
        <p:spPr>
          <a:xfrm>
            <a:off x="677334" y="7040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Java Architecture and Components (with Example)">
            <a:extLst>
              <a:ext uri="{FF2B5EF4-FFF2-40B4-BE49-F238E27FC236}">
                <a16:creationId xmlns:a16="http://schemas.microsoft.com/office/drawing/2014/main" xmlns="" id="{4C9CBD31-DE22-C380-064F-CF11E3FD6EC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6588" y="2020824"/>
            <a:ext cx="6872700" cy="3794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126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816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61272"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r>
              <a:rPr lang="en-US" dirty="0" smtClean="0">
                <a:solidFill>
                  <a:schemeClr val="tx1"/>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feature states that we can write our code once and use it anywhere or on any operating system.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Our </a:t>
            </a:r>
            <a:r>
              <a:rPr lang="en-US" dirty="0" smtClean="0">
                <a:latin typeface="Times New Roman" pitchFamily="18" charset="0"/>
                <a:cs typeface="Times New Roman" pitchFamily="18" charset="0"/>
              </a:rPr>
              <a:t>Java program can run any of the platforms only because of the Java Virtual Machine.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a Java platform component that gives us an environment to execute java programs.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JVM's </a:t>
            </a:r>
            <a:r>
              <a:rPr lang="en-US" dirty="0" smtClean="0">
                <a:latin typeface="Times New Roman" pitchFamily="18" charset="0"/>
                <a:cs typeface="Times New Roman" pitchFamily="18" charset="0"/>
              </a:rPr>
              <a:t>main task is to convert byte code into machine code.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4" name="Content Placeholder 3" descr="java-architecture2.png"/>
          <p:cNvPicPr>
            <a:picLocks noGrp="1" noChangeAspect="1"/>
          </p:cNvPicPr>
          <p:nvPr>
            <p:ph idx="1"/>
          </p:nvPr>
        </p:nvPicPr>
        <p:blipFill>
          <a:blip r:embed="rId2"/>
          <a:stretch>
            <a:fillRect/>
          </a:stretch>
        </p:blipFill>
        <p:spPr>
          <a:xfrm>
            <a:off x="1313403" y="1872344"/>
            <a:ext cx="6851590" cy="41696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lstStyle/>
          <a:p>
            <a:r>
              <a:rPr lang="en-US" b="1" dirty="0" smtClean="0">
                <a:latin typeface="Times New Roman" pitchFamily="18" charset="0"/>
                <a:cs typeface="Times New Roman" pitchFamily="18" charset="0"/>
              </a:rPr>
              <a:t>Class Loader</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Class Loader </a:t>
            </a:r>
            <a:r>
              <a:rPr lang="en-US" dirty="0" smtClean="0">
                <a:latin typeface="Times New Roman" pitchFamily="18" charset="0"/>
                <a:cs typeface="Times New Roman" pitchFamily="18" charset="0"/>
              </a:rPr>
              <a:t>is a subsystem used to load class files. </a:t>
            </a:r>
            <a:r>
              <a:rPr lang="en-US" dirty="0" smtClean="0">
                <a:latin typeface="Times New Roman" pitchFamily="18" charset="0"/>
                <a:cs typeface="Times New Roman" pitchFamily="18" charset="0"/>
              </a:rPr>
              <a:t>Class Loader </a:t>
            </a:r>
            <a:r>
              <a:rPr lang="en-US" dirty="0" smtClean="0">
                <a:latin typeface="Times New Roman" pitchFamily="18" charset="0"/>
                <a:cs typeface="Times New Roman" pitchFamily="18" charset="0"/>
              </a:rPr>
              <a:t>first loads the Java code whenever we run it</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Class Method Area:</a:t>
            </a:r>
            <a:r>
              <a:rPr lang="en-US" dirty="0" smtClean="0">
                <a:latin typeface="Times New Roman" pitchFamily="18" charset="0"/>
                <a:cs typeface="Times New Roman" pitchFamily="18" charset="0"/>
              </a:rPr>
              <a:t> In the memory, there is an area where the class data is stored during the code's execution. Class method area holds the information of static variables, static methods, static blocks,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instance methods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The heap area is a part of the JVM memory and is created when the JVM starts up. Its size cannot be static because it increase or decrease during the application runs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It is also referred to as thread stack. It is created for a single execution thread. The thread uses this area to store the elements like the partial result, local variable, data used for calling method and returns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a:bodyPr>
          <a:lstStyle/>
          <a:p>
            <a:r>
              <a:rPr lang="en-US" b="1" dirty="0" smtClean="0">
                <a:latin typeface="Times New Roman" pitchFamily="18" charset="0"/>
                <a:cs typeface="Times New Roman" pitchFamily="18" charset="0"/>
              </a:rPr>
              <a:t>Native Stack:</a:t>
            </a:r>
            <a:r>
              <a:rPr lang="en-US" dirty="0" smtClean="0">
                <a:latin typeface="Times New Roman" pitchFamily="18" charset="0"/>
                <a:cs typeface="Times New Roman" pitchFamily="18" charset="0"/>
              </a:rPr>
              <a:t> It contains the information of all the native methods used in our application</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 Engine:</a:t>
            </a:r>
            <a:r>
              <a:rPr lang="en-US" dirty="0" smtClean="0">
                <a:latin typeface="Times New Roman" pitchFamily="18" charset="0"/>
                <a:cs typeface="Times New Roman" pitchFamily="18" charset="0"/>
              </a:rPr>
              <a:t> It is the central part of the JVM. Its main task is to execute the byte code and execute the Java classes. The execution engine has three main components used for executing Java classes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Interpreter:</a:t>
            </a:r>
            <a:r>
              <a:rPr lang="en-US" dirty="0" smtClean="0">
                <a:latin typeface="Times New Roman" pitchFamily="18" charset="0"/>
                <a:cs typeface="Times New Roman" pitchFamily="18" charset="0"/>
              </a:rPr>
              <a:t> It converts the byte code into native code and executes. It sequentially executes the code. The interpreter interprets continuously and even the same method multiple times.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JIT Compiler:</a:t>
            </a:r>
            <a:r>
              <a:rPr lang="en-US" dirty="0" smtClean="0">
                <a:latin typeface="Times New Roman" pitchFamily="18" charset="0"/>
                <a:cs typeface="Times New Roman" pitchFamily="18" charset="0"/>
              </a:rPr>
              <a:t> JIT compiler is introduced to remove the drawback of the interpreter. It increases the speed of execution and improves </a:t>
            </a:r>
            <a:r>
              <a:rPr lang="en-US" dirty="0" smtClean="0">
                <a:latin typeface="Times New Roman" pitchFamily="18" charset="0"/>
                <a:cs typeface="Times New Roman" pitchFamily="18" charset="0"/>
              </a:rPr>
              <a:t>performance</a:t>
            </a:r>
            <a:r>
              <a:rPr lang="en-US" dirty="0" smtClean="0">
                <a:latin typeface="Times New Roman" pitchFamily="18" charset="0"/>
                <a:cs typeface="Times New Roman" pitchFamily="18" charset="0"/>
              </a:rPr>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itchFamily="18" charset="0"/>
                <a:cs typeface="Times New Roman" pitchFamily="18" charset="0"/>
              </a:rPr>
              <a:t>Garbage </a:t>
            </a:r>
            <a:r>
              <a:rPr lang="en-US" b="1" dirty="0" smtClean="0">
                <a:latin typeface="Times New Roman" pitchFamily="18" charset="0"/>
                <a:cs typeface="Times New Roman" pitchFamily="18" charset="0"/>
              </a:rPr>
              <a:t>Collector :</a:t>
            </a:r>
            <a:r>
              <a:rPr lang="en-US" dirty="0" smtClean="0">
                <a:latin typeface="Times New Roman" pitchFamily="18" charset="0"/>
                <a:cs typeface="Times New Roman" pitchFamily="18" charset="0"/>
              </a:rPr>
              <a:t> The garbage collector is used to manage the memory, and it is a program written in Java. It works in two phases, i.e., </a:t>
            </a:r>
            <a:r>
              <a:rPr lang="en-US" b="1" dirty="0" smtClean="0">
                <a:latin typeface="Times New Roman" pitchFamily="18" charset="0"/>
                <a:cs typeface="Times New Roman" pitchFamily="18" charset="0"/>
              </a:rPr>
              <a:t>Mark</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Sweep</a:t>
            </a:r>
            <a:r>
              <a:rPr lang="en-US" dirty="0" smtClean="0">
                <a:latin typeface="Times New Roman" pitchFamily="18" charset="0"/>
                <a:cs typeface="Times New Roman" pitchFamily="18" charset="0"/>
              </a:rPr>
              <a:t>. </a:t>
            </a:r>
          </a:p>
          <a:p>
            <a:endParaRPr lang="en-US" dirty="0" smtClean="0"/>
          </a:p>
          <a:p>
            <a:r>
              <a:rPr lang="en-US" b="1" dirty="0" smtClean="0">
                <a:latin typeface="Times New Roman" pitchFamily="18" charset="0"/>
                <a:cs typeface="Times New Roman" pitchFamily="18" charset="0"/>
              </a:rPr>
              <a:t>Java Native </a:t>
            </a:r>
            <a:r>
              <a:rPr lang="en-US" b="1" dirty="0" smtClean="0">
                <a:latin typeface="Times New Roman" pitchFamily="18" charset="0"/>
                <a:cs typeface="Times New Roman" pitchFamily="18" charset="0"/>
              </a:rPr>
              <a:t>Interface : </a:t>
            </a:r>
            <a:r>
              <a:rPr lang="en-US" dirty="0" smtClean="0">
                <a:latin typeface="Times New Roman" pitchFamily="18" charset="0"/>
                <a:cs typeface="Times New Roman" pitchFamily="18" charset="0"/>
              </a:rPr>
              <a:t>Java </a:t>
            </a:r>
            <a:r>
              <a:rPr lang="en-US" dirty="0" smtClean="0">
                <a:latin typeface="Times New Roman" pitchFamily="18" charset="0"/>
                <a:cs typeface="Times New Roman" pitchFamily="18" charset="0"/>
              </a:rPr>
              <a:t>Native Interface works as a mediator between Java method calls and native libraries.</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