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sldIdLst>
    <p:sldId id="256" r:id="rId2"/>
    <p:sldId id="258" r:id="rId3"/>
    <p:sldId id="259" r:id="rId4"/>
    <p:sldId id="260" r:id="rId5"/>
    <p:sldId id="261" r:id="rId6"/>
    <p:sldId id="265" r:id="rId7"/>
    <p:sldId id="266" r:id="rId8"/>
    <p:sldId id="267"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80"/>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17040DB-9D33-A944-85EA-81EA8EA757D3}" type="datetimeFigureOut">
              <a:rPr lang="en-US" smtClean="0"/>
              <a:t>9/26/20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A59EEE0-A028-FE4E-BC71-318F3671D1E5}" type="slidenum">
              <a:rPr lang="en-US" smtClean="0"/>
              <a:t>‹#›</a:t>
            </a:fld>
            <a:endParaRPr lang="en-US"/>
          </a:p>
        </p:txBody>
      </p:sp>
    </p:spTree>
    <p:extLst>
      <p:ext uri="{BB962C8B-B14F-4D97-AF65-F5344CB8AC3E}">
        <p14:creationId xmlns:p14="http://schemas.microsoft.com/office/powerpoint/2010/main" val="4052806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17040DB-9D33-A944-85EA-81EA8EA757D3}" type="datetimeFigureOut">
              <a:rPr lang="en-US" smtClean="0"/>
              <a:t>9/26/20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A59EEE0-A028-FE4E-BC71-318F3671D1E5}" type="slidenum">
              <a:rPr lang="en-US" smtClean="0"/>
              <a:t>‹#›</a:t>
            </a:fld>
            <a:endParaRPr lang="en-US"/>
          </a:p>
        </p:txBody>
      </p:sp>
    </p:spTree>
    <p:extLst>
      <p:ext uri="{BB962C8B-B14F-4D97-AF65-F5344CB8AC3E}">
        <p14:creationId xmlns:p14="http://schemas.microsoft.com/office/powerpoint/2010/main" val="555706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317040DB-9D33-A944-85EA-81EA8EA757D3}" type="datetimeFigureOut">
              <a:rPr lang="en-US" smtClean="0"/>
              <a:t>9/26/20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A59EEE0-A028-FE4E-BC71-318F3671D1E5}" type="slidenum">
              <a:rPr lang="en-US" smtClean="0"/>
              <a:t>‹#›</a:t>
            </a:fld>
            <a:endParaRPr lang="en-US"/>
          </a:p>
        </p:txBody>
      </p:sp>
    </p:spTree>
    <p:extLst>
      <p:ext uri="{BB962C8B-B14F-4D97-AF65-F5344CB8AC3E}">
        <p14:creationId xmlns:p14="http://schemas.microsoft.com/office/powerpoint/2010/main" val="382537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317040DB-9D33-A944-85EA-81EA8EA757D3}" type="datetimeFigureOut">
              <a:rPr lang="en-US" smtClean="0"/>
              <a:t>9/26/20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A59EEE0-A028-FE4E-BC71-318F3671D1E5}" type="slidenum">
              <a:rPr lang="en-US" smtClean="0"/>
              <a:t>‹#›</a:t>
            </a:fld>
            <a:endParaRPr lang="en-US"/>
          </a:p>
        </p:txBody>
      </p:sp>
    </p:spTree>
    <p:extLst>
      <p:ext uri="{BB962C8B-B14F-4D97-AF65-F5344CB8AC3E}">
        <p14:creationId xmlns:p14="http://schemas.microsoft.com/office/powerpoint/2010/main" val="4089737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17040DB-9D33-A944-85EA-81EA8EA757D3}" type="datetimeFigureOut">
              <a:rPr lang="en-US" smtClean="0"/>
              <a:t>9/26/20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A59EEE0-A028-FE4E-BC71-318F3671D1E5}" type="slidenum">
              <a:rPr lang="en-US" smtClean="0"/>
              <a:t>‹#›</a:t>
            </a:fld>
            <a:endParaRPr lang="en-US"/>
          </a:p>
        </p:txBody>
      </p:sp>
    </p:spTree>
    <p:extLst>
      <p:ext uri="{BB962C8B-B14F-4D97-AF65-F5344CB8AC3E}">
        <p14:creationId xmlns:p14="http://schemas.microsoft.com/office/powerpoint/2010/main" val="70830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17040DB-9D33-A944-85EA-81EA8EA757D3}" type="datetimeFigureOut">
              <a:rPr lang="en-US" smtClean="0"/>
              <a:t>9/26/20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59EEE0-A028-FE4E-BC71-318F3671D1E5}" type="slidenum">
              <a:rPr lang="en-US" smtClean="0"/>
              <a:t>‹#›</a:t>
            </a:fld>
            <a:endParaRPr lang="en-US"/>
          </a:p>
        </p:txBody>
      </p:sp>
    </p:spTree>
    <p:extLst>
      <p:ext uri="{BB962C8B-B14F-4D97-AF65-F5344CB8AC3E}">
        <p14:creationId xmlns:p14="http://schemas.microsoft.com/office/powerpoint/2010/main" val="3348783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17040DB-9D33-A944-85EA-81EA8EA757D3}" type="datetimeFigureOut">
              <a:rPr lang="en-US" smtClean="0"/>
              <a:t>9/26/20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A59EEE0-A028-FE4E-BC71-318F3671D1E5}" type="slidenum">
              <a:rPr lang="en-US" smtClean="0"/>
              <a:t>‹#›</a:t>
            </a:fld>
            <a:endParaRPr lang="en-US"/>
          </a:p>
        </p:txBody>
      </p:sp>
    </p:spTree>
    <p:extLst>
      <p:ext uri="{BB962C8B-B14F-4D97-AF65-F5344CB8AC3E}">
        <p14:creationId xmlns:p14="http://schemas.microsoft.com/office/powerpoint/2010/main" val="4078594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17040DB-9D33-A944-85EA-81EA8EA757D3}" type="datetimeFigureOut">
              <a:rPr lang="en-US" smtClean="0"/>
              <a:t>9/26/20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9EEE0-A028-FE4E-BC71-318F3671D1E5}" type="slidenum">
              <a:rPr lang="en-US" smtClean="0"/>
              <a:t>‹#›</a:t>
            </a:fld>
            <a:endParaRPr lang="en-US"/>
          </a:p>
        </p:txBody>
      </p:sp>
    </p:spTree>
    <p:extLst>
      <p:ext uri="{BB962C8B-B14F-4D97-AF65-F5344CB8AC3E}">
        <p14:creationId xmlns:p14="http://schemas.microsoft.com/office/powerpoint/2010/main" val="41997209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17040DB-9D33-A944-85EA-81EA8EA757D3}" type="datetimeFigureOut">
              <a:rPr lang="en-US" smtClean="0"/>
              <a:t>9/26/20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A59EEE0-A028-FE4E-BC71-318F3671D1E5}" type="slidenum">
              <a:rPr lang="en-US" smtClean="0"/>
              <a:t>‹#›</a:t>
            </a:fld>
            <a:endParaRPr lang="en-US"/>
          </a:p>
        </p:txBody>
      </p:sp>
    </p:spTree>
    <p:extLst>
      <p:ext uri="{BB962C8B-B14F-4D97-AF65-F5344CB8AC3E}">
        <p14:creationId xmlns:p14="http://schemas.microsoft.com/office/powerpoint/2010/main" val="3294634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17040DB-9D33-A944-85EA-81EA8EA757D3}" type="datetimeFigureOut">
              <a:rPr lang="en-US" smtClean="0"/>
              <a:t>9/26/20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9EEE0-A028-FE4E-BC71-318F3671D1E5}" type="slidenum">
              <a:rPr lang="en-US" smtClean="0"/>
              <a:t>‹#›</a:t>
            </a:fld>
            <a:endParaRPr lang="en-US"/>
          </a:p>
        </p:txBody>
      </p:sp>
    </p:spTree>
    <p:extLst>
      <p:ext uri="{BB962C8B-B14F-4D97-AF65-F5344CB8AC3E}">
        <p14:creationId xmlns:p14="http://schemas.microsoft.com/office/powerpoint/2010/main" val="1646801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17040DB-9D33-A944-85EA-81EA8EA757D3}" type="datetimeFigureOut">
              <a:rPr lang="en-US" smtClean="0"/>
              <a:t>9/26/20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A59EEE0-A028-FE4E-BC71-318F3671D1E5}" type="slidenum">
              <a:rPr lang="en-US" smtClean="0"/>
              <a:t>‹#›</a:t>
            </a:fld>
            <a:endParaRPr lang="en-US"/>
          </a:p>
        </p:txBody>
      </p:sp>
    </p:spTree>
    <p:extLst>
      <p:ext uri="{BB962C8B-B14F-4D97-AF65-F5344CB8AC3E}">
        <p14:creationId xmlns:p14="http://schemas.microsoft.com/office/powerpoint/2010/main" val="2503052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17040DB-9D33-A944-85EA-81EA8EA757D3}" type="datetimeFigureOut">
              <a:rPr lang="en-US" smtClean="0"/>
              <a:t>9/26/20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9EEE0-A028-FE4E-BC71-318F3671D1E5}" type="slidenum">
              <a:rPr lang="en-US" smtClean="0"/>
              <a:t>‹#›</a:t>
            </a:fld>
            <a:endParaRPr lang="en-US"/>
          </a:p>
        </p:txBody>
      </p:sp>
    </p:spTree>
    <p:extLst>
      <p:ext uri="{BB962C8B-B14F-4D97-AF65-F5344CB8AC3E}">
        <p14:creationId xmlns:p14="http://schemas.microsoft.com/office/powerpoint/2010/main" val="185029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17040DB-9D33-A944-85EA-81EA8EA757D3}" type="datetimeFigureOut">
              <a:rPr lang="en-US" smtClean="0"/>
              <a:t>9/26/20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59EEE0-A028-FE4E-BC71-318F3671D1E5}" type="slidenum">
              <a:rPr lang="en-US" smtClean="0"/>
              <a:t>‹#›</a:t>
            </a:fld>
            <a:endParaRPr lang="en-US"/>
          </a:p>
        </p:txBody>
      </p:sp>
    </p:spTree>
    <p:extLst>
      <p:ext uri="{BB962C8B-B14F-4D97-AF65-F5344CB8AC3E}">
        <p14:creationId xmlns:p14="http://schemas.microsoft.com/office/powerpoint/2010/main" val="973275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17040DB-9D33-A944-85EA-81EA8EA757D3}" type="datetimeFigureOut">
              <a:rPr lang="en-US" smtClean="0"/>
              <a:t>9/26/20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59EEE0-A028-FE4E-BC71-318F3671D1E5}" type="slidenum">
              <a:rPr lang="en-US" smtClean="0"/>
              <a:t>‹#›</a:t>
            </a:fld>
            <a:endParaRPr lang="en-US"/>
          </a:p>
        </p:txBody>
      </p:sp>
    </p:spTree>
    <p:extLst>
      <p:ext uri="{BB962C8B-B14F-4D97-AF65-F5344CB8AC3E}">
        <p14:creationId xmlns:p14="http://schemas.microsoft.com/office/powerpoint/2010/main" val="2939335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040DB-9D33-A944-85EA-81EA8EA757D3}" type="datetimeFigureOut">
              <a:rPr lang="en-US" smtClean="0"/>
              <a:t>9/26/20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A59EEE0-A028-FE4E-BC71-318F3671D1E5}" type="slidenum">
              <a:rPr lang="en-US" smtClean="0"/>
              <a:t>‹#›</a:t>
            </a:fld>
            <a:endParaRPr lang="en-US"/>
          </a:p>
        </p:txBody>
      </p:sp>
    </p:spTree>
    <p:extLst>
      <p:ext uri="{BB962C8B-B14F-4D97-AF65-F5344CB8AC3E}">
        <p14:creationId xmlns:p14="http://schemas.microsoft.com/office/powerpoint/2010/main" val="372457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17040DB-9D33-A944-85EA-81EA8EA757D3}" type="datetimeFigureOut">
              <a:rPr lang="en-US" smtClean="0"/>
              <a:t>9/26/20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A59EEE0-A028-FE4E-BC71-318F3671D1E5}" type="slidenum">
              <a:rPr lang="en-US" smtClean="0"/>
              <a:t>‹#›</a:t>
            </a:fld>
            <a:endParaRPr lang="en-US"/>
          </a:p>
        </p:txBody>
      </p:sp>
    </p:spTree>
    <p:extLst>
      <p:ext uri="{BB962C8B-B14F-4D97-AF65-F5344CB8AC3E}">
        <p14:creationId xmlns:p14="http://schemas.microsoft.com/office/powerpoint/2010/main" val="3384801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17040DB-9D33-A944-85EA-81EA8EA757D3}" type="datetimeFigureOut">
              <a:rPr lang="en-US" smtClean="0"/>
              <a:t>9/26/20</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A59EEE0-A028-FE4E-BC71-318F3671D1E5}" type="slidenum">
              <a:rPr lang="en-US" smtClean="0"/>
              <a:t>‹#›</a:t>
            </a:fld>
            <a:endParaRPr lang="en-US"/>
          </a:p>
        </p:txBody>
      </p:sp>
    </p:spTree>
    <p:extLst>
      <p:ext uri="{BB962C8B-B14F-4D97-AF65-F5344CB8AC3E}">
        <p14:creationId xmlns:p14="http://schemas.microsoft.com/office/powerpoint/2010/main" val="2797980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17040DB-9D33-A944-85EA-81EA8EA757D3}" type="datetimeFigureOut">
              <a:rPr lang="en-US" smtClean="0"/>
              <a:t>9/26/20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A59EEE0-A028-FE4E-BC71-318F3671D1E5}" type="slidenum">
              <a:rPr lang="en-US" smtClean="0"/>
              <a:t>‹#›</a:t>
            </a:fld>
            <a:endParaRPr lang="en-US"/>
          </a:p>
        </p:txBody>
      </p:sp>
    </p:spTree>
    <p:extLst>
      <p:ext uri="{BB962C8B-B14F-4D97-AF65-F5344CB8AC3E}">
        <p14:creationId xmlns:p14="http://schemas.microsoft.com/office/powerpoint/2010/main" val="363681997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42B1C-C042-3443-B097-9777C5C0219B}"/>
              </a:ext>
            </a:extLst>
          </p:cNvPr>
          <p:cNvSpPr>
            <a:spLocks noGrp="1"/>
          </p:cNvSpPr>
          <p:nvPr>
            <p:ph type="ctrTitle"/>
          </p:nvPr>
        </p:nvSpPr>
        <p:spPr/>
        <p:txBody>
          <a:bodyPr/>
          <a:lstStyle/>
          <a:p>
            <a:r>
              <a:rPr lang="en-US" dirty="0"/>
              <a:t>IBM Coursera - Capstone</a:t>
            </a:r>
          </a:p>
        </p:txBody>
      </p:sp>
      <p:sp>
        <p:nvSpPr>
          <p:cNvPr id="3" name="Subtitle 2">
            <a:extLst>
              <a:ext uri="{FF2B5EF4-FFF2-40B4-BE49-F238E27FC236}">
                <a16:creationId xmlns:a16="http://schemas.microsoft.com/office/drawing/2014/main" id="{09501C1D-3742-434E-838C-C0E91EDC6236}"/>
              </a:ext>
            </a:extLst>
          </p:cNvPr>
          <p:cNvSpPr>
            <a:spLocks noGrp="1"/>
          </p:cNvSpPr>
          <p:nvPr>
            <p:ph type="subTitle" idx="1"/>
          </p:nvPr>
        </p:nvSpPr>
        <p:spPr/>
        <p:txBody>
          <a:bodyPr/>
          <a:lstStyle/>
          <a:p>
            <a:r>
              <a:rPr lang="en-US" dirty="0"/>
              <a:t>Indian restaurants in Toronto </a:t>
            </a:r>
          </a:p>
        </p:txBody>
      </p:sp>
    </p:spTree>
    <p:extLst>
      <p:ext uri="{BB962C8B-B14F-4D97-AF65-F5344CB8AC3E}">
        <p14:creationId xmlns:p14="http://schemas.microsoft.com/office/powerpoint/2010/main" val="1591899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9ED0-4607-0B46-A647-A5FD66C81487}"/>
              </a:ext>
            </a:extLst>
          </p:cNvPr>
          <p:cNvSpPr>
            <a:spLocks noGrp="1"/>
          </p:cNvSpPr>
          <p:nvPr>
            <p:ph type="title"/>
          </p:nvPr>
        </p:nvSpPr>
        <p:spPr>
          <a:xfrm>
            <a:off x="838200" y="375636"/>
            <a:ext cx="10515600" cy="1325563"/>
          </a:xfrm>
        </p:spPr>
        <p:txBody>
          <a:bodyPr/>
          <a:lstStyle/>
          <a:p>
            <a:r>
              <a:rPr lang="en-US" b="1" dirty="0"/>
              <a:t>Introduction </a:t>
            </a:r>
          </a:p>
        </p:txBody>
      </p:sp>
      <p:sp>
        <p:nvSpPr>
          <p:cNvPr id="3" name="Content Placeholder 2">
            <a:extLst>
              <a:ext uri="{FF2B5EF4-FFF2-40B4-BE49-F238E27FC236}">
                <a16:creationId xmlns:a16="http://schemas.microsoft.com/office/drawing/2014/main" id="{F504EF6D-E497-A948-862B-25EF7FE3E0D4}"/>
              </a:ext>
            </a:extLst>
          </p:cNvPr>
          <p:cNvSpPr>
            <a:spLocks noGrp="1"/>
          </p:cNvSpPr>
          <p:nvPr>
            <p:ph idx="1"/>
          </p:nvPr>
        </p:nvSpPr>
        <p:spPr/>
        <p:txBody>
          <a:bodyPr>
            <a:normAutofit/>
          </a:bodyPr>
          <a:lstStyle/>
          <a:p>
            <a:r>
              <a:rPr lang="en-GB" dirty="0"/>
              <a:t>The objective of this project is to help entrepreneurs open up a restaurant in Toronto, Canada. As Indian cuisine is one of the most popular cuisine among Asians and considering that there are not enough Indian restaurants in Toronto, this project will help entrepreneurs to open up restaurants in places where there are very few or none.</a:t>
            </a:r>
            <a:endParaRPr lang="en-IN" dirty="0"/>
          </a:p>
          <a:p>
            <a:pPr marL="0" indent="0">
              <a:buNone/>
            </a:pPr>
            <a:r>
              <a:rPr lang="en-GB" dirty="0"/>
              <a:t> </a:t>
            </a:r>
            <a:endParaRPr lang="en-IN" dirty="0"/>
          </a:p>
          <a:p>
            <a:r>
              <a:rPr lang="en-GB" dirty="0"/>
              <a:t>By using data science methodology and various machine learning algorithms, the project intends to provide solution to the business problem which is: If an entrepreneur wants to open up an Indian restaurant, what will be the most considerable location?</a:t>
            </a:r>
            <a:endParaRPr lang="en-IN" dirty="0"/>
          </a:p>
          <a:p>
            <a:endParaRPr lang="en-IN" dirty="0"/>
          </a:p>
        </p:txBody>
      </p:sp>
    </p:spTree>
    <p:extLst>
      <p:ext uri="{BB962C8B-B14F-4D97-AF65-F5344CB8AC3E}">
        <p14:creationId xmlns:p14="http://schemas.microsoft.com/office/powerpoint/2010/main" val="4023920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D96C-9F32-054F-9994-39E1B1D68CB3}"/>
              </a:ext>
            </a:extLst>
          </p:cNvPr>
          <p:cNvSpPr>
            <a:spLocks noGrp="1"/>
          </p:cNvSpPr>
          <p:nvPr>
            <p:ph type="title"/>
          </p:nvPr>
        </p:nvSpPr>
        <p:spPr/>
        <p:txBody>
          <a:bodyPr/>
          <a:lstStyle/>
          <a:p>
            <a:r>
              <a:rPr lang="en-GB" b="1" dirty="0"/>
              <a:t>Data Used</a:t>
            </a:r>
            <a:br>
              <a:rPr lang="en-IN" b="1" dirty="0"/>
            </a:br>
            <a:endParaRPr lang="en-US" b="1" dirty="0"/>
          </a:p>
        </p:txBody>
      </p:sp>
      <p:sp>
        <p:nvSpPr>
          <p:cNvPr id="3" name="Content Placeholder 2">
            <a:extLst>
              <a:ext uri="{FF2B5EF4-FFF2-40B4-BE49-F238E27FC236}">
                <a16:creationId xmlns:a16="http://schemas.microsoft.com/office/drawing/2014/main" id="{BDE6928F-0A7A-E643-9DB6-1C23B4B83D16}"/>
              </a:ext>
            </a:extLst>
          </p:cNvPr>
          <p:cNvSpPr>
            <a:spLocks noGrp="1"/>
          </p:cNvSpPr>
          <p:nvPr>
            <p:ph idx="1"/>
          </p:nvPr>
        </p:nvSpPr>
        <p:spPr/>
        <p:txBody>
          <a:bodyPr/>
          <a:lstStyle/>
          <a:p>
            <a:pPr marL="0" indent="0">
              <a:buNone/>
            </a:pPr>
            <a:r>
              <a:rPr lang="en-GB" dirty="0"/>
              <a:t>The data that will be used are as follows:</a:t>
            </a:r>
            <a:endParaRPr lang="en-IN" dirty="0"/>
          </a:p>
          <a:p>
            <a:pPr marL="0" indent="0">
              <a:buNone/>
            </a:pPr>
            <a:endParaRPr lang="en-IN" dirty="0"/>
          </a:p>
          <a:p>
            <a:pPr lvl="0"/>
            <a:r>
              <a:rPr lang="en-GB" dirty="0"/>
              <a:t>List of all the neighbourhoods in Toronto</a:t>
            </a:r>
            <a:endParaRPr lang="en-IN" dirty="0"/>
          </a:p>
          <a:p>
            <a:pPr lvl="0"/>
            <a:r>
              <a:rPr lang="en-GB" dirty="0"/>
              <a:t>Locations of the neighbourhoods on the map</a:t>
            </a:r>
            <a:endParaRPr lang="en-IN" dirty="0"/>
          </a:p>
          <a:p>
            <a:pPr lvl="0"/>
            <a:r>
              <a:rPr lang="en-GB" dirty="0"/>
              <a:t>Data related to Indian restaurants.</a:t>
            </a:r>
            <a:endParaRPr lang="en-IN" dirty="0"/>
          </a:p>
          <a:p>
            <a:endParaRPr lang="en-US" dirty="0"/>
          </a:p>
        </p:txBody>
      </p:sp>
    </p:spTree>
    <p:extLst>
      <p:ext uri="{BB962C8B-B14F-4D97-AF65-F5344CB8AC3E}">
        <p14:creationId xmlns:p14="http://schemas.microsoft.com/office/powerpoint/2010/main" val="332670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23AA-398E-AA46-A868-95D76FC0CC8B}"/>
              </a:ext>
            </a:extLst>
          </p:cNvPr>
          <p:cNvSpPr>
            <a:spLocks noGrp="1"/>
          </p:cNvSpPr>
          <p:nvPr>
            <p:ph type="title"/>
          </p:nvPr>
        </p:nvSpPr>
        <p:spPr/>
        <p:txBody>
          <a:bodyPr/>
          <a:lstStyle/>
          <a:p>
            <a:r>
              <a:rPr lang="en-GB" b="1" dirty="0"/>
              <a:t>Extracting the Data</a:t>
            </a:r>
            <a:br>
              <a:rPr lang="en-IN" b="1" dirty="0"/>
            </a:br>
            <a:endParaRPr lang="en-US" b="1" dirty="0"/>
          </a:p>
        </p:txBody>
      </p:sp>
      <p:sp>
        <p:nvSpPr>
          <p:cNvPr id="3" name="Content Placeholder 2">
            <a:extLst>
              <a:ext uri="{FF2B5EF4-FFF2-40B4-BE49-F238E27FC236}">
                <a16:creationId xmlns:a16="http://schemas.microsoft.com/office/drawing/2014/main" id="{5C9788C0-3FD7-EA46-8519-A5600CB1BA0E}"/>
              </a:ext>
            </a:extLst>
          </p:cNvPr>
          <p:cNvSpPr>
            <a:spLocks noGrp="1"/>
          </p:cNvSpPr>
          <p:nvPr>
            <p:ph idx="1"/>
          </p:nvPr>
        </p:nvSpPr>
        <p:spPr/>
        <p:txBody>
          <a:bodyPr/>
          <a:lstStyle/>
          <a:p>
            <a:pPr lvl="0"/>
            <a:r>
              <a:rPr lang="en-GB" dirty="0"/>
              <a:t>The details of the neighbourhoods in Toronto along with the codes from Wikipedia </a:t>
            </a:r>
            <a:endParaRPr lang="en-IN" dirty="0"/>
          </a:p>
          <a:p>
            <a:pPr lvl="0"/>
            <a:r>
              <a:rPr lang="en-GB" dirty="0"/>
              <a:t>Finding out the latitude and longitude coordinates of these neighbourhoods via Geocoder package</a:t>
            </a:r>
            <a:endParaRPr lang="en-IN" dirty="0"/>
          </a:p>
          <a:p>
            <a:pPr lvl="0"/>
            <a:r>
              <a:rPr lang="en-GB" dirty="0"/>
              <a:t>Using Foursquare API to get venue data related to the neighbourhoods.</a:t>
            </a:r>
            <a:endParaRPr lang="en-IN" dirty="0"/>
          </a:p>
          <a:p>
            <a:endParaRPr lang="en-US" dirty="0"/>
          </a:p>
        </p:txBody>
      </p:sp>
    </p:spTree>
    <p:extLst>
      <p:ext uri="{BB962C8B-B14F-4D97-AF65-F5344CB8AC3E}">
        <p14:creationId xmlns:p14="http://schemas.microsoft.com/office/powerpoint/2010/main" val="923529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7E57A-0D06-1A43-AF11-988ED24771D2}"/>
              </a:ext>
            </a:extLst>
          </p:cNvPr>
          <p:cNvSpPr>
            <a:spLocks noGrp="1"/>
          </p:cNvSpPr>
          <p:nvPr>
            <p:ph type="title"/>
          </p:nvPr>
        </p:nvSpPr>
        <p:spPr/>
        <p:txBody>
          <a:bodyPr/>
          <a:lstStyle/>
          <a:p>
            <a:r>
              <a:rPr lang="en-GB" b="1" dirty="0"/>
              <a:t>Methodology </a:t>
            </a:r>
            <a:br>
              <a:rPr lang="en-IN" b="1" dirty="0"/>
            </a:br>
            <a:endParaRPr lang="en-US" b="1" dirty="0"/>
          </a:p>
        </p:txBody>
      </p:sp>
      <p:sp>
        <p:nvSpPr>
          <p:cNvPr id="3" name="Content Placeholder 2">
            <a:extLst>
              <a:ext uri="{FF2B5EF4-FFF2-40B4-BE49-F238E27FC236}">
                <a16:creationId xmlns:a16="http://schemas.microsoft.com/office/drawing/2014/main" id="{587BB2AE-98F7-1640-9FBF-F9FC69FE6EC3}"/>
              </a:ext>
            </a:extLst>
          </p:cNvPr>
          <p:cNvSpPr>
            <a:spLocks noGrp="1"/>
          </p:cNvSpPr>
          <p:nvPr>
            <p:ph idx="1"/>
          </p:nvPr>
        </p:nvSpPr>
        <p:spPr/>
        <p:txBody>
          <a:bodyPr>
            <a:normAutofit fontScale="47500" lnSpcReduction="20000"/>
          </a:bodyPr>
          <a:lstStyle/>
          <a:p>
            <a:pPr lvl="0"/>
            <a:r>
              <a:rPr lang="en-GB" sz="4000" dirty="0"/>
              <a:t>The list of neighbourhoods In Toronto is extracted from Wikipedia </a:t>
            </a:r>
            <a:r>
              <a:rPr lang="en-GB" sz="4000" u="sng" dirty="0">
                <a:hlinkClick r:id="rId2"/>
              </a:rPr>
              <a:t>https://en.wikipedia.org/wiki/List_of_postal_codes_of_Canada:_M</a:t>
            </a:r>
            <a:endParaRPr lang="en-IN" sz="4000" dirty="0"/>
          </a:p>
          <a:p>
            <a:pPr lvl="0"/>
            <a:r>
              <a:rPr lang="en-GB" sz="4000" dirty="0"/>
              <a:t>Pandas HTML table scrapping method is utilized to pull tabular data directly from a web page to a data frame.</a:t>
            </a:r>
            <a:endParaRPr lang="en-IN" sz="4000" dirty="0"/>
          </a:p>
          <a:p>
            <a:pPr lvl="0"/>
            <a:r>
              <a:rPr lang="en-GB" sz="4000" dirty="0"/>
              <a:t>Gathering of the coordinates of the neighbourhoods in Toronto and matching it with them</a:t>
            </a:r>
            <a:endParaRPr lang="en-IN" sz="4000" dirty="0"/>
          </a:p>
          <a:p>
            <a:pPr lvl="0"/>
            <a:r>
              <a:rPr lang="en-GB" sz="4000" dirty="0"/>
              <a:t>Creation of Foursquare account to get the data required. </a:t>
            </a:r>
            <a:r>
              <a:rPr lang="en-GB" sz="4000" dirty="0" err="1"/>
              <a:t>Foursqaure</a:t>
            </a:r>
            <a:r>
              <a:rPr lang="en-GB" sz="4000" dirty="0"/>
              <a:t> API is used to pull the Top 100 venues in 500 metre radius. Now the names, categories and coordinates of the venues can be found.</a:t>
            </a:r>
            <a:endParaRPr lang="en-IN" sz="4000" dirty="0"/>
          </a:p>
          <a:p>
            <a:endParaRPr lang="en-US" dirty="0"/>
          </a:p>
        </p:txBody>
      </p:sp>
    </p:spTree>
    <p:extLst>
      <p:ext uri="{BB962C8B-B14F-4D97-AF65-F5344CB8AC3E}">
        <p14:creationId xmlns:p14="http://schemas.microsoft.com/office/powerpoint/2010/main" val="3399856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08A84D-F79F-874D-97EF-9AE136328819}"/>
              </a:ext>
            </a:extLst>
          </p:cNvPr>
          <p:cNvSpPr txBox="1"/>
          <p:nvPr/>
        </p:nvSpPr>
        <p:spPr>
          <a:xfrm>
            <a:off x="840828" y="620110"/>
            <a:ext cx="10268606" cy="2462213"/>
          </a:xfrm>
          <a:prstGeom prst="rect">
            <a:avLst/>
          </a:prstGeom>
          <a:noFill/>
        </p:spPr>
        <p:txBody>
          <a:bodyPr wrap="square" rtlCol="0">
            <a:spAutoFit/>
          </a:bodyPr>
          <a:lstStyle/>
          <a:p>
            <a:pPr marL="457200" lvl="0" indent="-457200">
              <a:buFont typeface="Arial" panose="020B0604020202020204" pitchFamily="34" charset="0"/>
              <a:buChar char="•"/>
            </a:pPr>
            <a:r>
              <a:rPr lang="en-GB" dirty="0"/>
              <a:t>From this data unique categories can be found out in these neighbourhoods. </a:t>
            </a:r>
            <a:endParaRPr lang="en-IN" dirty="0"/>
          </a:p>
          <a:p>
            <a:pPr marL="457200" lvl="0" indent="-457200">
              <a:buFont typeface="Arial" panose="020B0604020202020204" pitchFamily="34" charset="0"/>
              <a:buChar char="•"/>
            </a:pPr>
            <a:r>
              <a:rPr lang="en-GB" dirty="0"/>
              <a:t>In order to perform clustering, the mean on the frequency of </a:t>
            </a:r>
            <a:r>
              <a:rPr lang="en-GB" dirty="0" err="1"/>
              <a:t>occurance</a:t>
            </a:r>
            <a:r>
              <a:rPr lang="en-GB" dirty="0"/>
              <a:t> of each venue is taken out by grouping rows in neighbourhood.</a:t>
            </a:r>
            <a:endParaRPr lang="en-IN" dirty="0"/>
          </a:p>
          <a:p>
            <a:pPr marL="457200" lvl="0" indent="-457200">
              <a:buFont typeface="Arial" panose="020B0604020202020204" pitchFamily="34" charset="0"/>
              <a:buChar char="•"/>
            </a:pPr>
            <a:r>
              <a:rPr lang="en-GB" dirty="0"/>
              <a:t>K Means clustering algorithm is used which identifies k number of centroids and then allocates each data point to the nearest cluster while keeping the centroids as small as possible. Clustering of </a:t>
            </a:r>
            <a:r>
              <a:rPr lang="en-GB" dirty="0" err="1"/>
              <a:t>neighboods</a:t>
            </a:r>
            <a:r>
              <a:rPr lang="en-GB" dirty="0"/>
              <a:t> in Toronto is done based on the frequency of Indian food</a:t>
            </a:r>
            <a:r>
              <a:rPr lang="en-GB" sz="2800" dirty="0"/>
              <a:t>.</a:t>
            </a:r>
            <a:endParaRPr lang="en-IN" sz="2800" dirty="0"/>
          </a:p>
          <a:p>
            <a:endParaRPr lang="en-US" dirty="0"/>
          </a:p>
        </p:txBody>
      </p:sp>
    </p:spTree>
    <p:extLst>
      <p:ext uri="{BB962C8B-B14F-4D97-AF65-F5344CB8AC3E}">
        <p14:creationId xmlns:p14="http://schemas.microsoft.com/office/powerpoint/2010/main" val="2984349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9B94-8BE5-6940-8D8C-8D2D93C2292F}"/>
              </a:ext>
            </a:extLst>
          </p:cNvPr>
          <p:cNvSpPr>
            <a:spLocks noGrp="1"/>
          </p:cNvSpPr>
          <p:nvPr>
            <p:ph type="title"/>
          </p:nvPr>
        </p:nvSpPr>
        <p:spPr/>
        <p:txBody>
          <a:bodyPr/>
          <a:lstStyle/>
          <a:p>
            <a:r>
              <a:rPr lang="en-GB" b="1" dirty="0"/>
              <a:t>Result</a:t>
            </a:r>
            <a:br>
              <a:rPr lang="en-IN" b="1" dirty="0"/>
            </a:br>
            <a:endParaRPr lang="en-US" b="1" dirty="0"/>
          </a:p>
        </p:txBody>
      </p:sp>
      <p:pic>
        <p:nvPicPr>
          <p:cNvPr id="4" name="Content Placeholder 3">
            <a:extLst>
              <a:ext uri="{FF2B5EF4-FFF2-40B4-BE49-F238E27FC236}">
                <a16:creationId xmlns:a16="http://schemas.microsoft.com/office/drawing/2014/main" id="{41C43E02-8722-1642-A1CB-736E1CC2EEFF}"/>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30209" y="2603500"/>
            <a:ext cx="6075895" cy="3416300"/>
          </a:xfrm>
          <a:prstGeom prst="rect">
            <a:avLst/>
          </a:prstGeom>
        </p:spPr>
      </p:pic>
    </p:spTree>
    <p:extLst>
      <p:ext uri="{BB962C8B-B14F-4D97-AF65-F5344CB8AC3E}">
        <p14:creationId xmlns:p14="http://schemas.microsoft.com/office/powerpoint/2010/main" val="2907840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EBAE60-C329-3F41-8FBD-BD774F6C53D0}"/>
              </a:ext>
            </a:extLst>
          </p:cNvPr>
          <p:cNvSpPr txBox="1"/>
          <p:nvPr/>
        </p:nvSpPr>
        <p:spPr>
          <a:xfrm>
            <a:off x="567558" y="430924"/>
            <a:ext cx="11056883" cy="1846659"/>
          </a:xfrm>
          <a:prstGeom prst="rect">
            <a:avLst/>
          </a:prstGeom>
          <a:noFill/>
        </p:spPr>
        <p:txBody>
          <a:bodyPr wrap="square" rtlCol="0">
            <a:spAutoFit/>
          </a:bodyPr>
          <a:lstStyle/>
          <a:p>
            <a:r>
              <a:rPr lang="en-GB" sz="1900" dirty="0"/>
              <a:t>The result of K means clustering show us the neighbourhoods in 3 clusters:</a:t>
            </a:r>
            <a:endParaRPr lang="en-IN" sz="1900" dirty="0"/>
          </a:p>
          <a:p>
            <a:r>
              <a:rPr lang="en-GB" sz="1900" dirty="0"/>
              <a:t> </a:t>
            </a:r>
            <a:endParaRPr lang="en-IN" sz="1900" dirty="0"/>
          </a:p>
          <a:p>
            <a:pPr lvl="0"/>
            <a:r>
              <a:rPr lang="en-GB" sz="1900" dirty="0"/>
              <a:t>Cluster 0: Neighbourhood with most number of Indian restaurants</a:t>
            </a:r>
            <a:endParaRPr lang="en-IN" sz="1900" dirty="0"/>
          </a:p>
          <a:p>
            <a:pPr lvl="0"/>
            <a:r>
              <a:rPr lang="en-GB" sz="1900" dirty="0"/>
              <a:t>Cluster 1: Neighbourhood with least number of Indian restaurants</a:t>
            </a:r>
            <a:endParaRPr lang="en-IN" sz="1900" dirty="0"/>
          </a:p>
          <a:p>
            <a:r>
              <a:rPr lang="en-GB" sz="1900" dirty="0"/>
              <a:t>Cluster 2: Neighbourhood with moderate number of Indian restaurants</a:t>
            </a:r>
            <a:r>
              <a:rPr lang="en-IN" sz="1900" dirty="0">
                <a:effectLst/>
              </a:rPr>
              <a:t> </a:t>
            </a:r>
          </a:p>
          <a:p>
            <a:endParaRPr lang="en-US" sz="1900" dirty="0"/>
          </a:p>
        </p:txBody>
      </p:sp>
    </p:spTree>
    <p:extLst>
      <p:ext uri="{BB962C8B-B14F-4D97-AF65-F5344CB8AC3E}">
        <p14:creationId xmlns:p14="http://schemas.microsoft.com/office/powerpoint/2010/main" val="1908840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56505-676D-274A-B7E3-AF2F9FF3C9FF}"/>
              </a:ext>
            </a:extLst>
          </p:cNvPr>
          <p:cNvSpPr>
            <a:spLocks noGrp="1"/>
          </p:cNvSpPr>
          <p:nvPr>
            <p:ph type="title"/>
          </p:nvPr>
        </p:nvSpPr>
        <p:spPr/>
        <p:txBody>
          <a:bodyPr/>
          <a:lstStyle/>
          <a:p>
            <a:r>
              <a:rPr lang="en-US" b="1" dirty="0"/>
              <a:t>Conclusion </a:t>
            </a:r>
          </a:p>
        </p:txBody>
      </p:sp>
      <p:sp>
        <p:nvSpPr>
          <p:cNvPr id="3" name="Content Placeholder 2">
            <a:extLst>
              <a:ext uri="{FF2B5EF4-FFF2-40B4-BE49-F238E27FC236}">
                <a16:creationId xmlns:a16="http://schemas.microsoft.com/office/drawing/2014/main" id="{A43D114A-8080-E24F-A03D-B79A829813F5}"/>
              </a:ext>
            </a:extLst>
          </p:cNvPr>
          <p:cNvSpPr>
            <a:spLocks noGrp="1"/>
          </p:cNvSpPr>
          <p:nvPr>
            <p:ph idx="1"/>
          </p:nvPr>
        </p:nvSpPr>
        <p:spPr/>
        <p:txBody>
          <a:bodyPr/>
          <a:lstStyle/>
          <a:p>
            <a:r>
              <a:rPr lang="en-IN" dirty="0"/>
              <a:t>Most of the Indian restaurants are in </a:t>
            </a:r>
            <a:r>
              <a:rPr lang="en-IN" b="1" dirty="0"/>
              <a:t>Cluster 0</a:t>
            </a:r>
            <a:r>
              <a:rPr lang="en-IN" dirty="0"/>
              <a:t> which is around </a:t>
            </a:r>
            <a:r>
              <a:rPr lang="en-IN" dirty="0" err="1"/>
              <a:t>Davisville</a:t>
            </a:r>
            <a:r>
              <a:rPr lang="en-IN" dirty="0"/>
              <a:t>, Church and Wellesley, Central Bay Street etc.</a:t>
            </a:r>
          </a:p>
          <a:p>
            <a:r>
              <a:rPr lang="en-IN" dirty="0"/>
              <a:t> </a:t>
            </a:r>
            <a:r>
              <a:rPr lang="en-GB" dirty="0"/>
              <a:t>The lowest number of restaurants are present in </a:t>
            </a:r>
            <a:r>
              <a:rPr lang="en-GB" b="1" dirty="0"/>
              <a:t>Cluster 1</a:t>
            </a:r>
            <a:r>
              <a:rPr lang="en-GB" dirty="0"/>
              <a:t> which is near North Toronto west and </a:t>
            </a:r>
            <a:r>
              <a:rPr lang="en-GB" dirty="0" err="1"/>
              <a:t>Parkade</a:t>
            </a:r>
            <a:r>
              <a:rPr lang="en-GB" dirty="0"/>
              <a:t> area. </a:t>
            </a:r>
            <a:endParaRPr lang="en-IN" dirty="0"/>
          </a:p>
          <a:p>
            <a:r>
              <a:rPr lang="en-GB" dirty="0"/>
              <a:t> </a:t>
            </a:r>
            <a:r>
              <a:rPr lang="en-GB" b="1" dirty="0"/>
              <a:t>Cluster 2</a:t>
            </a:r>
            <a:r>
              <a:rPr lang="en-GB" dirty="0"/>
              <a:t> has very limited number of Indian restaurants and might be a good location for an entrepreneur to start up an Indian restaurant.  </a:t>
            </a:r>
          </a:p>
          <a:p>
            <a:r>
              <a:rPr lang="en-GB" dirty="0"/>
              <a:t> The project would recommend an entrepreneur to start up an Indian restaurant in </a:t>
            </a:r>
            <a:r>
              <a:rPr lang="en-GB" b="1" dirty="0"/>
              <a:t>Cluster 1</a:t>
            </a:r>
            <a:r>
              <a:rPr lang="en-GB" dirty="0"/>
              <a:t> or </a:t>
            </a:r>
            <a:r>
              <a:rPr lang="en-GB" b="1" dirty="0"/>
              <a:t>Cluster 2</a:t>
            </a:r>
            <a:endParaRPr lang="en-IN" dirty="0"/>
          </a:p>
          <a:p>
            <a:endParaRPr lang="en-IN" dirty="0"/>
          </a:p>
          <a:p>
            <a:endParaRPr lang="en-GB" dirty="0"/>
          </a:p>
          <a:p>
            <a:endParaRPr lang="en-US" dirty="0"/>
          </a:p>
        </p:txBody>
      </p:sp>
    </p:spTree>
    <p:extLst>
      <p:ext uri="{BB962C8B-B14F-4D97-AF65-F5344CB8AC3E}">
        <p14:creationId xmlns:p14="http://schemas.microsoft.com/office/powerpoint/2010/main" val="37563517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{CBFC7067-2A44-DF43-ACC5-60C26BABAC44}tf10001076</Template>
  <TotalTime>15</TotalTime>
  <Words>519</Words>
  <Application>Microsoft Macintosh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IBM Coursera - Capstone</vt:lpstr>
      <vt:lpstr>Introduction </vt:lpstr>
      <vt:lpstr>Data Used </vt:lpstr>
      <vt:lpstr>Extracting the Data </vt:lpstr>
      <vt:lpstr>Methodology  </vt:lpstr>
      <vt:lpstr>PowerPoint Presentation</vt:lpstr>
      <vt:lpstr>Result </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title>
  <dc:creator>Microsoft Office User</dc:creator>
  <cp:lastModifiedBy>Microsoft Office User</cp:lastModifiedBy>
  <cp:revision>3</cp:revision>
  <dcterms:created xsi:type="dcterms:W3CDTF">2020-09-26T11:23:38Z</dcterms:created>
  <dcterms:modified xsi:type="dcterms:W3CDTF">2020-09-26T11:38:59Z</dcterms:modified>
</cp:coreProperties>
</file>