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307895-ED85-40E3-8C9F-F7AF7453CBC2}">
          <p14:sldIdLst>
            <p14:sldId id="256"/>
            <p14:sldId id="257"/>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C3BF5D4-0EA6-4006-A4D5-9AC5813D198E}" type="datetimeFigureOut">
              <a:rPr lang="en-IN" smtClean="0"/>
              <a:t>23-09-2021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044B4C9-94E4-42E8-9770-B50E302F52A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70105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BF5D4-0EA6-4006-A4D5-9AC5813D198E}"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8223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BF5D4-0EA6-4006-A4D5-9AC5813D198E}"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361172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BF5D4-0EA6-4006-A4D5-9AC5813D198E}"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220521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BF5D4-0EA6-4006-A4D5-9AC5813D198E}"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4B4C9-94E4-42E8-9770-B50E302F52A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2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3BF5D4-0EA6-4006-A4D5-9AC5813D198E}"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338081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BF5D4-0EA6-4006-A4D5-9AC5813D198E}"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190207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3BF5D4-0EA6-4006-A4D5-9AC5813D198E}" type="datetimeFigureOut">
              <a:rPr lang="en-IN" smtClean="0"/>
              <a:t>23-09-2021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416754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BF5D4-0EA6-4006-A4D5-9AC5813D198E}" type="datetimeFigureOut">
              <a:rPr lang="en-IN" smtClean="0"/>
              <a:t>23-09-2021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28252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3BF5D4-0EA6-4006-A4D5-9AC5813D198E}"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102588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3BF5D4-0EA6-4006-A4D5-9AC5813D198E}"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44B4C9-94E4-42E8-9770-B50E302F52A8}" type="slidenum">
              <a:rPr lang="en-IN" smtClean="0"/>
              <a:t>‹#›</a:t>
            </a:fld>
            <a:endParaRPr lang="en-IN"/>
          </a:p>
        </p:txBody>
      </p:sp>
    </p:spTree>
    <p:extLst>
      <p:ext uri="{BB962C8B-B14F-4D97-AF65-F5344CB8AC3E}">
        <p14:creationId xmlns:p14="http://schemas.microsoft.com/office/powerpoint/2010/main" val="307199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C3BF5D4-0EA6-4006-A4D5-9AC5813D198E}" type="datetimeFigureOut">
              <a:rPr lang="en-IN" smtClean="0"/>
              <a:t>23-09-2021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044B4C9-94E4-42E8-9770-B50E302F52A8}" type="slidenum">
              <a:rPr lang="en-IN" smtClean="0"/>
              <a:t>‹#›</a:t>
            </a:fld>
            <a:endParaRPr lang="en-IN"/>
          </a:p>
        </p:txBody>
      </p:sp>
    </p:spTree>
    <p:extLst>
      <p:ext uri="{BB962C8B-B14F-4D97-AF65-F5344CB8AC3E}">
        <p14:creationId xmlns:p14="http://schemas.microsoft.com/office/powerpoint/2010/main" val="4339656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1B0F-C7A4-477F-BA12-2764A29353F9}"/>
              </a:ext>
            </a:extLst>
          </p:cNvPr>
          <p:cNvSpPr>
            <a:spLocks noGrp="1"/>
          </p:cNvSpPr>
          <p:nvPr>
            <p:ph type="ctrTitle"/>
          </p:nvPr>
        </p:nvSpPr>
        <p:spPr/>
        <p:txBody>
          <a:bodyPr/>
          <a:lstStyle/>
          <a:p>
            <a:r>
              <a:rPr lang="en-US" dirty="0"/>
              <a:t>Employee Attrition Problem</a:t>
            </a:r>
            <a:endParaRPr lang="en-IN" dirty="0"/>
          </a:p>
        </p:txBody>
      </p:sp>
      <p:sp>
        <p:nvSpPr>
          <p:cNvPr id="3" name="Subtitle 2">
            <a:extLst>
              <a:ext uri="{FF2B5EF4-FFF2-40B4-BE49-F238E27FC236}">
                <a16:creationId xmlns:a16="http://schemas.microsoft.com/office/drawing/2014/main" id="{6C033EE4-BC7B-435D-925E-3515745DB415}"/>
              </a:ext>
            </a:extLst>
          </p:cNvPr>
          <p:cNvSpPr>
            <a:spLocks noGrp="1"/>
          </p:cNvSpPr>
          <p:nvPr>
            <p:ph type="subTitle" idx="1"/>
          </p:nvPr>
        </p:nvSpPr>
        <p:spPr/>
        <p:txBody>
          <a:bodyPr/>
          <a:lstStyle/>
          <a:p>
            <a:pPr algn="r"/>
            <a:r>
              <a:rPr lang="en-US" dirty="0"/>
              <a:t>Vishnu Teja Kasi</a:t>
            </a:r>
            <a:endParaRPr lang="en-IN" dirty="0"/>
          </a:p>
        </p:txBody>
      </p:sp>
    </p:spTree>
    <p:extLst>
      <p:ext uri="{BB962C8B-B14F-4D97-AF65-F5344CB8AC3E}">
        <p14:creationId xmlns:p14="http://schemas.microsoft.com/office/powerpoint/2010/main" val="164830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F9DA-7C13-4C7E-914D-F75903325D3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C525328-BB84-42DE-87FE-FAF77EA89597}"/>
              </a:ext>
            </a:extLst>
          </p:cNvPr>
          <p:cNvSpPr>
            <a:spLocks noGrp="1"/>
          </p:cNvSpPr>
          <p:nvPr>
            <p:ph idx="1"/>
          </p:nvPr>
        </p:nvSpPr>
        <p:spPr/>
        <p:txBody>
          <a:bodyPr/>
          <a:lstStyle/>
          <a:p>
            <a:r>
              <a:rPr lang="en-US" dirty="0"/>
              <a:t>The data of the company X is provided. There are 2 sets of data which are “Existing employees” and “Employees who have left”</a:t>
            </a:r>
          </a:p>
          <a:p>
            <a:r>
              <a:rPr lang="en-US" dirty="0"/>
              <a:t>To determine the reasons for employees to leave the company, from which department employees are leaving and who are prone to leave the company in the future is determined by analyzing the given data and comparing the attributes given in the data.</a:t>
            </a:r>
          </a:p>
          <a:p>
            <a:r>
              <a:rPr lang="en-US" dirty="0"/>
              <a:t>Visualizations are used to find out the reasons why employees are leaving and Analysis is used to determine the future trend of employees to leave the company</a:t>
            </a:r>
            <a:endParaRPr lang="en-IN" dirty="0"/>
          </a:p>
        </p:txBody>
      </p:sp>
    </p:spTree>
    <p:extLst>
      <p:ext uri="{BB962C8B-B14F-4D97-AF65-F5344CB8AC3E}">
        <p14:creationId xmlns:p14="http://schemas.microsoft.com/office/powerpoint/2010/main" val="412782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5CA4-8809-41A3-BDFC-1CA9D3F14089}"/>
              </a:ext>
            </a:extLst>
          </p:cNvPr>
          <p:cNvSpPr>
            <a:spLocks noGrp="1"/>
          </p:cNvSpPr>
          <p:nvPr>
            <p:ph type="title"/>
          </p:nvPr>
        </p:nvSpPr>
        <p:spPr>
          <a:xfrm>
            <a:off x="841248" y="457201"/>
            <a:ext cx="3200400" cy="1034715"/>
          </a:xfrm>
        </p:spPr>
        <p:txBody>
          <a:bodyPr>
            <a:normAutofit/>
          </a:bodyPr>
          <a:lstStyle/>
          <a:p>
            <a:r>
              <a:rPr lang="en-US" sz="2800" dirty="0"/>
              <a:t>Salary VS Satisfaction level </a:t>
            </a:r>
            <a:endParaRPr lang="en-IN" sz="2800" dirty="0"/>
          </a:p>
        </p:txBody>
      </p:sp>
      <p:sp>
        <p:nvSpPr>
          <p:cNvPr id="4" name="Text Placeholder 3">
            <a:extLst>
              <a:ext uri="{FF2B5EF4-FFF2-40B4-BE49-F238E27FC236}">
                <a16:creationId xmlns:a16="http://schemas.microsoft.com/office/drawing/2014/main" id="{067AE4E1-F1BE-4E2A-A426-EF2EC981E705}"/>
              </a:ext>
            </a:extLst>
          </p:cNvPr>
          <p:cNvSpPr>
            <a:spLocks noGrp="1"/>
          </p:cNvSpPr>
          <p:nvPr>
            <p:ph type="body" sz="half" idx="2"/>
          </p:nvPr>
        </p:nvSpPr>
        <p:spPr>
          <a:xfrm>
            <a:off x="841248" y="1491916"/>
            <a:ext cx="3200400" cy="4417820"/>
          </a:xfrm>
        </p:spPr>
        <p:txBody>
          <a:bodyPr>
            <a:normAutofit/>
          </a:bodyPr>
          <a:lstStyle/>
          <a:p>
            <a:pPr algn="l">
              <a:buFont typeface="Arial" panose="020B0604020202020204" pitchFamily="34" charset="0"/>
              <a:buChar char="•"/>
            </a:pPr>
            <a:r>
              <a:rPr lang="en-US" sz="1400" b="0" i="0" dirty="0">
                <a:solidFill>
                  <a:srgbClr val="000000"/>
                </a:solidFill>
                <a:effectLst/>
                <a:latin typeface="Helvetica Neue"/>
              </a:rPr>
              <a:t>Satisfaction level is very low for employees who spent time in the company equal to 4 for all levels of salary.</a:t>
            </a:r>
          </a:p>
          <a:p>
            <a:pPr algn="l">
              <a:buFont typeface="Arial" panose="020B0604020202020204" pitchFamily="34" charset="0"/>
              <a:buChar char="•"/>
            </a:pPr>
            <a:r>
              <a:rPr lang="en-US" sz="1400" b="0" i="0" dirty="0">
                <a:solidFill>
                  <a:srgbClr val="000000"/>
                </a:solidFill>
                <a:effectLst/>
                <a:latin typeface="Helvetica Neue"/>
              </a:rPr>
              <a:t>For low salary employees, most of the employees belong to the 2nd quartile with less satisfaction levels as we can see the median is shifted to the upper quartile.</a:t>
            </a:r>
          </a:p>
          <a:p>
            <a:pPr algn="l">
              <a:buFont typeface="Arial" panose="020B0604020202020204" pitchFamily="34" charset="0"/>
              <a:buChar char="•"/>
            </a:pPr>
            <a:r>
              <a:rPr lang="en-US" sz="1400" b="0" i="0" dirty="0">
                <a:solidFill>
                  <a:srgbClr val="000000"/>
                </a:solidFill>
                <a:effectLst/>
                <a:latin typeface="Helvetica Neue"/>
              </a:rPr>
              <a:t>We can see there are so many outliers from each salary levels.</a:t>
            </a:r>
          </a:p>
          <a:p>
            <a:pPr algn="l">
              <a:buFont typeface="Arial" panose="020B0604020202020204" pitchFamily="34" charset="0"/>
              <a:buChar char="•"/>
            </a:pPr>
            <a:r>
              <a:rPr lang="en-US" sz="1400" b="0" i="0" dirty="0">
                <a:solidFill>
                  <a:srgbClr val="000000"/>
                </a:solidFill>
                <a:effectLst/>
                <a:latin typeface="Helvetica Neue"/>
              </a:rPr>
              <a:t>The box plot is bigger for medium salary employees who spent time in the company is equal to 2, 50% of these employees have low satisfaction levels.</a:t>
            </a:r>
          </a:p>
          <a:p>
            <a:endParaRPr lang="en-IN" sz="1400" dirty="0"/>
          </a:p>
        </p:txBody>
      </p:sp>
      <p:pic>
        <p:nvPicPr>
          <p:cNvPr id="5" name="Content Placeholder 4">
            <a:extLst>
              <a:ext uri="{FF2B5EF4-FFF2-40B4-BE49-F238E27FC236}">
                <a16:creationId xmlns:a16="http://schemas.microsoft.com/office/drawing/2014/main" id="{7EA4F540-E8C3-4504-82C8-26C72394A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6150" y="457200"/>
            <a:ext cx="5387807" cy="4162926"/>
          </a:xfrm>
          <a:prstGeom prst="rect">
            <a:avLst/>
          </a:prstGeom>
        </p:spPr>
      </p:pic>
      <p:sp>
        <p:nvSpPr>
          <p:cNvPr id="6" name="TextBox 5">
            <a:extLst>
              <a:ext uri="{FF2B5EF4-FFF2-40B4-BE49-F238E27FC236}">
                <a16:creationId xmlns:a16="http://schemas.microsoft.com/office/drawing/2014/main" id="{C33B2BD2-1B4A-4271-B2D0-D0E10F2670E7}"/>
              </a:ext>
            </a:extLst>
          </p:cNvPr>
          <p:cNvSpPr txBox="1"/>
          <p:nvPr/>
        </p:nvSpPr>
        <p:spPr>
          <a:xfrm>
            <a:off x="5486400" y="4620126"/>
            <a:ext cx="4588042" cy="830997"/>
          </a:xfrm>
          <a:prstGeom prst="rect">
            <a:avLst/>
          </a:prstGeom>
          <a:noFill/>
        </p:spPr>
        <p:txBody>
          <a:bodyPr wrap="square" rtlCol="0">
            <a:spAutoFit/>
          </a:bodyPr>
          <a:lstStyle/>
          <a:p>
            <a:r>
              <a:rPr lang="en-US" sz="2400" dirty="0"/>
              <a:t>Input code and output Graph is shown above.</a:t>
            </a:r>
            <a:endParaRPr lang="en-IN" sz="2400" dirty="0"/>
          </a:p>
        </p:txBody>
      </p:sp>
    </p:spTree>
    <p:extLst>
      <p:ext uri="{BB962C8B-B14F-4D97-AF65-F5344CB8AC3E}">
        <p14:creationId xmlns:p14="http://schemas.microsoft.com/office/powerpoint/2010/main" val="400805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225F-0C5C-40C1-B629-BF7417B6A96F}"/>
              </a:ext>
            </a:extLst>
          </p:cNvPr>
          <p:cNvSpPr>
            <a:spLocks noGrp="1"/>
          </p:cNvSpPr>
          <p:nvPr>
            <p:ph type="title"/>
          </p:nvPr>
        </p:nvSpPr>
        <p:spPr>
          <a:xfrm>
            <a:off x="841248" y="457200"/>
            <a:ext cx="3200400" cy="1355558"/>
          </a:xfrm>
        </p:spPr>
        <p:txBody>
          <a:bodyPr>
            <a:normAutofit fontScale="90000"/>
          </a:bodyPr>
          <a:lstStyle/>
          <a:p>
            <a:r>
              <a:rPr lang="en-US" dirty="0"/>
              <a:t>Salary vs Monthly hours spent</a:t>
            </a:r>
            <a:endParaRPr lang="en-IN" dirty="0"/>
          </a:p>
        </p:txBody>
      </p:sp>
      <p:pic>
        <p:nvPicPr>
          <p:cNvPr id="6" name="Content Placeholder 5">
            <a:extLst>
              <a:ext uri="{FF2B5EF4-FFF2-40B4-BE49-F238E27FC236}">
                <a16:creationId xmlns:a16="http://schemas.microsoft.com/office/drawing/2014/main" id="{FE344EE5-FA60-4FC6-A85D-337AFED45F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8825" y="457200"/>
            <a:ext cx="5471634" cy="3939881"/>
          </a:xfrm>
        </p:spPr>
      </p:pic>
      <p:sp>
        <p:nvSpPr>
          <p:cNvPr id="4" name="Text Placeholder 3">
            <a:extLst>
              <a:ext uri="{FF2B5EF4-FFF2-40B4-BE49-F238E27FC236}">
                <a16:creationId xmlns:a16="http://schemas.microsoft.com/office/drawing/2014/main" id="{53C4B664-CCC1-429F-A69F-F26CFE1B9CB2}"/>
              </a:ext>
            </a:extLst>
          </p:cNvPr>
          <p:cNvSpPr>
            <a:spLocks noGrp="1"/>
          </p:cNvSpPr>
          <p:nvPr>
            <p:ph type="body" sz="half" idx="2"/>
          </p:nvPr>
        </p:nvSpPr>
        <p:spPr>
          <a:xfrm>
            <a:off x="841248" y="1812758"/>
            <a:ext cx="3200400" cy="4096977"/>
          </a:xfrm>
        </p:spPr>
        <p:txBody>
          <a:bodyPr>
            <a:normAutofit lnSpcReduction="10000"/>
          </a:bodyPr>
          <a:lstStyle/>
          <a:p>
            <a:pPr algn="l">
              <a:buFont typeface="Arial" panose="020B0604020202020204" pitchFamily="34" charset="0"/>
              <a:buChar char="•"/>
            </a:pPr>
            <a:r>
              <a:rPr lang="en-US" sz="1400" b="0" i="0" dirty="0">
                <a:solidFill>
                  <a:srgbClr val="000000"/>
                </a:solidFill>
                <a:effectLst/>
                <a:latin typeface="Helvetica Neue"/>
              </a:rPr>
              <a:t>Average monthly hours is very low for employees who has number of projects equal to 2 for all levels of salary.</a:t>
            </a:r>
          </a:p>
          <a:p>
            <a:pPr algn="l">
              <a:buFont typeface="Arial" panose="020B0604020202020204" pitchFamily="34" charset="0"/>
              <a:buChar char="•"/>
            </a:pPr>
            <a:r>
              <a:rPr lang="en-US" sz="1400" b="0" i="0" dirty="0">
                <a:solidFill>
                  <a:srgbClr val="000000"/>
                </a:solidFill>
                <a:effectLst/>
                <a:latin typeface="Helvetica Neue"/>
              </a:rPr>
              <a:t>As we can see from the plot the employees from all levels for salary are loaded with projects and monthly hours is high.</a:t>
            </a:r>
          </a:p>
          <a:p>
            <a:pPr algn="l">
              <a:buFont typeface="Arial" panose="020B0604020202020204" pitchFamily="34" charset="0"/>
              <a:buChar char="•"/>
            </a:pPr>
            <a:r>
              <a:rPr lang="en-US" sz="1400" b="0" i="0" dirty="0">
                <a:solidFill>
                  <a:srgbClr val="000000"/>
                </a:solidFill>
                <a:effectLst/>
                <a:latin typeface="Helvetica Neue"/>
              </a:rPr>
              <a:t>We can see there are so many outliers from low and medium salary levels.</a:t>
            </a:r>
          </a:p>
          <a:p>
            <a:pPr algn="l">
              <a:buFont typeface="Arial" panose="020B0604020202020204" pitchFamily="34" charset="0"/>
              <a:buChar char="•"/>
            </a:pPr>
            <a:r>
              <a:rPr lang="en-US" sz="1400" b="0" i="0" dirty="0">
                <a:solidFill>
                  <a:srgbClr val="000000"/>
                </a:solidFill>
                <a:effectLst/>
                <a:latin typeface="Helvetica Neue"/>
              </a:rPr>
              <a:t>The box plot is bigger for low salary employees who has number of projects equal to 3, 50% of these employees high monthly hours.</a:t>
            </a:r>
          </a:p>
          <a:p>
            <a:endParaRPr lang="en-IN" sz="1400" dirty="0"/>
          </a:p>
        </p:txBody>
      </p:sp>
      <p:sp>
        <p:nvSpPr>
          <p:cNvPr id="7" name="TextBox 6">
            <a:extLst>
              <a:ext uri="{FF2B5EF4-FFF2-40B4-BE49-F238E27FC236}">
                <a16:creationId xmlns:a16="http://schemas.microsoft.com/office/drawing/2014/main" id="{A058BE96-4EE6-483E-AF5D-8689F938A4CF}"/>
              </a:ext>
            </a:extLst>
          </p:cNvPr>
          <p:cNvSpPr txBox="1"/>
          <p:nvPr/>
        </p:nvSpPr>
        <p:spPr>
          <a:xfrm rot="10800000" flipV="1">
            <a:off x="5534527" y="4613884"/>
            <a:ext cx="4748463" cy="830997"/>
          </a:xfrm>
          <a:prstGeom prst="rect">
            <a:avLst/>
          </a:prstGeom>
          <a:noFill/>
        </p:spPr>
        <p:txBody>
          <a:bodyPr wrap="square" rtlCol="0">
            <a:spAutoFit/>
          </a:bodyPr>
          <a:lstStyle/>
          <a:p>
            <a:r>
              <a:rPr lang="en-US" sz="1600" dirty="0"/>
              <a:t>Input and Output is shown above </a:t>
            </a:r>
            <a:r>
              <a:rPr lang="en-US" sz="1600" kern="1200" dirty="0">
                <a:latin typeface="+mj-lt"/>
                <a:ea typeface="+mj-ea"/>
                <a:cs typeface="+mj-cs"/>
              </a:rPr>
              <a:t>Employees are leaving because of higher number of projects and monthly hours spent </a:t>
            </a:r>
            <a:endParaRPr lang="en-IN" sz="1600" dirty="0"/>
          </a:p>
        </p:txBody>
      </p:sp>
    </p:spTree>
    <p:extLst>
      <p:ext uri="{BB962C8B-B14F-4D97-AF65-F5344CB8AC3E}">
        <p14:creationId xmlns:p14="http://schemas.microsoft.com/office/powerpoint/2010/main" val="261588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155F-D4E6-4223-83DA-29AE7CC64E0B}"/>
              </a:ext>
            </a:extLst>
          </p:cNvPr>
          <p:cNvSpPr>
            <a:spLocks noGrp="1"/>
          </p:cNvSpPr>
          <p:nvPr>
            <p:ph type="title"/>
          </p:nvPr>
        </p:nvSpPr>
        <p:spPr/>
        <p:txBody>
          <a:bodyPr>
            <a:normAutofit/>
          </a:bodyPr>
          <a:lstStyle/>
          <a:p>
            <a:r>
              <a:rPr lang="en-US" dirty="0"/>
              <a:t>Average monthly hours vs promotion </a:t>
            </a:r>
            <a:endParaRPr lang="en-IN" dirty="0"/>
          </a:p>
        </p:txBody>
      </p:sp>
      <p:pic>
        <p:nvPicPr>
          <p:cNvPr id="6" name="Content Placeholder 5">
            <a:extLst>
              <a:ext uri="{FF2B5EF4-FFF2-40B4-BE49-F238E27FC236}">
                <a16:creationId xmlns:a16="http://schemas.microsoft.com/office/drawing/2014/main" id="{97B91C0E-6598-48FA-A9E1-CAE48C622F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8466" y="1459059"/>
            <a:ext cx="5410669" cy="3939881"/>
          </a:xfrm>
        </p:spPr>
      </p:pic>
      <p:sp>
        <p:nvSpPr>
          <p:cNvPr id="4" name="Text Placeholder 3">
            <a:extLst>
              <a:ext uri="{FF2B5EF4-FFF2-40B4-BE49-F238E27FC236}">
                <a16:creationId xmlns:a16="http://schemas.microsoft.com/office/drawing/2014/main" id="{0F428B31-903E-4F7A-BC8E-F6D0CC765849}"/>
              </a:ext>
            </a:extLst>
          </p:cNvPr>
          <p:cNvSpPr>
            <a:spLocks noGrp="1"/>
          </p:cNvSpPr>
          <p:nvPr>
            <p:ph type="body" sz="half" idx="2"/>
          </p:nvPr>
        </p:nvSpPr>
        <p:spPr/>
        <p:txBody>
          <a:bodyPr/>
          <a:lstStyle/>
          <a:p>
            <a:pPr algn="l">
              <a:buFont typeface="Arial" panose="020B0604020202020204" pitchFamily="34" charset="0"/>
              <a:buChar char="•"/>
            </a:pPr>
            <a:r>
              <a:rPr lang="en-US" b="0" i="0" dirty="0">
                <a:solidFill>
                  <a:srgbClr val="000000"/>
                </a:solidFill>
                <a:effectLst/>
                <a:latin typeface="Helvetica Neue"/>
              </a:rPr>
              <a:t>Employees who got promotion in last 5 years have less average monthly hours, that to who has spend exactly 3 years in the company.</a:t>
            </a:r>
          </a:p>
          <a:p>
            <a:pPr algn="l">
              <a:buFont typeface="Arial" panose="020B0604020202020204" pitchFamily="34" charset="0"/>
              <a:buChar char="•"/>
            </a:pPr>
            <a:r>
              <a:rPr lang="en-US" b="0" i="0" dirty="0">
                <a:solidFill>
                  <a:srgbClr val="000000"/>
                </a:solidFill>
                <a:effectLst/>
                <a:latin typeface="Helvetica Neue"/>
              </a:rPr>
              <a:t>Very few employees from higher duration time spend in the company got promotion.</a:t>
            </a:r>
          </a:p>
          <a:p>
            <a:pPr algn="l">
              <a:buFont typeface="Arial" panose="020B0604020202020204" pitchFamily="34" charset="0"/>
              <a:buChar char="•"/>
            </a:pPr>
            <a:r>
              <a:rPr lang="en-US" b="0" i="0" dirty="0">
                <a:solidFill>
                  <a:srgbClr val="000000"/>
                </a:solidFill>
                <a:effectLst/>
                <a:latin typeface="Helvetica Neue"/>
              </a:rPr>
              <a:t>The employees who has not got the promotion are having higher average monthly hours and mostly time spend in the company is more than or equal 4 years with few outliers.</a:t>
            </a:r>
          </a:p>
          <a:p>
            <a:endParaRPr lang="en-IN" dirty="0"/>
          </a:p>
        </p:txBody>
      </p:sp>
    </p:spTree>
    <p:extLst>
      <p:ext uri="{BB962C8B-B14F-4D97-AF65-F5344CB8AC3E}">
        <p14:creationId xmlns:p14="http://schemas.microsoft.com/office/powerpoint/2010/main" val="32562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F237-D138-459F-B83F-EA1161C30EB7}"/>
              </a:ext>
            </a:extLst>
          </p:cNvPr>
          <p:cNvSpPr>
            <a:spLocks noGrp="1"/>
          </p:cNvSpPr>
          <p:nvPr>
            <p:ph type="title"/>
          </p:nvPr>
        </p:nvSpPr>
        <p:spPr>
          <a:xfrm>
            <a:off x="841248" y="457200"/>
            <a:ext cx="3200400" cy="1997242"/>
          </a:xfrm>
        </p:spPr>
        <p:txBody>
          <a:bodyPr>
            <a:normAutofit/>
          </a:bodyPr>
          <a:lstStyle/>
          <a:p>
            <a:r>
              <a:rPr lang="en-US" dirty="0"/>
              <a:t>Distribution of employees leaving the department </a:t>
            </a:r>
            <a:endParaRPr lang="en-IN" dirty="0"/>
          </a:p>
        </p:txBody>
      </p:sp>
      <p:pic>
        <p:nvPicPr>
          <p:cNvPr id="6" name="Content Placeholder 5">
            <a:extLst>
              <a:ext uri="{FF2B5EF4-FFF2-40B4-BE49-F238E27FC236}">
                <a16:creationId xmlns:a16="http://schemas.microsoft.com/office/drawing/2014/main" id="{07242E0B-F6AC-4B4B-839F-084FF4A4E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001" y="1507958"/>
            <a:ext cx="5728283" cy="3818021"/>
          </a:xfrm>
        </p:spPr>
      </p:pic>
      <p:sp>
        <p:nvSpPr>
          <p:cNvPr id="4" name="Text Placeholder 3">
            <a:extLst>
              <a:ext uri="{FF2B5EF4-FFF2-40B4-BE49-F238E27FC236}">
                <a16:creationId xmlns:a16="http://schemas.microsoft.com/office/drawing/2014/main" id="{1A62584F-1D2F-42F1-BCB9-DBE2C143C5E5}"/>
              </a:ext>
            </a:extLst>
          </p:cNvPr>
          <p:cNvSpPr>
            <a:spLocks noGrp="1"/>
          </p:cNvSpPr>
          <p:nvPr>
            <p:ph type="body" sz="half" idx="2"/>
          </p:nvPr>
        </p:nvSpPr>
        <p:spPr>
          <a:xfrm>
            <a:off x="841248" y="3031958"/>
            <a:ext cx="3200400" cy="2877777"/>
          </a:xfrm>
        </p:spPr>
        <p:txBody>
          <a:bodyPr>
            <a:normAutofit/>
          </a:bodyPr>
          <a:lstStyle/>
          <a:p>
            <a:pPr algn="ctr"/>
            <a:r>
              <a:rPr lang="en-US" sz="2400" i="0" dirty="0">
                <a:solidFill>
                  <a:srgbClr val="000000"/>
                </a:solidFill>
                <a:effectLst/>
                <a:latin typeface="Helvetica Neue"/>
              </a:rPr>
              <a:t>Most of the employees leaving the company belongs to Sales and Technical departments</a:t>
            </a:r>
            <a:endParaRPr lang="en-IN" sz="2400" dirty="0"/>
          </a:p>
        </p:txBody>
      </p:sp>
    </p:spTree>
    <p:extLst>
      <p:ext uri="{BB962C8B-B14F-4D97-AF65-F5344CB8AC3E}">
        <p14:creationId xmlns:p14="http://schemas.microsoft.com/office/powerpoint/2010/main" val="70272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8532-79B2-4817-8EEA-4E18184BC95C}"/>
              </a:ext>
            </a:extLst>
          </p:cNvPr>
          <p:cNvSpPr>
            <a:spLocks noGrp="1"/>
          </p:cNvSpPr>
          <p:nvPr>
            <p:ph type="title"/>
          </p:nvPr>
        </p:nvSpPr>
        <p:spPr>
          <a:xfrm>
            <a:off x="841248" y="457201"/>
            <a:ext cx="3200400" cy="1323474"/>
          </a:xfrm>
        </p:spPr>
        <p:txBody>
          <a:bodyPr>
            <a:normAutofit/>
          </a:bodyPr>
          <a:lstStyle/>
          <a:p>
            <a:r>
              <a:rPr lang="en-US" sz="2800" dirty="0"/>
              <a:t>Department vs Satisfaction level</a:t>
            </a:r>
            <a:endParaRPr lang="en-IN" sz="2800" dirty="0"/>
          </a:p>
        </p:txBody>
      </p:sp>
      <p:pic>
        <p:nvPicPr>
          <p:cNvPr id="6" name="Content Placeholder 5">
            <a:extLst>
              <a:ext uri="{FF2B5EF4-FFF2-40B4-BE49-F238E27FC236}">
                <a16:creationId xmlns:a16="http://schemas.microsoft.com/office/drawing/2014/main" id="{588ECFA8-1981-4591-AFC1-34B986850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7035" y="1417145"/>
            <a:ext cx="5433531" cy="4023709"/>
          </a:xfrm>
        </p:spPr>
      </p:pic>
      <p:sp>
        <p:nvSpPr>
          <p:cNvPr id="4" name="Text Placeholder 3">
            <a:extLst>
              <a:ext uri="{FF2B5EF4-FFF2-40B4-BE49-F238E27FC236}">
                <a16:creationId xmlns:a16="http://schemas.microsoft.com/office/drawing/2014/main" id="{B969CB43-E477-444C-BD9A-C6FC2319F260}"/>
              </a:ext>
            </a:extLst>
          </p:cNvPr>
          <p:cNvSpPr>
            <a:spLocks noGrp="1"/>
          </p:cNvSpPr>
          <p:nvPr>
            <p:ph type="body" sz="half" idx="2"/>
          </p:nvPr>
        </p:nvSpPr>
        <p:spPr>
          <a:xfrm>
            <a:off x="841248" y="1780676"/>
            <a:ext cx="3200400" cy="4129060"/>
          </a:xfrm>
        </p:spPr>
        <p:txBody>
          <a:bodyPr>
            <a:normAutofit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Employees from R&amp;D department having 6 years of time spend having large distribution of satisfaction levels.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Time spend equal to 4 in all departments are having same level of very low satisfaction levels same goes for time spend equals to 3 having same level of average satisfactions in all departments.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Employees from sales and Technical department of 2 years of time spend is also having larger distributions of satisfaction levels as expected</a:t>
            </a:r>
            <a:r>
              <a:rPr lang="en-US" i="0" dirty="0">
                <a:effectLst/>
                <a:latin typeface="Times New Roman" panose="02020603050405020304" pitchFamily="18" charset="0"/>
                <a:cs typeface="Times New Roman" panose="02020603050405020304" pitchFamily="18" charset="0"/>
              </a:rPr>
              <a:t>.</a:t>
            </a:r>
            <a:r>
              <a:rPr lang="en-US" sz="1400" kern="1200" dirty="0">
                <a:latin typeface="Times New Roman" panose="02020603050405020304" pitchFamily="18" charset="0"/>
                <a:ea typeface="+mj-ea"/>
                <a:cs typeface="Times New Roman" panose="02020603050405020304" pitchFamily="18" charset="0"/>
              </a:rPr>
              <a:t> Time spent in the company from 2-4 years are not satisfied, Specially the employees with 4 years of time spend, they are having least satisfaction than others from every departments</a:t>
            </a:r>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853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7C68-2D5F-4B63-9702-642A75ECC760}"/>
              </a:ext>
            </a:extLst>
          </p:cNvPr>
          <p:cNvSpPr>
            <a:spLocks noGrp="1"/>
          </p:cNvSpPr>
          <p:nvPr>
            <p:ph type="title"/>
          </p:nvPr>
        </p:nvSpPr>
        <p:spPr>
          <a:xfrm>
            <a:off x="1261872" y="365760"/>
            <a:ext cx="9692640" cy="949693"/>
          </a:xfrm>
        </p:spPr>
        <p:txBody>
          <a:bodyPr>
            <a:normAutofit/>
          </a:bodyPr>
          <a:lstStyle/>
          <a:p>
            <a:r>
              <a:rPr lang="en-US" sz="3200" dirty="0"/>
              <a:t>Reasons why Employees are leaving</a:t>
            </a:r>
            <a:endParaRPr lang="en-IN" sz="3200" dirty="0"/>
          </a:p>
        </p:txBody>
      </p:sp>
      <p:sp>
        <p:nvSpPr>
          <p:cNvPr id="3" name="Content Placeholder 2">
            <a:extLst>
              <a:ext uri="{FF2B5EF4-FFF2-40B4-BE49-F238E27FC236}">
                <a16:creationId xmlns:a16="http://schemas.microsoft.com/office/drawing/2014/main" id="{262108D7-94F2-4C6C-8D88-1748728FD3E0}"/>
              </a:ext>
            </a:extLst>
          </p:cNvPr>
          <p:cNvSpPr>
            <a:spLocks noGrp="1"/>
          </p:cNvSpPr>
          <p:nvPr>
            <p:ph idx="1"/>
          </p:nvPr>
        </p:nvSpPr>
        <p:spPr>
          <a:xfrm>
            <a:off x="1261872" y="1828800"/>
            <a:ext cx="8595360" cy="4351337"/>
          </a:xfrm>
        </p:spPr>
        <p:txBody>
          <a:bodyPr>
            <a:normAutofit/>
          </a:bodyPr>
          <a:lstStyle/>
          <a:p>
            <a:pPr lvl="1"/>
            <a:r>
              <a:rPr lang="en-US" sz="2000" dirty="0"/>
              <a:t>Satisfaction level : 34.77%</a:t>
            </a:r>
          </a:p>
          <a:p>
            <a:pPr lvl="1"/>
            <a:r>
              <a:rPr lang="en-US" sz="2000" dirty="0"/>
              <a:t>Time spend in the company : 28.24%</a:t>
            </a:r>
          </a:p>
          <a:p>
            <a:pPr lvl="1"/>
            <a:r>
              <a:rPr lang="en-US" sz="2000" dirty="0"/>
              <a:t>Average monthly hours : 12.05%</a:t>
            </a:r>
          </a:p>
          <a:p>
            <a:pPr lvl="1"/>
            <a:r>
              <a:rPr lang="en-US" sz="2000" dirty="0"/>
              <a:t>Latest Evaluation : 11.46%</a:t>
            </a:r>
          </a:p>
          <a:p>
            <a:pPr lvl="1"/>
            <a:r>
              <a:rPr lang="en-US" sz="2000" dirty="0"/>
              <a:t>Number of projects : 10.77</a:t>
            </a:r>
          </a:p>
          <a:p>
            <a:pPr lvl="1"/>
            <a:r>
              <a:rPr lang="en-US" sz="2000" b="0" i="0" dirty="0">
                <a:solidFill>
                  <a:srgbClr val="000000"/>
                </a:solidFill>
                <a:effectLst/>
                <a:latin typeface="Helvetica Neue"/>
              </a:rPr>
              <a:t>Employees who are stressed up working more hours and having higher number of projects.</a:t>
            </a:r>
          </a:p>
          <a:p>
            <a:pPr lvl="1"/>
            <a:r>
              <a:rPr lang="en-US" sz="2000" dirty="0">
                <a:solidFill>
                  <a:srgbClr val="000000"/>
                </a:solidFill>
                <a:latin typeface="Helvetica Neue"/>
              </a:rPr>
              <a:t>Overall,</a:t>
            </a:r>
            <a:r>
              <a:rPr lang="en-US" sz="2000" b="0" i="0" dirty="0">
                <a:solidFill>
                  <a:srgbClr val="000000"/>
                </a:solidFill>
                <a:effectLst/>
                <a:latin typeface="Helvetica Neue"/>
              </a:rPr>
              <a:t> sales and technical department employees are leaving the company.</a:t>
            </a:r>
          </a:p>
          <a:p>
            <a:pPr lvl="1"/>
            <a:r>
              <a:rPr lang="en-US" sz="2000" dirty="0">
                <a:solidFill>
                  <a:srgbClr val="000000"/>
                </a:solidFill>
                <a:latin typeface="Helvetica Neue"/>
              </a:rPr>
              <a:t>E</a:t>
            </a:r>
            <a:r>
              <a:rPr lang="en-US" sz="2000" b="0" i="0" dirty="0">
                <a:solidFill>
                  <a:srgbClr val="000000"/>
                </a:solidFill>
                <a:effectLst/>
                <a:latin typeface="Helvetica Neue"/>
              </a:rPr>
              <a:t>mployees are not getting promotion even they are working tirelessly and some many years</a:t>
            </a:r>
          </a:p>
          <a:p>
            <a:pPr lvl="1"/>
            <a:endParaRPr lang="en-US" sz="2000" dirty="0"/>
          </a:p>
          <a:p>
            <a:endParaRPr lang="en-IN" sz="2000" dirty="0"/>
          </a:p>
        </p:txBody>
      </p:sp>
    </p:spTree>
    <p:extLst>
      <p:ext uri="{BB962C8B-B14F-4D97-AF65-F5344CB8AC3E}">
        <p14:creationId xmlns:p14="http://schemas.microsoft.com/office/powerpoint/2010/main" val="21652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F1181-91EA-44E9-A444-A9661BF6C9AF}"/>
              </a:ext>
            </a:extLst>
          </p:cNvPr>
          <p:cNvSpPr>
            <a:spLocks noGrp="1"/>
          </p:cNvSpPr>
          <p:nvPr>
            <p:ph type="title"/>
          </p:nvPr>
        </p:nvSpPr>
        <p:spPr/>
        <p:txBody>
          <a:bodyPr/>
          <a:lstStyle/>
          <a:p>
            <a:r>
              <a:rPr lang="en-US" dirty="0"/>
              <a:t>Employees Prone to leave in the future</a:t>
            </a:r>
            <a:endParaRPr lang="en-IN" dirty="0"/>
          </a:p>
        </p:txBody>
      </p:sp>
      <p:pic>
        <p:nvPicPr>
          <p:cNvPr id="11" name="Content Placeholder 10">
            <a:extLst>
              <a:ext uri="{FF2B5EF4-FFF2-40B4-BE49-F238E27FC236}">
                <a16:creationId xmlns:a16="http://schemas.microsoft.com/office/drawing/2014/main" id="{B617A9F1-027C-4F0E-9493-B0624E2327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6472" y="685800"/>
            <a:ext cx="4734657" cy="5486400"/>
          </a:xfrm>
        </p:spPr>
      </p:pic>
      <p:sp>
        <p:nvSpPr>
          <p:cNvPr id="9" name="Text Placeholder 8">
            <a:extLst>
              <a:ext uri="{FF2B5EF4-FFF2-40B4-BE49-F238E27FC236}">
                <a16:creationId xmlns:a16="http://schemas.microsoft.com/office/drawing/2014/main" id="{97DA4093-9B39-4D6E-91C9-374E0928B5A9}"/>
              </a:ext>
            </a:extLst>
          </p:cNvPr>
          <p:cNvSpPr>
            <a:spLocks noGrp="1"/>
          </p:cNvSpPr>
          <p:nvPr>
            <p:ph type="body" sz="half" idx="2"/>
          </p:nvPr>
        </p:nvSpPr>
        <p:spPr/>
        <p:txBody>
          <a:bodyPr/>
          <a:lstStyle/>
          <a:p>
            <a:r>
              <a:rPr lang="en-US" dirty="0"/>
              <a:t>The following are the employees who are prone to leave in the future. Employee ID of the employees has been provided for reference.</a:t>
            </a:r>
            <a:endParaRPr lang="en-IN" dirty="0"/>
          </a:p>
        </p:txBody>
      </p:sp>
    </p:spTree>
    <p:extLst>
      <p:ext uri="{BB962C8B-B14F-4D97-AF65-F5344CB8AC3E}">
        <p14:creationId xmlns:p14="http://schemas.microsoft.com/office/powerpoint/2010/main" val="10350421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50</TotalTime>
  <Words>643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Schoolbook</vt:lpstr>
      <vt:lpstr>Helvetica Neue</vt:lpstr>
      <vt:lpstr>Times New Roman</vt:lpstr>
      <vt:lpstr>Wingdings 2</vt:lpstr>
      <vt:lpstr>View</vt:lpstr>
      <vt:lpstr>Employee Attrition Problem</vt:lpstr>
      <vt:lpstr>Introduction</vt:lpstr>
      <vt:lpstr>Salary VS Satisfaction level </vt:lpstr>
      <vt:lpstr>Salary vs Monthly hours spent</vt:lpstr>
      <vt:lpstr>Average monthly hours vs promotion </vt:lpstr>
      <vt:lpstr>Distribution of employees leaving the department </vt:lpstr>
      <vt:lpstr>Department vs Satisfaction level</vt:lpstr>
      <vt:lpstr>Reasons why Employees are leaving</vt:lpstr>
      <vt:lpstr>Employees Prone to leave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Problem</dc:title>
  <dc:creator>vishnu teja</dc:creator>
  <cp:lastModifiedBy>vishnu teja</cp:lastModifiedBy>
  <cp:revision>1</cp:revision>
  <dcterms:created xsi:type="dcterms:W3CDTF">2021-09-23T09:15:42Z</dcterms:created>
  <dcterms:modified xsi:type="dcterms:W3CDTF">2021-09-23T10:06:05Z</dcterms:modified>
</cp:coreProperties>
</file>