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B21E-8A3F-9526-820C-7543B9F0E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6A2BD-FE3D-5365-6716-72CBE830A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16DE7-7033-EE4E-1767-2DE453FB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111D-D0F9-4432-8AFD-AA65BC7BD5C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C17AB-E724-4E81-59A4-71425728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EB7D0-CB2C-A630-2A94-E389104F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AAF6-1587-4F2A-B8FB-D42EC1CC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17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7A02-5DD4-E62B-4D20-13607F16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6A30C-91E8-F82E-158A-533634C94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C60FF-97AF-FD38-AB7E-83EE4351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111D-D0F9-4432-8AFD-AA65BC7BD5C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B46DB-C75C-D038-A343-1D194A99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91713-B386-C051-A6D6-C1E962E6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AAF6-1587-4F2A-B8FB-D42EC1CC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02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49196-CF0B-D729-3314-9F065B3BF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D1016-6010-3406-D80B-5F1BEFFF5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B391B-6C34-7789-5096-61BF4B19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111D-D0F9-4432-8AFD-AA65BC7BD5C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8A819-7DC3-6AE9-2344-3B43707F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62C67-7FEC-BE1C-9F8F-722F762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AAF6-1587-4F2A-B8FB-D42EC1CC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9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0971-2676-7727-E283-94828F0F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BD60-90F0-2506-E76A-25C41350D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FD7AE-6899-DFFA-6E6A-3A57225D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111D-D0F9-4432-8AFD-AA65BC7BD5C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7210-844D-144D-D73B-5B8C4D09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784BB-AD23-AF3C-D850-ED3FC67F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AAF6-1587-4F2A-B8FB-D42EC1CC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24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F811-92C1-A50C-C3E3-BE6C443B5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FB96A-B96C-7539-672A-4E93BEE7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E7C82-0A47-27DA-85A1-C4BC8D29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111D-D0F9-4432-8AFD-AA65BC7BD5C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E333F-3ED0-A26E-0D19-5B94DE8E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848D5-3B91-0BD9-6673-101D75D4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AAF6-1587-4F2A-B8FB-D42EC1CC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17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1119-4801-EBCD-69C5-59F8B805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2E6B-BB38-359C-D9FE-35D78FF39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76BBE-34C5-D8BC-76FD-244D115AB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E0405-F4B3-6803-2DA0-4A7EF603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111D-D0F9-4432-8AFD-AA65BC7BD5C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88776-8477-AD26-95B1-AC40325C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D379A-CA64-5B28-64F9-0652FD9D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AAF6-1587-4F2A-B8FB-D42EC1CC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2322-C498-5F10-CFD2-145FF7B6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E1042-ADE0-58F9-7E3E-81DE155AA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CDBED-D916-F29C-336B-F4068D200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FD307-6CB4-069F-E953-3AFEBED13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966E4-38EC-F858-FF79-64A452DD4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0EA29-7CB0-20A4-A949-C3C33138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111D-D0F9-4432-8AFD-AA65BC7BD5C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18F5C-BB5A-C1F7-EA51-8205D99A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ACA92-878A-25C2-939F-6EF39760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AAF6-1587-4F2A-B8FB-D42EC1CC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65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C64A-7443-AF30-FC1E-DA40105E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4E367-60B2-06C8-FBBD-6A8B4167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111D-D0F9-4432-8AFD-AA65BC7BD5C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6EEE-F68E-F773-66A7-71D53592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93476-0057-0D0D-F3EB-54672FDB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AAF6-1587-4F2A-B8FB-D42EC1CC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50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9A9DC-9685-3384-DAD2-D70007E0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111D-D0F9-4432-8AFD-AA65BC7BD5C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F724C-CC8B-F5F3-A11E-E08FD04D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8EBB2-C369-1B36-91D8-BC485D96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AAF6-1587-4F2A-B8FB-D42EC1CC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22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349D-05C9-01E7-2FE3-9AD00FB7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08D0-72F9-D3AD-540A-BC2B3876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B68E3-1118-492C-A79F-3E9CB1AD3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A7D55-B37C-00F3-D5BF-D9902C28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111D-D0F9-4432-8AFD-AA65BC7BD5C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CD3DE-6DBB-9C33-7C06-65CE4676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56883-7B5E-2357-A96F-60C91FBC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AAF6-1587-4F2A-B8FB-D42EC1CC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12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2553-E042-8918-BB90-9B1C547D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E3FB8-52F5-E0DF-D6FC-2E1B1E2E8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22B92-DEC1-7755-350A-7EE3294A0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681B4-9E99-7CC5-2DC4-3B524E7F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111D-D0F9-4432-8AFD-AA65BC7BD5C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552C4-5014-C540-CD02-EB8A587A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62F05-9BFE-232A-1A27-27001460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AAF6-1587-4F2A-B8FB-D42EC1CC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26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A41EA-6ECC-4A38-970E-7CAB4810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9CE18-7F6D-F8DD-8742-5EAF256EE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B402B-6CB4-B86E-D21C-19E2A990C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111D-D0F9-4432-8AFD-AA65BC7BD5C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5BDE1-C705-D7ED-B290-BB133366F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AD4E-952D-81C2-EA33-1C753F59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CAAF6-1587-4F2A-B8FB-D42EC1CC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5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text, clipart, tableware&#10;&#10;Description automatically generated">
            <a:extLst>
              <a:ext uri="{FF2B5EF4-FFF2-40B4-BE49-F238E27FC236}">
                <a16:creationId xmlns:a16="http://schemas.microsoft.com/office/drawing/2014/main" id="{1CFA686A-B7C2-67CB-C0C2-FB6B547F6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144" y="2801086"/>
            <a:ext cx="2497660" cy="8796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7CE27A-96A3-951C-C599-7352847EF717}"/>
              </a:ext>
            </a:extLst>
          </p:cNvPr>
          <p:cNvSpPr txBox="1"/>
          <p:nvPr/>
        </p:nvSpPr>
        <p:spPr>
          <a:xfrm>
            <a:off x="5261213" y="2480372"/>
            <a:ext cx="5712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u="sng" dirty="0">
                <a:latin typeface="+mj-lt"/>
              </a:rPr>
              <a:t>@Annotations</a:t>
            </a:r>
            <a:endParaRPr lang="en-IN" sz="72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286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E0F3-3B55-DD23-3EDB-261BEF90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r>
              <a:rPr lang="en-US" b="1" u="sng" dirty="0"/>
              <a:t>What is annotations?</a:t>
            </a:r>
            <a:endParaRPr lang="en-IN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3C40F-395D-17E5-A5C7-1A19DF2952C1}"/>
              </a:ext>
            </a:extLst>
          </p:cNvPr>
          <p:cNvSpPr txBox="1"/>
          <p:nvPr/>
        </p:nvSpPr>
        <p:spPr>
          <a:xfrm>
            <a:off x="970961" y="1671834"/>
            <a:ext cx="96624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Annotations are used to provide supplemental information about a program. </a:t>
            </a:r>
          </a:p>
          <a:p>
            <a:endParaRPr lang="en-US" sz="2000" dirty="0"/>
          </a:p>
          <a:p>
            <a:r>
              <a:rPr lang="en-US" sz="2000" dirty="0"/>
              <a:t>Annotations start with ‘@’.</a:t>
            </a:r>
          </a:p>
          <a:p>
            <a:endParaRPr lang="en-US" sz="2000" dirty="0"/>
          </a:p>
          <a:p>
            <a:r>
              <a:rPr lang="en-US" sz="2000" dirty="0"/>
              <a:t>Annotations do not change the action of a compiled program.</a:t>
            </a:r>
          </a:p>
          <a:p>
            <a:endParaRPr lang="en-US" sz="2000" dirty="0"/>
          </a:p>
          <a:p>
            <a:r>
              <a:rPr lang="en-US" sz="2000" dirty="0"/>
              <a:t>Annotations help to associate metadata (information) to the program elements i.e. instance variables, constructors, methods, classes, etc.</a:t>
            </a:r>
          </a:p>
          <a:p>
            <a:endParaRPr lang="en-US" sz="2000" dirty="0"/>
          </a:p>
          <a:p>
            <a:r>
              <a:rPr lang="en-US" sz="2000" dirty="0"/>
              <a:t>Annotations are not pure comments as they can change the way a program is treated by the compiler. See below code for example.</a:t>
            </a:r>
          </a:p>
        </p:txBody>
      </p:sp>
    </p:spTree>
    <p:extLst>
      <p:ext uri="{BB962C8B-B14F-4D97-AF65-F5344CB8AC3E}">
        <p14:creationId xmlns:p14="http://schemas.microsoft.com/office/powerpoint/2010/main" val="53301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E2CF7-70A3-0284-1EE2-AFEA7E12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Hierarchy of Annotations in Java</a:t>
            </a:r>
          </a:p>
        </p:txBody>
      </p:sp>
      <p:pic>
        <p:nvPicPr>
          <p:cNvPr id="5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6BBD27AB-8FA3-1D7E-5DE9-3BA58159B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732660"/>
            <a:ext cx="6780700" cy="33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5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C374-A907-5350-000A-914D21D5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Categories of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9EAB1-54FE-588B-1B20-2296EE886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broadly 5 categories of annotations as listed:</a:t>
            </a:r>
          </a:p>
          <a:p>
            <a:endParaRPr lang="en-US" dirty="0"/>
          </a:p>
          <a:p>
            <a:r>
              <a:rPr lang="en-US" dirty="0"/>
              <a:t>Marker Annotations</a:t>
            </a:r>
          </a:p>
          <a:p>
            <a:r>
              <a:rPr lang="en-US" dirty="0"/>
              <a:t>Single value Annotations</a:t>
            </a:r>
          </a:p>
          <a:p>
            <a:r>
              <a:rPr lang="en-US" dirty="0"/>
              <a:t>Full Annotations</a:t>
            </a:r>
          </a:p>
          <a:p>
            <a:r>
              <a:rPr lang="en-US" dirty="0"/>
              <a:t>Type Annotations</a:t>
            </a:r>
          </a:p>
          <a:p>
            <a:r>
              <a:rPr lang="en-US" dirty="0"/>
              <a:t>Repeating Annotations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98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3FB5-78DF-1635-8463-4FA7E418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Category 1: Marker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2301-27E4-7452-E78B-1353873FC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only purpose is to mark a declaration. These annotations contain no members and do not consist of any data.</a:t>
            </a:r>
          </a:p>
          <a:p>
            <a:endParaRPr lang="en-US" dirty="0"/>
          </a:p>
          <a:p>
            <a:r>
              <a:rPr lang="en-US" dirty="0"/>
              <a:t>Example : </a:t>
            </a:r>
            <a:r>
              <a:rPr lang="en-US" dirty="0">
                <a:latin typeface="Abadi Extra Light" panose="020B0204020104020204" pitchFamily="34" charset="0"/>
              </a:rPr>
              <a:t>@TestAnnotation(),@Override.</a:t>
            </a:r>
            <a:endParaRPr lang="en-IN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7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9EAE-783D-9675-84D7-012AEC25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Category 2: Single value Annotations 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4703-AD67-8102-0F14-E96B937C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These annotations contain only one member and allow a shorthand form of specifying the value of the member. 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Example: </a:t>
            </a:r>
            <a:r>
              <a:rPr lang="en-US" dirty="0">
                <a:solidFill>
                  <a:srgbClr val="273239"/>
                </a:solidFill>
                <a:latin typeface="Abadi Extra Light" panose="020B0204020104020204" pitchFamily="34" charset="0"/>
              </a:rPr>
              <a:t>@TestAnnotations(“test”).</a:t>
            </a:r>
            <a:endParaRPr lang="en-IN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73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E20C-FBCC-9C2B-4748-01487D66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Category 3: Full Annotations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97CAC-FAB4-E928-C9B8-9DFFD06E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annotations consist of multiple data members, names, values, pairs.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latin typeface="Abadi Extra Light" panose="020B0604020202020204" pitchFamily="34" charset="0"/>
              </a:rPr>
              <a:t>@TestAnnotation(owner=”Rahul”, value=”Class Geeks”)</a:t>
            </a:r>
            <a:endParaRPr lang="en-IN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2EB6-6CC5-409F-F7AD-A1CBF64F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142"/>
            <a:ext cx="10515600" cy="1325563"/>
          </a:xfrm>
        </p:spPr>
        <p:txBody>
          <a:bodyPr/>
          <a:lstStyle/>
          <a:p>
            <a:r>
              <a:rPr lang="en-IN" b="1" u="sng" dirty="0"/>
              <a:t>Category 4: Type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7C2F-D649-2FD5-9D26-0F35976C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62673"/>
          </a:xfrm>
        </p:spPr>
        <p:txBody>
          <a:bodyPr>
            <a:normAutofit/>
          </a:bodyPr>
          <a:lstStyle/>
          <a:p>
            <a:r>
              <a:rPr lang="en-US" dirty="0"/>
              <a:t>These annotations can be applied to any place where a type is being used. For example, we can annotate the return type of a method. 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0DF9C2-867E-8813-7FC2-F78E9FD40FDE}"/>
              </a:ext>
            </a:extLst>
          </p:cNvPr>
          <p:cNvSpPr txBox="1">
            <a:spLocks/>
          </p:cNvSpPr>
          <p:nvPr/>
        </p:nvSpPr>
        <p:spPr>
          <a:xfrm>
            <a:off x="838200" y="29873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A8C105-232D-31C8-71A2-C4BFA4E8600E}"/>
              </a:ext>
            </a:extLst>
          </p:cNvPr>
          <p:cNvSpPr txBox="1">
            <a:spLocks/>
          </p:cNvSpPr>
          <p:nvPr/>
        </p:nvSpPr>
        <p:spPr>
          <a:xfrm>
            <a:off x="838200" y="30504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/>
              <a:t>Category 5:Repeating Annotations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B9A95B-B292-4536-DD49-5FCB4A29490E}"/>
              </a:ext>
            </a:extLst>
          </p:cNvPr>
          <p:cNvSpPr txBox="1">
            <a:spLocks/>
          </p:cNvSpPr>
          <p:nvPr/>
        </p:nvSpPr>
        <p:spPr>
          <a:xfrm>
            <a:off x="838200" y="4311962"/>
            <a:ext cx="10515600" cy="2546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are the annotations that can be applied to a single item more than once. For an annotation to be repeatable it must be annotated with the @Repeatable annotation, which is defined in the </a:t>
            </a:r>
            <a:r>
              <a:rPr lang="en-US" i="1" dirty="0" err="1">
                <a:latin typeface="Abadi Extra Light" panose="020B0204020104020204" pitchFamily="34" charset="0"/>
              </a:rPr>
              <a:t>java.lang.annotation</a:t>
            </a:r>
            <a:r>
              <a:rPr lang="en-US" i="1" dirty="0">
                <a:latin typeface="Abadi Extra Light" panose="020B0204020104020204" pitchFamily="34" charset="0"/>
              </a:rPr>
              <a:t> </a:t>
            </a:r>
            <a:r>
              <a:rPr lang="en-US" dirty="0"/>
              <a:t>package.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66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294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 Extra Light</vt:lpstr>
      <vt:lpstr>Arial</vt:lpstr>
      <vt:lpstr>Calibri</vt:lpstr>
      <vt:lpstr>Calibri Light</vt:lpstr>
      <vt:lpstr>urw-din</vt:lpstr>
      <vt:lpstr>Office Theme</vt:lpstr>
      <vt:lpstr>PowerPoint Presentation</vt:lpstr>
      <vt:lpstr>What is annotations?</vt:lpstr>
      <vt:lpstr>Hierarchy of Annotations in Java</vt:lpstr>
      <vt:lpstr>Categories of Annotations</vt:lpstr>
      <vt:lpstr>Category 1: Marker Annotations</vt:lpstr>
      <vt:lpstr>Category 2: Single value Annotations </vt:lpstr>
      <vt:lpstr>Category 3: Full Annotations </vt:lpstr>
      <vt:lpstr>Category 4: Type Annotations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MohammadOsama Khan</dc:creator>
  <cp:lastModifiedBy>MohammadOsama Khan</cp:lastModifiedBy>
  <cp:revision>1</cp:revision>
  <dcterms:created xsi:type="dcterms:W3CDTF">2023-01-17T10:19:11Z</dcterms:created>
  <dcterms:modified xsi:type="dcterms:W3CDTF">2023-01-17T18:08:18Z</dcterms:modified>
</cp:coreProperties>
</file>