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4" r:id="rId5"/>
    <p:sldId id="267" r:id="rId6"/>
    <p:sldId id="266" r:id="rId7"/>
    <p:sldId id="265" r:id="rId8"/>
    <p:sldId id="268" r:id="rId9"/>
    <p:sldId id="269" r:id="rId10"/>
    <p:sldId id="270" r:id="rId11"/>
    <p:sldId id="271" r:id="rId12"/>
    <p:sldId id="272" r:id="rId13"/>
    <p:sldId id="275" r:id="rId14"/>
    <p:sldId id="273" r:id="rId15"/>
    <p:sldId id="276" r:id="rId16"/>
    <p:sldId id="277" r:id="rId17"/>
    <p:sldId id="278" r:id="rId18"/>
    <p:sldId id="279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E8A92-9874-40C4-8D1F-FF53FAA6D51A}" v="5" dt="2019-10-17T02:05:0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58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 Adimulam" userId="d27c9011-7d8e-4e14-b247-a8dae920753f" providerId="ADAL" clId="{2FFE8A92-9874-40C4-8D1F-FF53FAA6D51A}"/>
    <pc:docChg chg="modSld">
      <pc:chgData name="Durga Adimulam" userId="d27c9011-7d8e-4e14-b247-a8dae920753f" providerId="ADAL" clId="{2FFE8A92-9874-40C4-8D1F-FF53FAA6D51A}" dt="2019-10-17T02:05:01.429" v="63" actId="20577"/>
      <pc:docMkLst>
        <pc:docMk/>
      </pc:docMkLst>
      <pc:sldChg chg="modSp">
        <pc:chgData name="Durga Adimulam" userId="d27c9011-7d8e-4e14-b247-a8dae920753f" providerId="ADAL" clId="{2FFE8A92-9874-40C4-8D1F-FF53FAA6D51A}" dt="2019-10-17T01:49:49.586" v="1" actId="20577"/>
        <pc:sldMkLst>
          <pc:docMk/>
          <pc:sldMk cId="303801759" sldId="257"/>
        </pc:sldMkLst>
        <pc:spChg chg="mod">
          <ac:chgData name="Durga Adimulam" userId="d27c9011-7d8e-4e14-b247-a8dae920753f" providerId="ADAL" clId="{2FFE8A92-9874-40C4-8D1F-FF53FAA6D51A}" dt="2019-10-17T01:49:49.586" v="1" actId="20577"/>
          <ac:spMkLst>
            <pc:docMk/>
            <pc:sldMk cId="303801759" sldId="257"/>
            <ac:spMk id="5" creationId="{00000000-0000-0000-0000-000000000000}"/>
          </ac:spMkLst>
        </pc:spChg>
      </pc:sldChg>
      <pc:sldChg chg="modNotesTx">
        <pc:chgData name="Durga Adimulam" userId="d27c9011-7d8e-4e14-b247-a8dae920753f" providerId="ADAL" clId="{2FFE8A92-9874-40C4-8D1F-FF53FAA6D51A}" dt="2019-10-17T02:05:01.429" v="63" actId="20577"/>
        <pc:sldMkLst>
          <pc:docMk/>
          <pc:sldMk cId="2494827544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9B676-79ED-4514-90A9-3182254C10C1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C690-C315-4F7D-8EC9-7AA7E405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45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RowSet</a:t>
            </a:r>
            <a:r>
              <a:rPr lang="en-US" dirty="0"/>
              <a:t> objects use the JavaBeans event model, in which registered components are notified when certain events occur. For all </a:t>
            </a:r>
            <a:r>
              <a:rPr lang="en-US" dirty="0" err="1"/>
              <a:t>RowSet</a:t>
            </a:r>
            <a:r>
              <a:rPr lang="en-US" dirty="0"/>
              <a:t> objects, three events trigger notifications:</a:t>
            </a:r>
          </a:p>
          <a:p>
            <a:endParaRPr lang="en-US" dirty="0"/>
          </a:p>
          <a:p>
            <a:r>
              <a:rPr lang="en-US" dirty="0"/>
              <a:t>A cursor movement</a:t>
            </a:r>
          </a:p>
          <a:p>
            <a:r>
              <a:rPr lang="en-US" dirty="0"/>
              <a:t>The update, insertion, or deletion of a row</a:t>
            </a:r>
          </a:p>
          <a:p>
            <a:r>
              <a:rPr lang="en-US" dirty="0"/>
              <a:t>A change to the entire </a:t>
            </a:r>
            <a:r>
              <a:rPr lang="en-US" dirty="0" err="1"/>
              <a:t>RowSet</a:t>
            </a:r>
            <a:r>
              <a:rPr lang="en-US" dirty="0"/>
              <a:t>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A1C690-C315-4F7D-8EC9-7AA7E40501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5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RowSet</a:t>
            </a:r>
            <a:r>
              <a:rPr lang="en-US" dirty="0"/>
              <a:t> objects use the JavaBeans event model, in which registered components are notified when certain events occur. For all </a:t>
            </a:r>
            <a:r>
              <a:rPr lang="en-US" dirty="0" err="1"/>
              <a:t>RowSet</a:t>
            </a:r>
            <a:r>
              <a:rPr lang="en-US" dirty="0"/>
              <a:t> objects, three events trigger notifications:</a:t>
            </a:r>
          </a:p>
          <a:p>
            <a:endParaRPr lang="en-US" dirty="0"/>
          </a:p>
          <a:p>
            <a:r>
              <a:rPr lang="en-US" dirty="0"/>
              <a:t>A cursor movement</a:t>
            </a:r>
          </a:p>
          <a:p>
            <a:r>
              <a:rPr lang="en-US" dirty="0"/>
              <a:t>The update, insertion, or deletion of a row</a:t>
            </a:r>
          </a:p>
          <a:p>
            <a:r>
              <a:rPr lang="en-US" dirty="0"/>
              <a:t>A change to the entire </a:t>
            </a:r>
            <a:r>
              <a:rPr lang="en-US" dirty="0" err="1"/>
              <a:t>RowSet</a:t>
            </a:r>
            <a:r>
              <a:rPr lang="en-US" dirty="0"/>
              <a:t>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1C690-C315-4F7D-8EC9-7AA7E40501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62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RowSet</a:t>
            </a:r>
            <a:r>
              <a:rPr lang="en-US" dirty="0"/>
              <a:t> objects use the JavaBeans event model, in which registered components are notified when certain events occur. For all </a:t>
            </a:r>
            <a:r>
              <a:rPr lang="en-US" dirty="0" err="1"/>
              <a:t>RowSet</a:t>
            </a:r>
            <a:r>
              <a:rPr lang="en-US" dirty="0"/>
              <a:t> objects, three events trigger notifications:</a:t>
            </a:r>
          </a:p>
          <a:p>
            <a:endParaRPr lang="en-US" dirty="0"/>
          </a:p>
          <a:p>
            <a:r>
              <a:rPr lang="en-US" dirty="0"/>
              <a:t>A cursor movement</a:t>
            </a:r>
          </a:p>
          <a:p>
            <a:r>
              <a:rPr lang="en-US" dirty="0"/>
              <a:t>The update, insertion, or deletion of a row</a:t>
            </a:r>
          </a:p>
          <a:p>
            <a:r>
              <a:rPr lang="en-US" dirty="0"/>
              <a:t>A change to the entire </a:t>
            </a:r>
            <a:r>
              <a:rPr lang="en-US" dirty="0" err="1"/>
              <a:t>RowSet</a:t>
            </a:r>
            <a:r>
              <a:rPr lang="en-US" dirty="0"/>
              <a:t>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1C690-C315-4F7D-8EC9-7AA7E40501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76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RowSet</a:t>
            </a:r>
            <a:r>
              <a:rPr lang="en-US" dirty="0"/>
              <a:t> objects use the JavaBeans event model, in which registered components are notified when certain events occur. For all </a:t>
            </a:r>
            <a:r>
              <a:rPr lang="en-US" dirty="0" err="1"/>
              <a:t>RowSet</a:t>
            </a:r>
            <a:r>
              <a:rPr lang="en-US" dirty="0"/>
              <a:t> objects, three events trigger notifications:</a:t>
            </a:r>
          </a:p>
          <a:p>
            <a:endParaRPr lang="en-US" dirty="0"/>
          </a:p>
          <a:p>
            <a:r>
              <a:rPr lang="en-US" dirty="0"/>
              <a:t>A cursor movement</a:t>
            </a:r>
          </a:p>
          <a:p>
            <a:r>
              <a:rPr lang="en-US" dirty="0"/>
              <a:t>The update, insertion, or deletion of a row</a:t>
            </a:r>
          </a:p>
          <a:p>
            <a:r>
              <a:rPr lang="en-US" dirty="0"/>
              <a:t>A change to the entire </a:t>
            </a:r>
            <a:r>
              <a:rPr lang="en-US" dirty="0" err="1"/>
              <a:t>RowSet</a:t>
            </a:r>
            <a:r>
              <a:rPr lang="en-US" dirty="0"/>
              <a:t> contents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A1C690-C315-4F7D-8EC9-7AA7E40501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2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11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61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76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77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045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187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E90029-A909-AD4E-9775-A0D64990AD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1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types: TYPE_FORWARD_ONLY, TYPE_SCROLL_INSENSITIVE, TYPE_SCROLL_SENSITIVE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concurrency 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ResultSet.CONCUR_READ_ONLY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ResultSet.CONCUR_UPDATABLE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C690-C315-4F7D-8EC9-7AA7E40501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0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20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489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53788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8532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9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0044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1739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70882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4827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18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1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7/docs/api/java/sql/SQLException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dbc/basics/index.html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ake_view.jpg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3063"/>
            <a:ext cx="12192000" cy="6858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148632" y="1643106"/>
            <a:ext cx="11894737" cy="1431867"/>
          </a:xfrm>
        </p:spPr>
        <p:txBody>
          <a:bodyPr/>
          <a:lstStyle/>
          <a:p>
            <a:pPr algn="ctr"/>
            <a:r>
              <a:rPr lang="en-US" dirty="0"/>
              <a:t>JDBC</a:t>
            </a:r>
          </a:p>
          <a:p>
            <a:pPr algn="ctr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rebuchet MS"/>
                <a:cs typeface="Trebuchet MS"/>
              </a:rPr>
              <a:t>JANUARY 28, 2019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801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Connectivity steps in JDBC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#5 : Close the Connection Object</a:t>
            </a:r>
          </a:p>
          <a:p>
            <a:r>
              <a:rPr lang="en-US" sz="2000" dirty="0"/>
              <a:t>	</a:t>
            </a:r>
            <a:r>
              <a:rPr lang="en-US" dirty="0"/>
              <a:t>By closing connection object statement and </a:t>
            </a:r>
            <a:r>
              <a:rPr lang="en-US" dirty="0" err="1"/>
              <a:t>ResultSet</a:t>
            </a:r>
            <a:r>
              <a:rPr lang="en-US" dirty="0"/>
              <a:t> will be closed automatically. The close() method of Connection interface is used to close the connection.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Connection.close</a:t>
            </a:r>
            <a:r>
              <a:rPr lang="en-US" dirty="0"/>
              <a:t>();</a:t>
            </a:r>
          </a:p>
          <a:p>
            <a:endParaRPr lang="en-US" sz="2000" dirty="0"/>
          </a:p>
          <a:p>
            <a:r>
              <a:rPr lang="en-US" dirty="0"/>
              <a:t> </a:t>
            </a:r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3642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 Interface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90609"/>
              </p:ext>
            </p:extLst>
          </p:nvPr>
        </p:nvGraphicFramePr>
        <p:xfrm>
          <a:off x="1078410" y="1413964"/>
          <a:ext cx="9985830" cy="4623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915">
                  <a:extLst>
                    <a:ext uri="{9D8B030D-6E8A-4147-A177-3AD203B41FA5}">
                      <a16:colId xmlns:a16="http://schemas.microsoft.com/office/drawing/2014/main" val="2334127449"/>
                    </a:ext>
                  </a:extLst>
                </a:gridCol>
                <a:gridCol w="4992915">
                  <a:extLst>
                    <a:ext uri="{9D8B030D-6E8A-4147-A177-3AD203B41FA5}">
                      <a16:colId xmlns:a16="http://schemas.microsoft.com/office/drawing/2014/main" val="62258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Statement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createStatement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statement object that can be used to execute SQL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9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Statement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createStatement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resultSetType,int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resultSetConcurrency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 a Statement object that will generate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objects with the given type and concurrency.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6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setAutoCommit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status)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set the commit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status.By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default it is true.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6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commit()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saves the changes made since the previous commit/rollback permanent.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60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rollback()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Drops all changes made since the previous commit/rollback.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29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close()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closes the connection and Releases a JDBC resources immediately.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7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827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Interface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78082"/>
              </p:ext>
            </p:extLst>
          </p:nvPr>
        </p:nvGraphicFramePr>
        <p:xfrm>
          <a:off x="1078410" y="1413964"/>
          <a:ext cx="9985830" cy="2073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915">
                  <a:extLst>
                    <a:ext uri="{9D8B030D-6E8A-4147-A177-3AD203B41FA5}">
                      <a16:colId xmlns:a16="http://schemas.microsoft.com/office/drawing/2014/main" val="2334127449"/>
                    </a:ext>
                  </a:extLst>
                </a:gridCol>
                <a:gridCol w="4992915">
                  <a:extLst>
                    <a:ext uri="{9D8B030D-6E8A-4147-A177-3AD203B41FA5}">
                      <a16:colId xmlns:a16="http://schemas.microsoft.com/office/drawing/2014/main" val="62258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executeQuery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execute SELECT query. It returns the object of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9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executeUpdate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execute specified query, it may be create, drop, insert, update, delete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6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executeBatch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execute batch of commands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6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09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PreparedStatement</a:t>
            </a:r>
            <a:r>
              <a:rPr lang="en-US" dirty="0"/>
              <a:t> Interface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451032"/>
              </p:ext>
            </p:extLst>
          </p:nvPr>
        </p:nvGraphicFramePr>
        <p:xfrm>
          <a:off x="882467" y="2498181"/>
          <a:ext cx="9985830" cy="3018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915">
                  <a:extLst>
                    <a:ext uri="{9D8B030D-6E8A-4147-A177-3AD203B41FA5}">
                      <a16:colId xmlns:a16="http://schemas.microsoft.com/office/drawing/2014/main" val="2334127449"/>
                    </a:ext>
                  </a:extLst>
                </a:gridCol>
                <a:gridCol w="4992915">
                  <a:extLst>
                    <a:ext uri="{9D8B030D-6E8A-4147-A177-3AD203B41FA5}">
                      <a16:colId xmlns:a16="http://schemas.microsoft.com/office/drawing/2014/main" val="62258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executeUpdate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the query. It is used for create, drop, insert, update, delete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9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executeQuery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the select query. It returns an instance of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6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setInt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paramIndex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integer value to the given parameter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void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setString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paramIndex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String value to the given parameter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172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1773" y="1358537"/>
            <a:ext cx="11119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PreparedStatement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 is a sub-interface of Statement and is used to execute parameterized queries.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It improves the performance of the application because the query is compiled only once.</a:t>
            </a:r>
          </a:p>
        </p:txBody>
      </p:sp>
    </p:spTree>
    <p:extLst>
      <p:ext uri="{BB962C8B-B14F-4D97-AF65-F5344CB8AC3E}">
        <p14:creationId xmlns:p14="http://schemas.microsoft.com/office/powerpoint/2010/main" val="9722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ResultSet</a:t>
            </a:r>
            <a:r>
              <a:rPr lang="en-US" dirty="0"/>
              <a:t> Interface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00042"/>
              </p:ext>
            </p:extLst>
          </p:nvPr>
        </p:nvGraphicFramePr>
        <p:xfrm>
          <a:off x="1078410" y="1413964"/>
          <a:ext cx="9985830" cy="4715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915">
                  <a:extLst>
                    <a:ext uri="{9D8B030D-6E8A-4147-A177-3AD203B41FA5}">
                      <a16:colId xmlns:a16="http://schemas.microsoft.com/office/drawing/2014/main" val="2334127449"/>
                    </a:ext>
                  </a:extLst>
                </a:gridCol>
                <a:gridCol w="4992915">
                  <a:extLst>
                    <a:ext uri="{9D8B030D-6E8A-4147-A177-3AD203B41FA5}">
                      <a16:colId xmlns:a16="http://schemas.microsoft.com/office/drawing/2014/main" val="62258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next()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move the cursor to the one row next from the current 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9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previous()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move the cursor to the one row previous from the current position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6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executeBatch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execute batch of commands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26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first()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move the cursor to the first row in result set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6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last()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move the cursor to the last row in result set object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08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getInt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return the data of specified column name of the current row as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05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getString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</a:t>
                      </a:r>
                      <a:r>
                        <a:rPr lang="en-US" sz="1867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return the data of specified column name of the current row as 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2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56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ResultSetMetadata</a:t>
            </a:r>
            <a:r>
              <a:rPr lang="en-US" dirty="0"/>
              <a:t> Interface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34719" y="3072947"/>
          <a:ext cx="9985830" cy="235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915">
                  <a:extLst>
                    <a:ext uri="{9D8B030D-6E8A-4147-A177-3AD203B41FA5}">
                      <a16:colId xmlns:a16="http://schemas.microsoft.com/office/drawing/2014/main" val="2334127449"/>
                    </a:ext>
                  </a:extLst>
                </a:gridCol>
                <a:gridCol w="4992915">
                  <a:extLst>
                    <a:ext uri="{9D8B030D-6E8A-4147-A177-3AD203B41FA5}">
                      <a16:colId xmlns:a16="http://schemas.microsoft.com/office/drawing/2014/main" val="62258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getColumnCount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()throws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total number of columns in the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9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getColumnName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index)throws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column name of the specified column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6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String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getTableName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index)throws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the table name for the specified column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661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11773" y="1358537"/>
            <a:ext cx="111191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metadata means data about data i.e. we can get further information from the data.</a:t>
            </a:r>
          </a:p>
          <a:p>
            <a:endParaRPr lang="en-US" dirty="0"/>
          </a:p>
          <a:p>
            <a:r>
              <a:rPr lang="en-US" dirty="0"/>
              <a:t>If you have to get metadata of a table like total number of columns, column name, column type etc. , </a:t>
            </a:r>
            <a:r>
              <a:rPr lang="en-US" dirty="0" err="1"/>
              <a:t>ResultSetMetaData</a:t>
            </a:r>
            <a:r>
              <a:rPr lang="en-US" dirty="0"/>
              <a:t> interface is useful because it provides methods to get metadata from the </a:t>
            </a:r>
            <a:r>
              <a:rPr lang="en-US" dirty="0" err="1"/>
              <a:t>ResultSet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99895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CallableStatement</a:t>
            </a:r>
            <a:r>
              <a:rPr lang="en-US" dirty="0"/>
              <a:t> Interface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773" y="1358537"/>
            <a:ext cx="1111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CallableStatement</a:t>
            </a:r>
            <a:r>
              <a:rPr lang="en-US" dirty="0"/>
              <a:t> interface is used to call the </a:t>
            </a:r>
            <a:r>
              <a:rPr lang="en-US" b="1" dirty="0"/>
              <a:t>stored procedures and functions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.</a:t>
            </a:r>
          </a:p>
          <a:p>
            <a:pPr lvl="0"/>
            <a:endParaRPr lang="en-US" dirty="0">
              <a:solidFill>
                <a:srgbClr val="464547"/>
              </a:solidFill>
              <a:latin typeface="Trebuchet MS"/>
            </a:endParaRPr>
          </a:p>
          <a:p>
            <a:pPr lvl="0"/>
            <a:r>
              <a:rPr lang="en-US" dirty="0"/>
              <a:t>The </a:t>
            </a:r>
            <a:r>
              <a:rPr lang="en-US" dirty="0" err="1"/>
              <a:t>prepareCall</a:t>
            </a:r>
            <a:r>
              <a:rPr lang="en-US" dirty="0"/>
              <a:t>() method of Connection interface returns the instance of </a:t>
            </a:r>
            <a:r>
              <a:rPr lang="en-US" dirty="0" err="1"/>
              <a:t>CallableStatement</a:t>
            </a:r>
            <a:r>
              <a:rPr lang="en-US" dirty="0"/>
              <a:t>.</a:t>
            </a:r>
          </a:p>
          <a:p>
            <a:pPr lvl="0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r>
              <a:rPr lang="en-US" dirty="0">
                <a:solidFill>
                  <a:srgbClr val="464547"/>
                </a:solidFill>
                <a:latin typeface="Trebuchet MS"/>
              </a:rPr>
              <a:t>	</a:t>
            </a:r>
            <a:r>
              <a:rPr lang="en-US" dirty="0" err="1"/>
              <a:t>CallableStatement</a:t>
            </a:r>
            <a:r>
              <a:rPr lang="en-US" dirty="0"/>
              <a:t> 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dirty="0" err="1"/>
              <a:t>con.prepareCall</a:t>
            </a:r>
            <a:r>
              <a:rPr lang="en-US" dirty="0"/>
              <a:t>("{call procedure(?,?)}");  </a:t>
            </a:r>
          </a:p>
          <a:p>
            <a:pPr lvl="0"/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43806"/>
              </p:ext>
            </p:extLst>
          </p:nvPr>
        </p:nvGraphicFramePr>
        <p:xfrm>
          <a:off x="973908" y="3163372"/>
          <a:ext cx="9985830" cy="226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949">
                  <a:extLst>
                    <a:ext uri="{9D8B030D-6E8A-4147-A177-3AD203B41FA5}">
                      <a16:colId xmlns:a16="http://schemas.microsoft.com/office/drawing/2014/main" val="2334127449"/>
                    </a:ext>
                  </a:extLst>
                </a:gridCol>
                <a:gridCol w="4754881">
                  <a:extLst>
                    <a:ext uri="{9D8B030D-6E8A-4147-A177-3AD203B41FA5}">
                      <a16:colId xmlns:a16="http://schemas.microsoft.com/office/drawing/2014/main" val="62258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 execute() throws </a:t>
                      </a:r>
                      <a:r>
                        <a:rPr lang="en-US" sz="1867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lass in java.sql"/>
                        </a:rPr>
                        <a:t>SQLException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execute Procedure/Function.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392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67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public </a:t>
                      </a:r>
                      <a:r>
                        <a:rPr lang="en-US" dirty="0"/>
                        <a:t>void </a:t>
                      </a:r>
                      <a:r>
                        <a:rPr lang="en-US" dirty="0" err="1"/>
                        <a:t>registerOutParameter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parameterIndex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sqlType</a:t>
                      </a:r>
                      <a:r>
                        <a:rPr lang="en-US" dirty="0"/>
                        <a:t>) throws </a:t>
                      </a:r>
                      <a:r>
                        <a:rPr lang="en-US" sz="1867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class in java.sql"/>
                        </a:rPr>
                        <a:t>SQLException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Registers the OUT parameter in ordinal position </a:t>
                      </a:r>
                      <a:r>
                        <a:rPr lang="en-US" dirty="0" err="1"/>
                        <a:t>parameterIndex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the JDBC type </a:t>
                      </a:r>
                      <a:r>
                        <a:rPr lang="en-US" dirty="0" err="1"/>
                        <a:t>sqlType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OUT parameters must be registered before a stored procedure is executed.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16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72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RowSet</a:t>
            </a:r>
            <a:r>
              <a:rPr lang="en-US" dirty="0"/>
              <a:t>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773" y="1397726"/>
            <a:ext cx="11119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JDBC </a:t>
            </a:r>
            <a:r>
              <a:rPr lang="en-US" dirty="0" err="1"/>
              <a:t>RowSet</a:t>
            </a:r>
            <a:r>
              <a:rPr lang="en-US" dirty="0"/>
              <a:t> object holds tabular data in a way that makes it more flexible and easier to use than a result set.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RowSet</a:t>
            </a:r>
            <a:r>
              <a:rPr lang="en-US" dirty="0"/>
              <a:t> objects are derived from the </a:t>
            </a:r>
            <a:r>
              <a:rPr lang="en-US" dirty="0" err="1"/>
              <a:t>ResultSet</a:t>
            </a:r>
            <a:r>
              <a:rPr lang="en-US" dirty="0"/>
              <a:t> interface and therefore share its capabilities. What makes JDBC </a:t>
            </a:r>
            <a:r>
              <a:rPr lang="en-US" dirty="0" err="1"/>
              <a:t>RowSet</a:t>
            </a:r>
            <a:r>
              <a:rPr lang="en-US" dirty="0"/>
              <a:t> objects special is that they add these new capabilities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RowSet</a:t>
            </a:r>
            <a:r>
              <a:rPr lang="en-US" dirty="0"/>
              <a:t> objects are JavaBeans components. This means that they have the following: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JavaBeans Notification Mechanism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21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12192000" cy="932688"/>
          </a:xfrm>
        </p:spPr>
        <p:txBody>
          <a:bodyPr>
            <a:normAutofit/>
          </a:bodyPr>
          <a:lstStyle/>
          <a:p>
            <a:r>
              <a:rPr lang="en-US" dirty="0" err="1"/>
              <a:t>RowSet</a:t>
            </a:r>
            <a:r>
              <a:rPr lang="en-US" dirty="0"/>
              <a:t> Interface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773" y="1397726"/>
            <a:ext cx="111191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15824"/>
              </p:ext>
            </p:extLst>
          </p:nvPr>
        </p:nvGraphicFramePr>
        <p:xfrm>
          <a:off x="342972" y="1177400"/>
          <a:ext cx="11506056" cy="510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684">
                  <a:extLst>
                    <a:ext uri="{9D8B030D-6E8A-4147-A177-3AD203B41FA5}">
                      <a16:colId xmlns:a16="http://schemas.microsoft.com/office/drawing/2014/main" val="2169675615"/>
                    </a:ext>
                  </a:extLst>
                </a:gridCol>
                <a:gridCol w="9013372">
                  <a:extLst>
                    <a:ext uri="{9D8B030D-6E8A-4147-A177-3AD203B41FA5}">
                      <a16:colId xmlns:a16="http://schemas.microsoft.com/office/drawing/2014/main" val="31598928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JdbcRowSet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dirty="0" err="1"/>
                        <a:t>JdbcRowSet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is an enhanced </a:t>
                      </a:r>
                      <a:r>
                        <a:rPr lang="en-US" dirty="0" err="1"/>
                        <a:t>ResultSet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object. It maintains a connection to its data source, just as a </a:t>
                      </a:r>
                      <a:r>
                        <a:rPr lang="en-US" dirty="0" err="1"/>
                        <a:t>ResultSet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does.</a:t>
                      </a:r>
                    </a:p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of the main uses of a </a:t>
                      </a:r>
                      <a:r>
                        <a:rPr lang="en-US" dirty="0" err="1"/>
                        <a:t>JdbcRowSet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is to make a </a:t>
                      </a:r>
                      <a:r>
                        <a:rPr lang="en-US" dirty="0" err="1"/>
                        <a:t>ResultSet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scrollable and updatable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10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CachedRowSet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dirty="0" err="1"/>
                        <a:t>CachedRowSet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is special in that it can operate without being connected to its data source, that is, it is a </a:t>
                      </a:r>
                      <a:r>
                        <a:rPr lang="en-US" sz="1867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disconnected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dirty="0" err="1"/>
                        <a:t>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5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JoinRowSet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dirty="0" err="1"/>
                        <a:t>JoinRowSet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implementation lets you create a SQL </a:t>
                      </a:r>
                      <a:r>
                        <a:rPr lang="en-US" dirty="0"/>
                        <a:t>JOIN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between </a:t>
                      </a:r>
                      <a:r>
                        <a:rPr lang="en-US" dirty="0" err="1"/>
                        <a:t>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objects when they are not connected to a data source. This is important because it saves the overhead of having to create one or more connections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FilteredRowSet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dirty="0" err="1"/>
                        <a:t>FilteredRowSet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lets you cut down the number of rows that are visible in a </a:t>
                      </a:r>
                      <a:r>
                        <a:rPr lang="en-US" dirty="0" err="1"/>
                        <a:t>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so that you can work with only the data that is relevant to what you are doing.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40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WebRowSet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</a:t>
                      </a:r>
                      <a:r>
                        <a:rPr lang="en-US" dirty="0" err="1"/>
                        <a:t>WebRowSet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is very special because in addition to offering all of the capabilities of a </a:t>
                      </a:r>
                      <a:r>
                        <a:rPr lang="en-US" dirty="0" err="1"/>
                        <a:t>CachedRowSet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object, it can write itself as an XML document and can also read that XML document to convert itself back to a </a:t>
                      </a:r>
                      <a:r>
                        <a:rPr lang="en-US" dirty="0" err="1"/>
                        <a:t>WebRowSet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079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95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1773" y="1397726"/>
            <a:ext cx="1111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executing a single query, we can execute a batch (group) of queries. It makes the performance fast.</a:t>
            </a:r>
          </a:p>
          <a:p>
            <a:r>
              <a:rPr lang="en-US" dirty="0"/>
              <a:t>The </a:t>
            </a:r>
            <a:r>
              <a:rPr lang="en-US" dirty="0" err="1"/>
              <a:t>java.sql.Statement</a:t>
            </a:r>
            <a:r>
              <a:rPr lang="en-US" dirty="0"/>
              <a:t> and </a:t>
            </a:r>
            <a:r>
              <a:rPr lang="en-US" dirty="0" err="1"/>
              <a:t>java.sql.PreparedStatement</a:t>
            </a:r>
            <a:r>
              <a:rPr lang="en-US" dirty="0"/>
              <a:t> interfaces provide methods for batch processing.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29702"/>
              </p:ext>
            </p:extLst>
          </p:nvPr>
        </p:nvGraphicFramePr>
        <p:xfrm>
          <a:off x="1836057" y="2746173"/>
          <a:ext cx="8128000" cy="1127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121624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00006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35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addBatch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(String query)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query into batch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66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[] </a:t>
                      </a:r>
                      <a:r>
                        <a:rPr lang="en-US" sz="1867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executeBatch</a:t>
                      </a:r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67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Executes the batch of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4069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748937" y="4299242"/>
            <a:ext cx="9215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Statement statement=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connection.createStatement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();  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statementt.addBatch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("insert into employee values(8840,‘Durga',35)");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statement.executeBatch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8828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JDBC API is a Java API that can access any kind of tabular data, especially data stored in a Relational Database.</a:t>
            </a:r>
          </a:p>
          <a:p>
            <a:endParaRPr lang="en-US" sz="2400" dirty="0"/>
          </a:p>
          <a:p>
            <a:r>
              <a:rPr lang="en-US" sz="2400" dirty="0"/>
              <a:t>JDBC helps us to write Java applications that manage these three programming activities: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Connect to a data source, like a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Send queries and update statements to the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Retrieve and process the results received from the database in answer to your query</a:t>
            </a:r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defTabSz="457189">
              <a:lnSpc>
                <a:spcPct val="120000"/>
              </a:lnSpc>
            </a:pPr>
            <a:endParaRPr lang="en-US" sz="1867" dirty="0" err="1">
              <a:solidFill>
                <a:srgbClr val="444444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038129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1773" y="1229651"/>
            <a:ext cx="11119104" cy="451104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773" y="1397726"/>
            <a:ext cx="111191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 </a:t>
            </a:r>
            <a:r>
              <a:rPr lang="en-US" dirty="0" err="1"/>
              <a:t>java.sql</a:t>
            </a:r>
            <a:r>
              <a:rPr lang="en-US" dirty="0"/>
              <a:t>.*;  </a:t>
            </a:r>
          </a:p>
          <a:p>
            <a:endParaRPr lang="en-US" dirty="0"/>
          </a:p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JdbcExample</a:t>
            </a:r>
            <a:r>
              <a:rPr lang="en-US" dirty="0"/>
              <a:t>{ </a:t>
            </a:r>
            <a:r>
              <a:rPr lang="en-US"/>
              <a:t> </a:t>
            </a:r>
          </a:p>
          <a:p>
            <a:endParaRPr lang="en-US" dirty="0"/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pPr lvl="1"/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  </a:t>
            </a:r>
          </a:p>
          <a:p>
            <a:pPr lvl="1"/>
            <a:r>
              <a:rPr lang="en-US" dirty="0"/>
              <a:t>Connection con=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mydb</a:t>
            </a:r>
            <a:r>
              <a:rPr lang="en-US" dirty="0"/>
              <a:t>","</a:t>
            </a:r>
            <a:r>
              <a:rPr lang="en-US" dirty="0" err="1"/>
              <a:t>root","root</a:t>
            </a:r>
            <a:r>
              <a:rPr lang="en-US" dirty="0"/>
              <a:t>");  </a:t>
            </a:r>
          </a:p>
          <a:p>
            <a:pPr lvl="1"/>
            <a:r>
              <a:rPr lang="en-US" dirty="0"/>
              <a:t>Statement 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dirty="0" err="1"/>
              <a:t>con.createStatement</a:t>
            </a:r>
            <a:r>
              <a:rPr lang="en-US" dirty="0"/>
              <a:t>();  </a:t>
            </a:r>
          </a:p>
          <a:p>
            <a:pPr lvl="1"/>
            <a:r>
              <a:rPr lang="en-US" dirty="0" err="1"/>
              <a:t>ResultSet</a:t>
            </a:r>
            <a:r>
              <a:rPr lang="en-US" dirty="0"/>
              <a:t> 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stmt.executeQuery</a:t>
            </a:r>
            <a:r>
              <a:rPr lang="en-US" dirty="0"/>
              <a:t>("select * from </a:t>
            </a:r>
            <a:r>
              <a:rPr lang="en-US" dirty="0" err="1"/>
              <a:t>emp</a:t>
            </a:r>
            <a:r>
              <a:rPr lang="en-US" dirty="0"/>
              <a:t>");  </a:t>
            </a:r>
          </a:p>
          <a:p>
            <a:pPr lvl="1"/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rs.next</a:t>
            </a:r>
            <a:r>
              <a:rPr lang="en-US" dirty="0"/>
              <a:t>())  </a:t>
            </a:r>
          </a:p>
          <a:p>
            <a:pPr lvl="1"/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rs.getInt</a:t>
            </a:r>
            <a:r>
              <a:rPr lang="en-US" dirty="0"/>
              <a:t>(1)+"  "+</a:t>
            </a:r>
            <a:r>
              <a:rPr lang="en-US" dirty="0" err="1"/>
              <a:t>rs.getString</a:t>
            </a:r>
            <a:r>
              <a:rPr lang="en-US" dirty="0"/>
              <a:t>(2)+"  "+</a:t>
            </a:r>
            <a:r>
              <a:rPr lang="en-US" dirty="0" err="1"/>
              <a:t>rs.getString</a:t>
            </a:r>
            <a:r>
              <a:rPr lang="en-US" dirty="0"/>
              <a:t>(3));  </a:t>
            </a:r>
          </a:p>
          <a:p>
            <a:pPr lvl="1"/>
            <a:r>
              <a:rPr lang="en-US" dirty="0" err="1"/>
              <a:t>con.close</a:t>
            </a:r>
            <a:r>
              <a:rPr lang="en-US" dirty="0"/>
              <a:t>();  </a:t>
            </a:r>
          </a:p>
          <a:p>
            <a:r>
              <a:rPr lang="en-US" dirty="0"/>
              <a:t>     } </a:t>
            </a:r>
            <a:r>
              <a:rPr lang="en-US" b="1" dirty="0"/>
              <a:t>catch</a:t>
            </a:r>
            <a:r>
              <a:rPr lang="en-US" dirty="0"/>
              <a:t>(Exception e) { 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(e);</a:t>
            </a:r>
          </a:p>
          <a:p>
            <a:r>
              <a:rPr lang="en-US" dirty="0"/>
              <a:t>       }  </a:t>
            </a:r>
          </a:p>
          <a:p>
            <a:r>
              <a:rPr lang="en-US" dirty="0"/>
              <a:t>    }  </a:t>
            </a:r>
          </a:p>
          <a:p>
            <a:r>
              <a:rPr lang="en-US" dirty="0"/>
              <a:t>}  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655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https://docs.oracle.com/javase/tutorial/jdbc/basics/index.html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4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Drivers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sz="2000" b="1" dirty="0">
              <a:latin typeface="Trebuchet MS"/>
              <a:cs typeface="Trebuchet MS"/>
            </a:endParaRPr>
          </a:p>
          <a:p>
            <a:r>
              <a:rPr lang="en-US" b="1" dirty="0"/>
              <a:t>JDBC-ODBC Bridge Driver (Type 1)</a:t>
            </a:r>
            <a:r>
              <a:rPr lang="en-US" dirty="0"/>
              <a:t> : </a:t>
            </a:r>
          </a:p>
          <a:p>
            <a:r>
              <a:rPr lang="en-US" dirty="0"/>
              <a:t>	Drivers that implement the JDBC API as a mapping to another data access API, such as ODBC (Open Database Connectivity). Drivers of this type are generally dependent on a native library, which limits their portability.</a:t>
            </a:r>
          </a:p>
          <a:p>
            <a:r>
              <a:rPr lang="en-US" sz="2400" b="1" dirty="0">
                <a:latin typeface="Trebuchet MS"/>
                <a:cs typeface="Trebuchet MS"/>
              </a:rPr>
              <a:t>													</a:t>
            </a:r>
          </a:p>
          <a:p>
            <a:r>
              <a:rPr lang="en-US" sz="2400" b="1" dirty="0">
                <a:latin typeface="Trebuchet MS"/>
                <a:cs typeface="Trebuchet MS"/>
              </a:rPr>
              <a:t>													</a:t>
            </a:r>
            <a:r>
              <a:rPr lang="en-US" sz="1600" dirty="0">
                <a:latin typeface="Trebuchet MS"/>
                <a:cs typeface="Trebuchet MS"/>
              </a:rPr>
              <a:t>Advantages : 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1. Easy to Use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2. Can be easily connected to any database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Disadvantages</a:t>
            </a:r>
            <a:r>
              <a:rPr lang="en-US" sz="1600" b="1" dirty="0">
                <a:latin typeface="Trebuchet MS"/>
                <a:cs typeface="Trebuchet MS"/>
              </a:rPr>
              <a:t> </a:t>
            </a:r>
            <a:r>
              <a:rPr lang="en-US" sz="1600" dirty="0">
                <a:latin typeface="Trebuchet MS"/>
                <a:cs typeface="Trebuchet MS"/>
              </a:rPr>
              <a:t>: 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1. Performance degraded because JDBC method 																call is converted into the ODBC function calls.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2. The ODBC driver needs to be installed on the 																client machine.</a:t>
            </a:r>
          </a:p>
          <a:p>
            <a:endParaRPr lang="en-US" sz="2400" b="1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1026" name="Picture 2" descr="bridge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65" y="3694176"/>
            <a:ext cx="5904710" cy="270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Drivers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Native Driver (Type 2):</a:t>
            </a:r>
            <a:r>
              <a:rPr lang="en-US" dirty="0"/>
              <a:t> </a:t>
            </a:r>
          </a:p>
          <a:p>
            <a:r>
              <a:rPr lang="en-US" dirty="0"/>
              <a:t>	The Native API driver uses the client-side libraries of the database. The driver converts JDBC method calls into native calls of the database API. It is not written entirely in java.</a:t>
            </a:r>
            <a:r>
              <a:rPr lang="en-US" sz="2400" b="1" dirty="0">
                <a:latin typeface="Trebuchet MS"/>
                <a:cs typeface="Trebuchet MS"/>
              </a:rPr>
              <a:t>													</a:t>
            </a:r>
          </a:p>
          <a:p>
            <a:r>
              <a:rPr lang="en-US" sz="2400" b="1" dirty="0">
                <a:latin typeface="Trebuchet MS"/>
                <a:cs typeface="Trebuchet MS"/>
              </a:rPr>
              <a:t>													</a:t>
            </a:r>
            <a:r>
              <a:rPr lang="en-US" sz="1600" dirty="0">
                <a:latin typeface="Trebuchet MS"/>
                <a:cs typeface="Trebuchet MS"/>
              </a:rPr>
              <a:t>Advantages : 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1. performance upgraded than JDBC-ODBC 																bridge driver.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Disadvantages : 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1. The Native driver needs to be installed on the 																each client machine.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2. The Vendor client library needs to be installed 																on client machine.</a:t>
            </a:r>
          </a:p>
          <a:p>
            <a:endParaRPr lang="en-US" sz="2400" b="1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9" name="Picture 2" descr="Native-API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54" y="2689716"/>
            <a:ext cx="5408023" cy="347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97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Drivers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Network Protocol Driver :</a:t>
            </a:r>
            <a:r>
              <a:rPr lang="en-US" dirty="0"/>
              <a:t> </a:t>
            </a:r>
          </a:p>
          <a:p>
            <a:r>
              <a:rPr lang="en-US" dirty="0"/>
              <a:t>	The Network Protocol driver uses middleware (application server) that converts JDBC calls directly or indirectly into the vendor-specific database protocol. It is fully written in java.</a:t>
            </a:r>
            <a:r>
              <a:rPr lang="en-US" sz="2400" b="1" dirty="0">
                <a:latin typeface="Trebuchet MS"/>
                <a:cs typeface="Trebuchet MS"/>
              </a:rPr>
              <a:t>													</a:t>
            </a:r>
          </a:p>
          <a:p>
            <a:r>
              <a:rPr lang="en-US" sz="2400" b="1" dirty="0">
                <a:latin typeface="Trebuchet MS"/>
                <a:cs typeface="Trebuchet MS"/>
              </a:rPr>
              <a:t>													</a:t>
            </a:r>
            <a:r>
              <a:rPr lang="en-US" sz="1600" dirty="0">
                <a:latin typeface="Trebuchet MS"/>
                <a:cs typeface="Trebuchet MS"/>
              </a:rPr>
              <a:t>Advantages : 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1. No client side library is required because of application server that can 									perform many tasks like auditing, load balancing, 														logging etc.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Disadvantages : 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1. Network support is required on client 															machine.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	2. Requires database-specific coding to be 																	done in the middle tier.</a:t>
            </a:r>
          </a:p>
          <a:p>
            <a:endParaRPr lang="en-US" sz="2400" b="1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7" name="Picture 4" descr="Network Protocol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64" y="2736712"/>
            <a:ext cx="5552013" cy="336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8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Drivers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Thin Driver (Type-4):</a:t>
            </a:r>
            <a:r>
              <a:rPr lang="en-US" dirty="0"/>
              <a:t> </a:t>
            </a:r>
          </a:p>
          <a:p>
            <a:r>
              <a:rPr lang="en-US" dirty="0"/>
              <a:t>	The thin driver converts JDBC calls directly into the vendor-specific database protocol. That is why it is known as thin driver. It is fully written in Java language.</a:t>
            </a:r>
            <a:r>
              <a:rPr lang="en-US" sz="2400" b="1" dirty="0">
                <a:latin typeface="Trebuchet MS"/>
                <a:cs typeface="Trebuchet MS"/>
              </a:rPr>
              <a:t>													</a:t>
            </a:r>
          </a:p>
          <a:p>
            <a:r>
              <a:rPr lang="en-US" sz="2400" b="1" dirty="0">
                <a:latin typeface="Trebuchet MS"/>
                <a:cs typeface="Trebuchet MS"/>
              </a:rPr>
              <a:t>													</a:t>
            </a:r>
            <a:r>
              <a:rPr lang="en-US" sz="1600" dirty="0">
                <a:latin typeface="Trebuchet MS"/>
                <a:cs typeface="Trebuchet MS"/>
              </a:rPr>
              <a:t>Advantages : 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1. Better performance than all other drivers.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2. No software is required at client side or server side.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Disadvantages : </a:t>
            </a:r>
          </a:p>
          <a:p>
            <a:r>
              <a:rPr lang="en-US" sz="1600" dirty="0">
                <a:latin typeface="Trebuchet MS"/>
                <a:cs typeface="Trebuchet MS"/>
              </a:rPr>
              <a:t>													1. Drivers depend on the Database.</a:t>
            </a:r>
          </a:p>
          <a:p>
            <a:endParaRPr lang="en-US" sz="2400" b="1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10" name="Picture 6" descr="Thin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0" y="2745377"/>
            <a:ext cx="5590904" cy="362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58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JDBC Interfaces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java.sql</a:t>
            </a:r>
            <a:r>
              <a:rPr lang="en-US" dirty="0"/>
              <a:t> package contains classes and interfaces for JDBC API.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726639"/>
              </p:ext>
            </p:extLst>
          </p:nvPr>
        </p:nvGraphicFramePr>
        <p:xfrm>
          <a:off x="1404983" y="2156579"/>
          <a:ext cx="8128000" cy="37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61787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57940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34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Connection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Blob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82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Statement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Clob</a:t>
                      </a: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49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PreparedStatement</a:t>
                      </a: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Types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77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CallableStatement</a:t>
                      </a: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12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</a:t>
                      </a: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08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ResultSetMetaData</a:t>
                      </a: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9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DatabaseMetaData</a:t>
                      </a: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5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67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RowSet</a:t>
                      </a:r>
                      <a:r>
                        <a:rPr lang="en-US" sz="1867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92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0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Connectivity steps in JDBC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#1 : Register the Driver class</a:t>
            </a:r>
          </a:p>
          <a:p>
            <a:r>
              <a:rPr lang="en-US" sz="2000" dirty="0"/>
              <a:t>	</a:t>
            </a:r>
            <a:r>
              <a:rPr lang="en-US" dirty="0"/>
              <a:t>The </a:t>
            </a:r>
            <a:r>
              <a:rPr lang="en-US" b="1" dirty="0" err="1"/>
              <a:t>forName</a:t>
            </a:r>
            <a:r>
              <a:rPr lang="en-US" b="1" dirty="0"/>
              <a:t>()</a:t>
            </a:r>
            <a:r>
              <a:rPr lang="en-US" dirty="0"/>
              <a:t> method of Class </a:t>
            </a:r>
            <a:r>
              <a:rPr lang="en-US" dirty="0" err="1"/>
              <a:t>class</a:t>
            </a:r>
            <a:r>
              <a:rPr lang="en-US" dirty="0"/>
              <a:t> is used to register the driver class. This method is used to dynamically load the driver class.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com.mysql.jdbc.Driver</a:t>
            </a:r>
            <a:r>
              <a:rPr lang="en-US" dirty="0"/>
              <a:t>");</a:t>
            </a:r>
          </a:p>
          <a:p>
            <a:endParaRPr lang="en-US" sz="2000" dirty="0"/>
          </a:p>
          <a:p>
            <a:r>
              <a:rPr lang="en-US" sz="2000" dirty="0"/>
              <a:t>Step #2 : Create connection</a:t>
            </a:r>
          </a:p>
          <a:p>
            <a:r>
              <a:rPr lang="en-US" dirty="0"/>
              <a:t>	The </a:t>
            </a:r>
            <a:r>
              <a:rPr lang="en-US" b="1" dirty="0" err="1"/>
              <a:t>getConnection</a:t>
            </a:r>
            <a:r>
              <a:rPr lang="en-US" b="1" dirty="0"/>
              <a:t>()</a:t>
            </a:r>
            <a:r>
              <a:rPr lang="en-US" dirty="0"/>
              <a:t> method of </a:t>
            </a:r>
            <a:r>
              <a:rPr lang="en-US" dirty="0" err="1"/>
              <a:t>DriverManager</a:t>
            </a:r>
            <a:r>
              <a:rPr lang="en-US" dirty="0"/>
              <a:t> class is used to establish connection with the database.</a:t>
            </a:r>
          </a:p>
          <a:p>
            <a:endParaRPr lang="en-US" sz="2400" dirty="0"/>
          </a:p>
          <a:p>
            <a:r>
              <a:rPr lang="en-US" dirty="0"/>
              <a:t>	Connection con=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jdbc:mysql</a:t>
            </a:r>
            <a:r>
              <a:rPr lang="en-US" dirty="0"/>
              <a:t>://localhost:3306/</a:t>
            </a:r>
            <a:r>
              <a:rPr lang="en-US" dirty="0" err="1"/>
              <a:t>db</a:t>
            </a:r>
            <a:r>
              <a:rPr lang="en-US" dirty="0"/>
              <a:t>","</a:t>
            </a:r>
            <a:r>
              <a:rPr lang="en-US" dirty="0" err="1"/>
              <a:t>root","root</a:t>
            </a:r>
            <a:r>
              <a:rPr lang="en-US" dirty="0"/>
              <a:t>");</a:t>
            </a:r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Connectivity steps in JDBC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Step #3 : Creating Statement Object</a:t>
            </a:r>
          </a:p>
          <a:p>
            <a:r>
              <a:rPr lang="en-US" sz="2000" dirty="0"/>
              <a:t>	</a:t>
            </a:r>
            <a:r>
              <a:rPr lang="en-US" dirty="0"/>
              <a:t>The </a:t>
            </a:r>
            <a:r>
              <a:rPr lang="en-US" dirty="0" err="1"/>
              <a:t>createStatement</a:t>
            </a:r>
            <a:r>
              <a:rPr lang="en-US" dirty="0"/>
              <a:t>() method of Connection interface is used to create statement. The object of statement is responsible to execute queries with the database.</a:t>
            </a:r>
          </a:p>
          <a:p>
            <a:endParaRPr lang="en-US" dirty="0"/>
          </a:p>
          <a:p>
            <a:r>
              <a:rPr lang="en-US" dirty="0"/>
              <a:t>	Statement </a:t>
            </a:r>
            <a:r>
              <a:rPr lang="en-US" dirty="0" err="1"/>
              <a:t>stmt</a:t>
            </a:r>
            <a:r>
              <a:rPr lang="en-US" dirty="0"/>
              <a:t>=</a:t>
            </a:r>
            <a:r>
              <a:rPr lang="en-US" dirty="0" err="1"/>
              <a:t>con.createStatement</a:t>
            </a:r>
            <a:r>
              <a:rPr lang="en-US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Step #4 : Execute the Query</a:t>
            </a:r>
          </a:p>
          <a:p>
            <a:r>
              <a:rPr lang="en-US" dirty="0"/>
              <a:t>	The </a:t>
            </a:r>
            <a:r>
              <a:rPr lang="en-US" dirty="0" err="1"/>
              <a:t>executeQuery</a:t>
            </a:r>
            <a:r>
              <a:rPr lang="en-US" dirty="0"/>
              <a:t>() method of Statement interface is used to execute queries to the database. 	This method returns the object of </a:t>
            </a:r>
            <a:r>
              <a:rPr lang="en-US" dirty="0" err="1"/>
              <a:t>ResultSet</a:t>
            </a:r>
            <a:r>
              <a:rPr lang="en-US" dirty="0"/>
              <a:t> that can be used to get all the records of a table.</a:t>
            </a:r>
          </a:p>
          <a:p>
            <a:endParaRPr lang="en-US" sz="2400" dirty="0"/>
          </a:p>
          <a:p>
            <a:r>
              <a:rPr lang="en-US" dirty="0"/>
              <a:t>	</a:t>
            </a:r>
            <a:r>
              <a:rPr lang="en-US" dirty="0" err="1"/>
              <a:t>ResultSet</a:t>
            </a:r>
            <a:r>
              <a:rPr lang="en-US" dirty="0"/>
              <a:t> 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stmt.executeQuery</a:t>
            </a:r>
            <a:r>
              <a:rPr lang="en-US" dirty="0"/>
              <a:t>("select * from </a:t>
            </a:r>
            <a:r>
              <a:rPr lang="en-US" dirty="0" err="1"/>
              <a:t>emp</a:t>
            </a:r>
            <a:r>
              <a:rPr lang="en-US" dirty="0"/>
              <a:t>"); </a:t>
            </a:r>
          </a:p>
          <a:p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-2237619" y="229811"/>
            <a:ext cx="184731" cy="437107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lvl="0" indent="0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1200" cap="none" spc="0" normalizeH="0" baseline="0" noProof="0" dirty="0" err="1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281920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1123</Words>
  <Application>Microsoft Office PowerPoint</Application>
  <PresentationFormat>Widescreen</PresentationFormat>
  <Paragraphs>279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Lucida Grande</vt:lpstr>
      <vt:lpstr>Trebuchet MS</vt:lpstr>
      <vt:lpstr>verdana</vt:lpstr>
      <vt:lpstr>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Durga Adimulam</dc:creator>
  <cp:lastModifiedBy>Durga Adimulam</cp:lastModifiedBy>
  <cp:revision>115</cp:revision>
  <dcterms:created xsi:type="dcterms:W3CDTF">2019-01-21T09:41:00Z</dcterms:created>
  <dcterms:modified xsi:type="dcterms:W3CDTF">2019-10-17T02:17:04Z</dcterms:modified>
</cp:coreProperties>
</file>