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7559675" cy="106918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E707C27F-7C26-484B-9D8E-EB4983989C47}" type="datetimeFigureOut">
              <a:rPr lang="en-US" smtClean="0"/>
              <a:pPr/>
              <a:t>3/27/2024</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0A15447D-E6AC-47CA-B21D-1093F9A358EB}" type="slidenum">
              <a:rPr lang="en-US" smtClean="0"/>
              <a:pPr/>
              <a:t>‹#›</a:t>
            </a:fld>
            <a:endParaRPr lang="en-US"/>
          </a:p>
        </p:txBody>
      </p:sp>
    </p:spTree>
    <p:extLst>
      <p:ext uri="{BB962C8B-B14F-4D97-AF65-F5344CB8AC3E}">
        <p14:creationId xmlns="" xmlns:p14="http://schemas.microsoft.com/office/powerpoint/2010/main" val="1466444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61ec2faecb_10_12:notes"/>
          <p:cNvSpPr>
            <a:spLocks noGrp="1" noRot="1" noChangeAspect="1"/>
          </p:cNvSpPr>
          <p:nvPr>
            <p:ph type="sldImg" idx="2"/>
          </p:nvPr>
        </p:nvSpPr>
        <p:spPr>
          <a:xfrm>
            <a:off x="215900" y="801688"/>
            <a:ext cx="7127875"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61ec2faecb_10_12:notes"/>
          <p:cNvSpPr txBox="1">
            <a:spLocks noGrp="1"/>
          </p:cNvSpPr>
          <p:nvPr>
            <p:ph type="body" idx="1"/>
          </p:nvPr>
        </p:nvSpPr>
        <p:spPr>
          <a:xfrm>
            <a:off x="755968" y="5078611"/>
            <a:ext cx="6047740" cy="4811316"/>
          </a:xfrm>
          <a:prstGeom prst="rect">
            <a:avLst/>
          </a:prstGeom>
        </p:spPr>
        <p:txBody>
          <a:bodyPr spcFirstLastPara="1" wrap="square" lIns="104270" tIns="104270" rIns="104270" bIns="104270" anchor="t" anchorCtr="0">
            <a:noAutofit/>
          </a:bodyPr>
          <a:lstStyle/>
          <a:p>
            <a:endParaRPr/>
          </a:p>
        </p:txBody>
      </p:sp>
    </p:spTree>
    <p:extLst>
      <p:ext uri="{BB962C8B-B14F-4D97-AF65-F5344CB8AC3E}">
        <p14:creationId xmlns="" xmlns:p14="http://schemas.microsoft.com/office/powerpoint/2010/main" val="110828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Footer</a:t>
            </a:r>
            <a:endParaRPr lang="en-US"/>
          </a:p>
        </p:txBody>
      </p:sp>
      <p:sp>
        <p:nvSpPr>
          <p:cNvPr id="6" name="Slide Number Placeholder 5"/>
          <p:cNvSpPr>
            <a:spLocks noGrp="1"/>
          </p:cNvSpPr>
          <p:nvPr>
            <p:ph type="sldNum" sz="quarter" idx="12"/>
          </p:nvPr>
        </p:nvSpPr>
        <p:spPr/>
        <p:txBody>
          <a:bodyPr/>
          <a:lstStyle/>
          <a:p>
            <a:fld id="{BB319825-A3CC-4106-894D-B5AA3DB603A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indent="0">
              <a:buNone/>
            </a:pPr>
            <a:r>
              <a:rPr lang="en-AE" sz="1400" b="0" strike="noStrike" spc="-1" smtClean="0">
                <a:solidFill>
                  <a:srgbClr val="000000"/>
                </a:solidFill>
                <a:latin typeface="Times New Roman"/>
              </a:rPr>
              <a:t>&lt;date/time&gt;</a:t>
            </a:r>
            <a:endParaRPr lang="en-AE" sz="1400" b="0" strike="noStrike" spc="-1">
              <a:solidFill>
                <a:srgbClr val="000000"/>
              </a:solidFill>
              <a:latin typeface="Times New Roman"/>
            </a:endParaRP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en-AE" sz="1400" b="0" strike="noStrike" spc="-1" smtClean="0">
                <a:solidFill>
                  <a:srgbClr val="000000"/>
                </a:solidFill>
                <a:latin typeface="Times New Roman"/>
              </a:rPr>
              <a:t>&lt;footer&gt;</a:t>
            </a:r>
            <a:endParaRPr lang="en-AE" sz="1400" b="0" strike="noStrike" spc="-1">
              <a:solidFill>
                <a:srgbClr val="000000"/>
              </a:solidFill>
              <a:latin typeface="Times New Roman"/>
            </a:endParaRP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indent="0">
              <a:buNone/>
            </a:pPr>
            <a:r>
              <a:rPr lang="en-AE" sz="1400" b="0" strike="noStrike" spc="-1" smtClean="0">
                <a:solidFill>
                  <a:srgbClr val="000000"/>
                </a:solidFill>
                <a:latin typeface="Times New Roman"/>
              </a:rPr>
              <a:t>&lt;date/time&gt;</a:t>
            </a:r>
            <a:endParaRPr lang="en-AE" sz="1400" b="0" strike="noStrike" spc="-1">
              <a:solidFill>
                <a:srgbClr val="000000"/>
              </a:solidFill>
              <a:latin typeface="Times New Roman"/>
            </a:endParaRP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en-AE" sz="1400" b="0" strike="noStrike" spc="-1" smtClean="0">
                <a:solidFill>
                  <a:srgbClr val="000000"/>
                </a:solidFill>
                <a:latin typeface="Times New Roman"/>
              </a:rPr>
              <a:t>&lt;footer&gt;</a:t>
            </a:r>
            <a:endParaRPr lang="en-AE" sz="1400" b="0" strike="noStrike" spc="-1">
              <a:solidFill>
                <a:srgbClr val="000000"/>
              </a:solidFill>
              <a:latin typeface="Times New Roman"/>
            </a:endParaRP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indent="0">
              <a:buNone/>
            </a:pPr>
            <a:r>
              <a:rPr lang="en-AE" sz="1400" b="0" strike="noStrike" spc="-1" smtClean="0">
                <a:solidFill>
                  <a:srgbClr val="000000"/>
                </a:solidFill>
                <a:latin typeface="Times New Roman"/>
              </a:rPr>
              <a:t>&lt;date/time&gt;</a:t>
            </a:r>
            <a:endParaRPr lang="en-AE" sz="1400" b="0" strike="noStrike" spc="-1">
              <a:solidFill>
                <a:srgbClr val="000000"/>
              </a:solidFill>
              <a:latin typeface="Times New Roman"/>
            </a:endParaRP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en-AE" sz="1400" b="0" strike="noStrike" spc="-1" smtClean="0">
                <a:solidFill>
                  <a:srgbClr val="000000"/>
                </a:solidFill>
                <a:latin typeface="Times New Roman"/>
              </a:rPr>
              <a:t>&lt;footer&gt;</a:t>
            </a:r>
            <a:endParaRPr lang="en-AE" sz="1400" b="0" strike="noStrike" spc="-1">
              <a:solidFill>
                <a:srgbClr val="000000"/>
              </a:solidFill>
              <a:latin typeface="Times New Roman"/>
            </a:endParaRP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indent="0">
              <a:buNone/>
            </a:pPr>
            <a:r>
              <a:rPr lang="en-AE" sz="1400" b="0" strike="noStrike" spc="-1" smtClean="0">
                <a:solidFill>
                  <a:srgbClr val="000000"/>
                </a:solidFill>
                <a:latin typeface="Times New Roman"/>
              </a:rPr>
              <a:t>&lt;date/time&gt;</a:t>
            </a:r>
            <a:endParaRPr lang="en-AE" sz="1400" b="0" strike="noStrike" spc="-1">
              <a:solidFill>
                <a:srgbClr val="000000"/>
              </a:solidFill>
              <a:latin typeface="Times New Roman"/>
            </a:endParaRP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en-AE" sz="1400" b="0" strike="noStrike" spc="-1" smtClean="0">
                <a:solidFill>
                  <a:srgbClr val="000000"/>
                </a:solidFill>
                <a:latin typeface="Times New Roman"/>
              </a:rPr>
              <a:t>&lt;footer&gt;</a:t>
            </a:r>
            <a:endParaRPr lang="en-AE" sz="1400" b="0" strike="noStrike" spc="-1">
              <a:solidFill>
                <a:srgbClr val="000000"/>
              </a:solidFill>
              <a:latin typeface="Times New Roman"/>
            </a:endParaRP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indent="0">
              <a:buNone/>
            </a:pPr>
            <a:r>
              <a:rPr lang="en-AE" sz="1400" b="0" strike="noStrike" spc="-1" smtClean="0">
                <a:solidFill>
                  <a:srgbClr val="000000"/>
                </a:solidFill>
                <a:latin typeface="Times New Roman"/>
              </a:rPr>
              <a:t>&lt;date/time&gt;</a:t>
            </a:r>
            <a:endParaRPr lang="en-AE" sz="1400" b="0" strike="noStrike" spc="-1">
              <a:solidFill>
                <a:srgbClr val="000000"/>
              </a:solidFill>
              <a:latin typeface="Times New Roman"/>
            </a:endParaRPr>
          </a:p>
        </p:txBody>
      </p:sp>
      <p:sp>
        <p:nvSpPr>
          <p:cNvPr id="6" name="Footer Placeholder 5"/>
          <p:cNvSpPr>
            <a:spLocks noGrp="1"/>
          </p:cNvSpPr>
          <p:nvPr>
            <p:ph type="ftr" sz="quarter" idx="11"/>
          </p:nvPr>
        </p:nvSpPr>
        <p:spPr/>
        <p:txBody>
          <a:bodyPr/>
          <a:lstStyle/>
          <a:p>
            <a:pPr indent="0" algn="ctr">
              <a:lnSpc>
                <a:spcPct val="100000"/>
              </a:lnSpc>
              <a:buNone/>
              <a:tabLst>
                <a:tab pos="0" algn="l"/>
              </a:tabLst>
            </a:pPr>
            <a:r>
              <a:rPr lang="en-AE" sz="1400" b="0" strike="noStrike" spc="-1" smtClean="0">
                <a:solidFill>
                  <a:srgbClr val="000000"/>
                </a:solidFill>
                <a:latin typeface="Times New Roman"/>
              </a:rPr>
              <a:t>&lt;footer&gt;</a:t>
            </a:r>
            <a:endParaRPr lang="en-AE" sz="1400" b="0" strike="noStrike" spc="-1">
              <a:solidFill>
                <a:srgbClr val="000000"/>
              </a:solidFill>
              <a:latin typeface="Times New Roman"/>
            </a:endParaRPr>
          </a:p>
        </p:txBody>
      </p:sp>
      <p:sp>
        <p:nvSpPr>
          <p:cNvPr id="7" name="Slide Number Placeholder 6"/>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indent="0">
              <a:buNone/>
            </a:pPr>
            <a:r>
              <a:rPr lang="en-AE" sz="1400" b="0" strike="noStrike" spc="-1" smtClean="0">
                <a:solidFill>
                  <a:srgbClr val="000000"/>
                </a:solidFill>
                <a:latin typeface="Times New Roman"/>
              </a:rPr>
              <a:t>&lt;date/time&gt;</a:t>
            </a:r>
            <a:endParaRPr lang="en-AE" sz="1400" b="0" strike="noStrike" spc="-1">
              <a:solidFill>
                <a:srgbClr val="000000"/>
              </a:solidFill>
              <a:latin typeface="Times New Roman"/>
            </a:endParaRPr>
          </a:p>
        </p:txBody>
      </p:sp>
      <p:sp>
        <p:nvSpPr>
          <p:cNvPr id="8" name="Footer Placeholder 7"/>
          <p:cNvSpPr>
            <a:spLocks noGrp="1"/>
          </p:cNvSpPr>
          <p:nvPr>
            <p:ph type="ftr" sz="quarter" idx="11"/>
          </p:nvPr>
        </p:nvSpPr>
        <p:spPr/>
        <p:txBody>
          <a:bodyPr/>
          <a:lstStyle/>
          <a:p>
            <a:pPr indent="0" algn="ctr">
              <a:lnSpc>
                <a:spcPct val="100000"/>
              </a:lnSpc>
              <a:buNone/>
              <a:tabLst>
                <a:tab pos="0" algn="l"/>
              </a:tabLst>
            </a:pPr>
            <a:r>
              <a:rPr lang="en-AE" sz="1400" b="0" strike="noStrike" spc="-1" smtClean="0">
                <a:solidFill>
                  <a:srgbClr val="000000"/>
                </a:solidFill>
                <a:latin typeface="Times New Roman"/>
              </a:rPr>
              <a:t>&lt;footer&gt;</a:t>
            </a:r>
            <a:endParaRPr lang="en-AE" sz="1400" b="0" strike="noStrike" spc="-1">
              <a:solidFill>
                <a:srgbClr val="000000"/>
              </a:solidFill>
              <a:latin typeface="Times New Roman"/>
            </a:endParaRPr>
          </a:p>
        </p:txBody>
      </p:sp>
      <p:sp>
        <p:nvSpPr>
          <p:cNvPr id="9" name="Slide Number Placeholder 8"/>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Footer</a:t>
            </a:r>
            <a:endParaRPr lang="en-US"/>
          </a:p>
        </p:txBody>
      </p:sp>
      <p:sp>
        <p:nvSpPr>
          <p:cNvPr id="5" name="Slide Number Placeholder 4"/>
          <p:cNvSpPr>
            <a:spLocks noGrp="1"/>
          </p:cNvSpPr>
          <p:nvPr>
            <p:ph type="sldNum" sz="quarter" idx="12"/>
          </p:nvPr>
        </p:nvSpPr>
        <p:spPr/>
        <p:txBody>
          <a:bodyPr/>
          <a:lstStyle/>
          <a:p>
            <a:fld id="{B3043F61-A496-4150-A126-C51E34B965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indent="0">
              <a:buNone/>
            </a:pPr>
            <a:r>
              <a:rPr lang="en-AE" sz="1400" b="0" strike="noStrike" spc="-1" smtClean="0">
                <a:solidFill>
                  <a:srgbClr val="000000"/>
                </a:solidFill>
                <a:latin typeface="Times New Roman"/>
              </a:rPr>
              <a:t>&lt;date/time&gt;</a:t>
            </a:r>
            <a:endParaRPr lang="en-AE" sz="1400" b="0" strike="noStrike" spc="-1">
              <a:solidFill>
                <a:srgbClr val="000000"/>
              </a:solidFill>
              <a:latin typeface="Times New Roman"/>
            </a:endParaRPr>
          </a:p>
        </p:txBody>
      </p:sp>
      <p:sp>
        <p:nvSpPr>
          <p:cNvPr id="3" name="Footer Placeholder 2"/>
          <p:cNvSpPr>
            <a:spLocks noGrp="1"/>
          </p:cNvSpPr>
          <p:nvPr>
            <p:ph type="ftr" sz="quarter" idx="11"/>
          </p:nvPr>
        </p:nvSpPr>
        <p:spPr/>
        <p:txBody>
          <a:bodyPr/>
          <a:lstStyle/>
          <a:p>
            <a:pPr indent="0" algn="ctr">
              <a:lnSpc>
                <a:spcPct val="100000"/>
              </a:lnSpc>
              <a:buNone/>
              <a:tabLst>
                <a:tab pos="0" algn="l"/>
              </a:tabLst>
            </a:pPr>
            <a:r>
              <a:rPr lang="en-AE" sz="1400" b="0" strike="noStrike" spc="-1" smtClean="0">
                <a:solidFill>
                  <a:srgbClr val="000000"/>
                </a:solidFill>
                <a:latin typeface="Times New Roman"/>
              </a:rPr>
              <a:t>&lt;footer&gt;</a:t>
            </a:r>
            <a:endParaRPr lang="en-AE" sz="1400" b="0" strike="noStrike" spc="-1">
              <a:solidFill>
                <a:srgbClr val="000000"/>
              </a:solidFill>
              <a:latin typeface="Times New Roman"/>
            </a:endParaRPr>
          </a:p>
        </p:txBody>
      </p:sp>
      <p:sp>
        <p:nvSpPr>
          <p:cNvPr id="4" name="Slide Number Placeholder 3"/>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indent="0">
              <a:buNone/>
            </a:pPr>
            <a:r>
              <a:rPr lang="en-AE" sz="1400" b="0" strike="noStrike" spc="-1" smtClean="0">
                <a:solidFill>
                  <a:srgbClr val="000000"/>
                </a:solidFill>
                <a:latin typeface="Times New Roman"/>
              </a:rPr>
              <a:t>&lt;date/time&gt;</a:t>
            </a:r>
            <a:endParaRPr lang="en-AE" sz="1400" b="0" strike="noStrike" spc="-1">
              <a:solidFill>
                <a:srgbClr val="000000"/>
              </a:solidFill>
              <a:latin typeface="Times New Roman"/>
            </a:endParaRPr>
          </a:p>
        </p:txBody>
      </p:sp>
      <p:sp>
        <p:nvSpPr>
          <p:cNvPr id="6" name="Footer Placeholder 5"/>
          <p:cNvSpPr>
            <a:spLocks noGrp="1"/>
          </p:cNvSpPr>
          <p:nvPr>
            <p:ph type="ftr" sz="quarter" idx="11"/>
          </p:nvPr>
        </p:nvSpPr>
        <p:spPr/>
        <p:txBody>
          <a:bodyPr/>
          <a:lstStyle/>
          <a:p>
            <a:pPr indent="0" algn="ctr">
              <a:lnSpc>
                <a:spcPct val="100000"/>
              </a:lnSpc>
              <a:buNone/>
              <a:tabLst>
                <a:tab pos="0" algn="l"/>
              </a:tabLst>
            </a:pPr>
            <a:r>
              <a:rPr lang="en-AE" sz="1400" b="0" strike="noStrike" spc="-1" smtClean="0">
                <a:solidFill>
                  <a:srgbClr val="000000"/>
                </a:solidFill>
                <a:latin typeface="Times New Roman"/>
              </a:rPr>
              <a:t>&lt;footer&gt;</a:t>
            </a:r>
            <a:endParaRPr lang="en-AE" sz="1400" b="0" strike="noStrike" spc="-1">
              <a:solidFill>
                <a:srgbClr val="000000"/>
              </a:solidFill>
              <a:latin typeface="Times New Roman"/>
            </a:endParaRPr>
          </a:p>
        </p:txBody>
      </p:sp>
      <p:sp>
        <p:nvSpPr>
          <p:cNvPr id="7" name="Slide Number Placeholder 6"/>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indent="0">
              <a:buNone/>
            </a:pPr>
            <a:r>
              <a:rPr lang="en-AE" sz="1400" b="0" strike="noStrike" spc="-1" smtClean="0">
                <a:solidFill>
                  <a:srgbClr val="000000"/>
                </a:solidFill>
                <a:latin typeface="Times New Roman"/>
              </a:rPr>
              <a:t>&lt;date/time&gt;</a:t>
            </a:r>
            <a:endParaRPr lang="en-AE" sz="1400" b="0" strike="noStrike" spc="-1">
              <a:solidFill>
                <a:srgbClr val="000000"/>
              </a:solidFill>
              <a:latin typeface="Times New Roman"/>
            </a:endParaRPr>
          </a:p>
        </p:txBody>
      </p:sp>
      <p:sp>
        <p:nvSpPr>
          <p:cNvPr id="6" name="Footer Placeholder 5"/>
          <p:cNvSpPr>
            <a:spLocks noGrp="1"/>
          </p:cNvSpPr>
          <p:nvPr>
            <p:ph type="ftr" sz="quarter" idx="11"/>
          </p:nvPr>
        </p:nvSpPr>
        <p:spPr/>
        <p:txBody>
          <a:bodyPr/>
          <a:lstStyle/>
          <a:p>
            <a:pPr indent="0" algn="ctr">
              <a:lnSpc>
                <a:spcPct val="100000"/>
              </a:lnSpc>
              <a:buNone/>
              <a:tabLst>
                <a:tab pos="0" algn="l"/>
              </a:tabLst>
            </a:pPr>
            <a:r>
              <a:rPr lang="en-AE" sz="1400" b="0" strike="noStrike" spc="-1" smtClean="0">
                <a:solidFill>
                  <a:srgbClr val="000000"/>
                </a:solidFill>
                <a:latin typeface="Times New Roman"/>
              </a:rPr>
              <a:t>&lt;footer&gt;</a:t>
            </a:r>
            <a:endParaRPr lang="en-AE" sz="1400" b="0" strike="noStrike" spc="-1">
              <a:solidFill>
                <a:srgbClr val="000000"/>
              </a:solidFill>
              <a:latin typeface="Times New Roman"/>
            </a:endParaRPr>
          </a:p>
        </p:txBody>
      </p:sp>
      <p:sp>
        <p:nvSpPr>
          <p:cNvPr id="7" name="Slide Number Placeholder 6"/>
          <p:cNvSpPr>
            <a:spLocks noGrp="1"/>
          </p:cNvSpPr>
          <p:nvPr>
            <p:ph type="sldNum" sz="quarter" idx="12"/>
          </p:nvPr>
        </p:nvSpPr>
        <p:spPr/>
        <p:txBody>
          <a:body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indent="0">
              <a:buNone/>
            </a:pPr>
            <a:r>
              <a:rPr lang="en-AE" sz="1400" b="0" strike="noStrike" spc="-1" smtClean="0">
                <a:solidFill>
                  <a:srgbClr val="000000"/>
                </a:solidFill>
                <a:latin typeface="Times New Roman"/>
              </a:rPr>
              <a:t>&lt;date/time&gt;</a:t>
            </a:r>
            <a:endParaRPr lang="en-AE" sz="1400" b="0" strike="noStrike" spc="-1">
              <a:solidFill>
                <a:srgbClr val="000000"/>
              </a:solidFill>
              <a:latin typeface="Times New Roman"/>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indent="0" algn="ctr">
              <a:lnSpc>
                <a:spcPct val="100000"/>
              </a:lnSpc>
              <a:buNone/>
              <a:tabLst>
                <a:tab pos="0" algn="l"/>
              </a:tabLst>
            </a:pPr>
            <a:r>
              <a:rPr lang="en-AE" sz="1400" b="0" strike="noStrike" spc="-1" smtClean="0">
                <a:solidFill>
                  <a:srgbClr val="000000"/>
                </a:solidFill>
                <a:latin typeface="Times New Roman"/>
              </a:rPr>
              <a:t>&lt;footer&gt;</a:t>
            </a:r>
            <a:endParaRPr lang="en-AE" sz="1400" b="0" strike="noStrike" spc="-1">
              <a:solidFill>
                <a:srgbClr val="000000"/>
              </a:solidFill>
              <a:latin typeface="Times New Roman"/>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indent="0" algn="r">
              <a:lnSpc>
                <a:spcPct val="100000"/>
              </a:lnSpc>
              <a:buNone/>
              <a:tabLst>
                <a:tab pos="0" algn="l"/>
              </a:tabLst>
            </a:pPr>
            <a:fld id="{26E75FC6-8803-40E4-A03A-5A8370FE3C26}" type="slidenum">
              <a:rPr lang="en-GB" sz="900" b="0" strike="noStrike" spc="-1" smtClean="0">
                <a:solidFill>
                  <a:srgbClr val="888888"/>
                </a:solidFill>
                <a:latin typeface="Calibri"/>
                <a:ea typeface="Calibri"/>
              </a:rPr>
              <a:pPr indent="0" algn="r">
                <a:lnSpc>
                  <a:spcPct val="100000"/>
                </a:lnSpc>
                <a:buNone/>
                <a:tabLst>
                  <a:tab pos="0" algn="l"/>
                </a:tabLst>
              </a:pPr>
              <a:t>‹#›</a:t>
            </a:fld>
            <a:endParaRPr lang="en-AE"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777" name="Shape 32777"/>
        <p:cNvGrpSpPr/>
        <p:nvPr/>
      </p:nvGrpSpPr>
      <p:grpSpPr>
        <a:xfrm>
          <a:off x="0" y="0"/>
          <a:ext cx="0" cy="0"/>
          <a:chOff x="0" y="0"/>
          <a:chExt cx="0" cy="0"/>
        </a:xfrm>
      </p:grpSpPr>
      <p:sp>
        <p:nvSpPr>
          <p:cNvPr id="32778" name="Google Shape;32778;p1"/>
          <p:cNvSpPr txBox="1"/>
          <p:nvPr>
            <p:ph idx="4294967295" type="title"/>
          </p:nvPr>
        </p:nvSpPr>
        <p:spPr>
          <a:xfrm>
            <a:off x="0" y="768350"/>
            <a:ext cx="7886700" cy="735000"/>
          </a:xfrm>
          <a:prstGeom prst="rect">
            <a:avLst/>
          </a:prstGeom>
          <a:noFill/>
          <a:ln>
            <a:noFill/>
          </a:ln>
        </p:spPr>
        <p:txBody>
          <a:bodyPr anchorCtr="0" anchor="ctr" bIns="34200" lIns="68400" spcFirstLastPara="1" rIns="68400" wrap="square" tIns="34200">
            <a:normAutofit/>
          </a:bodyPr>
          <a:lstStyle/>
          <a:p>
            <a:pPr indent="0" lvl="0" marL="0" rtl="0" algn="l">
              <a:lnSpc>
                <a:spcPct val="90000"/>
              </a:lnSpc>
              <a:spcBef>
                <a:spcPts val="0"/>
              </a:spcBef>
              <a:spcAft>
                <a:spcPts val="0"/>
              </a:spcAft>
              <a:buClr>
                <a:schemeClr val="dk1"/>
              </a:buClr>
              <a:buSzPts val="3300"/>
              <a:buFont typeface="Times New Roman"/>
              <a:buNone/>
            </a:pPr>
            <a:r>
              <a:rPr b="1" lang="en-US" sz="3300">
                <a:latin typeface="Times New Roman"/>
                <a:ea typeface="Times New Roman"/>
                <a:cs typeface="Times New Roman"/>
                <a:sym typeface="Times New Roman"/>
              </a:rPr>
              <a:t>LANGUAGE IDENTIFIER</a:t>
            </a:r>
            <a:endParaRPr b="1" sz="3300" strike="noStrike">
              <a:solidFill>
                <a:srgbClr val="000000"/>
              </a:solidFill>
              <a:latin typeface="Times New Roman"/>
              <a:ea typeface="Times New Roman"/>
              <a:cs typeface="Times New Roman"/>
              <a:sym typeface="Times New Roman"/>
            </a:endParaRPr>
          </a:p>
        </p:txBody>
      </p:sp>
      <p:sp>
        <p:nvSpPr>
          <p:cNvPr id="32779" name="Google Shape;32779;p1"/>
          <p:cNvSpPr txBox="1"/>
          <p:nvPr>
            <p:ph idx="4294967295" type="body"/>
          </p:nvPr>
        </p:nvSpPr>
        <p:spPr>
          <a:xfrm>
            <a:off x="234950" y="1730375"/>
            <a:ext cx="2868900" cy="3255000"/>
          </a:xfrm>
          <a:prstGeom prst="rect">
            <a:avLst/>
          </a:prstGeom>
          <a:noFill/>
          <a:ln cap="flat" cmpd="sng" w="9525">
            <a:solidFill>
              <a:srgbClr val="0070C0"/>
            </a:solidFill>
            <a:prstDash val="solid"/>
            <a:round/>
            <a:headEnd len="sm" w="sm" type="none"/>
            <a:tailEnd len="sm" w="sm" type="none"/>
          </a:ln>
        </p:spPr>
        <p:txBody>
          <a:bodyPr anchorCtr="0" anchor="t" bIns="34200" lIns="68400" spcFirstLastPara="1" rIns="68400" wrap="square" tIns="34200">
            <a:noAutofit/>
          </a:bodyPr>
          <a:lstStyle/>
          <a:p>
            <a:pPr indent="0" lvl="0" marL="114480" rtl="0" algn="ctr">
              <a:lnSpc>
                <a:spcPct val="150000"/>
              </a:lnSpc>
              <a:spcBef>
                <a:spcPts val="0"/>
              </a:spcBef>
              <a:spcAft>
                <a:spcPts val="0"/>
              </a:spcAft>
              <a:buClr>
                <a:srgbClr val="000000"/>
              </a:buClr>
              <a:buSzPts val="1800"/>
              <a:buNone/>
            </a:pPr>
            <a:r>
              <a:rPr b="1" lang="en-US" sz="1800" strike="noStrike">
                <a:solidFill>
                  <a:srgbClr val="000000"/>
                </a:solidFill>
                <a:latin typeface="Times New Roman"/>
                <a:ea typeface="Times New Roman"/>
                <a:cs typeface="Times New Roman"/>
                <a:sym typeface="Times New Roman"/>
              </a:rPr>
              <a:t>Team Member-1</a:t>
            </a:r>
            <a:endParaRPr/>
          </a:p>
          <a:p>
            <a:pPr indent="0" lvl="0" marL="114480" rtl="0" algn="l">
              <a:lnSpc>
                <a:spcPct val="150000"/>
              </a:lnSpc>
              <a:spcBef>
                <a:spcPts val="360"/>
              </a:spcBef>
              <a:spcAft>
                <a:spcPts val="0"/>
              </a:spcAft>
              <a:buClr>
                <a:srgbClr val="000000"/>
              </a:buClr>
              <a:buSzPts val="1800"/>
              <a:buNone/>
            </a:pPr>
            <a:r>
              <a:rPr b="0" lang="en-US" sz="1800" strike="noStrike">
                <a:solidFill>
                  <a:srgbClr val="000000"/>
                </a:solidFill>
                <a:latin typeface="Times New Roman"/>
                <a:ea typeface="Times New Roman"/>
                <a:cs typeface="Times New Roman"/>
                <a:sym typeface="Times New Roman"/>
              </a:rPr>
              <a:t>Name:</a:t>
            </a:r>
            <a:r>
              <a:rPr lang="en-US" sz="1800">
                <a:solidFill>
                  <a:srgbClr val="000000"/>
                </a:solidFill>
                <a:latin typeface="Times New Roman"/>
                <a:ea typeface="Times New Roman"/>
                <a:cs typeface="Times New Roman"/>
                <a:sym typeface="Times New Roman"/>
              </a:rPr>
              <a:t> K Sasi Kumar</a:t>
            </a:r>
            <a:r>
              <a:rPr b="0" lang="en-US" sz="1800" strike="noStrike">
                <a:solidFill>
                  <a:srgbClr val="000000"/>
                </a:solidFill>
                <a:latin typeface="Times New Roman"/>
                <a:ea typeface="Times New Roman"/>
                <a:cs typeface="Times New Roman"/>
                <a:sym typeface="Times New Roman"/>
              </a:rPr>
              <a:t>	</a:t>
            </a:r>
            <a:endParaRPr/>
          </a:p>
          <a:p>
            <a:pPr indent="0" lvl="0" marL="114480" rtl="0" algn="l">
              <a:lnSpc>
                <a:spcPct val="150000"/>
              </a:lnSpc>
              <a:spcBef>
                <a:spcPts val="360"/>
              </a:spcBef>
              <a:spcAft>
                <a:spcPts val="0"/>
              </a:spcAft>
              <a:buClr>
                <a:srgbClr val="000000"/>
              </a:buClr>
              <a:buSzPts val="1800"/>
              <a:buNone/>
            </a:pPr>
            <a:r>
              <a:rPr b="0" lang="en-US" sz="1800" strike="noStrike">
                <a:solidFill>
                  <a:srgbClr val="000000"/>
                </a:solidFill>
                <a:latin typeface="Times New Roman"/>
                <a:ea typeface="Times New Roman"/>
                <a:cs typeface="Times New Roman"/>
                <a:sym typeface="Times New Roman"/>
              </a:rPr>
              <a:t>Register No.: 192</a:t>
            </a:r>
            <a:r>
              <a:rPr lang="en-US" sz="1800">
                <a:solidFill>
                  <a:srgbClr val="000000"/>
                </a:solidFill>
                <a:latin typeface="Times New Roman"/>
                <a:ea typeface="Times New Roman"/>
                <a:cs typeface="Times New Roman"/>
                <a:sym typeface="Times New Roman"/>
              </a:rPr>
              <a:t>011457</a:t>
            </a:r>
            <a:endParaRPr/>
          </a:p>
          <a:p>
            <a:pPr indent="0" lvl="0" marL="114480" rtl="0" algn="l">
              <a:lnSpc>
                <a:spcPct val="150000"/>
              </a:lnSpc>
              <a:spcBef>
                <a:spcPts val="36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Year: 2020-2024</a:t>
            </a:r>
            <a:endParaRPr b="0" sz="1800" strike="noStrike">
              <a:solidFill>
                <a:srgbClr val="000000"/>
              </a:solidFill>
              <a:latin typeface="Times New Roman"/>
              <a:ea typeface="Times New Roman"/>
              <a:cs typeface="Times New Roman"/>
              <a:sym typeface="Times New Roman"/>
            </a:endParaRPr>
          </a:p>
          <a:p>
            <a:pPr indent="0" lvl="0" marL="114480" rtl="0" algn="l">
              <a:lnSpc>
                <a:spcPct val="150000"/>
              </a:lnSpc>
              <a:spcBef>
                <a:spcPts val="360"/>
              </a:spcBef>
              <a:spcAft>
                <a:spcPts val="0"/>
              </a:spcAft>
              <a:buClr>
                <a:srgbClr val="000000"/>
              </a:buClr>
              <a:buSzPts val="1800"/>
              <a:buNone/>
            </a:pPr>
            <a:r>
              <a:rPr b="0" lang="en-US" sz="1800" strike="noStrike">
                <a:solidFill>
                  <a:srgbClr val="000000"/>
                </a:solidFill>
                <a:latin typeface="Times New Roman"/>
                <a:ea typeface="Times New Roman"/>
                <a:cs typeface="Times New Roman"/>
                <a:sym typeface="Times New Roman"/>
              </a:rPr>
              <a:t>Department: CSE</a:t>
            </a:r>
            <a:endParaRPr sz="1800">
              <a:solidFill>
                <a:srgbClr val="000000"/>
              </a:solidFill>
              <a:latin typeface="Times New Roman"/>
              <a:ea typeface="Times New Roman"/>
              <a:cs typeface="Times New Roman"/>
              <a:sym typeface="Times New Roman"/>
            </a:endParaRPr>
          </a:p>
          <a:p>
            <a:pPr indent="0" lvl="0" marL="114480" rtl="0" algn="l">
              <a:lnSpc>
                <a:spcPct val="150000"/>
              </a:lnSpc>
              <a:spcBef>
                <a:spcPts val="360"/>
              </a:spcBef>
              <a:spcAft>
                <a:spcPts val="0"/>
              </a:spcAft>
              <a:buClr>
                <a:srgbClr val="000000"/>
              </a:buClr>
              <a:buSzPts val="1800"/>
              <a:buNone/>
            </a:pPr>
            <a:r>
              <a:rPr b="0" lang="en-US" sz="1800" strike="noStrike">
                <a:solidFill>
                  <a:srgbClr val="000000"/>
                </a:solidFill>
                <a:latin typeface="Times New Roman"/>
                <a:ea typeface="Times New Roman"/>
                <a:cs typeface="Times New Roman"/>
                <a:sym typeface="Times New Roman"/>
              </a:rPr>
              <a:t>Institution:</a:t>
            </a:r>
            <a:r>
              <a:rPr lang="en-US" sz="1800">
                <a:solidFill>
                  <a:srgbClr val="000000"/>
                </a:solidFill>
                <a:latin typeface="Times New Roman"/>
                <a:ea typeface="Times New Roman"/>
                <a:cs typeface="Times New Roman"/>
                <a:sym typeface="Times New Roman"/>
              </a:rPr>
              <a:t> Saveetha School of Engineering</a:t>
            </a:r>
            <a:endParaRPr b="0" sz="1800" strike="noStrike">
              <a:solidFill>
                <a:srgbClr val="000000"/>
              </a:solidFill>
              <a:latin typeface="Arial"/>
              <a:ea typeface="Arial"/>
              <a:cs typeface="Arial"/>
              <a:sym typeface="Arial"/>
            </a:endParaRPr>
          </a:p>
        </p:txBody>
      </p:sp>
      <p:sp>
        <p:nvSpPr>
          <p:cNvPr id="32780" name="Google Shape;32780;p1"/>
          <p:cNvSpPr txBox="1"/>
          <p:nvPr/>
        </p:nvSpPr>
        <p:spPr>
          <a:xfrm>
            <a:off x="4185725" y="1730375"/>
            <a:ext cx="2868900" cy="3413100"/>
          </a:xfrm>
          <a:prstGeom prst="rect">
            <a:avLst/>
          </a:prstGeom>
          <a:noFill/>
          <a:ln cap="flat" cmpd="sng" w="9525">
            <a:solidFill>
              <a:srgbClr val="0070C0"/>
            </a:solidFill>
            <a:prstDash val="solid"/>
            <a:round/>
            <a:headEnd len="sm" w="sm" type="none"/>
            <a:tailEnd len="sm" w="sm" type="none"/>
          </a:ln>
        </p:spPr>
        <p:txBody>
          <a:bodyPr anchorCtr="0" anchor="t" bIns="34200" lIns="68400" spcFirstLastPara="1" rIns="68400" wrap="square" tIns="34200">
            <a:noAutofit/>
          </a:bodyPr>
          <a:lstStyle/>
          <a:p>
            <a:pPr indent="0" lvl="0" marL="114480" marR="0" rtl="0" algn="ctr">
              <a:lnSpc>
                <a:spcPct val="150000"/>
              </a:lnSpc>
              <a:spcBef>
                <a:spcPts val="0"/>
              </a:spcBef>
              <a:spcAft>
                <a:spcPts val="0"/>
              </a:spcAft>
              <a:buClr>
                <a:srgbClr val="000000"/>
              </a:buClr>
              <a:buSzPts val="1800"/>
              <a:buFont typeface="Arial"/>
              <a:buNone/>
            </a:pPr>
            <a:r>
              <a:rPr b="1" i="0" lang="en-US" sz="1800" u="none" cap="none" strike="noStrike">
                <a:solidFill>
                  <a:srgbClr val="000000"/>
                </a:solidFill>
                <a:latin typeface="Times New Roman"/>
                <a:ea typeface="Times New Roman"/>
                <a:cs typeface="Times New Roman"/>
                <a:sym typeface="Times New Roman"/>
              </a:rPr>
              <a:t>Team Member-2</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Name : </a:t>
            </a:r>
            <a:r>
              <a:rPr lang="en-US" sz="1800">
                <a:solidFill>
                  <a:schemeClr val="dk1"/>
                </a:solidFill>
                <a:latin typeface="Times New Roman"/>
                <a:ea typeface="Times New Roman"/>
                <a:cs typeface="Times New Roman"/>
                <a:sym typeface="Times New Roman"/>
              </a:rPr>
              <a:t>Vishnu</a:t>
            </a:r>
            <a:r>
              <a:rPr b="0" i="0" lang="en-US" sz="1800" u="none" cap="none" strike="noStrike">
                <a:solidFill>
                  <a:schemeClr val="dk1"/>
                </a:solidFill>
                <a:latin typeface="Times New Roman"/>
                <a:ea typeface="Times New Roman"/>
                <a:cs typeface="Times New Roman"/>
                <a:sym typeface="Times New Roman"/>
              </a:rPr>
              <a:t>vardhan</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100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Register No</a:t>
            </a:r>
            <a:r>
              <a:rPr b="0" i="0" lang="en-US" sz="1800" u="none" cap="none" strike="noStrike">
                <a:solidFill>
                  <a:schemeClr val="dk1"/>
                </a:solidFill>
                <a:latin typeface="Times New Roman"/>
                <a:ea typeface="Times New Roman"/>
                <a:cs typeface="Times New Roman"/>
                <a:sym typeface="Times New Roman"/>
              </a:rPr>
              <a:t> : 192</a:t>
            </a:r>
            <a:r>
              <a:rPr lang="en-US" sz="1800">
                <a:solidFill>
                  <a:schemeClr val="dk1"/>
                </a:solidFill>
                <a:latin typeface="Times New Roman"/>
                <a:ea typeface="Times New Roman"/>
                <a:cs typeface="Times New Roman"/>
                <a:sym typeface="Times New Roman"/>
              </a:rPr>
              <a:t>211159</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Year:	202</a:t>
            </a:r>
            <a:r>
              <a:rPr lang="en-US" sz="1800">
                <a:solidFill>
                  <a:schemeClr val="dk1"/>
                </a:solidFill>
                <a:latin typeface="Times New Roman"/>
                <a:ea typeface="Times New Roman"/>
                <a:cs typeface="Times New Roman"/>
                <a:sym typeface="Times New Roman"/>
              </a:rPr>
              <a:t>2</a:t>
            </a:r>
            <a:r>
              <a:rPr b="0" i="0" lang="en-US" sz="1800" u="none" cap="none" strike="noStrike">
                <a:solidFill>
                  <a:srgbClr val="000000"/>
                </a:solidFill>
                <a:latin typeface="Times New Roman"/>
                <a:ea typeface="Times New Roman"/>
                <a:cs typeface="Times New Roman"/>
                <a:sym typeface="Times New Roman"/>
              </a:rPr>
              <a:t> -202</a:t>
            </a:r>
            <a:r>
              <a:rPr lang="en-US" sz="1800">
                <a:solidFill>
                  <a:schemeClr val="dk1"/>
                </a:solidFill>
                <a:latin typeface="Times New Roman"/>
                <a:ea typeface="Times New Roman"/>
                <a:cs typeface="Times New Roman"/>
                <a:sym typeface="Times New Roman"/>
              </a:rPr>
              <a:t>6</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Department : CSE</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Institution: Saveetha School of Engineering</a:t>
            </a:r>
            <a:endParaRPr b="0" i="0" sz="1800" u="none" cap="none" strike="noStrike">
              <a:solidFill>
                <a:srgbClr val="000000"/>
              </a:solidFill>
              <a:latin typeface="Arial"/>
              <a:ea typeface="Arial"/>
              <a:cs typeface="Arial"/>
              <a:sym typeface="Arial"/>
            </a:endParaRPr>
          </a:p>
        </p:txBody>
      </p:sp>
      <p:pic>
        <p:nvPicPr>
          <p:cNvPr id="32781" name="Google Shape;32781;p1"/>
          <p:cNvPicPr preferRelativeResize="0"/>
          <p:nvPr/>
        </p:nvPicPr>
        <p:blipFill rotWithShape="1">
          <a:blip r:embed="rId2">
            <a:alphaModFix/>
          </a:blip>
          <a:srcRect b="0" l="0" r="0" t="0"/>
          <a:stretch/>
        </p:blipFill>
        <p:spPr>
          <a:xfrm>
            <a:off x="776572" y="57123"/>
            <a:ext cx="7372442" cy="66371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57200" y="755373"/>
            <a:ext cx="8229600" cy="444163"/>
          </a:xfrm>
        </p:spPr>
        <p:txBody>
          <a:bodyPr>
            <a:normAutofit fontScale="90000"/>
          </a:bodyPr>
          <a:lstStyle/>
          <a:p>
            <a:r>
              <a:rPr lang="en-US" sz="3000" b="1" dirty="0">
                <a:latin typeface="Times New Roman" pitchFamily="18" charset="0"/>
                <a:cs typeface="Times New Roman" pitchFamily="18" charset="0"/>
              </a:rPr>
              <a:t>Conclusion and Future </a:t>
            </a:r>
            <a:r>
              <a:rPr lang="en-US" sz="3000" b="1" dirty="0" smtClean="0">
                <a:latin typeface="Times New Roman" pitchFamily="18" charset="0"/>
                <a:cs typeface="Times New Roman" pitchFamily="18" charset="0"/>
              </a:rPr>
              <a:t>Work:</a:t>
            </a:r>
            <a:endParaRPr lang="en-US" sz="3000" dirty="0">
              <a:latin typeface="Times New Roman" pitchFamily="18" charset="0"/>
              <a:cs typeface="Times New Roman" pitchFamily="18" charset="0"/>
            </a:endParaRPr>
          </a:p>
        </p:txBody>
      </p:sp>
      <p:sp>
        <p:nvSpPr>
          <p:cNvPr id="8" name="Content Placeholder 7"/>
          <p:cNvSpPr>
            <a:spLocks noGrp="1"/>
          </p:cNvSpPr>
          <p:nvPr>
            <p:ph idx="1"/>
          </p:nvPr>
        </p:nvSpPr>
        <p:spPr>
          <a:xfrm>
            <a:off x="457200" y="1238131"/>
            <a:ext cx="8229600" cy="3267337"/>
          </a:xfrm>
        </p:spPr>
        <p:txBody>
          <a:bodyPr>
            <a:normAutofit lnSpcReduction="10000"/>
          </a:bodyPr>
          <a:lstStyle/>
          <a:p>
            <a:r>
              <a:rPr lang="en-US" sz="2000" dirty="0" smtClean="0">
                <a:latin typeface="Times New Roman" pitchFamily="18" charset="0"/>
                <a:cs typeface="Times New Roman" pitchFamily="18" charset="0"/>
              </a:rPr>
              <a:t>We are able to classify the emails as spam or non-spam. With high number of emails lots if people using the system it will be difficult to handle all possible mails as our project deals with only limited amount of corpus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It provides sensitivity to the client and adapts well to the future spam techniques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It considers a complete message instead of single words with respect to its organization</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It increases Security and Control</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It reduces IT Administration </a:t>
            </a:r>
            <a:r>
              <a:rPr lang="en-US" sz="2000" dirty="0" smtClean="0">
                <a:latin typeface="Times New Roman" pitchFamily="18" charset="0"/>
                <a:cs typeface="Times New Roman" pitchFamily="18" charset="0"/>
              </a:rPr>
              <a:t>Costs.</a:t>
            </a:r>
          </a:p>
          <a:p>
            <a:r>
              <a:rPr lang="en-US" sz="2000" dirty="0" smtClean="0">
                <a:latin typeface="Times New Roman" pitchFamily="18" charset="0"/>
                <a:cs typeface="Times New Roman" pitchFamily="18" charset="0"/>
              </a:rPr>
              <a:t>It also reduce Network Resource Costs.</a:t>
            </a:r>
            <a:endParaRPr lang="en-US" sz="2000" dirty="0">
              <a:latin typeface="Times New Roman" pitchFamily="18" charset="0"/>
              <a:cs typeface="Times New Roman" pitchFamily="18" charset="0"/>
            </a:endParaRP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smtClean="0">
              <a:latin typeface="Cambria" pitchFamily="18" charset="0"/>
              <a:ea typeface="Cambria" pitchFamily="18" charset="0"/>
            </a:endParaRPr>
          </a:p>
        </p:txBody>
      </p:sp>
      <p:sp>
        <p:nvSpPr>
          <p:cNvPr id="6" name="Rectangle 5"/>
          <p:cNvSpPr/>
          <p:nvPr/>
        </p:nvSpPr>
        <p:spPr>
          <a:xfrm>
            <a:off x="1022311" y="1578901"/>
            <a:ext cx="5835689" cy="369332"/>
          </a:xfrm>
          <a:prstGeom prst="rect">
            <a:avLst/>
          </a:prstGeom>
        </p:spPr>
        <p:txBody>
          <a:bodyPr wrap="square">
            <a:spAutoFit/>
          </a:bodyPr>
          <a:lstStyle/>
          <a:p>
            <a:r>
              <a:rPr lang="en-US" dirty="0" smtClean="0"/>
              <a:t>.</a:t>
            </a:r>
            <a:endParaRPr lang="en-US" dirty="0"/>
          </a:p>
        </p:txBody>
      </p:sp>
    </p:spTree>
    <p:extLst>
      <p:ext uri="{BB962C8B-B14F-4D97-AF65-F5344CB8AC3E}">
        <p14:creationId xmlns="" xmlns:p14="http://schemas.microsoft.com/office/powerpoint/2010/main" val="2487427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79918" y="647463"/>
            <a:ext cx="8229600" cy="597510"/>
          </a:xfrm>
        </p:spPr>
        <p:txBody>
          <a:bodyPr/>
          <a:lstStyle/>
          <a:p>
            <a:pPr algn="ctr"/>
            <a:r>
              <a:rPr lang="en-US" sz="3000" b="1" dirty="0" smtClean="0">
                <a:latin typeface="Times New Roman" pitchFamily="18" charset="0"/>
                <a:cs typeface="Times New Roman" pitchFamily="18" charset="0"/>
              </a:rPr>
              <a:t>Bibliography:</a:t>
            </a:r>
            <a:endParaRPr lang="en-US" sz="3000" b="1" dirty="0">
              <a:latin typeface="Times New Roman" pitchFamily="18" charset="0"/>
              <a:cs typeface="Times New Roman" pitchFamily="18" charset="0"/>
            </a:endParaRPr>
          </a:p>
        </p:txBody>
      </p:sp>
      <p:sp>
        <p:nvSpPr>
          <p:cNvPr id="6" name="Content Placeholder 5"/>
          <p:cNvSpPr>
            <a:spLocks noGrp="1"/>
          </p:cNvSpPr>
          <p:nvPr>
            <p:ph idx="1"/>
          </p:nvPr>
        </p:nvSpPr>
        <p:spPr>
          <a:xfrm>
            <a:off x="457200" y="1277887"/>
            <a:ext cx="8229600" cy="3066933"/>
          </a:xfrm>
        </p:spPr>
        <p:txBody>
          <a:bodyPr>
            <a:noAutofit/>
          </a:bodyPr>
          <a:lstStyle/>
          <a:p>
            <a:r>
              <a:rPr lang="en-US" sz="2000" dirty="0" err="1" smtClean="0">
                <a:latin typeface="Times New Roman" pitchFamily="18" charset="0"/>
                <a:cs typeface="Times New Roman" pitchFamily="18" charset="0"/>
              </a:rPr>
              <a:t>Clemmer</a:t>
            </a:r>
            <a:r>
              <a:rPr lang="en-US" sz="2000" dirty="0" smtClean="0">
                <a:latin typeface="Times New Roman" pitchFamily="18" charset="0"/>
                <a:cs typeface="Times New Roman" pitchFamily="18" charset="0"/>
              </a:rPr>
              <a:t>. A. (2012). How Bayesian algorithm works. [online] </a:t>
            </a:r>
            <a:r>
              <a:rPr lang="en-US" sz="2000" dirty="0" err="1" smtClean="0">
                <a:latin typeface="Times New Roman" pitchFamily="18" charset="0"/>
                <a:cs typeface="Times New Roman" pitchFamily="18" charset="0"/>
              </a:rPr>
              <a:t>Availableat</a:t>
            </a:r>
            <a:r>
              <a:rPr lang="en-US" sz="2000" dirty="0" smtClean="0">
                <a:latin typeface="Times New Roman" pitchFamily="18" charset="0"/>
                <a:cs typeface="Times New Roman" pitchFamily="18" charset="0"/>
              </a:rPr>
              <a:t>: https://www.quora.com/How-do-Bayesian algorithms-work-for-the- identification-of-spam [Accessed 16 Aug, 20171</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What </a:t>
            </a:r>
            <a:r>
              <a:rPr lang="en-US" sz="2000" dirty="0" smtClean="0">
                <a:latin typeface="Times New Roman" pitchFamily="18" charset="0"/>
                <a:cs typeface="Times New Roman" pitchFamily="18" charset="0"/>
              </a:rPr>
              <a:t>is Email Spam". (2017). [Blog] comm100. Available at: https://emailmarketing.comm 100.com/email-marketing-</a:t>
            </a:r>
            <a:r>
              <a:rPr lang="en-US" sz="2000" dirty="0" err="1" smtClean="0">
                <a:latin typeface="Times New Roman" pitchFamily="18" charset="0"/>
                <a:cs typeface="Times New Roman" pitchFamily="18" charset="0"/>
              </a:rPr>
              <a:t>cbook</a:t>
            </a:r>
            <a:r>
              <a:rPr lang="en-US" sz="2000" dirty="0" smtClean="0">
                <a:latin typeface="Times New Roman" pitchFamily="18" charset="0"/>
                <a:cs typeface="Times New Roman" pitchFamily="18" charset="0"/>
              </a:rPr>
              <a:t>/email- spam.aspx [Accessed 27 Aug. 20171</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G</a:t>
            </a:r>
            <a:r>
              <a:rPr lang="en-US" sz="2000" dirty="0" smtClean="0">
                <a:latin typeface="Times New Roman" pitchFamily="18" charset="0"/>
                <a:cs typeface="Times New Roman" pitchFamily="18" charset="0"/>
              </a:rPr>
              <a:t>. He, Spam Detection. 1st ed. 2007</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bot2</a:t>
            </a:r>
            <a:r>
              <a:rPr lang="en-US" sz="2000" dirty="0" smtClean="0">
                <a:latin typeface="Times New Roman" pitchFamily="18" charset="0"/>
                <a:cs typeface="Times New Roman" pitchFamily="18" charset="0"/>
              </a:rPr>
              <a:t>, V. (2017). Email Spam Filtering A python implementation with </a:t>
            </a:r>
            <a:r>
              <a:rPr lang="en-US" sz="2000" dirty="0" err="1" smtClean="0">
                <a:latin typeface="Times New Roman" pitchFamily="18" charset="0"/>
                <a:cs typeface="Times New Roman" pitchFamily="18" charset="0"/>
              </a:rPr>
              <a:t>scikit</a:t>
            </a:r>
            <a:r>
              <a:rPr lang="en-US" sz="2000" dirty="0" smtClean="0">
                <a:latin typeface="Times New Roman" pitchFamily="18" charset="0"/>
                <a:cs typeface="Times New Roman" pitchFamily="18" charset="0"/>
              </a:rPr>
              <a:t>-learn. [online] Machine Learning in Action. Available </a:t>
            </a:r>
            <a:r>
              <a:rPr lang="en-US" sz="2000" dirty="0" err="1" smtClean="0">
                <a:latin typeface="Times New Roman" pitchFamily="18" charset="0"/>
                <a:cs typeface="Times New Roman" pitchFamily="18" charset="0"/>
              </a:rPr>
              <a:t>at:https</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appliedmachinelearning.wordpress.com</a:t>
            </a:r>
            <a:r>
              <a:rPr lang="en-US" sz="2000" dirty="0" smtClean="0">
                <a:latin typeface="Times New Roman" pitchFamily="18" charset="0"/>
                <a:cs typeface="Times New Roman" pitchFamily="18" charset="0"/>
              </a:rPr>
              <a:t>/2017/01/23/email-spam- filter-python-</a:t>
            </a:r>
            <a:r>
              <a:rPr lang="en-US" sz="2000" dirty="0" err="1" smtClean="0">
                <a:latin typeface="Times New Roman" pitchFamily="18" charset="0"/>
                <a:cs typeface="Times New Roman" pitchFamily="18" charset="0"/>
              </a:rPr>
              <a:t>scikit</a:t>
            </a:r>
            <a:r>
              <a:rPr lang="en-US" sz="2000" dirty="0" smtClean="0">
                <a:latin typeface="Times New Roman" pitchFamily="18" charset="0"/>
                <a:cs typeface="Times New Roman" pitchFamily="18" charset="0"/>
              </a:rPr>
              <a:t>-learn/ [Accessed 30 Aug. 2017].</a:t>
            </a:r>
            <a:endParaRPr lang="en-US" sz="2000" dirty="0">
              <a:latin typeface="Times New Roman" pitchFamily="18" charset="0"/>
              <a:cs typeface="Times New Roman" pitchFamily="18" charset="0"/>
            </a:endParaRP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smtClean="0">
              <a:latin typeface="Cambria" pitchFamily="18" charset="0"/>
              <a:ea typeface="Cambria" pitchFamily="18" charset="0"/>
            </a:endParaRPr>
          </a:p>
        </p:txBody>
      </p:sp>
    </p:spTree>
    <p:extLst>
      <p:ext uri="{BB962C8B-B14F-4D97-AF65-F5344CB8AC3E}">
        <p14:creationId xmlns="" xmlns:p14="http://schemas.microsoft.com/office/powerpoint/2010/main" val="248742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57200" y="660399"/>
            <a:ext cx="8229600" cy="491729"/>
          </a:xfrm>
        </p:spPr>
        <p:txBody>
          <a:bodyPr>
            <a:normAutofit fontScale="90000"/>
          </a:bodyPr>
          <a:lstStyle/>
          <a:p>
            <a:r>
              <a:rPr lang="en-US" sz="3200" dirty="0"/>
              <a:t> </a:t>
            </a:r>
            <a:r>
              <a:rPr lang="en-US" sz="3200" b="1" dirty="0" smtClean="0">
                <a:latin typeface="Times New Roman" pitchFamily="18" charset="0"/>
                <a:cs typeface="Times New Roman" pitchFamily="18" charset="0"/>
              </a:rPr>
              <a:t>Appendix:</a:t>
            </a:r>
            <a:endParaRPr lang="en-US" sz="3000" b="1" dirty="0">
              <a:latin typeface="Times New Roman" pitchFamily="18" charset="0"/>
              <a:cs typeface="Times New Roman" pitchFamily="18" charset="0"/>
            </a:endParaRPr>
          </a:p>
        </p:txBody>
      </p:sp>
      <p:sp>
        <p:nvSpPr>
          <p:cNvPr id="6" name="Content Placeholder 5"/>
          <p:cNvSpPr>
            <a:spLocks noGrp="1"/>
          </p:cNvSpPr>
          <p:nvPr>
            <p:ph idx="1"/>
          </p:nvPr>
        </p:nvSpPr>
        <p:spPr>
          <a:xfrm>
            <a:off x="457200" y="1200150"/>
            <a:ext cx="8229600" cy="3943349"/>
          </a:xfrm>
        </p:spPr>
        <p:txBody>
          <a:bodyPr>
            <a:normAutofit fontScale="92500" lnSpcReduction="20000"/>
          </a:bodyPr>
          <a:lstStyle/>
          <a:p>
            <a:pPr>
              <a:buNone/>
            </a:pPr>
            <a:r>
              <a:rPr lang="en-US" sz="1100" dirty="0" smtClean="0">
                <a:latin typeface="Times New Roman" pitchFamily="18" charset="0"/>
                <a:cs typeface="Times New Roman" pitchFamily="18" charset="0"/>
              </a:rPr>
              <a:t>#include &lt;</a:t>
            </a:r>
            <a:r>
              <a:rPr lang="en-US" sz="1100" dirty="0" err="1" smtClean="0">
                <a:latin typeface="Times New Roman" pitchFamily="18" charset="0"/>
                <a:cs typeface="Times New Roman" pitchFamily="18" charset="0"/>
              </a:rPr>
              <a:t>stdio.h</a:t>
            </a:r>
            <a:r>
              <a:rPr lang="en-US" sz="1100" dirty="0" smtClean="0">
                <a:latin typeface="Times New Roman" pitchFamily="18" charset="0"/>
                <a:cs typeface="Times New Roman" pitchFamily="18" charset="0"/>
              </a:rPr>
              <a:t>&gt;</a:t>
            </a:r>
          </a:p>
          <a:p>
            <a:pPr>
              <a:buNone/>
            </a:pPr>
            <a:r>
              <a:rPr lang="en-US" sz="1100" dirty="0" smtClean="0">
                <a:latin typeface="Times New Roman" pitchFamily="18" charset="0"/>
                <a:cs typeface="Times New Roman" pitchFamily="18" charset="0"/>
              </a:rPr>
              <a:t>#include &lt;</a:t>
            </a:r>
            <a:r>
              <a:rPr lang="en-US" sz="1100" dirty="0" err="1" smtClean="0">
                <a:latin typeface="Times New Roman" pitchFamily="18" charset="0"/>
                <a:cs typeface="Times New Roman" pitchFamily="18" charset="0"/>
              </a:rPr>
              <a:t>string.h</a:t>
            </a:r>
            <a:r>
              <a:rPr lang="en-US" sz="1100" dirty="0" smtClean="0">
                <a:latin typeface="Times New Roman" pitchFamily="18" charset="0"/>
                <a:cs typeface="Times New Roman" pitchFamily="18" charset="0"/>
              </a:rPr>
              <a:t>&gt;</a:t>
            </a:r>
          </a:p>
          <a:p>
            <a:pPr>
              <a:buNone/>
            </a:pPr>
            <a:endParaRPr lang="en-US" sz="1100" dirty="0" smtClean="0">
              <a:latin typeface="Times New Roman" pitchFamily="18" charset="0"/>
              <a:cs typeface="Times New Roman" pitchFamily="18" charset="0"/>
            </a:endParaRPr>
          </a:p>
          <a:p>
            <a:pPr>
              <a:buNone/>
            </a:pPr>
            <a:r>
              <a:rPr lang="en-US" sz="1100" dirty="0" err="1" smtClean="0">
                <a:latin typeface="Times New Roman" pitchFamily="18" charset="0"/>
                <a:cs typeface="Times New Roman" pitchFamily="18" charset="0"/>
              </a:rPr>
              <a:t>int</a:t>
            </a:r>
            <a:r>
              <a:rPr lang="en-US" sz="1100" dirty="0" smtClean="0">
                <a:latin typeface="Times New Roman" pitchFamily="18" charset="0"/>
                <a:cs typeface="Times New Roman" pitchFamily="18" charset="0"/>
              </a:rPr>
              <a:t> main() {</a:t>
            </a:r>
          </a:p>
          <a:p>
            <a:pPr>
              <a:buNone/>
            </a:pPr>
            <a:r>
              <a:rPr lang="en-US" sz="1100" dirty="0" smtClean="0">
                <a:latin typeface="Times New Roman" pitchFamily="18" charset="0"/>
                <a:cs typeface="Times New Roman" pitchFamily="18" charset="0"/>
              </a:rPr>
              <a:t>    char email[1000];</a:t>
            </a:r>
          </a:p>
          <a:p>
            <a:pPr>
              <a:buNone/>
            </a:pPr>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int</a:t>
            </a:r>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spamCount</a:t>
            </a:r>
            <a:r>
              <a:rPr lang="en-US" sz="1100" dirty="0" smtClean="0">
                <a:latin typeface="Times New Roman" pitchFamily="18" charset="0"/>
                <a:cs typeface="Times New Roman" pitchFamily="18" charset="0"/>
              </a:rPr>
              <a:t> = 0;</a:t>
            </a:r>
          </a:p>
          <a:p>
            <a:pPr>
              <a:buNone/>
            </a:pPr>
            <a:endParaRPr lang="en-US" sz="1100" dirty="0" smtClean="0">
              <a:latin typeface="Times New Roman" pitchFamily="18" charset="0"/>
              <a:cs typeface="Times New Roman" pitchFamily="18" charset="0"/>
            </a:endParaRPr>
          </a:p>
          <a:p>
            <a:pPr>
              <a:buNone/>
            </a:pPr>
            <a:r>
              <a:rPr lang="en-US" sz="1100" dirty="0" smtClean="0">
                <a:latin typeface="Times New Roman" pitchFamily="18" charset="0"/>
                <a:cs typeface="Times New Roman" pitchFamily="18" charset="0"/>
              </a:rPr>
              <a:t>    // Get input email</a:t>
            </a:r>
          </a:p>
          <a:p>
            <a:pPr>
              <a:buNone/>
            </a:pPr>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printf</a:t>
            </a:r>
            <a:r>
              <a:rPr lang="en-US" sz="1100" dirty="0" smtClean="0">
                <a:latin typeface="Times New Roman" pitchFamily="18" charset="0"/>
                <a:cs typeface="Times New Roman" pitchFamily="18" charset="0"/>
              </a:rPr>
              <a:t>("Enter the email content: ");</a:t>
            </a:r>
          </a:p>
          <a:p>
            <a:pPr>
              <a:buNone/>
            </a:pPr>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fgets</a:t>
            </a:r>
            <a:r>
              <a:rPr lang="en-US" sz="1100" dirty="0" smtClean="0">
                <a:latin typeface="Times New Roman" pitchFamily="18" charset="0"/>
                <a:cs typeface="Times New Roman" pitchFamily="18" charset="0"/>
              </a:rPr>
              <a:t>(email, </a:t>
            </a:r>
            <a:r>
              <a:rPr lang="en-US" sz="1100" dirty="0" err="1" smtClean="0">
                <a:latin typeface="Times New Roman" pitchFamily="18" charset="0"/>
                <a:cs typeface="Times New Roman" pitchFamily="18" charset="0"/>
              </a:rPr>
              <a:t>sizeof</a:t>
            </a:r>
            <a:r>
              <a:rPr lang="en-US" sz="1100" dirty="0" smtClean="0">
                <a:latin typeface="Times New Roman" pitchFamily="18" charset="0"/>
                <a:cs typeface="Times New Roman" pitchFamily="18" charset="0"/>
              </a:rPr>
              <a:t>(email), </a:t>
            </a:r>
            <a:r>
              <a:rPr lang="en-US" sz="1100" dirty="0" err="1" smtClean="0">
                <a:latin typeface="Times New Roman" pitchFamily="18" charset="0"/>
                <a:cs typeface="Times New Roman" pitchFamily="18" charset="0"/>
              </a:rPr>
              <a:t>stdin</a:t>
            </a:r>
            <a:r>
              <a:rPr lang="en-US" sz="1100" dirty="0" smtClean="0">
                <a:latin typeface="Times New Roman" pitchFamily="18" charset="0"/>
                <a:cs typeface="Times New Roman" pitchFamily="18" charset="0"/>
              </a:rPr>
              <a:t>);</a:t>
            </a:r>
          </a:p>
          <a:p>
            <a:pPr>
              <a:buNone/>
            </a:pPr>
            <a:endParaRPr lang="en-US" sz="1100" dirty="0" smtClean="0">
              <a:latin typeface="Times New Roman" pitchFamily="18" charset="0"/>
              <a:cs typeface="Times New Roman" pitchFamily="18" charset="0"/>
            </a:endParaRPr>
          </a:p>
          <a:p>
            <a:pPr>
              <a:buNone/>
            </a:pPr>
            <a:r>
              <a:rPr lang="en-US" sz="1100" dirty="0" smtClean="0">
                <a:latin typeface="Times New Roman" pitchFamily="18" charset="0"/>
                <a:cs typeface="Times New Roman" pitchFamily="18" charset="0"/>
              </a:rPr>
              <a:t>    // Check for spam keywords</a:t>
            </a:r>
          </a:p>
          <a:p>
            <a:pPr>
              <a:buNone/>
            </a:pPr>
            <a:r>
              <a:rPr lang="en-US" sz="1100" dirty="0" smtClean="0">
                <a:latin typeface="Times New Roman" pitchFamily="18" charset="0"/>
                <a:cs typeface="Times New Roman" pitchFamily="18" charset="0"/>
              </a:rPr>
              <a:t>    if (</a:t>
            </a:r>
            <a:r>
              <a:rPr lang="en-US" sz="1100" dirty="0" err="1" smtClean="0">
                <a:latin typeface="Times New Roman" pitchFamily="18" charset="0"/>
                <a:cs typeface="Times New Roman" pitchFamily="18" charset="0"/>
              </a:rPr>
              <a:t>strstr</a:t>
            </a:r>
            <a:r>
              <a:rPr lang="en-US" sz="1100" dirty="0" smtClean="0">
                <a:latin typeface="Times New Roman" pitchFamily="18" charset="0"/>
                <a:cs typeface="Times New Roman" pitchFamily="18" charset="0"/>
              </a:rPr>
              <a:t>(email, "win") != NULL || </a:t>
            </a:r>
            <a:r>
              <a:rPr lang="en-US" sz="1100" dirty="0" err="1" smtClean="0">
                <a:latin typeface="Times New Roman" pitchFamily="18" charset="0"/>
                <a:cs typeface="Times New Roman" pitchFamily="18" charset="0"/>
              </a:rPr>
              <a:t>strstr</a:t>
            </a:r>
            <a:r>
              <a:rPr lang="en-US" sz="1100" dirty="0" smtClean="0">
                <a:latin typeface="Times New Roman" pitchFamily="18" charset="0"/>
                <a:cs typeface="Times New Roman" pitchFamily="18" charset="0"/>
              </a:rPr>
              <a:t>(email, "lottery") != NULL || </a:t>
            </a:r>
            <a:r>
              <a:rPr lang="en-US" sz="1100" dirty="0" err="1" smtClean="0">
                <a:latin typeface="Times New Roman" pitchFamily="18" charset="0"/>
                <a:cs typeface="Times New Roman" pitchFamily="18" charset="0"/>
              </a:rPr>
              <a:t>strstr</a:t>
            </a:r>
            <a:r>
              <a:rPr lang="en-US" sz="1100" dirty="0" smtClean="0">
                <a:latin typeface="Times New Roman" pitchFamily="18" charset="0"/>
                <a:cs typeface="Times New Roman" pitchFamily="18" charset="0"/>
              </a:rPr>
              <a:t>(email, "free") != NULL) {</a:t>
            </a:r>
          </a:p>
          <a:p>
            <a:pPr>
              <a:buNone/>
            </a:pPr>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spamCount</a:t>
            </a:r>
            <a:r>
              <a:rPr lang="en-US" sz="1100" dirty="0" smtClean="0">
                <a:latin typeface="Times New Roman" pitchFamily="18" charset="0"/>
                <a:cs typeface="Times New Roman" pitchFamily="18" charset="0"/>
              </a:rPr>
              <a:t>++;</a:t>
            </a:r>
          </a:p>
          <a:p>
            <a:pPr>
              <a:buNone/>
            </a:pPr>
            <a:r>
              <a:rPr lang="en-US" sz="1100" dirty="0" smtClean="0">
                <a:latin typeface="Times New Roman" pitchFamily="18" charset="0"/>
                <a:cs typeface="Times New Roman" pitchFamily="18" charset="0"/>
              </a:rPr>
              <a:t>    }</a:t>
            </a:r>
          </a:p>
          <a:p>
            <a:pPr>
              <a:buNone/>
            </a:pPr>
            <a:endParaRPr lang="en-US" sz="1100" dirty="0" smtClean="0">
              <a:latin typeface="Times New Roman" pitchFamily="18" charset="0"/>
              <a:cs typeface="Times New Roman" pitchFamily="18" charset="0"/>
            </a:endParaRPr>
          </a:p>
          <a:p>
            <a:pPr>
              <a:buNone/>
            </a:pPr>
            <a:r>
              <a:rPr lang="en-US" sz="1100" dirty="0" smtClean="0">
                <a:latin typeface="Times New Roman" pitchFamily="18" charset="0"/>
                <a:cs typeface="Times New Roman" pitchFamily="18" charset="0"/>
              </a:rPr>
              <a:t>    // Determine if email is spam or not</a:t>
            </a:r>
          </a:p>
          <a:p>
            <a:pPr>
              <a:buNone/>
            </a:pPr>
            <a:r>
              <a:rPr lang="en-US" sz="1100" dirty="0" smtClean="0">
                <a:latin typeface="Times New Roman" pitchFamily="18" charset="0"/>
                <a:cs typeface="Times New Roman" pitchFamily="18" charset="0"/>
              </a:rPr>
              <a:t>    if (</a:t>
            </a:r>
            <a:r>
              <a:rPr lang="en-US" sz="1100" dirty="0" err="1" smtClean="0">
                <a:latin typeface="Times New Roman" pitchFamily="18" charset="0"/>
                <a:cs typeface="Times New Roman" pitchFamily="18" charset="0"/>
              </a:rPr>
              <a:t>spamCount</a:t>
            </a:r>
            <a:r>
              <a:rPr lang="en-US" sz="1100" dirty="0" smtClean="0">
                <a:latin typeface="Times New Roman" pitchFamily="18" charset="0"/>
                <a:cs typeface="Times New Roman" pitchFamily="18" charset="0"/>
              </a:rPr>
              <a:t> &gt; 0) {</a:t>
            </a:r>
          </a:p>
          <a:p>
            <a:pPr>
              <a:buNone/>
            </a:pPr>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printf</a:t>
            </a:r>
            <a:r>
              <a:rPr lang="en-US" sz="1100" dirty="0" smtClean="0">
                <a:latin typeface="Times New Roman" pitchFamily="18" charset="0"/>
                <a:cs typeface="Times New Roman" pitchFamily="18" charset="0"/>
              </a:rPr>
              <a:t>("Spam email detected!\n");</a:t>
            </a:r>
          </a:p>
          <a:p>
            <a:pPr>
              <a:buNone/>
            </a:pPr>
            <a:r>
              <a:rPr lang="en-US" sz="1100" dirty="0" smtClean="0">
                <a:latin typeface="Times New Roman" pitchFamily="18" charset="0"/>
                <a:cs typeface="Times New Roman" pitchFamily="18" charset="0"/>
              </a:rPr>
              <a:t>    } else {</a:t>
            </a:r>
          </a:p>
          <a:p>
            <a:pPr>
              <a:buNone/>
            </a:pPr>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printf</a:t>
            </a:r>
            <a:r>
              <a:rPr lang="en-US" sz="1100" dirty="0" smtClean="0">
                <a:latin typeface="Times New Roman" pitchFamily="18" charset="0"/>
                <a:cs typeface="Times New Roman" pitchFamily="18" charset="0"/>
              </a:rPr>
              <a:t>("Legitimate email.\n");</a:t>
            </a:r>
          </a:p>
          <a:p>
            <a:pPr>
              <a:buNone/>
            </a:pPr>
            <a:r>
              <a:rPr lang="en-US" sz="1100" dirty="0" smtClean="0">
                <a:latin typeface="Times New Roman" pitchFamily="18" charset="0"/>
                <a:cs typeface="Times New Roman" pitchFamily="18" charset="0"/>
              </a:rPr>
              <a:t>    }</a:t>
            </a:r>
          </a:p>
          <a:p>
            <a:pPr>
              <a:buNone/>
            </a:pPr>
            <a:endParaRPr lang="en-US" sz="1100" dirty="0" smtClean="0">
              <a:latin typeface="Times New Roman" pitchFamily="18" charset="0"/>
              <a:cs typeface="Times New Roman" pitchFamily="18" charset="0"/>
            </a:endParaRPr>
          </a:p>
          <a:p>
            <a:pPr>
              <a:buNone/>
            </a:pPr>
            <a:r>
              <a:rPr lang="en-US" sz="1100" dirty="0" smtClean="0">
                <a:latin typeface="Times New Roman" pitchFamily="18" charset="0"/>
                <a:cs typeface="Times New Roman" pitchFamily="18" charset="0"/>
              </a:rPr>
              <a:t>    return 0;</a:t>
            </a:r>
          </a:p>
          <a:p>
            <a:pPr>
              <a:buNone/>
            </a:pPr>
            <a:r>
              <a:rPr lang="en-US" sz="1100" dirty="0" smtClean="0">
                <a:latin typeface="Times New Roman" pitchFamily="18" charset="0"/>
                <a:cs typeface="Times New Roman" pitchFamily="18" charset="0"/>
              </a:rPr>
              <a:t>}</a:t>
            </a:r>
            <a:endParaRPr lang="en-US" sz="1100" dirty="0">
              <a:latin typeface="Times New Roman" pitchFamily="18" charset="0"/>
              <a:cs typeface="Times New Roman" pitchFamily="18" charset="0"/>
            </a:endParaRP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smtClean="0">
              <a:latin typeface="Cambria" pitchFamily="18" charset="0"/>
              <a:ea typeface="Cambria" pitchFamily="18" charset="0"/>
            </a:endParaRPr>
          </a:p>
        </p:txBody>
      </p:sp>
    </p:spTree>
    <p:extLst>
      <p:ext uri="{BB962C8B-B14F-4D97-AF65-F5344CB8AC3E}">
        <p14:creationId xmlns="" xmlns:p14="http://schemas.microsoft.com/office/powerpoint/2010/main" val="2487427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45841" y="677241"/>
            <a:ext cx="8229600" cy="614548"/>
          </a:xfrm>
        </p:spPr>
        <p:txBody>
          <a:bodyPr/>
          <a:lstStyle/>
          <a:p>
            <a:r>
              <a:rPr lang="en-US" sz="3000" b="1" dirty="0">
                <a:latin typeface="Times New Roman" panose="02020603050405020304" pitchFamily="18" charset="0"/>
                <a:cs typeface="Times New Roman" panose="02020603050405020304" pitchFamily="18" charset="0"/>
              </a:rPr>
              <a:t>Introduction:</a:t>
            </a:r>
          </a:p>
        </p:txBody>
      </p:sp>
      <p:sp>
        <p:nvSpPr>
          <p:cNvPr id="8" name="Content Placeholder 7"/>
          <p:cNvSpPr>
            <a:spLocks noGrp="1"/>
          </p:cNvSpPr>
          <p:nvPr>
            <p:ph idx="1"/>
          </p:nvPr>
        </p:nvSpPr>
        <p:spPr>
          <a:xfrm>
            <a:off x="457200" y="1358901"/>
            <a:ext cx="8229600" cy="3394472"/>
          </a:xfrm>
        </p:spPr>
        <p:txBody>
          <a:bodyPr>
            <a:normAutofit/>
          </a:bodyPr>
          <a:lstStyle/>
          <a:p>
            <a:r>
              <a:rPr lang="en-US" sz="2000" dirty="0" smtClean="0">
                <a:latin typeface="Times New Roman" pitchFamily="18" charset="0"/>
                <a:cs typeface="Times New Roman" pitchFamily="18" charset="0"/>
              </a:rPr>
              <a:t>Spam emails can be not only annoying but </a:t>
            </a:r>
            <a:r>
              <a:rPr lang="en-US" sz="2000" dirty="0" smtClean="0">
                <a:latin typeface="Times New Roman" pitchFamily="18" charset="0"/>
                <a:cs typeface="Times New Roman" pitchFamily="18" charset="0"/>
              </a:rPr>
              <a:t>also </a:t>
            </a:r>
            <a:r>
              <a:rPr lang="en-US" sz="2000" dirty="0" smtClean="0">
                <a:latin typeface="Times New Roman" pitchFamily="18" charset="0"/>
                <a:cs typeface="Times New Roman" pitchFamily="18" charset="0"/>
              </a:rPr>
              <a:t>dangerous </a:t>
            </a:r>
            <a:r>
              <a:rPr lang="en-US" sz="2000" dirty="0" smtClean="0">
                <a:latin typeface="Times New Roman" pitchFamily="18" charset="0"/>
                <a:cs typeface="Times New Roman" pitchFamily="18" charset="0"/>
              </a:rPr>
              <a:t>to consumers.</a:t>
            </a:r>
          </a:p>
          <a:p>
            <a:r>
              <a:rPr lang="en-US" sz="2000" dirty="0" smtClean="0">
                <a:latin typeface="Times New Roman" pitchFamily="18" charset="0"/>
                <a:cs typeface="Times New Roman" pitchFamily="18" charset="0"/>
              </a:rPr>
              <a:t>Spam </a:t>
            </a:r>
            <a:r>
              <a:rPr lang="en-US" sz="2000" dirty="0" smtClean="0">
                <a:latin typeface="Times New Roman" pitchFamily="18" charset="0"/>
                <a:cs typeface="Times New Roman" pitchFamily="18" charset="0"/>
              </a:rPr>
              <a:t>emails can be defined </a:t>
            </a:r>
            <a:r>
              <a:rPr lang="en-US" sz="2000" dirty="0" smtClean="0">
                <a:latin typeface="Times New Roman" pitchFamily="18" charset="0"/>
                <a:cs typeface="Times New Roman" pitchFamily="18" charset="0"/>
              </a:rPr>
              <a:t>as:</a:t>
            </a:r>
          </a:p>
          <a:p>
            <a:r>
              <a:rPr lang="en-US" sz="2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Anonymity</a:t>
            </a:r>
          </a:p>
          <a:p>
            <a:r>
              <a:rPr lang="en-US" sz="2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Mass </a:t>
            </a:r>
            <a:r>
              <a:rPr lang="en-US" sz="2000" dirty="0" smtClean="0">
                <a:latin typeface="Times New Roman" pitchFamily="18" charset="0"/>
                <a:cs typeface="Times New Roman" pitchFamily="18" charset="0"/>
              </a:rPr>
              <a:t>Mailings</a:t>
            </a:r>
          </a:p>
          <a:p>
            <a:r>
              <a:rPr lang="en-US" sz="2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Unsolicited</a:t>
            </a:r>
          </a:p>
          <a:p>
            <a:r>
              <a:rPr lang="en-US" sz="2000" dirty="0" smtClean="0">
                <a:latin typeface="Times New Roman" pitchFamily="18" charset="0"/>
                <a:cs typeface="Times New Roman" pitchFamily="18" charset="0"/>
              </a:rPr>
              <a:t>Spam </a:t>
            </a:r>
            <a:r>
              <a:rPr lang="en-US" sz="2000" dirty="0" smtClean="0">
                <a:latin typeface="Times New Roman" pitchFamily="18" charset="0"/>
                <a:cs typeface="Times New Roman" pitchFamily="18" charset="0"/>
              </a:rPr>
              <a:t>email are message randomly sent to multiple address by all sorts of groups, but mostly lazy advertisers and criminals who wish to lead you to phishing sites.</a:t>
            </a:r>
            <a:endParaRPr lang="en-US" sz="2000" dirty="0">
              <a:latin typeface="Times New Roman" pitchFamily="18" charset="0"/>
              <a:cs typeface="Times New Roman" pitchFamily="18" charset="0"/>
            </a:endParaRP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smtClean="0">
              <a:latin typeface="Cambria" pitchFamily="18" charset="0"/>
              <a:ea typeface="Cambria" pitchFamily="18" charset="0"/>
            </a:endParaRPr>
          </a:p>
        </p:txBody>
      </p:sp>
    </p:spTree>
    <p:extLst>
      <p:ext uri="{BB962C8B-B14F-4D97-AF65-F5344CB8AC3E}">
        <p14:creationId xmlns="" xmlns:p14="http://schemas.microsoft.com/office/powerpoint/2010/main" val="102445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57200" y="597865"/>
            <a:ext cx="8229600" cy="708421"/>
          </a:xfrm>
        </p:spPr>
        <p:txBody>
          <a:bodyPr/>
          <a:lstStyle/>
          <a:p>
            <a:pPr algn="ctr"/>
            <a:r>
              <a:rPr lang="en-US" sz="3000" b="1" dirty="0">
                <a:latin typeface="Times New Roman" panose="02020603050405020304" pitchFamily="18" charset="0"/>
                <a:cs typeface="Times New Roman" panose="02020603050405020304" pitchFamily="18" charset="0"/>
              </a:rPr>
              <a:t>Rationale and Relevance</a:t>
            </a:r>
            <a:r>
              <a:rPr lang="en-US" sz="3000" b="1" dirty="0" smtClean="0">
                <a:latin typeface="Times New Roman" panose="02020603050405020304" pitchFamily="18" charset="0"/>
                <a:cs typeface="Times New Roman" panose="02020603050405020304" pitchFamily="18" charset="0"/>
              </a:rPr>
              <a:t>:</a:t>
            </a:r>
            <a:endParaRPr lang="en-US" sz="3000" dirty="0">
              <a:latin typeface="Times New Roman" pitchFamily="18" charset="0"/>
              <a:cs typeface="Times New Roman" pitchFamily="18" charset="0"/>
            </a:endParaRP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smtClean="0">
              <a:latin typeface="Cambria" pitchFamily="18" charset="0"/>
              <a:ea typeface="Cambria" pitchFamily="18" charset="0"/>
            </a:endParaRPr>
          </a:p>
        </p:txBody>
      </p:sp>
      <p:sp>
        <p:nvSpPr>
          <p:cNvPr id="9" name="Content Placeholder 8"/>
          <p:cNvSpPr>
            <a:spLocks noGrp="1"/>
          </p:cNvSpPr>
          <p:nvPr>
            <p:ph idx="1"/>
          </p:nvPr>
        </p:nvSpPr>
        <p:spPr>
          <a:xfrm>
            <a:off x="457200" y="1200150"/>
            <a:ext cx="8229600" cy="3943349"/>
          </a:xfrm>
        </p:spPr>
        <p:txBody>
          <a:bodyPr>
            <a:noAutofit/>
          </a:bodyPr>
          <a:lstStyle/>
          <a:p>
            <a:pPr algn="just"/>
            <a:r>
              <a:rPr lang="en-US" sz="2000" b="1" dirty="0" smtClean="0">
                <a:latin typeface="Times New Roman" pitchFamily="18" charset="0"/>
                <a:cs typeface="Times New Roman" pitchFamily="18" charset="0"/>
              </a:rPr>
              <a:t>Email Security: </a:t>
            </a:r>
            <a:r>
              <a:rPr lang="en-US" sz="2000" dirty="0" smtClean="0">
                <a:latin typeface="Times New Roman" pitchFamily="18" charset="0"/>
                <a:cs typeface="Times New Roman" pitchFamily="18" charset="0"/>
              </a:rPr>
              <a:t>Spam email detection is directly related to ensuring the security of email communication systems. By accurately identifying and filtering out spam emails, email users are protected from various security threats such as phishing scams, malware distribution, and fraudulent activities.</a:t>
            </a:r>
          </a:p>
          <a:p>
            <a:pPr algn="just"/>
            <a:r>
              <a:rPr lang="en-US" sz="2000" b="1" dirty="0" smtClean="0">
                <a:latin typeface="Times New Roman" pitchFamily="18" charset="0"/>
                <a:cs typeface="Times New Roman" pitchFamily="18" charset="0"/>
              </a:rPr>
              <a:t>User Experience: </a:t>
            </a:r>
            <a:r>
              <a:rPr lang="en-US" sz="2000" dirty="0" smtClean="0">
                <a:latin typeface="Times New Roman" pitchFamily="18" charset="0"/>
                <a:cs typeface="Times New Roman" pitchFamily="18" charset="0"/>
              </a:rPr>
              <a:t>Spam email detection is relevant for improving user experience by reducing the clutter and distraction caused by unwanted emails in users' inboxes. By effectively filtering out spam emails, users can focus on important emails and enhance their productivity.</a:t>
            </a:r>
          </a:p>
          <a:p>
            <a:pPr algn="just"/>
            <a:r>
              <a:rPr lang="en-US" sz="2000" b="1" dirty="0" smtClean="0">
                <a:latin typeface="Times New Roman" pitchFamily="18" charset="0"/>
                <a:cs typeface="Times New Roman" pitchFamily="18" charset="0"/>
              </a:rPr>
              <a:t>Data Privacy: </a:t>
            </a:r>
            <a:r>
              <a:rPr lang="en-US" sz="2000" dirty="0" smtClean="0">
                <a:latin typeface="Times New Roman" pitchFamily="18" charset="0"/>
                <a:cs typeface="Times New Roman" pitchFamily="18" charset="0"/>
              </a:rPr>
              <a:t>Spam email detection plays a role in safeguarding users' data privacy by preventing unauthorized access to sensitive information through phishing attacks and other malicious activities conducted via email.</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48742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59534" y="0"/>
            <a:ext cx="7372441" cy="663718"/>
          </a:xfrm>
          <a:prstGeom prst="rect">
            <a:avLst/>
          </a:prstGeom>
        </p:spPr>
      </p:pic>
      <p:sp>
        <p:nvSpPr>
          <p:cNvPr id="5" name="Title 1"/>
          <p:cNvSpPr>
            <a:spLocks noGrp="1"/>
          </p:cNvSpPr>
          <p:nvPr>
            <p:ph type="title"/>
          </p:nvPr>
        </p:nvSpPr>
        <p:spPr>
          <a:xfrm>
            <a:off x="457200" y="624745"/>
            <a:ext cx="8229600" cy="438483"/>
          </a:xfrm>
        </p:spPr>
        <p:txBody>
          <a:bodyPr>
            <a:normAutofit fontScale="90000"/>
          </a:bodyPr>
          <a:lstStyle/>
          <a:p>
            <a:pPr algn="ctr"/>
            <a:r>
              <a:rPr lang="en-US" sz="3200" b="1" dirty="0">
                <a:latin typeface="Times New Roman" pitchFamily="18" charset="0"/>
                <a:cs typeface="Times New Roman" pitchFamily="18" charset="0"/>
              </a:rPr>
              <a:t>Abstract:</a:t>
            </a:r>
            <a:endParaRPr lang="en-US" sz="3200" dirty="0">
              <a:latin typeface="Times New Roman" pitchFamily="18" charset="0"/>
              <a:cs typeface="Times New Roman" pitchFamily="18" charset="0"/>
            </a:endParaRPr>
          </a:p>
        </p:txBody>
      </p:sp>
      <p:sp>
        <p:nvSpPr>
          <p:cNvPr id="6" name="Content Placeholder 5"/>
          <p:cNvSpPr>
            <a:spLocks noGrp="1"/>
          </p:cNvSpPr>
          <p:nvPr>
            <p:ph idx="1"/>
          </p:nvPr>
        </p:nvSpPr>
        <p:spPr>
          <a:xfrm>
            <a:off x="457200" y="1334683"/>
            <a:ext cx="8229600" cy="3170786"/>
          </a:xfrm>
        </p:spPr>
        <p:txBody>
          <a:bodyPr>
            <a:normAutofit lnSpcReduction="10000"/>
          </a:bodyPr>
          <a:lstStyle/>
          <a:p>
            <a:pPr algn="just"/>
            <a:r>
              <a:rPr lang="en-US" sz="2000" dirty="0" smtClean="0">
                <a:latin typeface="Times New Roman" pitchFamily="18" charset="0"/>
                <a:cs typeface="Times New Roman" pitchFamily="18" charset="0"/>
              </a:rPr>
              <a:t>To control the spam email issues and resolve by  </a:t>
            </a:r>
            <a:r>
              <a:rPr lang="en-US" sz="2000" dirty="0" smtClean="0">
                <a:latin typeface="Times New Roman" pitchFamily="18" charset="0"/>
                <a:cs typeface="Times New Roman" pitchFamily="18" charset="0"/>
              </a:rPr>
              <a:t>classification</a:t>
            </a:r>
          </a:p>
          <a:p>
            <a:pPr algn="just"/>
            <a:r>
              <a:rPr lang="en-US" sz="2000" dirty="0" smtClean="0">
                <a:latin typeface="Times New Roman" pitchFamily="18" charset="0"/>
                <a:cs typeface="Times New Roman" pitchFamily="18" charset="0"/>
              </a:rPr>
              <a:t>spam emails are thereat to use in several ways such as security risk and information over </a:t>
            </a:r>
            <a:r>
              <a:rPr lang="en-US" sz="2000" dirty="0" smtClean="0">
                <a:latin typeface="Times New Roman" pitchFamily="18" charset="0"/>
                <a:cs typeface="Times New Roman" pitchFamily="18" charset="0"/>
              </a:rPr>
              <a:t>load</a:t>
            </a:r>
          </a:p>
          <a:p>
            <a:pPr algn="just"/>
            <a:r>
              <a:rPr lang="en-US" sz="2000" dirty="0" smtClean="0">
                <a:latin typeface="Times New Roman" pitchFamily="18" charset="0"/>
                <a:cs typeface="Times New Roman" pitchFamily="18" charset="0"/>
              </a:rPr>
              <a:t>This research aims to develop an effective system for automatically detecting and filtering out spam emails from legitimate ones</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A diverse dataset containing a mixture of spam and legitimate emails is gathered from various sources, reflecting real-world email communication scenarios</a:t>
            </a:r>
            <a:r>
              <a:rPr lang="en-US" sz="2000" dirty="0" smtClean="0">
                <a:latin typeface="Times New Roman" pitchFamily="18" charset="0"/>
                <a:cs typeface="Times New Roman" pitchFamily="18" charset="0"/>
              </a:rPr>
              <a:t>.</a:t>
            </a:r>
          </a:p>
          <a:p>
            <a:pPr algn="just"/>
            <a:r>
              <a:rPr lang="en-US" sz="1800" b="1" dirty="0" smtClean="0">
                <a:latin typeface="Times New Roman" pitchFamily="18" charset="0"/>
                <a:cs typeface="Times New Roman" pitchFamily="18" charset="0"/>
              </a:rPr>
              <a:t>KEYWORDS</a:t>
            </a:r>
            <a:r>
              <a:rPr lang="en-US" sz="18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Spam email, Email classification, Spam detection, Email </a:t>
            </a:r>
            <a:r>
              <a:rPr lang="en-US" sz="2000" dirty="0" smtClean="0">
                <a:latin typeface="Times New Roman" pitchFamily="18" charset="0"/>
                <a:cs typeface="Times New Roman" pitchFamily="18" charset="0"/>
              </a:rPr>
              <a:t>filtering</a:t>
            </a:r>
            <a:endParaRPr lang="en-US" sz="2000" dirty="0">
              <a:latin typeface="Times New Roman" pitchFamily="18" charset="0"/>
              <a:cs typeface="Times New Roman" pitchFamily="18" charset="0"/>
            </a:endParaRP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smtClean="0">
              <a:latin typeface="Cambria" pitchFamily="18" charset="0"/>
              <a:ea typeface="Cambria" pitchFamily="18" charset="0"/>
            </a:endParaRPr>
          </a:p>
        </p:txBody>
      </p:sp>
    </p:spTree>
    <p:extLst>
      <p:ext uri="{BB962C8B-B14F-4D97-AF65-F5344CB8AC3E}">
        <p14:creationId xmlns="" xmlns:p14="http://schemas.microsoft.com/office/powerpoint/2010/main" val="2493499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57200" y="641784"/>
            <a:ext cx="8229600" cy="533873"/>
          </a:xfrm>
        </p:spPr>
        <p:txBody>
          <a:bodyPr>
            <a:normAutofit/>
          </a:bodyPr>
          <a:lstStyle/>
          <a:p>
            <a:pPr algn="ctr"/>
            <a:r>
              <a:rPr lang="en-US" sz="2400" b="1" dirty="0" smtClean="0">
                <a:latin typeface="Times New Roman" pitchFamily="18" charset="0"/>
                <a:cs typeface="Times New Roman" pitchFamily="18" charset="0"/>
              </a:rPr>
              <a:t>Objectives </a:t>
            </a:r>
            <a:r>
              <a:rPr lang="en-US" sz="2400" b="1" dirty="0">
                <a:latin typeface="Times New Roman" pitchFamily="18" charset="0"/>
                <a:cs typeface="Times New Roman" pitchFamily="18" charset="0"/>
              </a:rPr>
              <a:t>of the </a:t>
            </a:r>
            <a:r>
              <a:rPr lang="en-US" sz="2400" b="1" dirty="0" smtClean="0">
                <a:latin typeface="Times New Roman" pitchFamily="18" charset="0"/>
                <a:cs typeface="Times New Roman" pitchFamily="18" charset="0"/>
              </a:rPr>
              <a:t>Project:</a:t>
            </a:r>
            <a:endParaRPr lang="en-US" sz="2400" dirty="0">
              <a:latin typeface="Times New Roman" pitchFamily="18" charset="0"/>
              <a:cs typeface="Times New Roman" pitchFamily="18" charset="0"/>
            </a:endParaRPr>
          </a:p>
        </p:txBody>
      </p:sp>
      <p:sp>
        <p:nvSpPr>
          <p:cNvPr id="9" name="Content Placeholder 8"/>
          <p:cNvSpPr>
            <a:spLocks noGrp="1"/>
          </p:cNvSpPr>
          <p:nvPr>
            <p:ph idx="1"/>
          </p:nvPr>
        </p:nvSpPr>
        <p:spPr/>
        <p:txBody>
          <a:bodyPr>
            <a:normAutofit/>
          </a:bodyPr>
          <a:lstStyle/>
          <a:p>
            <a:r>
              <a:rPr lang="en-US" sz="2000" dirty="0" smtClean="0">
                <a:latin typeface="Times New Roman" pitchFamily="18" charset="0"/>
                <a:cs typeface="Times New Roman" pitchFamily="18" charset="0"/>
              </a:rPr>
              <a:t>The objective of identification of Spam e-mails </a:t>
            </a:r>
            <a:r>
              <a:rPr lang="en-US" sz="2000" dirty="0" smtClean="0">
                <a:latin typeface="Times New Roman" pitchFamily="18" charset="0"/>
                <a:cs typeface="Times New Roman" pitchFamily="18" charset="0"/>
              </a:rPr>
              <a:t>are:</a:t>
            </a:r>
          </a:p>
          <a:p>
            <a:r>
              <a:rPr lang="en-US" sz="2000" dirty="0" smtClean="0">
                <a:latin typeface="Times New Roman" pitchFamily="18" charset="0"/>
                <a:cs typeface="Times New Roman" pitchFamily="18" charset="0"/>
              </a:rPr>
              <a:t>To </a:t>
            </a:r>
            <a:r>
              <a:rPr lang="en-US" sz="2000" dirty="0" smtClean="0">
                <a:latin typeface="Times New Roman" pitchFamily="18" charset="0"/>
                <a:cs typeface="Times New Roman" pitchFamily="18" charset="0"/>
              </a:rPr>
              <a:t>give knowledge to the user about the fake e-mails </a:t>
            </a:r>
            <a:r>
              <a:rPr lang="en-US" sz="2000" dirty="0" smtClean="0">
                <a:latin typeface="Times New Roman" pitchFamily="18" charset="0"/>
                <a:cs typeface="Times New Roman" pitchFamily="18" charset="0"/>
              </a:rPr>
              <a:t>and relevant e-mails</a:t>
            </a:r>
          </a:p>
          <a:p>
            <a:r>
              <a:rPr lang="en-US" sz="2000" dirty="0" smtClean="0">
                <a:latin typeface="Times New Roman" pitchFamily="18" charset="0"/>
                <a:cs typeface="Times New Roman" pitchFamily="18" charset="0"/>
              </a:rPr>
              <a:t>To </a:t>
            </a:r>
            <a:r>
              <a:rPr lang="en-US" sz="2000" dirty="0" smtClean="0">
                <a:latin typeface="Times New Roman" pitchFamily="18" charset="0"/>
                <a:cs typeface="Times New Roman" pitchFamily="18" charset="0"/>
              </a:rPr>
              <a:t>classify that mail spam or </a:t>
            </a:r>
            <a:r>
              <a:rPr lang="en-US" sz="2000" dirty="0" smtClean="0">
                <a:latin typeface="Times New Roman" pitchFamily="18" charset="0"/>
                <a:cs typeface="Times New Roman" pitchFamily="18" charset="0"/>
              </a:rPr>
              <a:t>not</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7" name="Content Placeholder 2"/>
          <p:cNvSpPr txBox="1">
            <a:spLocks/>
          </p:cNvSpPr>
          <p:nvPr/>
        </p:nvSpPr>
        <p:spPr>
          <a:xfrm>
            <a:off x="654095" y="1628566"/>
            <a:ext cx="7942600" cy="1368264"/>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smtClean="0">
              <a:latin typeface="Cambria" pitchFamily="18" charset="0"/>
              <a:ea typeface="Cambria" pitchFamily="18" charset="0"/>
            </a:endParaRPr>
          </a:p>
        </p:txBody>
      </p:sp>
      <p:sp>
        <p:nvSpPr>
          <p:cNvPr id="6" name="Title 1"/>
          <p:cNvSpPr txBox="1">
            <a:spLocks/>
          </p:cNvSpPr>
          <p:nvPr/>
        </p:nvSpPr>
        <p:spPr>
          <a:xfrm>
            <a:off x="337047" y="2163102"/>
            <a:ext cx="8229240" cy="2650198"/>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Times New Roman" pitchFamily="18" charset="0"/>
                <a:cs typeface="Times New Roman" pitchFamily="18" charset="0"/>
              </a:rPr>
              <a:t>Applications of the Project</a:t>
            </a:r>
            <a:r>
              <a:rPr lang="en-US" sz="2400" b="1" dirty="0" smtClean="0">
                <a:latin typeface="Times New Roman" pitchFamily="18" charset="0"/>
                <a:cs typeface="Times New Roman" pitchFamily="18" charset="0"/>
              </a:rPr>
              <a:t>:</a:t>
            </a:r>
          </a:p>
          <a:p>
            <a:pPr algn="ctr"/>
            <a:endParaRPr lang="en-US" sz="1800" b="1" dirty="0" smtClean="0">
              <a:latin typeface="Times New Roman" pitchFamily="18" charset="0"/>
              <a:cs typeface="Times New Roman" pitchFamily="18" charset="0"/>
            </a:endParaRPr>
          </a:p>
          <a:p>
            <a:pPr algn="just"/>
            <a:r>
              <a:rPr lang="en-US" sz="1800" b="1" dirty="0" smtClean="0">
                <a:latin typeface="Times New Roman" pitchFamily="18" charset="0"/>
                <a:cs typeface="Times New Roman" pitchFamily="18" charset="0"/>
              </a:rPr>
              <a:t>Mobile </a:t>
            </a:r>
            <a:r>
              <a:rPr lang="en-US" sz="1800" b="1" dirty="0" smtClean="0">
                <a:latin typeface="Times New Roman" pitchFamily="18" charset="0"/>
                <a:cs typeface="Times New Roman" pitchFamily="18" charset="0"/>
              </a:rPr>
              <a:t>Applications: </a:t>
            </a:r>
            <a:endParaRPr lang="en-US" sz="1800" b="1"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Integration </a:t>
            </a:r>
            <a:r>
              <a:rPr lang="en-US" sz="2000" dirty="0" smtClean="0">
                <a:latin typeface="Times New Roman" pitchFamily="18" charset="0"/>
                <a:cs typeface="Times New Roman" pitchFamily="18" charset="0"/>
              </a:rPr>
              <a:t>into mobile email applications to provide users with real-time spam detection and filtering capabilities on </a:t>
            </a:r>
            <a:r>
              <a:rPr lang="en-US" sz="2000" dirty="0" smtClean="0">
                <a:latin typeface="Times New Roman" pitchFamily="18" charset="0"/>
                <a:cs typeface="Times New Roman" pitchFamily="18" charset="0"/>
              </a:rPr>
              <a:t>their </a:t>
            </a:r>
            <a:r>
              <a:rPr lang="en-US" sz="2000" dirty="0" err="1" smtClean="0">
                <a:latin typeface="Times New Roman" pitchFamily="18" charset="0"/>
                <a:cs typeface="Times New Roman" pitchFamily="18" charset="0"/>
              </a:rPr>
              <a:t>smartphones</a:t>
            </a:r>
            <a:r>
              <a:rPr lang="en-US" sz="2000" dirty="0" smtClean="0">
                <a:latin typeface="Times New Roman" pitchFamily="18" charset="0"/>
                <a:cs typeface="Times New Roman" pitchFamily="18" charset="0"/>
              </a:rPr>
              <a:t> and tablets</a:t>
            </a:r>
            <a:r>
              <a:rPr lang="en-US" sz="2000" dirty="0" smtClean="0">
                <a:latin typeface="Times New Roman" pitchFamily="18" charset="0"/>
                <a:cs typeface="Times New Roman" pitchFamily="18" charset="0"/>
              </a:rPr>
              <a:t>.</a:t>
            </a:r>
          </a:p>
          <a:p>
            <a:pPr algn="just"/>
            <a:r>
              <a:rPr lang="en-US" sz="1800" b="1" dirty="0" smtClean="0">
                <a:latin typeface="Times New Roman" pitchFamily="18" charset="0"/>
                <a:cs typeface="Times New Roman" pitchFamily="18" charset="0"/>
              </a:rPr>
              <a:t>Marketing Campaigns: </a:t>
            </a:r>
            <a:endParaRPr lang="en-US" sz="1800" b="1"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Utilization </a:t>
            </a:r>
            <a:r>
              <a:rPr lang="en-US" sz="2000" dirty="0" smtClean="0">
                <a:latin typeface="Times New Roman" pitchFamily="18" charset="0"/>
                <a:cs typeface="Times New Roman" pitchFamily="18" charset="0"/>
              </a:rPr>
              <a:t>in marketing automation platforms to ensure that promotional emails comply with anti-spam regulations and are targeted effectively to legitimate recipients.</a:t>
            </a:r>
            <a:endParaRPr lang="en-US" sz="2000" dirty="0" smtClean="0">
              <a:latin typeface="Times New Roman" pitchFamily="18" charset="0"/>
              <a:cs typeface="Times New Roman" pitchFamily="18" charset="0"/>
            </a:endParaRPr>
          </a:p>
        </p:txBody>
      </p:sp>
      <p:sp>
        <p:nvSpPr>
          <p:cNvPr id="8" name="Content Placeholder 2"/>
          <p:cNvSpPr txBox="1">
            <a:spLocks/>
          </p:cNvSpPr>
          <p:nvPr/>
        </p:nvSpPr>
        <p:spPr>
          <a:xfrm>
            <a:off x="505095" y="3433353"/>
            <a:ext cx="7942600" cy="1368264"/>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smtClean="0">
              <a:latin typeface="Cambria" pitchFamily="18" charset="0"/>
              <a:ea typeface="Cambria" pitchFamily="18" charset="0"/>
            </a:endParaRPr>
          </a:p>
        </p:txBody>
      </p:sp>
    </p:spTree>
    <p:extLst>
      <p:ext uri="{BB962C8B-B14F-4D97-AF65-F5344CB8AC3E}">
        <p14:creationId xmlns="" xmlns:p14="http://schemas.microsoft.com/office/powerpoint/2010/main" val="248742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45841" y="795129"/>
            <a:ext cx="8229600" cy="512317"/>
          </a:xfrm>
        </p:spPr>
        <p:txBody>
          <a:bodyPr>
            <a:normAutofit fontScale="90000"/>
          </a:bodyPr>
          <a:lstStyle/>
          <a:p>
            <a:r>
              <a:rPr lang="en-US" sz="3000" b="1" dirty="0">
                <a:latin typeface="Times New Roman" panose="02020603050405020304" pitchFamily="18" charset="0"/>
                <a:cs typeface="Times New Roman" panose="02020603050405020304" pitchFamily="18" charset="0"/>
              </a:rPr>
              <a:t>Procedures and </a:t>
            </a:r>
            <a:r>
              <a:rPr lang="en-US" sz="3000" b="1" dirty="0" smtClean="0">
                <a:latin typeface="Times New Roman" panose="02020603050405020304" pitchFamily="18" charset="0"/>
                <a:cs typeface="Times New Roman" panose="02020603050405020304" pitchFamily="18" charset="0"/>
              </a:rPr>
              <a:t>Methodology:</a:t>
            </a:r>
            <a:endParaRPr lang="en-US" sz="3000" dirty="0">
              <a:latin typeface="Times New Roman" pitchFamily="18" charset="0"/>
              <a:cs typeface="Times New Roman" pitchFamily="18" charset="0"/>
            </a:endParaRPr>
          </a:p>
        </p:txBody>
      </p:sp>
      <p:sp>
        <p:nvSpPr>
          <p:cNvPr id="6" name="Content Placeholder 5"/>
          <p:cNvSpPr>
            <a:spLocks noGrp="1"/>
          </p:cNvSpPr>
          <p:nvPr>
            <p:ph idx="1"/>
          </p:nvPr>
        </p:nvSpPr>
        <p:spPr>
          <a:xfrm>
            <a:off x="457200" y="1539145"/>
            <a:ext cx="8229600" cy="3055478"/>
          </a:xfrm>
        </p:spPr>
        <p:txBody>
          <a:bodyPr>
            <a:normAutofit/>
          </a:bodyPr>
          <a:lstStyle/>
          <a:p>
            <a:r>
              <a:rPr lang="en-US" sz="2000" dirty="0" smtClean="0">
                <a:latin typeface="Times New Roman" pitchFamily="18" charset="0"/>
                <a:cs typeface="Times New Roman" pitchFamily="18" charset="0"/>
              </a:rPr>
              <a:t>Problem Definition and Scope</a:t>
            </a:r>
          </a:p>
          <a:p>
            <a:r>
              <a:rPr lang="en-US" sz="2000" dirty="0" smtClean="0">
                <a:latin typeface="Times New Roman" pitchFamily="18" charset="0"/>
                <a:cs typeface="Times New Roman" pitchFamily="18" charset="0"/>
              </a:rPr>
              <a:t>Data Collection and Preprocessing</a:t>
            </a:r>
          </a:p>
          <a:p>
            <a:r>
              <a:rPr lang="en-US" sz="2000" dirty="0" smtClean="0">
                <a:latin typeface="Times New Roman" pitchFamily="18" charset="0"/>
                <a:cs typeface="Times New Roman" pitchFamily="18" charset="0"/>
              </a:rPr>
              <a:t>Feature Extraction</a:t>
            </a:r>
          </a:p>
          <a:p>
            <a:r>
              <a:rPr lang="en-US" sz="2000" dirty="0" smtClean="0">
                <a:latin typeface="Times New Roman" pitchFamily="18" charset="0"/>
                <a:cs typeface="Times New Roman" pitchFamily="18" charset="0"/>
              </a:rPr>
              <a:t>Monitoring and Maintenance</a:t>
            </a:r>
          </a:p>
          <a:p>
            <a:r>
              <a:rPr lang="en-US" sz="2000" dirty="0" smtClean="0">
                <a:latin typeface="Times New Roman" pitchFamily="18" charset="0"/>
                <a:cs typeface="Times New Roman" pitchFamily="18" charset="0"/>
              </a:rPr>
              <a:t>Documentation and Reporting</a:t>
            </a:r>
          </a:p>
          <a:p>
            <a:r>
              <a:rPr lang="en-US" sz="2000" dirty="0" smtClean="0">
                <a:latin typeface="Times New Roman" pitchFamily="18" charset="0"/>
                <a:cs typeface="Times New Roman" pitchFamily="18" charset="0"/>
              </a:rPr>
              <a:t>Model Evaluation and Validation</a:t>
            </a:r>
            <a:endParaRPr lang="en-US" sz="2000" dirty="0">
              <a:latin typeface="Times New Roman" pitchFamily="18" charset="0"/>
              <a:cs typeface="Times New Roman" pitchFamily="18" charset="0"/>
            </a:endParaRP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smtClean="0">
              <a:latin typeface="Cambria" pitchFamily="18" charset="0"/>
              <a:ea typeface="Cambria" pitchFamily="18" charset="0"/>
            </a:endParaRPr>
          </a:p>
        </p:txBody>
      </p:sp>
      <p:pic>
        <p:nvPicPr>
          <p:cNvPr id="32769" name="Picture 1"/>
          <p:cNvPicPr>
            <a:picLocks noChangeAspect="1" noChangeArrowheads="1"/>
          </p:cNvPicPr>
          <p:nvPr/>
        </p:nvPicPr>
        <p:blipFill>
          <a:blip r:embed="rId3"/>
          <a:srcRect/>
          <a:stretch>
            <a:fillRect/>
          </a:stretch>
        </p:blipFill>
        <p:spPr bwMode="auto">
          <a:xfrm>
            <a:off x="4473467" y="1413191"/>
            <a:ext cx="3990975" cy="2419350"/>
          </a:xfrm>
          <a:prstGeom prst="rect">
            <a:avLst/>
          </a:prstGeom>
          <a:noFill/>
          <a:ln w="9525">
            <a:noFill/>
            <a:miter lim="800000"/>
            <a:headEnd/>
            <a:tailEnd/>
          </a:ln>
          <a:effectLst/>
        </p:spPr>
      </p:pic>
    </p:spTree>
    <p:extLst>
      <p:ext uri="{BB962C8B-B14F-4D97-AF65-F5344CB8AC3E}">
        <p14:creationId xmlns="" xmlns:p14="http://schemas.microsoft.com/office/powerpoint/2010/main" val="2487427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537778" y="732655"/>
            <a:ext cx="7886700" cy="283975"/>
          </a:xfrm>
          <a:prstGeom prst="rect">
            <a:avLst/>
          </a:prstGeom>
        </p:spPr>
        <p:txBody>
          <a:bodyPr spcFirstLastPara="1" wrap="square" lIns="68575" tIns="34275" rIns="68575" bIns="34275" anchor="ctr" anchorCtr="0">
            <a:noAutofit/>
          </a:bodyPr>
          <a:lstStyle/>
          <a:p>
            <a:pPr algn="ctr"/>
            <a:r>
              <a:rPr lang="en-US" sz="2800" b="1" cap="small" dirty="0" smtClean="0">
                <a:latin typeface="Times New Roman" pitchFamily="18" charset="0"/>
                <a:cs typeface="Times New Roman" pitchFamily="18" charset="0"/>
              </a:rPr>
              <a:t>Project Requirements</a:t>
            </a:r>
            <a:endParaRPr sz="2800" b="1" cap="small" dirty="0">
              <a:latin typeface="Times New Roman" pitchFamily="18" charset="0"/>
              <a:cs typeface="Times New Roman" pitchFamily="18" charset="0"/>
            </a:endParaRPr>
          </a:p>
        </p:txBody>
      </p:sp>
      <p:sp>
        <p:nvSpPr>
          <p:cNvPr id="93" name="Google Shape;93;p14"/>
          <p:cNvSpPr txBox="1">
            <a:spLocks noGrp="1"/>
          </p:cNvSpPr>
          <p:nvPr>
            <p:ph idx="1"/>
          </p:nvPr>
        </p:nvSpPr>
        <p:spPr>
          <a:xfrm>
            <a:off x="647084" y="911180"/>
            <a:ext cx="7886700" cy="3913177"/>
          </a:xfrm>
          <a:prstGeom prst="rect">
            <a:avLst/>
          </a:prstGeom>
        </p:spPr>
        <p:txBody>
          <a:bodyPr spcFirstLastPara="1" wrap="square" lIns="68575" tIns="34275" rIns="68575" bIns="34275" anchor="t" anchorCtr="0">
            <a:noAutofit/>
          </a:bodyPr>
          <a:lstStyle/>
          <a:p>
            <a:pPr marL="0" lvl="0" indent="0" algn="l">
              <a:buNone/>
            </a:pPr>
            <a:r>
              <a:rPr lang="en-US" sz="2000" b="1" dirty="0" smtClean="0">
                <a:latin typeface="Times New Roman" pitchFamily="18" charset="0"/>
                <a:cs typeface="Times New Roman" pitchFamily="18" charset="0"/>
              </a:rPr>
              <a:t>Hardware Requirements: </a:t>
            </a:r>
          </a:p>
          <a:p>
            <a:pPr marL="457200" lvl="0" indent="-330200">
              <a:lnSpc>
                <a:spcPct val="115000"/>
              </a:lnSpc>
              <a:spcBef>
                <a:spcPts val="0"/>
              </a:spcBef>
              <a:buClr>
                <a:srgbClr val="212121"/>
              </a:buClr>
              <a:buSzPts val="1600"/>
            </a:pPr>
            <a:r>
              <a:rPr lang="en-US" sz="1800" dirty="0" smtClean="0">
                <a:solidFill>
                  <a:schemeClr val="dk1"/>
                </a:solidFill>
                <a:latin typeface="Times New Roman" pitchFamily="18" charset="0"/>
                <a:ea typeface="Roboto"/>
                <a:cs typeface="Times New Roman" pitchFamily="18" charset="0"/>
                <a:sym typeface="Roboto"/>
              </a:rPr>
              <a:t>Processor          : 11th Gen Intel(R) Core(TM) i5-11400F @ 2.60GHz </a:t>
            </a:r>
          </a:p>
          <a:p>
            <a:pPr marL="457200" lvl="0" indent="-330200">
              <a:lnSpc>
                <a:spcPct val="115000"/>
              </a:lnSpc>
              <a:spcBef>
                <a:spcPts val="0"/>
              </a:spcBef>
              <a:buClr>
                <a:schemeClr val="dk1"/>
              </a:buClr>
              <a:buSzPts val="1600"/>
            </a:pPr>
            <a:r>
              <a:rPr lang="en-US" sz="1800" dirty="0" smtClean="0">
                <a:solidFill>
                  <a:schemeClr val="dk1"/>
                </a:solidFill>
                <a:latin typeface="Times New Roman" pitchFamily="18" charset="0"/>
                <a:ea typeface="Roboto"/>
                <a:cs typeface="Times New Roman" pitchFamily="18" charset="0"/>
                <a:sym typeface="Roboto"/>
              </a:rPr>
              <a:t>RAM                :  8.0 GB or 16.0 GB</a:t>
            </a:r>
          </a:p>
          <a:p>
            <a:pPr marL="457200" lvl="0" indent="-330200">
              <a:lnSpc>
                <a:spcPct val="115000"/>
              </a:lnSpc>
              <a:spcBef>
                <a:spcPts val="0"/>
              </a:spcBef>
              <a:buClr>
                <a:schemeClr val="dk1"/>
              </a:buClr>
              <a:buSzPts val="1600"/>
            </a:pPr>
            <a:r>
              <a:rPr lang="en-US" sz="1800" dirty="0" smtClean="0">
                <a:solidFill>
                  <a:schemeClr val="dk1"/>
                </a:solidFill>
                <a:latin typeface="Times New Roman" pitchFamily="18" charset="0"/>
                <a:ea typeface="Roboto"/>
                <a:cs typeface="Times New Roman" pitchFamily="18" charset="0"/>
                <a:sym typeface="Roboto"/>
              </a:rPr>
              <a:t>Storage Space  :  100-150GB</a:t>
            </a:r>
          </a:p>
          <a:p>
            <a:pPr marL="457200" lvl="0" indent="-330200">
              <a:lnSpc>
                <a:spcPct val="115000"/>
              </a:lnSpc>
              <a:spcBef>
                <a:spcPts val="0"/>
              </a:spcBef>
              <a:buClr>
                <a:schemeClr val="dk1"/>
              </a:buClr>
              <a:buSzPts val="1600"/>
            </a:pPr>
            <a:r>
              <a:rPr lang="en-US" sz="1800" dirty="0" smtClean="0">
                <a:solidFill>
                  <a:schemeClr val="dk1"/>
                </a:solidFill>
                <a:latin typeface="Times New Roman" pitchFamily="18" charset="0"/>
                <a:ea typeface="Roboto"/>
                <a:cs typeface="Times New Roman" pitchFamily="18" charset="0"/>
                <a:sym typeface="Roboto"/>
              </a:rPr>
              <a:t>Monitor            :  LCD</a:t>
            </a:r>
          </a:p>
          <a:p>
            <a:pPr marL="457200" lvl="0" indent="-330200">
              <a:lnSpc>
                <a:spcPct val="115000"/>
              </a:lnSpc>
              <a:spcBef>
                <a:spcPts val="0"/>
              </a:spcBef>
              <a:buClr>
                <a:schemeClr val="dk1"/>
              </a:buClr>
              <a:buSzPts val="1600"/>
            </a:pPr>
            <a:r>
              <a:rPr lang="en-US" sz="1800" spc="-35" dirty="0" smtClean="0">
                <a:solidFill>
                  <a:schemeClr val="dk1"/>
                </a:solidFill>
                <a:latin typeface="Times New Roman" pitchFamily="18" charset="0"/>
                <a:cs typeface="Times New Roman" pitchFamily="18" charset="0"/>
                <a:sym typeface="Roboto"/>
              </a:rPr>
              <a:t>Internet              :  4g/5g Internet or </a:t>
            </a:r>
            <a:r>
              <a:rPr lang="en-US" sz="1800" spc="-35" dirty="0" err="1" smtClean="0">
                <a:solidFill>
                  <a:schemeClr val="dk1"/>
                </a:solidFill>
                <a:latin typeface="Times New Roman" pitchFamily="18" charset="0"/>
                <a:cs typeface="Times New Roman" pitchFamily="18" charset="0"/>
                <a:sym typeface="Roboto"/>
              </a:rPr>
              <a:t>wifi</a:t>
            </a:r>
            <a:endParaRPr lang="en-US" sz="1800" spc="-35" dirty="0" smtClean="0">
              <a:solidFill>
                <a:schemeClr val="dk1"/>
              </a:solidFill>
              <a:latin typeface="Times New Roman" pitchFamily="18" charset="0"/>
              <a:cs typeface="Times New Roman" pitchFamily="18" charset="0"/>
              <a:sym typeface="Roboto"/>
            </a:endParaRPr>
          </a:p>
          <a:p>
            <a:pPr marL="457200" lvl="0" indent="-330200">
              <a:lnSpc>
                <a:spcPct val="115000"/>
              </a:lnSpc>
              <a:spcBef>
                <a:spcPts val="0"/>
              </a:spcBef>
              <a:buClr>
                <a:schemeClr val="dk1"/>
              </a:buClr>
              <a:buSzPts val="1600"/>
            </a:pPr>
            <a:r>
              <a:rPr lang="en-US" sz="1800" spc="-35" dirty="0" smtClean="0">
                <a:solidFill>
                  <a:schemeClr val="dk1"/>
                </a:solidFill>
                <a:latin typeface="Times New Roman" pitchFamily="18" charset="0"/>
                <a:cs typeface="Times New Roman" pitchFamily="18" charset="0"/>
                <a:sym typeface="Roboto"/>
              </a:rPr>
              <a:t>Mouse               :   wired or wireless</a:t>
            </a:r>
            <a:endParaRPr lang="en-US" sz="2000" dirty="0">
              <a:latin typeface="Times New Roman" pitchFamily="18" charset="0"/>
              <a:cs typeface="Times New Roman" pitchFamily="18" charset="0"/>
            </a:endParaRPr>
          </a:p>
          <a:p>
            <a:pPr marL="0" lvl="0" indent="0" algn="l">
              <a:buNone/>
            </a:pPr>
            <a:r>
              <a:rPr lang="en-US" sz="2000" b="1" dirty="0" smtClean="0">
                <a:latin typeface="Times New Roman" pitchFamily="18" charset="0"/>
                <a:cs typeface="Times New Roman" pitchFamily="18" charset="0"/>
              </a:rPr>
              <a:t>Software </a:t>
            </a:r>
            <a:r>
              <a:rPr lang="en-US" sz="2000" b="1" dirty="0">
                <a:latin typeface="Times New Roman" pitchFamily="18" charset="0"/>
                <a:cs typeface="Times New Roman" pitchFamily="18" charset="0"/>
              </a:rPr>
              <a:t>Requirements: </a:t>
            </a:r>
          </a:p>
          <a:p>
            <a:pPr marL="0" indent="0">
              <a:lnSpc>
                <a:spcPct val="120000"/>
              </a:lnSpc>
            </a:pPr>
            <a:r>
              <a:rPr lang="en-IN" sz="1800" spc="-35" dirty="0" smtClean="0">
                <a:solidFill>
                  <a:srgbClr val="41140B"/>
                </a:solidFill>
                <a:latin typeface="Times New Roman" pitchFamily="18" charset="0"/>
                <a:cs typeface="Times New Roman" pitchFamily="18" charset="0"/>
              </a:rPr>
              <a:t>    Packages- </a:t>
            </a:r>
            <a:r>
              <a:rPr lang="en-IN" sz="1800" spc="-35" smtClean="0">
                <a:solidFill>
                  <a:srgbClr val="41140B"/>
                </a:solidFill>
                <a:latin typeface="Times New Roman" pitchFamily="18" charset="0"/>
                <a:cs typeface="Times New Roman" pitchFamily="18" charset="0"/>
              </a:rPr>
              <a:t>C programming, DEV C++</a:t>
            </a:r>
            <a:endParaRPr lang="en-IN" sz="1800" spc="-35" dirty="0" smtClean="0">
              <a:solidFill>
                <a:srgbClr val="41140B"/>
              </a:solidFill>
              <a:latin typeface="Times New Roman" pitchFamily="18" charset="0"/>
              <a:cs typeface="Times New Roman" pitchFamily="18" charset="0"/>
            </a:endParaRPr>
          </a:p>
          <a:p>
            <a:pPr marL="0" indent="0">
              <a:lnSpc>
                <a:spcPct val="120000"/>
              </a:lnSpc>
            </a:pPr>
            <a:r>
              <a:rPr lang="en-IN" sz="1800" spc="-35" dirty="0" smtClean="0">
                <a:solidFill>
                  <a:srgbClr val="41140B"/>
                </a:solidFill>
                <a:latin typeface="Times New Roman" pitchFamily="18" charset="0"/>
                <a:cs typeface="Times New Roman" pitchFamily="18" charset="0"/>
              </a:rPr>
              <a:t>    Windows 11 64-Bit OS</a:t>
            </a:r>
          </a:p>
          <a:p>
            <a:pPr marL="0" indent="0">
              <a:lnSpc>
                <a:spcPct val="120000"/>
              </a:lnSpc>
            </a:pPr>
            <a:r>
              <a:rPr lang="en-IN" sz="1800" spc="-35" dirty="0" smtClean="0">
                <a:solidFill>
                  <a:srgbClr val="41140B"/>
                </a:solidFill>
                <a:latin typeface="Times New Roman" pitchFamily="18" charset="0"/>
                <a:cs typeface="Times New Roman" pitchFamily="18" charset="0"/>
              </a:rPr>
              <a:t>     Operating system : 64-bit operating system and X64-based processor </a:t>
            </a:r>
            <a:endParaRPr lang="en-US" sz="1800" dirty="0">
              <a:latin typeface="Times New Roman" pitchFamily="18" charset="0"/>
              <a:cs typeface="Times New Roman" pitchFamily="18" charset="0"/>
            </a:endParaRPr>
          </a:p>
          <a:p>
            <a:pPr marL="0" lvl="0" indent="0" algn="l" rtl="0">
              <a:spcBef>
                <a:spcPts val="800"/>
              </a:spcBef>
              <a:spcAft>
                <a:spcPts val="0"/>
              </a:spcAft>
              <a:buNone/>
            </a:pPr>
            <a:endParaRPr dirty="0">
              <a:latin typeface="Times New Roman" pitchFamily="18" charset="0"/>
              <a:cs typeface="Times New Roman" pitchFamily="18" charset="0"/>
            </a:endParaRPr>
          </a:p>
        </p:txBody>
      </p:sp>
      <p:pic>
        <p:nvPicPr>
          <p:cNvPr id="4" name="image1.png"/>
          <p:cNvPicPr/>
          <p:nvPr/>
        </p:nvPicPr>
        <p:blipFill>
          <a:blip r:embed="rId3" cstate="print"/>
          <a:stretch>
            <a:fillRect/>
          </a:stretch>
        </p:blipFill>
        <p:spPr>
          <a:xfrm>
            <a:off x="776572" y="57123"/>
            <a:ext cx="7372441" cy="663718"/>
          </a:xfrm>
          <a:prstGeom prst="rect">
            <a:avLst/>
          </a:prstGeom>
        </p:spPr>
      </p:pic>
    </p:spTree>
    <p:extLst>
      <p:ext uri="{BB962C8B-B14F-4D97-AF65-F5344CB8AC3E}">
        <p14:creationId xmlns="" xmlns:p14="http://schemas.microsoft.com/office/powerpoint/2010/main" val="2702823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40162" y="670181"/>
            <a:ext cx="8229600" cy="483920"/>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Research </a:t>
            </a:r>
            <a:r>
              <a:rPr lang="en-US" sz="2800" b="1" dirty="0">
                <a:latin typeface="Times New Roman" panose="02020603050405020304" pitchFamily="18" charset="0"/>
                <a:cs typeface="Times New Roman" panose="02020603050405020304" pitchFamily="18" charset="0"/>
              </a:rPr>
              <a:t>and </a:t>
            </a:r>
            <a:r>
              <a:rPr lang="en-US" sz="2800" b="1" dirty="0" smtClean="0">
                <a:latin typeface="Times New Roman" panose="02020603050405020304" pitchFamily="18" charset="0"/>
                <a:cs typeface="Times New Roman" panose="02020603050405020304" pitchFamily="18" charset="0"/>
              </a:rPr>
              <a:t>Analysis:</a:t>
            </a:r>
            <a:endParaRPr lang="en-US" sz="3000" dirty="0">
              <a:latin typeface="Times New Roman" pitchFamily="18" charset="0"/>
              <a:cs typeface="Times New Roman" pitchFamily="18" charset="0"/>
            </a:endParaRPr>
          </a:p>
        </p:txBody>
      </p:sp>
      <p:sp>
        <p:nvSpPr>
          <p:cNvPr id="6" name="Content Placeholder 5"/>
          <p:cNvSpPr>
            <a:spLocks noGrp="1"/>
          </p:cNvSpPr>
          <p:nvPr>
            <p:ph idx="1"/>
          </p:nvPr>
        </p:nvSpPr>
        <p:spPr/>
        <p:txBody>
          <a:bodyPr>
            <a:normAutofit/>
          </a:bodyPr>
          <a:lstStyle/>
          <a:p>
            <a:pPr algn="just">
              <a:buNone/>
            </a:pPr>
            <a:r>
              <a:rPr lang="en-US" sz="1800" b="1" dirty="0" smtClean="0">
                <a:latin typeface="Times New Roman" pitchFamily="18" charset="0"/>
                <a:cs typeface="Times New Roman" pitchFamily="18" charset="0"/>
              </a:rPr>
              <a:t>Data Collection and Analysis:</a:t>
            </a:r>
          </a:p>
          <a:p>
            <a:pPr algn="just"/>
            <a:r>
              <a:rPr lang="en-US" sz="1800" dirty="0" smtClean="0">
                <a:latin typeface="Times New Roman" pitchFamily="18" charset="0"/>
                <a:cs typeface="Times New Roman" pitchFamily="18" charset="0"/>
              </a:rPr>
              <a:t>Researchers collect large datasets of emails, both spam, and legitimate, to analyze their characteristics and patterns. Data analysis involves understanding the distribution of features such as text content, metadata, and structural properties in spam and legitimate emails. </a:t>
            </a:r>
          </a:p>
          <a:p>
            <a:pPr algn="just">
              <a:buNone/>
            </a:pPr>
            <a:r>
              <a:rPr lang="en-US" sz="1800" b="1" dirty="0" smtClean="0">
                <a:latin typeface="Times New Roman" pitchFamily="18" charset="0"/>
                <a:cs typeface="Times New Roman" pitchFamily="18" charset="0"/>
              </a:rPr>
              <a:t>Real-Time Detection and Scalability:</a:t>
            </a:r>
          </a:p>
          <a:p>
            <a:pPr algn="just"/>
            <a:r>
              <a:rPr lang="en-US" sz="1800" dirty="0" smtClean="0">
                <a:latin typeface="Times New Roman" pitchFamily="18" charset="0"/>
                <a:cs typeface="Times New Roman" pitchFamily="18" charset="0"/>
              </a:rPr>
              <a:t>Research addresses the challenges of real-time spam email detection and scalability, particularly in large-scale email systems.</a:t>
            </a:r>
          </a:p>
          <a:p>
            <a:pPr algn="just"/>
            <a:r>
              <a:rPr lang="en-US" sz="1800" dirty="0" smtClean="0">
                <a:latin typeface="Times New Roman" pitchFamily="18" charset="0"/>
                <a:cs typeface="Times New Roman" pitchFamily="18" charset="0"/>
              </a:rPr>
              <a:t>Techniques for optimizing model inference speed and handling high-volume email traffic are explored.</a:t>
            </a: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smtClean="0">
              <a:latin typeface="Cambria" pitchFamily="18" charset="0"/>
              <a:ea typeface="Cambria" pitchFamily="18" charset="0"/>
            </a:endParaRPr>
          </a:p>
        </p:txBody>
      </p:sp>
    </p:spTree>
    <p:extLst>
      <p:ext uri="{BB962C8B-B14F-4D97-AF65-F5344CB8AC3E}">
        <p14:creationId xmlns="" xmlns:p14="http://schemas.microsoft.com/office/powerpoint/2010/main" val="2487427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79918" y="658821"/>
            <a:ext cx="8229600" cy="545233"/>
          </a:xfrm>
        </p:spPr>
        <p:txBody>
          <a:bodyPr>
            <a:normAutofit/>
          </a:bodyPr>
          <a:lstStyle/>
          <a:p>
            <a:r>
              <a:rPr lang="en-US" sz="2800" b="1" dirty="0">
                <a:latin typeface="Times New Roman" panose="02020603050405020304" pitchFamily="18" charset="0"/>
                <a:cs typeface="Times New Roman" panose="02020603050405020304" pitchFamily="18" charset="0"/>
              </a:rPr>
              <a:t>Evaluation of </a:t>
            </a:r>
            <a:r>
              <a:rPr lang="en-US" sz="2800" b="1" dirty="0" smtClean="0">
                <a:latin typeface="Times New Roman" panose="02020603050405020304" pitchFamily="18" charset="0"/>
                <a:cs typeface="Times New Roman" panose="02020603050405020304" pitchFamily="18" charset="0"/>
              </a:rPr>
              <a:t>Outcomes/Results </a:t>
            </a:r>
            <a:r>
              <a:rPr lang="en-US" sz="2800" b="1" dirty="0">
                <a:latin typeface="Times New Roman" panose="02020603050405020304" pitchFamily="18" charset="0"/>
                <a:cs typeface="Times New Roman" panose="02020603050405020304" pitchFamily="18" charset="0"/>
              </a:rPr>
              <a:t>and </a:t>
            </a:r>
            <a:r>
              <a:rPr lang="en-US" sz="2800" b="1" dirty="0" smtClean="0">
                <a:latin typeface="Times New Roman" panose="02020603050405020304" pitchFamily="18" charset="0"/>
                <a:cs typeface="Times New Roman" panose="02020603050405020304" pitchFamily="18" charset="0"/>
              </a:rPr>
              <a:t>Findings:</a:t>
            </a:r>
            <a:endParaRPr lang="en-US" sz="3000" dirty="0">
              <a:latin typeface="Times New Roman" pitchFamily="18" charset="0"/>
              <a:cs typeface="Times New Roman" pitchFamily="18" charset="0"/>
            </a:endParaRPr>
          </a:p>
        </p:txBody>
      </p:sp>
      <p:sp>
        <p:nvSpPr>
          <p:cNvPr id="8" name="Content Placeholder 7"/>
          <p:cNvSpPr>
            <a:spLocks noGrp="1"/>
          </p:cNvSpPr>
          <p:nvPr>
            <p:ph idx="1"/>
          </p:nvPr>
        </p:nvSpPr>
        <p:spPr/>
        <p:txBody>
          <a:bodyPr>
            <a:normAutofit/>
          </a:bodyPr>
          <a:lstStyle/>
          <a:p>
            <a:pPr>
              <a:buNone/>
            </a:pPr>
            <a:r>
              <a:rPr lang="en-US" sz="1800" dirty="0" smtClean="0">
                <a:latin typeface="Times New Roman" pitchFamily="18" charset="0"/>
                <a:cs typeface="Times New Roman" pitchFamily="18" charset="0"/>
              </a:rPr>
              <a:t>There are several ways to handle the imbalance data, for instance </a:t>
            </a:r>
          </a:p>
          <a:p>
            <a:r>
              <a:rPr lang="en-US" sz="1800" dirty="0" smtClean="0">
                <a:latin typeface="Times New Roman" pitchFamily="18" charset="0"/>
                <a:cs typeface="Times New Roman" pitchFamily="18" charset="0"/>
              </a:rPr>
              <a:t>use of appropriate evaluation metrics </a:t>
            </a:r>
          </a:p>
          <a:p>
            <a:r>
              <a:rPr lang="en-US" sz="1800" dirty="0" smtClean="0">
                <a:latin typeface="Times New Roman" pitchFamily="18" charset="0"/>
                <a:cs typeface="Times New Roman" pitchFamily="18" charset="0"/>
              </a:rPr>
              <a:t>Resembling the training set : oversampling/up sampling or under sampling/down  sampling ensemble different resample datasets</a:t>
            </a:r>
          </a:p>
          <a:p>
            <a:r>
              <a:rPr lang="en-US" sz="1800" dirty="0" smtClean="0">
                <a:latin typeface="Times New Roman" pitchFamily="18" charset="0"/>
                <a:cs typeface="Times New Roman" pitchFamily="18" charset="0"/>
              </a:rPr>
              <a:t>Furthermore, on average, the ham message has length of 73 words whereas spam message has 138. The length information may be useful when we set </a:t>
            </a:r>
            <a:r>
              <a:rPr lang="en-US" sz="1800" dirty="0" err="1" smtClean="0">
                <a:latin typeface="Times New Roman" pitchFamily="18" charset="0"/>
                <a:cs typeface="Times New Roman" pitchFamily="18" charset="0"/>
              </a:rPr>
              <a:t>maxlen</a:t>
            </a:r>
            <a:r>
              <a:rPr lang="en-US" sz="1800" dirty="0" smtClean="0">
                <a:latin typeface="Times New Roman" pitchFamily="18" charset="0"/>
                <a:cs typeface="Times New Roman" pitchFamily="18" charset="0"/>
              </a:rPr>
              <a:t> parameter later.</a:t>
            </a:r>
            <a:endParaRPr lang="en-US" sz="1800" dirty="0">
              <a:latin typeface="Times New Roman" pitchFamily="18" charset="0"/>
              <a:cs typeface="Times New Roman" pitchFamily="18" charset="0"/>
            </a:endParaRPr>
          </a:p>
        </p:txBody>
      </p:sp>
      <p:sp>
        <p:nvSpPr>
          <p:cNvPr id="7" name="Content Placeholder 2"/>
          <p:cNvSpPr txBox="1">
            <a:spLocks/>
          </p:cNvSpPr>
          <p:nvPr/>
        </p:nvSpPr>
        <p:spPr>
          <a:xfrm>
            <a:off x="491492" y="1541798"/>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smtClean="0">
              <a:latin typeface="Cambria" pitchFamily="18" charset="0"/>
              <a:ea typeface="Cambria" pitchFamily="18" charset="0"/>
            </a:endParaRPr>
          </a:p>
        </p:txBody>
      </p:sp>
      <p:pic>
        <p:nvPicPr>
          <p:cNvPr id="6" name="Content Placeholder 7" descr="EMAILBARGRAPH.jpg"/>
          <p:cNvPicPr>
            <a:picLocks noChangeAspect="1"/>
          </p:cNvPicPr>
          <p:nvPr/>
        </p:nvPicPr>
        <p:blipFill>
          <a:blip r:embed="rId3"/>
          <a:stretch>
            <a:fillRect/>
          </a:stretch>
        </p:blipFill>
        <p:spPr>
          <a:xfrm>
            <a:off x="5673823" y="3396343"/>
            <a:ext cx="3027175" cy="1747157"/>
          </a:xfrm>
          <a:prstGeom prst="rect">
            <a:avLst/>
          </a:prstGeom>
        </p:spPr>
      </p:pic>
      <p:pic>
        <p:nvPicPr>
          <p:cNvPr id="28673" name="Picture 1"/>
          <p:cNvPicPr>
            <a:picLocks noChangeAspect="1" noChangeArrowheads="1"/>
          </p:cNvPicPr>
          <p:nvPr/>
        </p:nvPicPr>
        <p:blipFill>
          <a:blip r:embed="rId4"/>
          <a:srcRect/>
          <a:stretch>
            <a:fillRect/>
          </a:stretch>
        </p:blipFill>
        <p:spPr bwMode="auto">
          <a:xfrm>
            <a:off x="2271802" y="3314700"/>
            <a:ext cx="3050415" cy="1828800"/>
          </a:xfrm>
          <a:prstGeom prst="rect">
            <a:avLst/>
          </a:prstGeom>
          <a:noFill/>
          <a:ln w="9525">
            <a:noFill/>
            <a:miter lim="800000"/>
            <a:headEnd/>
            <a:tailEnd/>
          </a:ln>
          <a:effectLst/>
        </p:spPr>
      </p:pic>
    </p:spTree>
    <p:extLst>
      <p:ext uri="{BB962C8B-B14F-4D97-AF65-F5344CB8AC3E}">
        <p14:creationId xmlns="" xmlns:p14="http://schemas.microsoft.com/office/powerpoint/2010/main" val="2487427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