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411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3463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2519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4457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0621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8218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90612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7091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9346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2847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751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8246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0603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1860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0610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728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457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558074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29B7-FF33-E60C-1F6A-DF8044824423}"/>
              </a:ext>
            </a:extLst>
          </p:cNvPr>
          <p:cNvSpPr>
            <a:spLocks noGrp="1"/>
          </p:cNvSpPr>
          <p:nvPr>
            <p:ph type="ctrTitle"/>
          </p:nvPr>
        </p:nvSpPr>
        <p:spPr>
          <a:xfrm>
            <a:off x="1524000" y="2837793"/>
            <a:ext cx="8825658" cy="871946"/>
          </a:xfrm>
        </p:spPr>
        <p:txBody>
          <a:bodyPr>
            <a:normAutofit fontScale="90000"/>
          </a:bodyPr>
          <a:lstStyle/>
          <a:p>
            <a:r>
              <a:rPr lang="en-US" sz="2800" dirty="0">
                <a:latin typeface="Times New Roman" panose="02020603050405020304" pitchFamily="18" charset="0"/>
                <a:cs typeface="Times New Roman" panose="02020603050405020304" pitchFamily="18" charset="0"/>
              </a:rPr>
              <a:t>COMPREHENSIVE SMOKE DETECTION SYSTEM FOR GAS PROCESSING FACILITIES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FFBEAE-5149-6D4C-DA0E-AA566879F192}"/>
              </a:ext>
            </a:extLst>
          </p:cNvPr>
          <p:cNvSpPr>
            <a:spLocks noGrp="1"/>
          </p:cNvSpPr>
          <p:nvPr>
            <p:ph type="subTitle" idx="1"/>
          </p:nvPr>
        </p:nvSpPr>
        <p:spPr>
          <a:xfrm>
            <a:off x="2794212" y="4253106"/>
            <a:ext cx="8825658" cy="2214339"/>
          </a:xfrm>
        </p:spPr>
        <p:txBody>
          <a:bodyPr/>
          <a:lstStyle/>
          <a:p>
            <a:pPr algn="r"/>
            <a:r>
              <a:rPr lang="en-US" dirty="0"/>
              <a:t>Presented by</a:t>
            </a:r>
          </a:p>
          <a:p>
            <a:pPr algn="r"/>
            <a:r>
              <a:rPr lang="en-US" dirty="0"/>
              <a:t>Vishnu. k</a:t>
            </a:r>
          </a:p>
          <a:p>
            <a:pPr algn="r"/>
            <a:r>
              <a:rPr lang="en-US" dirty="0" err="1"/>
              <a:t>Rajesh.r</a:t>
            </a:r>
            <a:endParaRPr lang="en-US" dirty="0"/>
          </a:p>
          <a:p>
            <a:pPr algn="r"/>
            <a:r>
              <a:rPr lang="en-US" dirty="0" err="1"/>
              <a:t>Balamurugan.c</a:t>
            </a:r>
            <a:endParaRPr lang="en-US" dirty="0"/>
          </a:p>
          <a:p>
            <a:pPr algn="r"/>
            <a:r>
              <a:rPr lang="en-US" dirty="0"/>
              <a:t>Arun.m</a:t>
            </a:r>
          </a:p>
        </p:txBody>
      </p:sp>
      <p:sp>
        <p:nvSpPr>
          <p:cNvPr id="4" name="TextBox 3">
            <a:extLst>
              <a:ext uri="{FF2B5EF4-FFF2-40B4-BE49-F238E27FC236}">
                <a16:creationId xmlns:a16="http://schemas.microsoft.com/office/drawing/2014/main" id="{3A70D177-9034-B6B4-1C8D-151729B6D0F5}"/>
              </a:ext>
            </a:extLst>
          </p:cNvPr>
          <p:cNvSpPr txBox="1"/>
          <p:nvPr/>
        </p:nvSpPr>
        <p:spPr>
          <a:xfrm>
            <a:off x="2569693" y="1061941"/>
            <a:ext cx="8214909" cy="1077218"/>
          </a:xfrm>
          <a:prstGeom prst="rect">
            <a:avLst/>
          </a:prstGeom>
          <a:noFill/>
        </p:spPr>
        <p:txBody>
          <a:bodyPr wrap="square" rtlCol="0">
            <a:spAutoFit/>
          </a:bodyPr>
          <a:lstStyle/>
          <a:p>
            <a:pPr algn="ctr"/>
            <a:r>
              <a:rPr lang="en-US" sz="3200" dirty="0">
                <a:solidFill>
                  <a:schemeClr val="bg1"/>
                </a:solidFill>
              </a:rPr>
              <a:t> </a:t>
            </a:r>
            <a:r>
              <a:rPr lang="en-US" sz="3200" dirty="0"/>
              <a:t>A.K.T MEMORIAL COLLEGE OF ENGINEERING AND TECHNOLOGY</a:t>
            </a:r>
            <a:r>
              <a:rPr lang="en-US" sz="3200" dirty="0">
                <a:solidFill>
                  <a:schemeClr val="bg1"/>
                </a:solidFill>
              </a:rPr>
              <a:t> </a:t>
            </a:r>
          </a:p>
        </p:txBody>
      </p:sp>
      <p:pic>
        <p:nvPicPr>
          <p:cNvPr id="5" name="Picture 4">
            <a:extLst>
              <a:ext uri="{FF2B5EF4-FFF2-40B4-BE49-F238E27FC236}">
                <a16:creationId xmlns:a16="http://schemas.microsoft.com/office/drawing/2014/main" id="{6D539CC3-F55B-98B3-F439-9C4A6A603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141" y="946965"/>
            <a:ext cx="1596071" cy="1486537"/>
          </a:xfrm>
          <a:prstGeom prst="rect">
            <a:avLst/>
          </a:prstGeom>
        </p:spPr>
      </p:pic>
    </p:spTree>
    <p:extLst>
      <p:ext uri="{BB962C8B-B14F-4D97-AF65-F5344CB8AC3E}">
        <p14:creationId xmlns:p14="http://schemas.microsoft.com/office/powerpoint/2010/main" val="57010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DA23-9946-FCED-DA92-2514409CFE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Working process:</a:t>
            </a:r>
            <a:endParaRPr lang="en-IN" dirty="0"/>
          </a:p>
        </p:txBody>
      </p:sp>
      <p:sp>
        <p:nvSpPr>
          <p:cNvPr id="3" name="Content Placeholder 2">
            <a:extLst>
              <a:ext uri="{FF2B5EF4-FFF2-40B4-BE49-F238E27FC236}">
                <a16:creationId xmlns:a16="http://schemas.microsoft.com/office/drawing/2014/main" id="{1F0DB101-CA97-2E26-1ED6-BC34BF91C05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 of how the smoke detection alarm system operates </a:t>
            </a:r>
          </a:p>
          <a:p>
            <a:r>
              <a:rPr lang="en-US" dirty="0">
                <a:latin typeface="Times New Roman" panose="02020603050405020304" pitchFamily="18" charset="0"/>
                <a:cs typeface="Times New Roman" panose="02020603050405020304" pitchFamily="18" charset="0"/>
              </a:rPr>
              <a:t> The smoke sensor detects smoke particles in the air. </a:t>
            </a:r>
          </a:p>
          <a:p>
            <a:r>
              <a:rPr lang="en-US" dirty="0">
                <a:latin typeface="Times New Roman" panose="02020603050405020304" pitchFamily="18" charset="0"/>
                <a:cs typeface="Times New Roman" panose="02020603050405020304" pitchFamily="18" charset="0"/>
              </a:rPr>
              <a:t> When the smoke is detected, the sensor sends a signal to the Arduino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The Arduino process the signal and triggers the alarm (buzzer)to sound. </a:t>
            </a:r>
          </a:p>
          <a:p>
            <a:r>
              <a:rPr lang="en-US" dirty="0">
                <a:latin typeface="Times New Roman" panose="02020603050405020304" pitchFamily="18" charset="0"/>
                <a:cs typeface="Times New Roman" panose="02020603050405020304" pitchFamily="18" charset="0"/>
              </a:rPr>
              <a:t> Simultaneously, an LED indicator lights up to visually alert users</a:t>
            </a:r>
            <a:r>
              <a:rPr lang="en-US" dirty="0"/>
              <a:t>. </a:t>
            </a:r>
            <a:endParaRPr lang="en-IN" dirty="0"/>
          </a:p>
        </p:txBody>
      </p:sp>
    </p:spTree>
    <p:extLst>
      <p:ext uri="{BB962C8B-B14F-4D97-AF65-F5344CB8AC3E}">
        <p14:creationId xmlns:p14="http://schemas.microsoft.com/office/powerpoint/2010/main" val="294644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B5E-E93C-7A15-B52E-5134576D4A74}"/>
              </a:ext>
            </a:extLst>
          </p:cNvPr>
          <p:cNvSpPr>
            <a:spLocks noGrp="1"/>
          </p:cNvSpPr>
          <p:nvPr>
            <p:ph type="title"/>
          </p:nvPr>
        </p:nvSpPr>
        <p:spPr/>
        <p:txBody>
          <a:bodyPr/>
          <a:lstStyle/>
          <a:p>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Programming Logic</a:t>
            </a:r>
            <a:endParaRPr lang="en-IN" dirty="0"/>
          </a:p>
        </p:txBody>
      </p:sp>
      <p:sp>
        <p:nvSpPr>
          <p:cNvPr id="3" name="Content Placeholder 2">
            <a:extLst>
              <a:ext uri="{FF2B5EF4-FFF2-40B4-BE49-F238E27FC236}">
                <a16:creationId xmlns:a16="http://schemas.microsoft.com/office/drawing/2014/main" id="{6524698A-F4B1-A14F-909A-72F17A808B08}"/>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Description of the Arduino sketch (code) used to program the system: </a:t>
            </a:r>
          </a:p>
          <a:p>
            <a:r>
              <a:rPr lang="en-US" dirty="0">
                <a:latin typeface="Times New Roman" panose="02020603050405020304" pitchFamily="18" charset="0"/>
                <a:cs typeface="Times New Roman" panose="02020603050405020304" pitchFamily="18" charset="0"/>
              </a:rPr>
              <a:t> Initialization of pins and variables </a:t>
            </a:r>
          </a:p>
          <a:p>
            <a:r>
              <a:rPr lang="en-US" dirty="0">
                <a:latin typeface="Times New Roman" panose="02020603050405020304" pitchFamily="18" charset="0"/>
                <a:cs typeface="Times New Roman" panose="02020603050405020304" pitchFamily="18" charset="0"/>
              </a:rPr>
              <a:t> Setting up the sensor and defining threshold values or smoke detection.</a:t>
            </a:r>
          </a:p>
          <a:p>
            <a:r>
              <a:rPr lang="en-US" dirty="0">
                <a:latin typeface="Times New Roman" panose="02020603050405020304" pitchFamily="18" charset="0"/>
                <a:cs typeface="Times New Roman" panose="02020603050405020304" pitchFamily="18" charset="0"/>
              </a:rPr>
              <a:t>Implementing the main loop to continuously monitor the sensor readings. </a:t>
            </a:r>
          </a:p>
          <a:p>
            <a:r>
              <a:rPr lang="en-US" dirty="0">
                <a:latin typeface="Times New Roman" panose="02020603050405020304" pitchFamily="18" charset="0"/>
                <a:cs typeface="Times New Roman" panose="02020603050405020304" pitchFamily="18" charset="0"/>
              </a:rPr>
              <a:t> Triggering the alarm and LED indicator when smoke is detected.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48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40E1-613A-5AE4-B9C5-DBDD9878537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endParaRPr lang="en-IN" dirty="0"/>
          </a:p>
        </p:txBody>
      </p:sp>
      <p:sp>
        <p:nvSpPr>
          <p:cNvPr id="3" name="Content Placeholder 2">
            <a:extLst>
              <a:ext uri="{FF2B5EF4-FFF2-40B4-BE49-F238E27FC236}">
                <a16:creationId xmlns:a16="http://schemas.microsoft.com/office/drawing/2014/main" id="{33B0585B-B752-207B-89A3-3A1CAA0B4FBD}"/>
              </a:ext>
            </a:extLst>
          </p:cNvPr>
          <p:cNvSpPr>
            <a:spLocks noGrp="1"/>
          </p:cNvSpPr>
          <p:nvPr>
            <p:ph idx="1"/>
          </p:nvPr>
        </p:nvSpPr>
        <p:spPr>
          <a:xfrm>
            <a:off x="1683170" y="1853248"/>
            <a:ext cx="8825659" cy="3416300"/>
          </a:xfrm>
        </p:spPr>
        <p:txBody>
          <a:bodyPr/>
          <a:lstStyle/>
          <a:p>
            <a:r>
              <a:rPr lang="en-US" dirty="0"/>
              <a:t>Automatic emergency services </a:t>
            </a:r>
          </a:p>
          <a:p>
            <a:r>
              <a:rPr lang="en-US" dirty="0"/>
              <a:t> Smart smoke detectors work best as part of a connected home system. </a:t>
            </a:r>
          </a:p>
          <a:p>
            <a:r>
              <a:rPr lang="en-US" dirty="0"/>
              <a:t>quick response. </a:t>
            </a:r>
          </a:p>
          <a:p>
            <a:r>
              <a:rPr lang="en-US" dirty="0"/>
              <a:t> Reduce loss. </a:t>
            </a:r>
            <a:endParaRPr lang="en-IN" dirty="0"/>
          </a:p>
        </p:txBody>
      </p:sp>
    </p:spTree>
    <p:extLst>
      <p:ext uri="{BB962C8B-B14F-4D97-AF65-F5344CB8AC3E}">
        <p14:creationId xmlns:p14="http://schemas.microsoft.com/office/powerpoint/2010/main" val="384632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4B50-3926-D9AA-C47F-0DB785FF6E1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Applications</a:t>
            </a:r>
            <a:endParaRPr lang="en-IN" dirty="0"/>
          </a:p>
        </p:txBody>
      </p:sp>
      <p:sp>
        <p:nvSpPr>
          <p:cNvPr id="3" name="Content Placeholder 2">
            <a:extLst>
              <a:ext uri="{FF2B5EF4-FFF2-40B4-BE49-F238E27FC236}">
                <a16:creationId xmlns:a16="http://schemas.microsoft.com/office/drawing/2014/main" id="{27B12DB8-6B91-83C8-3085-C5040F6CFF9A}"/>
              </a:ext>
            </a:extLst>
          </p:cNvPr>
          <p:cNvSpPr>
            <a:spLocks noGrp="1"/>
          </p:cNvSpPr>
          <p:nvPr>
            <p:ph idx="1"/>
          </p:nvPr>
        </p:nvSpPr>
        <p:spPr/>
        <p:txBody>
          <a:bodyPr/>
          <a:lstStyle/>
          <a:p>
            <a:r>
              <a:rPr lang="en-US" dirty="0"/>
              <a:t> Residential buildings. </a:t>
            </a:r>
          </a:p>
          <a:p>
            <a:r>
              <a:rPr lang="en-US" dirty="0"/>
              <a:t> Commercial buildings.</a:t>
            </a:r>
          </a:p>
          <a:p>
            <a:r>
              <a:rPr lang="en-US" dirty="0"/>
              <a:t>  Industrial facilities </a:t>
            </a:r>
          </a:p>
          <a:p>
            <a:r>
              <a:rPr lang="en-US" dirty="0"/>
              <a:t> Healthcare facilities. </a:t>
            </a:r>
          </a:p>
          <a:p>
            <a:r>
              <a:rPr lang="en-US" dirty="0"/>
              <a:t> Education institutions </a:t>
            </a:r>
          </a:p>
          <a:p>
            <a:r>
              <a:rPr lang="en-US" dirty="0"/>
              <a:t> Transportation systems. </a:t>
            </a:r>
          </a:p>
          <a:p>
            <a:r>
              <a:rPr lang="en-US" dirty="0"/>
              <a:t> Data centers </a:t>
            </a:r>
            <a:endParaRPr lang="en-IN" dirty="0"/>
          </a:p>
        </p:txBody>
      </p:sp>
    </p:spTree>
    <p:extLst>
      <p:ext uri="{BB962C8B-B14F-4D97-AF65-F5344CB8AC3E}">
        <p14:creationId xmlns:p14="http://schemas.microsoft.com/office/powerpoint/2010/main" val="370096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EB58-ADBA-6616-F2A5-3ADC4A448CE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9A674A59-8C0C-9578-B630-A801281E6D87}"/>
              </a:ext>
            </a:extLst>
          </p:cNvPr>
          <p:cNvSpPr>
            <a:spLocks noGrp="1"/>
          </p:cNvSpPr>
          <p:nvPr>
            <p:ph idx="1"/>
          </p:nvPr>
        </p:nvSpPr>
        <p:spPr/>
        <p:txBody>
          <a:bodyPr/>
          <a:lstStyle/>
          <a:p>
            <a:r>
              <a:rPr lang="en-US" dirty="0"/>
              <a:t>A well-designed smoke detection system is crucial for gas processing facilities. By integrating gas, we can enhance safety. </a:t>
            </a:r>
          </a:p>
          <a:p>
            <a:r>
              <a:rPr lang="en-US" dirty="0"/>
              <a:t>Is to imperative for ensuring the safety and security of prevent accidents, and protect personal and the environment. </a:t>
            </a:r>
          </a:p>
          <a:p>
            <a:r>
              <a:rPr lang="en-US" dirty="0"/>
              <a:t>Through the integration of advanced sensors, real-time monitoring capabilities, and automated alert systems, such a system can effectively mitigate the risks associated with smoke and fire incidents.</a:t>
            </a:r>
            <a:endParaRPr lang="en-IN" dirty="0"/>
          </a:p>
        </p:txBody>
      </p:sp>
    </p:spTree>
    <p:extLst>
      <p:ext uri="{BB962C8B-B14F-4D97-AF65-F5344CB8AC3E}">
        <p14:creationId xmlns:p14="http://schemas.microsoft.com/office/powerpoint/2010/main" val="288441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07C0-1995-9209-2D94-DFB848C68C49}"/>
              </a:ext>
            </a:extLst>
          </p:cNvPr>
          <p:cNvSpPr>
            <a:spLocks noGrp="1"/>
          </p:cNvSpPr>
          <p:nvPr>
            <p:ph type="title"/>
          </p:nvPr>
        </p:nvSpPr>
        <p:spPr>
          <a:xfrm>
            <a:off x="1260971" y="986920"/>
            <a:ext cx="8761413" cy="706964"/>
          </a:xfrm>
        </p:spPr>
        <p:txBody>
          <a:bodyPr/>
          <a:lstStyle/>
          <a:p>
            <a:r>
              <a:rPr lang="en-US" dirty="0"/>
              <a:t>THANK YOU!</a:t>
            </a:r>
            <a:endParaRPr lang="en-IN" dirty="0"/>
          </a:p>
        </p:txBody>
      </p:sp>
    </p:spTree>
    <p:extLst>
      <p:ext uri="{BB962C8B-B14F-4D97-AF65-F5344CB8AC3E}">
        <p14:creationId xmlns:p14="http://schemas.microsoft.com/office/powerpoint/2010/main" val="388976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15D7-40F4-6CED-A290-B25454835E55}"/>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5B3547B-6A62-BF7E-BC1D-DDB125197961}"/>
              </a:ext>
            </a:extLst>
          </p:cNvPr>
          <p:cNvSpPr>
            <a:spLocks noGrp="1"/>
          </p:cNvSpPr>
          <p:nvPr>
            <p:ph idx="1"/>
          </p:nvPr>
        </p:nvSpPr>
        <p:spPr>
          <a:xfrm>
            <a:off x="1387854" y="1485698"/>
            <a:ext cx="8825659" cy="451236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Abstract </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Block diagram </a:t>
            </a:r>
          </a:p>
          <a:p>
            <a:r>
              <a:rPr lang="en-US" dirty="0">
                <a:latin typeface="Times New Roman" panose="02020603050405020304" pitchFamily="18" charset="0"/>
                <a:cs typeface="Times New Roman" panose="02020603050405020304" pitchFamily="18" charset="0"/>
              </a:rPr>
              <a:t>Required components</a:t>
            </a:r>
          </a:p>
          <a:p>
            <a:r>
              <a:rPr lang="en-US" dirty="0">
                <a:latin typeface="Times New Roman" panose="02020603050405020304" pitchFamily="18" charset="0"/>
                <a:cs typeface="Times New Roman" panose="02020603050405020304" pitchFamily="18" charset="0"/>
              </a:rPr>
              <a:t>Arduino board</a:t>
            </a:r>
          </a:p>
          <a:p>
            <a:r>
              <a:rPr lang="en-US" dirty="0">
                <a:latin typeface="Times New Roman" panose="02020603050405020304" pitchFamily="18" charset="0"/>
                <a:cs typeface="Times New Roman" panose="02020603050405020304" pitchFamily="18" charset="0"/>
              </a:rPr>
              <a:t>Smoke detector</a:t>
            </a:r>
          </a:p>
          <a:p>
            <a:r>
              <a:rPr lang="en-IN" dirty="0">
                <a:latin typeface="Times New Roman" panose="02020603050405020304" pitchFamily="18" charset="0"/>
                <a:cs typeface="Times New Roman" panose="02020603050405020304" pitchFamily="18" charset="0"/>
              </a:rPr>
              <a:t>Buzzer</a:t>
            </a:r>
          </a:p>
          <a:p>
            <a:r>
              <a:rPr lang="en-IN" dirty="0">
                <a:latin typeface="Times New Roman" panose="02020603050405020304" pitchFamily="18" charset="0"/>
                <a:cs typeface="Times New Roman" panose="02020603050405020304" pitchFamily="18" charset="0"/>
              </a:rPr>
              <a:t>Working process</a:t>
            </a:r>
          </a:p>
          <a:p>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Programming Logic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Advantages</a:t>
            </a:r>
          </a:p>
          <a:p>
            <a:r>
              <a:rPr lang="en-IN" dirty="0">
                <a:latin typeface="Times New Roman" panose="02020603050405020304" pitchFamily="18" charset="0"/>
                <a:cs typeface="Times New Roman" panose="02020603050405020304" pitchFamily="18" charset="0"/>
              </a:rPr>
              <a:t>Applications</a:t>
            </a:r>
          </a:p>
          <a:p>
            <a:r>
              <a:rPr lang="en-IN" dirty="0">
                <a:latin typeface="Times New Roman" panose="02020603050405020304" pitchFamily="18" charset="0"/>
                <a:cs typeface="Times New Roman" panose="02020603050405020304" pitchFamily="18" charset="0"/>
              </a:rPr>
              <a:t>Conclusion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29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CFC0-25D4-8EC8-3F0A-83726AC7B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0F96040C-AB06-E608-0EA0-21C875065EA2}"/>
              </a:ext>
            </a:extLst>
          </p:cNvPr>
          <p:cNvSpPr>
            <a:spLocks noGrp="1"/>
          </p:cNvSpPr>
          <p:nvPr>
            <p:ph idx="1"/>
          </p:nvPr>
        </p:nvSpPr>
        <p:spPr>
          <a:xfrm>
            <a:off x="572706" y="2651473"/>
            <a:ext cx="10375338" cy="3081442"/>
          </a:xfrm>
        </p:spPr>
        <p:txBody>
          <a:bodyPr/>
          <a:lstStyle/>
          <a:p>
            <a:r>
              <a:rPr lang="en-US" dirty="0"/>
              <a:t>In gas processing facilities, the presence of highly flammable and toxic gases is inherent to the system.</a:t>
            </a:r>
          </a:p>
          <a:p>
            <a:r>
              <a:rPr lang="en-US" dirty="0"/>
              <a:t>These gases cannot be eliminated, but their detection and early warning are crucial to prevent catastrophic accidents</a:t>
            </a:r>
          </a:p>
          <a:p>
            <a:r>
              <a:rPr lang="en-US" dirty="0"/>
              <a:t>A reliable fire and gas detection system (FGS) is essential to mitigate risks.</a:t>
            </a:r>
          </a:p>
          <a:p>
            <a:r>
              <a:rPr lang="en-US" dirty="0"/>
              <a:t>This project report outlines the design, development, and deployment of a comprehensive smoke detection system for gas processing facilities. </a:t>
            </a:r>
            <a:endParaRPr lang="en-IN" dirty="0"/>
          </a:p>
        </p:txBody>
      </p:sp>
    </p:spTree>
    <p:extLst>
      <p:ext uri="{BB962C8B-B14F-4D97-AF65-F5344CB8AC3E}">
        <p14:creationId xmlns:p14="http://schemas.microsoft.com/office/powerpoint/2010/main" val="50610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D84F-1691-8477-AEF1-A7E4E03DC5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350F2ABC-E6CB-02ED-4A9E-7109AA298640}"/>
              </a:ext>
            </a:extLst>
          </p:cNvPr>
          <p:cNvSpPr>
            <a:spLocks noGrp="1"/>
          </p:cNvSpPr>
          <p:nvPr>
            <p:ph idx="1"/>
          </p:nvPr>
        </p:nvSpPr>
        <p:spPr>
          <a:xfrm>
            <a:off x="1154954" y="2603500"/>
            <a:ext cx="9622038" cy="3416300"/>
          </a:xfrm>
        </p:spPr>
        <p:txBody>
          <a:bodyPr/>
          <a:lstStyle/>
          <a:p>
            <a:r>
              <a:rPr lang="en-US" dirty="0"/>
              <a:t>Gas and smoke use every day of our life. A big number of accident happen today everyday life from the gas. A huge number of loss occur from gas and smoke in our everyday life. Gas speared so quickly that an accident happen so quickly and gas line fault is the problem in our household works. If we identify the </a:t>
            </a:r>
            <a:r>
              <a:rPr lang="en-US" dirty="0" err="1"/>
              <a:t>licakeg</a:t>
            </a:r>
            <a:r>
              <a:rPr lang="en-US" dirty="0"/>
              <a:t> as early as possible we can reduce the loss.
So basically we try to modify our project to make a gas or smoke detector that will response with the present of smoke and send warning </a:t>
            </a:r>
            <a:r>
              <a:rPr lang="en-US" dirty="0" err="1"/>
              <a:t>sms</a:t>
            </a:r>
            <a:r>
              <a:rPr lang="en-US" dirty="0"/>
              <a:t>.</a:t>
            </a:r>
          </a:p>
          <a:p>
            <a:endParaRPr lang="en-IN" dirty="0"/>
          </a:p>
        </p:txBody>
      </p:sp>
    </p:spTree>
    <p:extLst>
      <p:ext uri="{BB962C8B-B14F-4D97-AF65-F5344CB8AC3E}">
        <p14:creationId xmlns:p14="http://schemas.microsoft.com/office/powerpoint/2010/main" val="271157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A34B-FE1C-82D5-3382-A28EA66082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 diagram </a:t>
            </a:r>
            <a:endParaRPr lang="en-IN" dirty="0"/>
          </a:p>
        </p:txBody>
      </p:sp>
      <p:pic>
        <p:nvPicPr>
          <p:cNvPr id="4" name="Content Placeholder 3">
            <a:extLst>
              <a:ext uri="{FF2B5EF4-FFF2-40B4-BE49-F238E27FC236}">
                <a16:creationId xmlns:a16="http://schemas.microsoft.com/office/drawing/2014/main" id="{293153F5-EFA6-11AE-6742-E722ECF8E2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610" y="1402323"/>
            <a:ext cx="8363223" cy="5017934"/>
          </a:xfrm>
        </p:spPr>
      </p:pic>
    </p:spTree>
    <p:extLst>
      <p:ext uri="{BB962C8B-B14F-4D97-AF65-F5344CB8AC3E}">
        <p14:creationId xmlns:p14="http://schemas.microsoft.com/office/powerpoint/2010/main" val="272603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4FCF-828B-27B9-6BCE-6097413424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Required components</a:t>
            </a:r>
            <a:endParaRPr lang="en-IN" dirty="0"/>
          </a:p>
        </p:txBody>
      </p:sp>
      <p:sp>
        <p:nvSpPr>
          <p:cNvPr id="3" name="Content Placeholder 2">
            <a:extLst>
              <a:ext uri="{FF2B5EF4-FFF2-40B4-BE49-F238E27FC236}">
                <a16:creationId xmlns:a16="http://schemas.microsoft.com/office/drawing/2014/main" id="{0C6AF679-01B4-1553-67B5-276CD7D8EE7F}"/>
              </a:ext>
            </a:extLst>
          </p:cNvPr>
          <p:cNvSpPr>
            <a:spLocks noGrp="1"/>
          </p:cNvSpPr>
          <p:nvPr>
            <p:ph idx="1"/>
          </p:nvPr>
        </p:nvSpPr>
        <p:spPr>
          <a:xfrm>
            <a:off x="1683170" y="1853248"/>
            <a:ext cx="8825659" cy="3416300"/>
          </a:xfrm>
        </p:spPr>
        <p:txBody>
          <a:bodyPr>
            <a:normAutofit fontScale="92500" lnSpcReduction="20000"/>
          </a:bodyPr>
          <a:lstStyle/>
          <a:p>
            <a:r>
              <a:rPr lang="en-US" dirty="0"/>
              <a:t>The FGS comprises several components:</a:t>
            </a:r>
          </a:p>
          <a:p>
            <a:r>
              <a:rPr lang="en-US" dirty="0"/>
              <a:t>  Arduino UNO </a:t>
            </a:r>
          </a:p>
          <a:p>
            <a:r>
              <a:rPr lang="en-US" dirty="0"/>
              <a:t> MQ-2 gas sensor</a:t>
            </a:r>
          </a:p>
          <a:p>
            <a:r>
              <a:rPr lang="en-US" dirty="0"/>
              <a:t>  16×2 LCD module</a:t>
            </a:r>
          </a:p>
          <a:p>
            <a:r>
              <a:rPr lang="en-US" dirty="0"/>
              <a:t> 10K potentiometer </a:t>
            </a:r>
          </a:p>
          <a:p>
            <a:r>
              <a:rPr lang="en-US" dirty="0"/>
              <a:t>Red and green LEDs </a:t>
            </a:r>
          </a:p>
          <a:p>
            <a:r>
              <a:rPr lang="en-US" dirty="0"/>
              <a:t> 220 ohms resistors </a:t>
            </a:r>
          </a:p>
          <a:p>
            <a:r>
              <a:rPr lang="en-US" dirty="0"/>
              <a:t> Jumper wires and a breadboard </a:t>
            </a:r>
          </a:p>
          <a:p>
            <a:r>
              <a:rPr lang="en-US" dirty="0"/>
              <a:t> USB cable for uploading the code </a:t>
            </a:r>
            <a:endParaRPr lang="en-IN" dirty="0"/>
          </a:p>
        </p:txBody>
      </p:sp>
    </p:spTree>
    <p:extLst>
      <p:ext uri="{BB962C8B-B14F-4D97-AF65-F5344CB8AC3E}">
        <p14:creationId xmlns:p14="http://schemas.microsoft.com/office/powerpoint/2010/main" val="76074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6456-5564-7547-ED30-7251BD6249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Arduino board</a:t>
            </a:r>
            <a:endParaRPr lang="en-IN" dirty="0"/>
          </a:p>
        </p:txBody>
      </p:sp>
      <p:sp>
        <p:nvSpPr>
          <p:cNvPr id="3" name="Content Placeholder 2">
            <a:extLst>
              <a:ext uri="{FF2B5EF4-FFF2-40B4-BE49-F238E27FC236}">
                <a16:creationId xmlns:a16="http://schemas.microsoft.com/office/drawing/2014/main" id="{4C2C77E1-6484-89C0-0152-C4D2CFF45B6F}"/>
              </a:ext>
            </a:extLst>
          </p:cNvPr>
          <p:cNvSpPr>
            <a:spLocks noGrp="1"/>
          </p:cNvSpPr>
          <p:nvPr>
            <p:ph idx="1"/>
          </p:nvPr>
        </p:nvSpPr>
        <p:spPr>
          <a:xfrm>
            <a:off x="1461620" y="1569203"/>
            <a:ext cx="8946541" cy="4195481"/>
          </a:xfrm>
        </p:spPr>
        <p:txBody>
          <a:bodyPr/>
          <a:lstStyle/>
          <a:p>
            <a:r>
              <a:rPr lang="en-US" dirty="0"/>
              <a:t>The Arduino Uno R3 is a microcontroller board based on a removable, dual-inline- package (DIP) ATmega328 AVR microcontroller. It has 20 digital input/output pins (of which 6 can be used as PWM outputs and 6 can be used as analog inputs). It has his own memory. The size of the memory is 32K.</a:t>
            </a:r>
            <a:endParaRPr lang="en-IN" dirty="0"/>
          </a:p>
        </p:txBody>
      </p:sp>
      <p:pic>
        <p:nvPicPr>
          <p:cNvPr id="4" name="Picture 3">
            <a:extLst>
              <a:ext uri="{FF2B5EF4-FFF2-40B4-BE49-F238E27FC236}">
                <a16:creationId xmlns:a16="http://schemas.microsoft.com/office/drawing/2014/main" id="{D38F5155-3A27-C288-2165-9E841A9F0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982" y="3471096"/>
            <a:ext cx="3786979" cy="2934186"/>
          </a:xfrm>
          <a:prstGeom prst="rect">
            <a:avLst/>
          </a:prstGeom>
        </p:spPr>
      </p:pic>
    </p:spTree>
    <p:extLst>
      <p:ext uri="{BB962C8B-B14F-4D97-AF65-F5344CB8AC3E}">
        <p14:creationId xmlns:p14="http://schemas.microsoft.com/office/powerpoint/2010/main" val="56695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465C-CE53-DFC3-3E89-F9EA1C93A1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Smoke detector</a:t>
            </a:r>
            <a:endParaRPr lang="en-IN" dirty="0"/>
          </a:p>
        </p:txBody>
      </p:sp>
      <p:sp>
        <p:nvSpPr>
          <p:cNvPr id="3" name="Content Placeholder 2">
            <a:extLst>
              <a:ext uri="{FF2B5EF4-FFF2-40B4-BE49-F238E27FC236}">
                <a16:creationId xmlns:a16="http://schemas.microsoft.com/office/drawing/2014/main" id="{4267409D-0D51-DB69-F809-397F7863ED60}"/>
              </a:ext>
            </a:extLst>
          </p:cNvPr>
          <p:cNvSpPr>
            <a:spLocks noGrp="1"/>
          </p:cNvSpPr>
          <p:nvPr>
            <p:ph idx="1"/>
          </p:nvPr>
        </p:nvSpPr>
        <p:spPr>
          <a:xfrm>
            <a:off x="1504017" y="1720850"/>
            <a:ext cx="8825659" cy="3416300"/>
          </a:xfrm>
        </p:spPr>
        <p:txBody>
          <a:bodyPr/>
          <a:lstStyle/>
          <a:p>
            <a:r>
              <a:rPr lang="en-US" dirty="0"/>
              <a:t>TSB smoke sensor which detect the gas or smoke. The sensor had 4 pin which one connect with 5v and GND.
Other 2 port for digital input/output pin and other one in analog supported pin. In our project we don’t use digital i/o </a:t>
            </a:r>
            <a:r>
              <a:rPr lang="en-US" dirty="0" err="1"/>
              <a:t>pin.p</a:t>
            </a:r>
            <a:endParaRPr lang="en-IN" dirty="0"/>
          </a:p>
        </p:txBody>
      </p:sp>
      <p:pic>
        <p:nvPicPr>
          <p:cNvPr id="4" name="Picture 3">
            <a:extLst>
              <a:ext uri="{FF2B5EF4-FFF2-40B4-BE49-F238E27FC236}">
                <a16:creationId xmlns:a16="http://schemas.microsoft.com/office/drawing/2014/main" id="{7876356F-09F8-0C7C-F190-5570182DE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914" y="3945063"/>
            <a:ext cx="2505075" cy="2383999"/>
          </a:xfrm>
          <a:prstGeom prst="rect">
            <a:avLst/>
          </a:prstGeom>
        </p:spPr>
      </p:pic>
    </p:spTree>
    <p:extLst>
      <p:ext uri="{BB962C8B-B14F-4D97-AF65-F5344CB8AC3E}">
        <p14:creationId xmlns:p14="http://schemas.microsoft.com/office/powerpoint/2010/main" val="422126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2B1D-63E7-CBA5-99B2-9D6DDC00F3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Buzzer</a:t>
            </a:r>
            <a:endParaRPr lang="en-IN" dirty="0"/>
          </a:p>
        </p:txBody>
      </p:sp>
      <p:sp>
        <p:nvSpPr>
          <p:cNvPr id="3" name="Content Placeholder 2">
            <a:extLst>
              <a:ext uri="{FF2B5EF4-FFF2-40B4-BE49-F238E27FC236}">
                <a16:creationId xmlns:a16="http://schemas.microsoft.com/office/drawing/2014/main" id="{9A136556-6587-4260-5CC6-2714691DFE41}"/>
              </a:ext>
            </a:extLst>
          </p:cNvPr>
          <p:cNvSpPr>
            <a:spLocks noGrp="1"/>
          </p:cNvSpPr>
          <p:nvPr>
            <p:ph idx="1"/>
          </p:nvPr>
        </p:nvSpPr>
        <p:spPr>
          <a:xfrm>
            <a:off x="1318296" y="1152983"/>
            <a:ext cx="8946541" cy="4195481"/>
          </a:xfrm>
        </p:spPr>
        <p:txBody>
          <a:bodyPr/>
          <a:lstStyle/>
          <a:p>
            <a:pPr marL="0" indent="0">
              <a:buNone/>
            </a:pPr>
            <a:r>
              <a:rPr lang="en-US" dirty="0"/>
              <a:t>
A buzzer or beeper is an audio signaling device, which may be mechanical, electromechanical, or piezoelectric (piezo for short).</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9C7BB30A-B269-B7F2-F7F8-73FE42243A74}"/>
              </a:ext>
            </a:extLst>
          </p:cNvPr>
          <p:cNvPicPr>
            <a:picLocks noChangeAspect="1"/>
          </p:cNvPicPr>
          <p:nvPr/>
        </p:nvPicPr>
        <p:blipFill rotWithShape="1">
          <a:blip r:embed="rId2">
            <a:extLst>
              <a:ext uri="{28A0092B-C50C-407E-A947-70E740481C1C}">
                <a14:useLocalDpi xmlns:a14="http://schemas.microsoft.com/office/drawing/2010/main" val="0"/>
              </a:ext>
            </a:extLst>
          </a:blip>
          <a:srcRect r="5696" b="6280"/>
          <a:stretch/>
        </p:blipFill>
        <p:spPr>
          <a:xfrm>
            <a:off x="4331463" y="3429000"/>
            <a:ext cx="2920205" cy="2678189"/>
          </a:xfrm>
          <a:prstGeom prst="rect">
            <a:avLst/>
          </a:prstGeom>
        </p:spPr>
      </p:pic>
    </p:spTree>
    <p:extLst>
      <p:ext uri="{BB962C8B-B14F-4D97-AF65-F5344CB8AC3E}">
        <p14:creationId xmlns:p14="http://schemas.microsoft.com/office/powerpoint/2010/main" val="3668138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 Boardroom</Template>
  <TotalTime>61</TotalTime>
  <Words>51</Words>
  <Application>Microsoft Office PowerPoint</Application>
  <PresentationFormat>Widescreen</PresentationFormat>
  <Paragraphs>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COMPREHENSIVE SMOKE DETECTION SYSTEM FOR GAS PROCESSING FACILITIES</vt:lpstr>
      <vt:lpstr>Contents:</vt:lpstr>
      <vt:lpstr>Abstract:</vt:lpstr>
      <vt:lpstr>Introduction</vt:lpstr>
      <vt:lpstr>Block diagram </vt:lpstr>
      <vt:lpstr>Required components</vt:lpstr>
      <vt:lpstr>Arduino board</vt:lpstr>
      <vt:lpstr>Smoke detector</vt:lpstr>
      <vt:lpstr>Buzzer</vt:lpstr>
      <vt:lpstr>Working process:</vt:lpstr>
      <vt:lpstr>Programming Logic</vt:lpstr>
      <vt:lpstr>Advantages</vt:lpstr>
      <vt:lpstr>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SMOKE DETECTION SYSTEM FOR GAS PROCESSING FACILITIES</dc:title>
  <dc:creator>K. vishnu</dc:creator>
  <cp:lastModifiedBy>K. vishnu</cp:lastModifiedBy>
  <cp:revision>7</cp:revision>
  <dcterms:created xsi:type="dcterms:W3CDTF">2024-04-26T00:23:36Z</dcterms:created>
  <dcterms:modified xsi:type="dcterms:W3CDTF">2024-04-26T08:59:06Z</dcterms:modified>
</cp:coreProperties>
</file>