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61" r:id="rId2"/>
    <p:sldId id="257" r:id="rId3"/>
    <p:sldId id="262" r:id="rId4"/>
    <p:sldId id="266" r:id="rId5"/>
    <p:sldId id="272" r:id="rId6"/>
    <p:sldId id="276" r:id="rId7"/>
    <p:sldId id="289" r:id="rId8"/>
    <p:sldId id="277" r:id="rId9"/>
    <p:sldId id="294" r:id="rId10"/>
    <p:sldId id="278" r:id="rId11"/>
    <p:sldId id="279" r:id="rId12"/>
    <p:sldId id="292" r:id="rId13"/>
    <p:sldId id="293" r:id="rId14"/>
    <p:sldId id="295" r:id="rId15"/>
    <p:sldId id="290" r:id="rId16"/>
    <p:sldId id="291" r:id="rId17"/>
    <p:sldId id="296" r:id="rId18"/>
    <p:sldId id="297" r:id="rId19"/>
    <p:sldId id="267" r:id="rId20"/>
    <p:sldId id="268" r:id="rId21"/>
    <p:sldId id="283" r:id="rId22"/>
    <p:sldId id="298"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706" autoAdjust="0"/>
  </p:normalViewPr>
  <p:slideViewPr>
    <p:cSldViewPr snapToGrid="0">
      <p:cViewPr varScale="1">
        <p:scale>
          <a:sx n="81" d="100"/>
          <a:sy n="81" d="100"/>
        </p:scale>
        <p:origin x="504" y="6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Base Classifier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Sheet1!$A$2:$A$14</c:f>
              <c:strCache>
                <c:ptCount val="13"/>
                <c:pt idx="0">
                  <c:v>XGBOOST</c:v>
                </c:pt>
                <c:pt idx="1">
                  <c:v>RANDOM FOREST </c:v>
                </c:pt>
                <c:pt idx="2">
                  <c:v>CATBOOST</c:v>
                </c:pt>
                <c:pt idx="3">
                  <c:v>EXTRA TREES CLASSIFIER</c:v>
                </c:pt>
                <c:pt idx="4">
                  <c:v>DECISION TREE CLASSIFIER</c:v>
                </c:pt>
                <c:pt idx="5">
                  <c:v>MULTI-LAYER PERCEPTRON</c:v>
                </c:pt>
                <c:pt idx="6">
                  <c:v>KNN</c:v>
                </c:pt>
                <c:pt idx="7">
                  <c:v>HISTOGRAM-BASED GRADIENT BOOSTING CLASSIFICATION TREE</c:v>
                </c:pt>
                <c:pt idx="8">
                  <c:v>SVM</c:v>
                </c:pt>
                <c:pt idx="9">
                  <c:v>LOGISTIC REGRESION</c:v>
                </c:pt>
                <c:pt idx="10">
                  <c:v>STOCHASTIC GRADIENT DESCENT CLASSIFIER</c:v>
                </c:pt>
                <c:pt idx="11">
                  <c:v>PERCEPTRON</c:v>
                </c:pt>
                <c:pt idx="12">
                  <c:v>NAIVE BAYES CLASSIFIER</c:v>
                </c:pt>
              </c:strCache>
            </c:strRef>
          </c:cat>
          <c:val>
            <c:numRef>
              <c:f>Sheet1!$B$2:$B$14</c:f>
              <c:numCache>
                <c:formatCode>General</c:formatCode>
                <c:ptCount val="13"/>
                <c:pt idx="0">
                  <c:v>0.99883999999999995</c:v>
                </c:pt>
                <c:pt idx="1">
                  <c:v>0.99856999999999996</c:v>
                </c:pt>
                <c:pt idx="2">
                  <c:v>0.99836999999999998</c:v>
                </c:pt>
                <c:pt idx="3">
                  <c:v>0.99829000000000001</c:v>
                </c:pt>
                <c:pt idx="4">
                  <c:v>0.99753000000000003</c:v>
                </c:pt>
                <c:pt idx="5">
                  <c:v>0.99611000000000005</c:v>
                </c:pt>
                <c:pt idx="6">
                  <c:v>0.99599000000000004</c:v>
                </c:pt>
                <c:pt idx="7">
                  <c:v>0.99019000000000001</c:v>
                </c:pt>
                <c:pt idx="8">
                  <c:v>0.99019000000000001</c:v>
                </c:pt>
                <c:pt idx="9">
                  <c:v>0.96265000000000001</c:v>
                </c:pt>
                <c:pt idx="10">
                  <c:v>0.96053999999999995</c:v>
                </c:pt>
                <c:pt idx="11">
                  <c:v>0.94255999999999995</c:v>
                </c:pt>
                <c:pt idx="12">
                  <c:v>0.41038999999999998</c:v>
                </c:pt>
              </c:numCache>
            </c:numRef>
          </c:val>
          <c:extLst>
            <c:ext xmlns:c16="http://schemas.microsoft.com/office/drawing/2014/chart" uri="{C3380CC4-5D6E-409C-BE32-E72D297353CC}">
              <c16:uniqueId val="{00000000-B3A1-465B-9E8C-7382C8AE6D91}"/>
            </c:ext>
          </c:extLst>
        </c:ser>
        <c:ser>
          <c:idx val="1"/>
          <c:order val="1"/>
          <c:tx>
            <c:strRef>
              <c:f>Sheet1!$C$1</c:f>
              <c:strCache>
                <c:ptCount val="1"/>
                <c:pt idx="0">
                  <c:v>Column1</c:v>
                </c:pt>
              </c:strCache>
            </c:strRef>
          </c:tx>
          <c:spPr>
            <a:solidFill>
              <a:schemeClr val="accent2"/>
            </a:solidFill>
            <a:ln>
              <a:noFill/>
            </a:ln>
            <a:effectLst/>
          </c:spPr>
          <c:invertIfNegative val="0"/>
          <c:cat>
            <c:strRef>
              <c:f>Sheet1!$A$2:$A$14</c:f>
              <c:strCache>
                <c:ptCount val="13"/>
                <c:pt idx="0">
                  <c:v>XGBOOST</c:v>
                </c:pt>
                <c:pt idx="1">
                  <c:v>RANDOM FOREST </c:v>
                </c:pt>
                <c:pt idx="2">
                  <c:v>CATBOOST</c:v>
                </c:pt>
                <c:pt idx="3">
                  <c:v>EXTRA TREES CLASSIFIER</c:v>
                </c:pt>
                <c:pt idx="4">
                  <c:v>DECISION TREE CLASSIFIER</c:v>
                </c:pt>
                <c:pt idx="5">
                  <c:v>MULTI-LAYER PERCEPTRON</c:v>
                </c:pt>
                <c:pt idx="6">
                  <c:v>KNN</c:v>
                </c:pt>
                <c:pt idx="7">
                  <c:v>HISTOGRAM-BASED GRADIENT BOOSTING CLASSIFICATION TREE</c:v>
                </c:pt>
                <c:pt idx="8">
                  <c:v>SVM</c:v>
                </c:pt>
                <c:pt idx="9">
                  <c:v>LOGISTIC REGRESION</c:v>
                </c:pt>
                <c:pt idx="10">
                  <c:v>STOCHASTIC GRADIENT DESCENT CLASSIFIER</c:v>
                </c:pt>
                <c:pt idx="11">
                  <c:v>PERCEPTRON</c:v>
                </c:pt>
                <c:pt idx="12">
                  <c:v>NAIVE BAYES CLASSIFIER</c:v>
                </c:pt>
              </c:strCache>
            </c:strRef>
          </c:cat>
          <c:val>
            <c:numRef>
              <c:f>Sheet1!$C$2:$C$14</c:f>
              <c:numCache>
                <c:formatCode>General</c:formatCode>
                <c:ptCount val="13"/>
              </c:numCache>
            </c:numRef>
          </c:val>
          <c:extLst>
            <c:ext xmlns:c16="http://schemas.microsoft.com/office/drawing/2014/chart" uri="{C3380CC4-5D6E-409C-BE32-E72D297353CC}">
              <c16:uniqueId val="{00000001-B3A1-465B-9E8C-7382C8AE6D91}"/>
            </c:ext>
          </c:extLst>
        </c:ser>
        <c:ser>
          <c:idx val="2"/>
          <c:order val="2"/>
          <c:tx>
            <c:strRef>
              <c:f>Sheet1!$D$1</c:f>
              <c:strCache>
                <c:ptCount val="1"/>
                <c:pt idx="0">
                  <c:v>Column2</c:v>
                </c:pt>
              </c:strCache>
            </c:strRef>
          </c:tx>
          <c:spPr>
            <a:solidFill>
              <a:schemeClr val="accent3"/>
            </a:solidFill>
            <a:ln>
              <a:noFill/>
            </a:ln>
            <a:effectLst/>
          </c:spPr>
          <c:invertIfNegative val="0"/>
          <c:cat>
            <c:strRef>
              <c:f>Sheet1!$A$2:$A$14</c:f>
              <c:strCache>
                <c:ptCount val="13"/>
                <c:pt idx="0">
                  <c:v>XGBOOST</c:v>
                </c:pt>
                <c:pt idx="1">
                  <c:v>RANDOM FOREST </c:v>
                </c:pt>
                <c:pt idx="2">
                  <c:v>CATBOOST</c:v>
                </c:pt>
                <c:pt idx="3">
                  <c:v>EXTRA TREES CLASSIFIER</c:v>
                </c:pt>
                <c:pt idx="4">
                  <c:v>DECISION TREE CLASSIFIER</c:v>
                </c:pt>
                <c:pt idx="5">
                  <c:v>MULTI-LAYER PERCEPTRON</c:v>
                </c:pt>
                <c:pt idx="6">
                  <c:v>KNN</c:v>
                </c:pt>
                <c:pt idx="7">
                  <c:v>HISTOGRAM-BASED GRADIENT BOOSTING CLASSIFICATION TREE</c:v>
                </c:pt>
                <c:pt idx="8">
                  <c:v>SVM</c:v>
                </c:pt>
                <c:pt idx="9">
                  <c:v>LOGISTIC REGRESION</c:v>
                </c:pt>
                <c:pt idx="10">
                  <c:v>STOCHASTIC GRADIENT DESCENT CLASSIFIER</c:v>
                </c:pt>
                <c:pt idx="11">
                  <c:v>PERCEPTRON</c:v>
                </c:pt>
                <c:pt idx="12">
                  <c:v>NAIVE BAYES CLASSIFIER</c:v>
                </c:pt>
              </c:strCache>
            </c:strRef>
          </c:cat>
          <c:val>
            <c:numRef>
              <c:f>Sheet1!$D$2:$D$14</c:f>
              <c:numCache>
                <c:formatCode>General</c:formatCode>
                <c:ptCount val="13"/>
              </c:numCache>
            </c:numRef>
          </c:val>
          <c:extLst>
            <c:ext xmlns:c16="http://schemas.microsoft.com/office/drawing/2014/chart" uri="{C3380CC4-5D6E-409C-BE32-E72D297353CC}">
              <c16:uniqueId val="{00000002-B3A1-465B-9E8C-7382C8AE6D91}"/>
            </c:ext>
          </c:extLst>
        </c:ser>
        <c:dLbls>
          <c:showLegendKey val="0"/>
          <c:showVal val="0"/>
          <c:showCatName val="0"/>
          <c:showSerName val="0"/>
          <c:showPercent val="0"/>
          <c:showBubbleSize val="0"/>
        </c:dLbls>
        <c:gapWidth val="150"/>
        <c:axId val="109535375"/>
        <c:axId val="2001276511"/>
      </c:barChart>
      <c:catAx>
        <c:axId val="1095353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Base-classifiers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1276511"/>
        <c:crosses val="autoZero"/>
        <c:auto val="1"/>
        <c:lblAlgn val="ctr"/>
        <c:lblOffset val="100"/>
        <c:noMultiLvlLbl val="0"/>
      </c:catAx>
      <c:valAx>
        <c:axId val="2001276511"/>
        <c:scaling>
          <c:orientation val="minMax"/>
          <c:max val="1"/>
          <c:min val="0.300000000000000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53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Accuracy of various combinations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Sheet1!$A$2:$A$14</c:f>
              <c:strCache>
                <c:ptCount val="12"/>
                <c:pt idx="0">
                  <c:v>Combination 1</c:v>
                </c:pt>
                <c:pt idx="1">
                  <c:v>Combination 2</c:v>
                </c:pt>
                <c:pt idx="2">
                  <c:v>Combination 3</c:v>
                </c:pt>
                <c:pt idx="3">
                  <c:v>Combination 4</c:v>
                </c:pt>
                <c:pt idx="4">
                  <c:v>Combination 5</c:v>
                </c:pt>
                <c:pt idx="5">
                  <c:v>Combination 6</c:v>
                </c:pt>
                <c:pt idx="6">
                  <c:v>Combination 7</c:v>
                </c:pt>
                <c:pt idx="7">
                  <c:v>Combination 8</c:v>
                </c:pt>
                <c:pt idx="8">
                  <c:v>Combination 9</c:v>
                </c:pt>
                <c:pt idx="9">
                  <c:v>Combination 10</c:v>
                </c:pt>
                <c:pt idx="10">
                  <c:v>Combination 11</c:v>
                </c:pt>
                <c:pt idx="11">
                  <c:v>Combination 12</c:v>
                </c:pt>
              </c:strCache>
            </c:strRef>
          </c:cat>
          <c:val>
            <c:numRef>
              <c:f>Sheet1!$B$2:$B$14</c:f>
              <c:numCache>
                <c:formatCode>General</c:formatCode>
                <c:ptCount val="13"/>
                <c:pt idx="0">
                  <c:v>0.99883999999999995</c:v>
                </c:pt>
                <c:pt idx="1">
                  <c:v>0.99883999999999995</c:v>
                </c:pt>
                <c:pt idx="2">
                  <c:v>0.99868999999999997</c:v>
                </c:pt>
                <c:pt idx="3">
                  <c:v>0.99861</c:v>
                </c:pt>
                <c:pt idx="4">
                  <c:v>0.99887999999999999</c:v>
                </c:pt>
                <c:pt idx="5">
                  <c:v>0.999</c:v>
                </c:pt>
                <c:pt idx="6">
                  <c:v>0.99904000000000004</c:v>
                </c:pt>
                <c:pt idx="7">
                  <c:v>0.99895999999999996</c:v>
                </c:pt>
                <c:pt idx="8">
                  <c:v>0.99912000000000001</c:v>
                </c:pt>
                <c:pt idx="9">
                  <c:v>0.99883999999999995</c:v>
                </c:pt>
                <c:pt idx="10">
                  <c:v>0.99904000000000004</c:v>
                </c:pt>
                <c:pt idx="11">
                  <c:v>0.99887999999999999</c:v>
                </c:pt>
              </c:numCache>
            </c:numRef>
          </c:val>
          <c:extLst>
            <c:ext xmlns:c16="http://schemas.microsoft.com/office/drawing/2014/chart" uri="{C3380CC4-5D6E-409C-BE32-E72D297353CC}">
              <c16:uniqueId val="{00000000-6730-4167-A2BB-F420DB452A0A}"/>
            </c:ext>
          </c:extLst>
        </c:ser>
        <c:ser>
          <c:idx val="1"/>
          <c:order val="1"/>
          <c:tx>
            <c:strRef>
              <c:f>Sheet1!$C$1</c:f>
              <c:strCache>
                <c:ptCount val="1"/>
                <c:pt idx="0">
                  <c:v>Column1</c:v>
                </c:pt>
              </c:strCache>
            </c:strRef>
          </c:tx>
          <c:spPr>
            <a:solidFill>
              <a:schemeClr val="accent2"/>
            </a:solidFill>
            <a:ln>
              <a:noFill/>
            </a:ln>
            <a:effectLst/>
          </c:spPr>
          <c:invertIfNegative val="0"/>
          <c:cat>
            <c:strRef>
              <c:f>Sheet1!$A$2:$A$14</c:f>
              <c:strCache>
                <c:ptCount val="12"/>
                <c:pt idx="0">
                  <c:v>Combination 1</c:v>
                </c:pt>
                <c:pt idx="1">
                  <c:v>Combination 2</c:v>
                </c:pt>
                <c:pt idx="2">
                  <c:v>Combination 3</c:v>
                </c:pt>
                <c:pt idx="3">
                  <c:v>Combination 4</c:v>
                </c:pt>
                <c:pt idx="4">
                  <c:v>Combination 5</c:v>
                </c:pt>
                <c:pt idx="5">
                  <c:v>Combination 6</c:v>
                </c:pt>
                <c:pt idx="6">
                  <c:v>Combination 7</c:v>
                </c:pt>
                <c:pt idx="7">
                  <c:v>Combination 8</c:v>
                </c:pt>
                <c:pt idx="8">
                  <c:v>Combination 9</c:v>
                </c:pt>
                <c:pt idx="9">
                  <c:v>Combination 10</c:v>
                </c:pt>
                <c:pt idx="10">
                  <c:v>Combination 11</c:v>
                </c:pt>
                <c:pt idx="11">
                  <c:v>Combination 12</c:v>
                </c:pt>
              </c:strCache>
            </c:strRef>
          </c:cat>
          <c:val>
            <c:numRef>
              <c:f>Sheet1!$C$2:$C$14</c:f>
              <c:numCache>
                <c:formatCode>General</c:formatCode>
                <c:ptCount val="13"/>
              </c:numCache>
            </c:numRef>
          </c:val>
          <c:extLst>
            <c:ext xmlns:c16="http://schemas.microsoft.com/office/drawing/2014/chart" uri="{C3380CC4-5D6E-409C-BE32-E72D297353CC}">
              <c16:uniqueId val="{00000001-6730-4167-A2BB-F420DB452A0A}"/>
            </c:ext>
          </c:extLst>
        </c:ser>
        <c:ser>
          <c:idx val="2"/>
          <c:order val="2"/>
          <c:tx>
            <c:strRef>
              <c:f>Sheet1!$D$1</c:f>
              <c:strCache>
                <c:ptCount val="1"/>
                <c:pt idx="0">
                  <c:v>Column2</c:v>
                </c:pt>
              </c:strCache>
            </c:strRef>
          </c:tx>
          <c:spPr>
            <a:solidFill>
              <a:schemeClr val="accent3"/>
            </a:solidFill>
            <a:ln>
              <a:noFill/>
            </a:ln>
            <a:effectLst/>
          </c:spPr>
          <c:invertIfNegative val="0"/>
          <c:cat>
            <c:strRef>
              <c:f>Sheet1!$A$2:$A$14</c:f>
              <c:strCache>
                <c:ptCount val="12"/>
                <c:pt idx="0">
                  <c:v>Combination 1</c:v>
                </c:pt>
                <c:pt idx="1">
                  <c:v>Combination 2</c:v>
                </c:pt>
                <c:pt idx="2">
                  <c:v>Combination 3</c:v>
                </c:pt>
                <c:pt idx="3">
                  <c:v>Combination 4</c:v>
                </c:pt>
                <c:pt idx="4">
                  <c:v>Combination 5</c:v>
                </c:pt>
                <c:pt idx="5">
                  <c:v>Combination 6</c:v>
                </c:pt>
                <c:pt idx="6">
                  <c:v>Combination 7</c:v>
                </c:pt>
                <c:pt idx="7">
                  <c:v>Combination 8</c:v>
                </c:pt>
                <c:pt idx="8">
                  <c:v>Combination 9</c:v>
                </c:pt>
                <c:pt idx="9">
                  <c:v>Combination 10</c:v>
                </c:pt>
                <c:pt idx="10">
                  <c:v>Combination 11</c:v>
                </c:pt>
                <c:pt idx="11">
                  <c:v>Combination 12</c:v>
                </c:pt>
              </c:strCache>
            </c:strRef>
          </c:cat>
          <c:val>
            <c:numRef>
              <c:f>Sheet1!$D$2:$D$14</c:f>
              <c:numCache>
                <c:formatCode>General</c:formatCode>
                <c:ptCount val="13"/>
              </c:numCache>
            </c:numRef>
          </c:val>
          <c:extLst>
            <c:ext xmlns:c16="http://schemas.microsoft.com/office/drawing/2014/chart" uri="{C3380CC4-5D6E-409C-BE32-E72D297353CC}">
              <c16:uniqueId val="{00000002-6730-4167-A2BB-F420DB452A0A}"/>
            </c:ext>
          </c:extLst>
        </c:ser>
        <c:dLbls>
          <c:showLegendKey val="0"/>
          <c:showVal val="0"/>
          <c:showCatName val="0"/>
          <c:showSerName val="0"/>
          <c:showPercent val="0"/>
          <c:showBubbleSize val="0"/>
        </c:dLbls>
        <c:gapWidth val="150"/>
        <c:axId val="109535375"/>
        <c:axId val="2001276511"/>
      </c:barChart>
      <c:catAx>
        <c:axId val="1095353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Combination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1276511"/>
        <c:crosses val="autoZero"/>
        <c:auto val="1"/>
        <c:lblAlgn val="ctr"/>
        <c:lblOffset val="100"/>
        <c:noMultiLvlLbl val="0"/>
      </c:catAx>
      <c:valAx>
        <c:axId val="2001276511"/>
        <c:scaling>
          <c:orientation val="minMax"/>
          <c:max val="1"/>
          <c:min val="0.99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53537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6/18/2024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6/18/2024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6/18/2024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6/18/2024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6/18/2024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6/18/2024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6/18/2024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6/18/2024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6/18/2024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6/18/2024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6/18/2024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9984" y="511036"/>
            <a:ext cx="10812031" cy="3383280"/>
          </a:xfrm>
        </p:spPr>
        <p:txBody>
          <a:bodyPr>
            <a:normAutofit/>
          </a:bodyPr>
          <a:lstStyle/>
          <a:p>
            <a:pPr algn="ctr"/>
            <a:r>
              <a:rPr lang="en-US" sz="4800" dirty="0"/>
              <a:t>A STACKED ENSEMBLE LEARNING </a:t>
            </a:r>
            <a:br>
              <a:rPr lang="en-US" sz="4800" dirty="0"/>
            </a:br>
            <a:r>
              <a:rPr lang="en-US" sz="4800" dirty="0"/>
              <a:t>MODEL FOR ENHANCED NETWORK </a:t>
            </a:r>
            <a:br>
              <a:rPr lang="en-US" sz="4800" dirty="0"/>
            </a:br>
            <a:r>
              <a:rPr lang="en-US" sz="4800" dirty="0"/>
              <a:t>INTRUSION DETECTION</a:t>
            </a:r>
          </a:p>
        </p:txBody>
      </p:sp>
      <p:sp>
        <p:nvSpPr>
          <p:cNvPr id="4" name="Subtitle 2">
            <a:extLst>
              <a:ext uri="{FF2B5EF4-FFF2-40B4-BE49-F238E27FC236}">
                <a16:creationId xmlns:a16="http://schemas.microsoft.com/office/drawing/2014/main" id="{F32A8DB1-0907-D748-5432-C9C999C1B0EF}"/>
              </a:ext>
            </a:extLst>
          </p:cNvPr>
          <p:cNvSpPr txBox="1">
            <a:spLocks/>
          </p:cNvSpPr>
          <p:nvPr/>
        </p:nvSpPr>
        <p:spPr>
          <a:xfrm>
            <a:off x="5901246" y="5442951"/>
            <a:ext cx="4079739" cy="4572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lumMod val="75000"/>
                  </a:schemeClr>
                </a:solidFill>
                <a:latin typeface="+mn-lt"/>
                <a:ea typeface="+mn-ea"/>
                <a:cs typeface="+mn-cs"/>
              </a:defRPr>
            </a:lvl1pPr>
            <a:lvl2pPr marL="457200" indent="0" algn="ctr" defTabSz="914400" rtl="0" eaLnBrk="1" latinLnBrk="0" hangingPunct="1">
              <a:lnSpc>
                <a:spcPct val="90000"/>
              </a:lnSpc>
              <a:spcBef>
                <a:spcPts val="1200"/>
              </a:spcBef>
              <a:buClr>
                <a:schemeClr val="accent1">
                  <a:lumMod val="75000"/>
                </a:schemeClr>
              </a:buClr>
              <a:buSzPct val="100000"/>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lumMod val="75000"/>
                </a:schemeClr>
              </a:buClr>
              <a:buSzPct val="100000"/>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lumMod val="75000"/>
                </a:schemeClr>
              </a:buClr>
              <a:buSzPct val="100000"/>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9pPr>
          </a:lstStyle>
          <a:p>
            <a:r>
              <a:rPr lang="en-US" dirty="0"/>
              <a:t>Authors:</a:t>
            </a:r>
          </a:p>
        </p:txBody>
      </p:sp>
      <p:sp>
        <p:nvSpPr>
          <p:cNvPr id="5" name="Subtitle 2">
            <a:extLst>
              <a:ext uri="{FF2B5EF4-FFF2-40B4-BE49-F238E27FC236}">
                <a16:creationId xmlns:a16="http://schemas.microsoft.com/office/drawing/2014/main" id="{8437435B-8CFC-4F2A-43AD-B8302F7C1819}"/>
              </a:ext>
            </a:extLst>
          </p:cNvPr>
          <p:cNvSpPr txBox="1">
            <a:spLocks/>
          </p:cNvSpPr>
          <p:nvPr/>
        </p:nvSpPr>
        <p:spPr>
          <a:xfrm>
            <a:off x="6957285" y="6118364"/>
            <a:ext cx="4079739" cy="4572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lumMod val="75000"/>
                  </a:schemeClr>
                </a:solidFill>
                <a:latin typeface="+mn-lt"/>
                <a:ea typeface="+mn-ea"/>
                <a:cs typeface="+mn-cs"/>
              </a:defRPr>
            </a:lvl1pPr>
            <a:lvl2pPr marL="457200" indent="0" algn="ctr" defTabSz="914400" rtl="0" eaLnBrk="1" latinLnBrk="0" hangingPunct="1">
              <a:lnSpc>
                <a:spcPct val="90000"/>
              </a:lnSpc>
              <a:spcBef>
                <a:spcPts val="1200"/>
              </a:spcBef>
              <a:buClr>
                <a:schemeClr val="accent1">
                  <a:lumMod val="75000"/>
                </a:schemeClr>
              </a:buClr>
              <a:buSzPct val="100000"/>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lumMod val="75000"/>
                </a:schemeClr>
              </a:buClr>
              <a:buSzPct val="100000"/>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lumMod val="75000"/>
                </a:schemeClr>
              </a:buClr>
              <a:buSzPct val="100000"/>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9pPr>
          </a:lstStyle>
          <a:p>
            <a:r>
              <a:rPr lang="en-US" dirty="0"/>
              <a:t>Dr. Lakshmi Harika </a:t>
            </a:r>
            <a:r>
              <a:rPr lang="en-US" dirty="0" err="1"/>
              <a:t>Palivela</a:t>
            </a:r>
            <a:endParaRPr lang="en-US" dirty="0"/>
          </a:p>
        </p:txBody>
      </p:sp>
      <p:sp>
        <p:nvSpPr>
          <p:cNvPr id="3" name="Subtitle 2">
            <a:extLst>
              <a:ext uri="{FF2B5EF4-FFF2-40B4-BE49-F238E27FC236}">
                <a16:creationId xmlns:a16="http://schemas.microsoft.com/office/drawing/2014/main" id="{10C93971-9FEF-C68A-E094-915A4B576BD3}"/>
              </a:ext>
            </a:extLst>
          </p:cNvPr>
          <p:cNvSpPr txBox="1">
            <a:spLocks/>
          </p:cNvSpPr>
          <p:nvPr/>
        </p:nvSpPr>
        <p:spPr>
          <a:xfrm>
            <a:off x="6957284" y="5782093"/>
            <a:ext cx="4079739" cy="4572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lumMod val="75000"/>
                  </a:schemeClr>
                </a:solidFill>
                <a:latin typeface="+mn-lt"/>
                <a:ea typeface="+mn-ea"/>
                <a:cs typeface="+mn-cs"/>
              </a:defRPr>
            </a:lvl1pPr>
            <a:lvl2pPr marL="457200" indent="0" algn="ctr" defTabSz="914400" rtl="0" eaLnBrk="1" latinLnBrk="0" hangingPunct="1">
              <a:lnSpc>
                <a:spcPct val="90000"/>
              </a:lnSpc>
              <a:spcBef>
                <a:spcPts val="1200"/>
              </a:spcBef>
              <a:buClr>
                <a:schemeClr val="accent1">
                  <a:lumMod val="75000"/>
                </a:schemeClr>
              </a:buClr>
              <a:buSzPct val="100000"/>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lumMod val="75000"/>
                </a:schemeClr>
              </a:buClr>
              <a:buSzPct val="100000"/>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lumMod val="75000"/>
                </a:schemeClr>
              </a:buClr>
              <a:buSzPct val="100000"/>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9pPr>
          </a:lstStyle>
          <a:p>
            <a:r>
              <a:rPr lang="en-US" dirty="0"/>
              <a:t>Vishnu Menon</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4"/>
            <a:ext cx="9601200" cy="706382"/>
          </a:xfrm>
        </p:spPr>
        <p:txBody>
          <a:bodyPr>
            <a:normAutofit/>
          </a:bodyPr>
          <a:lstStyle/>
          <a:p>
            <a:r>
              <a:rPr lang="en-US" sz="2800" dirty="0">
                <a:solidFill>
                  <a:srgbClr val="FF0000"/>
                </a:solidFill>
              </a:rPr>
              <a:t>Base Classifier Evaluation Module</a:t>
            </a:r>
          </a:p>
        </p:txBody>
      </p:sp>
      <p:sp>
        <p:nvSpPr>
          <p:cNvPr id="6" name="Content Placeholder 3">
            <a:extLst>
              <a:ext uri="{FF2B5EF4-FFF2-40B4-BE49-F238E27FC236}">
                <a16:creationId xmlns:a16="http://schemas.microsoft.com/office/drawing/2014/main" id="{7A5AD31D-F974-057E-C206-23CE752783D6}"/>
              </a:ext>
            </a:extLst>
          </p:cNvPr>
          <p:cNvSpPr>
            <a:spLocks noGrp="1"/>
          </p:cNvSpPr>
          <p:nvPr>
            <p:ph idx="1"/>
          </p:nvPr>
        </p:nvSpPr>
        <p:spPr>
          <a:xfrm>
            <a:off x="1295400" y="1376313"/>
            <a:ext cx="9601200" cy="4414887"/>
          </a:xfrm>
        </p:spPr>
        <p:txBody>
          <a:bodyPr>
            <a:normAutofit fontScale="40000" lnSpcReduction="20000"/>
          </a:bodyPr>
          <a:lstStyle/>
          <a:p>
            <a:r>
              <a:rPr lang="en-US" dirty="0"/>
              <a:t>Evaluate and compare various base classifiers.  </a:t>
            </a:r>
          </a:p>
          <a:p>
            <a:pPr>
              <a:buFont typeface="Wingdings" panose="05000000000000000000" pitchFamily="2" charset="2"/>
              <a:buChar char="v"/>
            </a:pPr>
            <a:r>
              <a:rPr lang="en-US" dirty="0"/>
              <a:t>STOCHASTIC GRADIENT DESCENT CLASSIFIER</a:t>
            </a:r>
          </a:p>
          <a:p>
            <a:pPr>
              <a:buFont typeface="Wingdings" panose="05000000000000000000" pitchFamily="2" charset="2"/>
              <a:buChar char="v"/>
            </a:pPr>
            <a:r>
              <a:rPr lang="en-US" dirty="0"/>
              <a:t>PERCEPTRON</a:t>
            </a:r>
          </a:p>
          <a:p>
            <a:pPr>
              <a:buFont typeface="Wingdings" panose="05000000000000000000" pitchFamily="2" charset="2"/>
              <a:buChar char="v"/>
            </a:pPr>
            <a:r>
              <a:rPr lang="en-US" dirty="0"/>
              <a:t>NAIVE BAYES CLASSIFIER</a:t>
            </a:r>
          </a:p>
          <a:p>
            <a:pPr>
              <a:buFont typeface="Wingdings" panose="05000000000000000000" pitchFamily="2" charset="2"/>
              <a:buChar char="v"/>
            </a:pPr>
            <a:r>
              <a:rPr lang="en-US" dirty="0"/>
              <a:t>MULTI-CLASS LOGISTIC REGRESION</a:t>
            </a:r>
          </a:p>
          <a:p>
            <a:pPr>
              <a:buFont typeface="Wingdings" panose="05000000000000000000" pitchFamily="2" charset="2"/>
              <a:buChar char="v"/>
            </a:pPr>
            <a:r>
              <a:rPr lang="en-US" dirty="0"/>
              <a:t>DECISION TREE CLASSIFIER</a:t>
            </a:r>
          </a:p>
          <a:p>
            <a:pPr>
              <a:buFont typeface="Wingdings" panose="05000000000000000000" pitchFamily="2" charset="2"/>
              <a:buChar char="v"/>
            </a:pPr>
            <a:r>
              <a:rPr lang="en-US" dirty="0"/>
              <a:t>HISTOGRAM-BASED GRADIENT BOOSTING CLASSIFICATION TREE</a:t>
            </a:r>
          </a:p>
          <a:p>
            <a:pPr>
              <a:buFont typeface="Wingdings" panose="05000000000000000000" pitchFamily="2" charset="2"/>
              <a:buChar char="v"/>
            </a:pPr>
            <a:r>
              <a:rPr lang="en-US" dirty="0"/>
              <a:t>EXTRA TREES CLASSIFIER</a:t>
            </a:r>
          </a:p>
          <a:p>
            <a:pPr>
              <a:buFont typeface="Wingdings" panose="05000000000000000000" pitchFamily="2" charset="2"/>
              <a:buChar char="v"/>
            </a:pPr>
            <a:r>
              <a:rPr lang="en-US" dirty="0"/>
              <a:t>RANDOM FOREST</a:t>
            </a:r>
          </a:p>
          <a:p>
            <a:pPr>
              <a:buFont typeface="Wingdings" panose="05000000000000000000" pitchFamily="2" charset="2"/>
              <a:buChar char="v"/>
            </a:pPr>
            <a:r>
              <a:rPr lang="en-US" dirty="0"/>
              <a:t>SVM</a:t>
            </a:r>
          </a:p>
          <a:p>
            <a:pPr>
              <a:buFont typeface="Wingdings" panose="05000000000000000000" pitchFamily="2" charset="2"/>
              <a:buChar char="v"/>
            </a:pPr>
            <a:r>
              <a:rPr lang="en-US" dirty="0"/>
              <a:t>KNN</a:t>
            </a:r>
          </a:p>
          <a:p>
            <a:pPr>
              <a:buFont typeface="Wingdings" panose="05000000000000000000" pitchFamily="2" charset="2"/>
              <a:buChar char="v"/>
            </a:pPr>
            <a:r>
              <a:rPr lang="en-US" dirty="0"/>
              <a:t>MULTI-LAYER PERCEPTRON</a:t>
            </a:r>
          </a:p>
          <a:p>
            <a:pPr>
              <a:buFont typeface="Wingdings" panose="05000000000000000000" pitchFamily="2" charset="2"/>
              <a:buChar char="v"/>
            </a:pPr>
            <a:r>
              <a:rPr lang="en-US" dirty="0"/>
              <a:t>XGBOOST</a:t>
            </a:r>
          </a:p>
          <a:p>
            <a:pPr>
              <a:buFont typeface="Wingdings" panose="05000000000000000000" pitchFamily="2" charset="2"/>
              <a:buChar char="v"/>
            </a:pPr>
            <a:r>
              <a:rPr lang="en-US" dirty="0"/>
              <a:t>CATBOOST</a:t>
            </a:r>
          </a:p>
        </p:txBody>
      </p:sp>
    </p:spTree>
    <p:extLst>
      <p:ext uri="{BB962C8B-B14F-4D97-AF65-F5344CB8AC3E}">
        <p14:creationId xmlns:p14="http://schemas.microsoft.com/office/powerpoint/2010/main" val="60698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FF0000"/>
                </a:solidFill>
              </a:rPr>
              <a:t>Meta-Classifier Integration Module</a:t>
            </a:r>
          </a:p>
        </p:txBody>
      </p:sp>
      <p:sp>
        <p:nvSpPr>
          <p:cNvPr id="6" name="Content Placeholder 3">
            <a:extLst>
              <a:ext uri="{FF2B5EF4-FFF2-40B4-BE49-F238E27FC236}">
                <a16:creationId xmlns:a16="http://schemas.microsoft.com/office/drawing/2014/main" id="{7A5AD31D-F974-057E-C206-23CE752783D6}"/>
              </a:ext>
            </a:extLst>
          </p:cNvPr>
          <p:cNvSpPr>
            <a:spLocks noGrp="1"/>
          </p:cNvSpPr>
          <p:nvPr>
            <p:ph idx="1"/>
          </p:nvPr>
        </p:nvSpPr>
        <p:spPr>
          <a:xfrm>
            <a:off x="1295400" y="1981200"/>
            <a:ext cx="9601200" cy="3810000"/>
          </a:xfrm>
        </p:spPr>
        <p:txBody>
          <a:bodyPr>
            <a:normAutofit/>
          </a:bodyPr>
          <a:lstStyle/>
          <a:p>
            <a:r>
              <a:rPr lang="en-US" dirty="0"/>
              <a:t>Functionality: Train meta-classifiers using outputs from the three best base classifiers (e.g., stacking, ensemble methods).</a:t>
            </a:r>
          </a:p>
          <a:p>
            <a:pPr marL="0" indent="0">
              <a:buNone/>
            </a:pPr>
            <a:endParaRPr lang="en-US" dirty="0"/>
          </a:p>
          <a:p>
            <a:pPr marL="0" indent="0">
              <a:buNone/>
            </a:pPr>
            <a:r>
              <a:rPr lang="en-US" dirty="0"/>
              <a:t>Meta Classifiers selected:</a:t>
            </a:r>
          </a:p>
          <a:p>
            <a:pPr marL="457200" indent="-457200">
              <a:buAutoNum type="arabicPeriod"/>
            </a:pPr>
            <a:r>
              <a:rPr lang="en-US" dirty="0"/>
              <a:t>XGBoost </a:t>
            </a:r>
          </a:p>
          <a:p>
            <a:pPr marL="457200" indent="-457200">
              <a:buAutoNum type="arabicPeriod"/>
            </a:pPr>
            <a:r>
              <a:rPr lang="en-US" dirty="0"/>
              <a:t>Random Forest</a:t>
            </a:r>
          </a:p>
          <a:p>
            <a:pPr marL="457200" indent="-457200">
              <a:buAutoNum type="arabicPeriod"/>
            </a:pPr>
            <a:r>
              <a:rPr lang="en-US" dirty="0"/>
              <a:t>CatBoost</a:t>
            </a:r>
          </a:p>
        </p:txBody>
      </p:sp>
    </p:spTree>
    <p:extLst>
      <p:ext uri="{BB962C8B-B14F-4D97-AF65-F5344CB8AC3E}">
        <p14:creationId xmlns:p14="http://schemas.microsoft.com/office/powerpoint/2010/main" val="6829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A2916-722B-6385-5AB4-ED3B90EFE7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4023C0-39D9-336E-06D1-9FE80CE3558B}"/>
              </a:ext>
            </a:extLst>
          </p:cNvPr>
          <p:cNvSpPr>
            <a:spLocks noGrp="1"/>
          </p:cNvSpPr>
          <p:nvPr>
            <p:ph type="title"/>
          </p:nvPr>
        </p:nvSpPr>
        <p:spPr/>
        <p:txBody>
          <a:bodyPr>
            <a:normAutofit/>
          </a:bodyPr>
          <a:lstStyle/>
          <a:p>
            <a:r>
              <a:rPr lang="en-US" sz="2800" dirty="0">
                <a:solidFill>
                  <a:srgbClr val="FF0000"/>
                </a:solidFill>
              </a:rPr>
              <a:t>Combination Strategy Exploration Module</a:t>
            </a:r>
          </a:p>
        </p:txBody>
      </p:sp>
      <p:sp>
        <p:nvSpPr>
          <p:cNvPr id="6" name="Content Placeholder 3">
            <a:extLst>
              <a:ext uri="{FF2B5EF4-FFF2-40B4-BE49-F238E27FC236}">
                <a16:creationId xmlns:a16="http://schemas.microsoft.com/office/drawing/2014/main" id="{6042E013-B9A4-35B1-6689-739AEA24191F}"/>
              </a:ext>
            </a:extLst>
          </p:cNvPr>
          <p:cNvSpPr>
            <a:spLocks noGrp="1"/>
          </p:cNvSpPr>
          <p:nvPr>
            <p:ph idx="1"/>
          </p:nvPr>
        </p:nvSpPr>
        <p:spPr>
          <a:xfrm>
            <a:off x="1295400" y="1981200"/>
            <a:ext cx="9601200" cy="3810000"/>
          </a:xfrm>
        </p:spPr>
        <p:txBody>
          <a:bodyPr>
            <a:normAutofit/>
          </a:bodyPr>
          <a:lstStyle/>
          <a:p>
            <a:r>
              <a:rPr lang="en-US" dirty="0"/>
              <a:t>Combinations of meta and base classifiers are used to create ensemble models.</a:t>
            </a:r>
          </a:p>
          <a:p>
            <a:r>
              <a:rPr lang="en-US" dirty="0"/>
              <a:t>Combination 1: All Base Classifiers </a:t>
            </a:r>
            <a:r>
              <a:rPr lang="en-US" sz="800" dirty="0"/>
              <a:t>(RANDOM FOREST, CATBOOST, EXTRA TREES CLASSIFIER, DECISION TREE CLASSIFIER, MULTI-LAYER PERCEPTRON, KNN, HISTOGRAM-BASED GRADIENT BOOSTING CLASSIFICATION TREE, SVM, LOGISTIC REGRESION, STOCHASTIC GRADIENT DESCENT CLASSIFIER, PERCEPTRON, NAIVE BAYES CLASSIFIER ) </a:t>
            </a:r>
            <a:r>
              <a:rPr lang="en-US" dirty="0"/>
              <a:t>+ Meta Classifier </a:t>
            </a:r>
            <a:r>
              <a:rPr lang="en-US" sz="800" dirty="0"/>
              <a:t>(XGBOOST)</a:t>
            </a:r>
          </a:p>
          <a:p>
            <a:r>
              <a:rPr lang="en-US" dirty="0"/>
              <a:t>Combination 2: Seven Best Base Classifiers </a:t>
            </a:r>
            <a:r>
              <a:rPr lang="en-US" sz="800" dirty="0"/>
              <a:t>(RANDOM FOREST, CATBOOST, EXTRA TREES CLASSIFIER, DECISION TREE CLASSIFIER, MULTI-LAYER PERCEPTRON, KNN, HISTOGRAM-BASED GRADIENT BOOSTING CLASSIFICATION TREE) </a:t>
            </a:r>
            <a:r>
              <a:rPr lang="en-US" dirty="0"/>
              <a:t>+ Meta Classifier </a:t>
            </a:r>
            <a:r>
              <a:rPr lang="en-US" sz="800" dirty="0"/>
              <a:t>(XGBOOST)</a:t>
            </a:r>
          </a:p>
          <a:p>
            <a:r>
              <a:rPr lang="en-US" dirty="0"/>
              <a:t>Combination 3: Five Best Base Classifiers </a:t>
            </a:r>
            <a:r>
              <a:rPr lang="en-US" sz="900" dirty="0"/>
              <a:t>(RANDOM FOREST, CATBOOST, EXTRA TREES CLASSIFIER, DECISION TREE CLASSIFIER, MULTI-LAYER PERCEPTRON) </a:t>
            </a:r>
            <a:r>
              <a:rPr lang="en-US" dirty="0"/>
              <a:t>+ Meta Classifier </a:t>
            </a:r>
            <a:r>
              <a:rPr lang="en-US" sz="900" dirty="0"/>
              <a:t>(XGBOOST)</a:t>
            </a:r>
          </a:p>
          <a:p>
            <a:r>
              <a:rPr lang="en-US" dirty="0"/>
              <a:t>Combination 4: Three Best Base Classifiers </a:t>
            </a:r>
            <a:r>
              <a:rPr lang="en-US" sz="800" dirty="0"/>
              <a:t>(RANDOM FOREST, CATBOOST, EXTRA TREES CLASSIFIER) </a:t>
            </a:r>
            <a:r>
              <a:rPr lang="en-US" dirty="0"/>
              <a:t>+ Meta Classifier </a:t>
            </a:r>
            <a:r>
              <a:rPr lang="en-US" sz="800" dirty="0"/>
              <a:t>(XGBOOST)</a:t>
            </a:r>
          </a:p>
          <a:p>
            <a:endParaRPr lang="en-US" dirty="0"/>
          </a:p>
          <a:p>
            <a:endParaRPr lang="en-US" dirty="0"/>
          </a:p>
          <a:p>
            <a:endParaRPr lang="en-US" dirty="0"/>
          </a:p>
        </p:txBody>
      </p:sp>
    </p:spTree>
    <p:extLst>
      <p:ext uri="{BB962C8B-B14F-4D97-AF65-F5344CB8AC3E}">
        <p14:creationId xmlns:p14="http://schemas.microsoft.com/office/powerpoint/2010/main" val="184913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20044-A9F5-18BE-8406-6568605455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9B4038-C7C6-7070-43E1-A121632F1EE7}"/>
              </a:ext>
            </a:extLst>
          </p:cNvPr>
          <p:cNvSpPr>
            <a:spLocks noGrp="1"/>
          </p:cNvSpPr>
          <p:nvPr>
            <p:ph type="title"/>
          </p:nvPr>
        </p:nvSpPr>
        <p:spPr/>
        <p:txBody>
          <a:bodyPr>
            <a:normAutofit/>
          </a:bodyPr>
          <a:lstStyle/>
          <a:p>
            <a:r>
              <a:rPr lang="en-US" sz="2800" dirty="0">
                <a:solidFill>
                  <a:srgbClr val="FF0000"/>
                </a:solidFill>
              </a:rPr>
              <a:t>Combination Strategy Exploration Module</a:t>
            </a:r>
          </a:p>
        </p:txBody>
      </p:sp>
      <p:sp>
        <p:nvSpPr>
          <p:cNvPr id="6" name="Content Placeholder 3">
            <a:extLst>
              <a:ext uri="{FF2B5EF4-FFF2-40B4-BE49-F238E27FC236}">
                <a16:creationId xmlns:a16="http://schemas.microsoft.com/office/drawing/2014/main" id="{B684CDDA-BD0C-BA69-4D46-9D6F8F42F488}"/>
              </a:ext>
            </a:extLst>
          </p:cNvPr>
          <p:cNvSpPr>
            <a:spLocks noGrp="1"/>
          </p:cNvSpPr>
          <p:nvPr>
            <p:ph idx="1"/>
          </p:nvPr>
        </p:nvSpPr>
        <p:spPr>
          <a:xfrm>
            <a:off x="1295400" y="1981200"/>
            <a:ext cx="9601200" cy="3810000"/>
          </a:xfrm>
        </p:spPr>
        <p:txBody>
          <a:bodyPr>
            <a:normAutofit/>
          </a:bodyPr>
          <a:lstStyle/>
          <a:p>
            <a:r>
              <a:rPr lang="en-US" dirty="0"/>
              <a:t>Combination 5: All Base Classifiers </a:t>
            </a:r>
            <a:r>
              <a:rPr lang="en-US" sz="800" dirty="0"/>
              <a:t>(XGBOOST, CATBOOST, EXTRA TREES CLASSIFIER, DECISION TREE CLASSIFIER, MULTI-LAYER PERCEPTRON, KNN, HISTOGRAM-BASED GRADIENT BOOSTING CLASSIFICATION TREE, SVM, LOGISTIC REGRESION, STOCHASTIC GRADIENT DESCENT CLASSIFIER, PERCEPTRON, NAIVE BAYES CLASSIFIER)   </a:t>
            </a:r>
            <a:r>
              <a:rPr lang="en-US" dirty="0"/>
              <a:t>+ Meta Classifier </a:t>
            </a:r>
            <a:r>
              <a:rPr lang="en-US" sz="800" dirty="0"/>
              <a:t>(RANDOM FOREST)</a:t>
            </a:r>
          </a:p>
          <a:p>
            <a:r>
              <a:rPr lang="en-US" dirty="0"/>
              <a:t>Combination 6: Seven Best Base Classifiers </a:t>
            </a:r>
            <a:r>
              <a:rPr lang="en-US" sz="800" dirty="0"/>
              <a:t>(XGBOOST, CATBOOST, EXTRA TREES CLASSIFIER, DECISION TREE CLASSIFIER, MULTI-LAYER PERCEPTRON, KNN, HISTOGRAM-BASED GRADIENT BOOSTING CLASSIFICATION TREE) </a:t>
            </a:r>
            <a:r>
              <a:rPr lang="en-US" dirty="0"/>
              <a:t>+ Meta Classifier </a:t>
            </a:r>
            <a:r>
              <a:rPr lang="en-US" sz="800" dirty="0"/>
              <a:t>(RANDOM FOREST)</a:t>
            </a:r>
          </a:p>
          <a:p>
            <a:r>
              <a:rPr lang="en-US" dirty="0"/>
              <a:t>Combination 7: Five Best Base Classifiers </a:t>
            </a:r>
            <a:r>
              <a:rPr lang="en-US" sz="900" dirty="0"/>
              <a:t>(XGBOOST, CATBOOST, EXTRA TREES CLASSIFIER, DECISION TREE CLASSIFIER, MULTI-LAYER PERCEPTRON) </a:t>
            </a:r>
            <a:r>
              <a:rPr lang="en-US" dirty="0"/>
              <a:t>+ Meta Classifier </a:t>
            </a:r>
            <a:r>
              <a:rPr lang="en-US" sz="900" dirty="0"/>
              <a:t>(RANDOM FOREST)</a:t>
            </a:r>
          </a:p>
          <a:p>
            <a:r>
              <a:rPr lang="en-US" dirty="0"/>
              <a:t>Combination 8: Three Best Base Classifiers </a:t>
            </a:r>
            <a:r>
              <a:rPr lang="en-US" sz="800" dirty="0"/>
              <a:t>(XGBOOST, CATBOOST, EXTRA TREES CLASSIFIER) </a:t>
            </a:r>
            <a:r>
              <a:rPr lang="en-US" dirty="0"/>
              <a:t>+ Meta Classifier </a:t>
            </a:r>
            <a:r>
              <a:rPr lang="en-US" sz="800" dirty="0"/>
              <a:t>(RANDOM FOREST)</a:t>
            </a:r>
          </a:p>
          <a:p>
            <a:endParaRPr lang="en-US" dirty="0"/>
          </a:p>
          <a:p>
            <a:endParaRPr lang="en-US" dirty="0"/>
          </a:p>
          <a:p>
            <a:endParaRPr lang="en-US" dirty="0"/>
          </a:p>
        </p:txBody>
      </p:sp>
    </p:spTree>
    <p:extLst>
      <p:ext uri="{BB962C8B-B14F-4D97-AF65-F5344CB8AC3E}">
        <p14:creationId xmlns:p14="http://schemas.microsoft.com/office/powerpoint/2010/main" val="392910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20044-A9F5-18BE-8406-6568605455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9B4038-C7C6-7070-43E1-A121632F1EE7}"/>
              </a:ext>
            </a:extLst>
          </p:cNvPr>
          <p:cNvSpPr>
            <a:spLocks noGrp="1"/>
          </p:cNvSpPr>
          <p:nvPr>
            <p:ph type="title"/>
          </p:nvPr>
        </p:nvSpPr>
        <p:spPr/>
        <p:txBody>
          <a:bodyPr>
            <a:normAutofit/>
          </a:bodyPr>
          <a:lstStyle/>
          <a:p>
            <a:r>
              <a:rPr lang="en-US" sz="2800" dirty="0">
                <a:solidFill>
                  <a:srgbClr val="FF0000"/>
                </a:solidFill>
              </a:rPr>
              <a:t>Combination Strategy Exploration Module</a:t>
            </a:r>
          </a:p>
        </p:txBody>
      </p:sp>
      <p:sp>
        <p:nvSpPr>
          <p:cNvPr id="6" name="Content Placeholder 3">
            <a:extLst>
              <a:ext uri="{FF2B5EF4-FFF2-40B4-BE49-F238E27FC236}">
                <a16:creationId xmlns:a16="http://schemas.microsoft.com/office/drawing/2014/main" id="{B684CDDA-BD0C-BA69-4D46-9D6F8F42F488}"/>
              </a:ext>
            </a:extLst>
          </p:cNvPr>
          <p:cNvSpPr>
            <a:spLocks noGrp="1"/>
          </p:cNvSpPr>
          <p:nvPr>
            <p:ph idx="1"/>
          </p:nvPr>
        </p:nvSpPr>
        <p:spPr>
          <a:xfrm>
            <a:off x="1295400" y="1981200"/>
            <a:ext cx="9601200" cy="3810000"/>
          </a:xfrm>
        </p:spPr>
        <p:txBody>
          <a:bodyPr>
            <a:normAutofit/>
          </a:bodyPr>
          <a:lstStyle/>
          <a:p>
            <a:r>
              <a:rPr lang="en-US" dirty="0"/>
              <a:t>Combination 9: All Base Classifiers </a:t>
            </a:r>
            <a:r>
              <a:rPr lang="en-US" sz="800" dirty="0"/>
              <a:t>(XGBOOST, RANDOM FOREST, EXTRA TREES CLASSIFIER, DECISION TREE CLASSIFIER, MULTI-LAYER PERCEPTRON, KNN, HISTOGRAM-BASED GRADIENT BOOSTING CLASSIFICATION TREE, SVM, LOGISTIC REGRESION, STOCHASTIC GRADIENT DESCENT CLASSIFIER, PERCEPTRON, NAIVE BAYES CLASSIFIER)   </a:t>
            </a:r>
            <a:r>
              <a:rPr lang="en-US" dirty="0"/>
              <a:t>+ Meta Classifier </a:t>
            </a:r>
            <a:r>
              <a:rPr lang="en-US" sz="800" dirty="0"/>
              <a:t>(CATBOOST)</a:t>
            </a:r>
          </a:p>
          <a:p>
            <a:r>
              <a:rPr lang="en-US" dirty="0"/>
              <a:t>Combination 10: Seven Best Base Classifiers </a:t>
            </a:r>
            <a:r>
              <a:rPr lang="en-US" sz="800" dirty="0"/>
              <a:t>(XGBOOST, RANDOM FOREST, EXTRA TREES CLASSIFIER, DECISION TREE CLASSIFIER, MULTI-LAYER PERCEPTRON, KNN, HISTOGRAM-BASED GRADIENT BOOSTING CLASSIFICATION TREE) </a:t>
            </a:r>
            <a:r>
              <a:rPr lang="en-US" dirty="0"/>
              <a:t>+ Meta Classifier </a:t>
            </a:r>
            <a:r>
              <a:rPr lang="en-US" sz="800" dirty="0"/>
              <a:t>(CATBOOST)</a:t>
            </a:r>
          </a:p>
          <a:p>
            <a:r>
              <a:rPr lang="en-US" dirty="0"/>
              <a:t>Combination 11: Five Best Base Classifiers </a:t>
            </a:r>
            <a:r>
              <a:rPr lang="en-US" sz="900" dirty="0"/>
              <a:t>(XGBOOST, RANDOM FOREST, EXTRA TREES CLASSIFIER, DECISION TREE CLASSIFIER, MULTI-LAYER PERCEPTRON) </a:t>
            </a:r>
            <a:r>
              <a:rPr lang="en-US" dirty="0"/>
              <a:t>+ Meta Classifier </a:t>
            </a:r>
            <a:r>
              <a:rPr lang="en-US" sz="900" dirty="0"/>
              <a:t>(CATBOOST)</a:t>
            </a:r>
          </a:p>
          <a:p>
            <a:r>
              <a:rPr lang="en-US" dirty="0"/>
              <a:t>Combination 12: Three Best Base Classifiers </a:t>
            </a:r>
            <a:r>
              <a:rPr lang="en-US" sz="800" dirty="0"/>
              <a:t>(XGBOOST, RANDOM FOREST, EXTRA TREES CLASSIFIER) </a:t>
            </a:r>
            <a:r>
              <a:rPr lang="en-US" dirty="0"/>
              <a:t>+ Meta Classifier </a:t>
            </a:r>
            <a:r>
              <a:rPr lang="en-US" sz="800" dirty="0"/>
              <a:t>(CATBOOST)</a:t>
            </a:r>
          </a:p>
          <a:p>
            <a:endParaRPr lang="en-US" dirty="0"/>
          </a:p>
          <a:p>
            <a:endParaRPr lang="en-US" dirty="0"/>
          </a:p>
          <a:p>
            <a:endParaRPr lang="en-US" dirty="0"/>
          </a:p>
        </p:txBody>
      </p:sp>
    </p:spTree>
    <p:extLst>
      <p:ext uri="{BB962C8B-B14F-4D97-AF65-F5344CB8AC3E}">
        <p14:creationId xmlns:p14="http://schemas.microsoft.com/office/powerpoint/2010/main" val="207722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DBE60-E205-A261-DA11-8C44F394AA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62F32C-B4E3-385B-AE25-C4769F2C02FD}"/>
              </a:ext>
            </a:extLst>
          </p:cNvPr>
          <p:cNvSpPr>
            <a:spLocks noGrp="1"/>
          </p:cNvSpPr>
          <p:nvPr>
            <p:ph type="title"/>
          </p:nvPr>
        </p:nvSpPr>
        <p:spPr/>
        <p:txBody>
          <a:bodyPr>
            <a:normAutofit/>
          </a:bodyPr>
          <a:lstStyle/>
          <a:p>
            <a:r>
              <a:rPr lang="en-US" sz="2800" dirty="0">
                <a:solidFill>
                  <a:srgbClr val="FF0000"/>
                </a:solidFill>
              </a:rPr>
              <a:t>OUTPUT FOR BASE CLASSIFIER SELECTION</a:t>
            </a:r>
          </a:p>
        </p:txBody>
      </p:sp>
      <p:sp>
        <p:nvSpPr>
          <p:cNvPr id="6" name="Content Placeholder 3">
            <a:extLst>
              <a:ext uri="{FF2B5EF4-FFF2-40B4-BE49-F238E27FC236}">
                <a16:creationId xmlns:a16="http://schemas.microsoft.com/office/drawing/2014/main" id="{FC7E37E8-A1D4-7052-2A2F-152D6C7C1B86}"/>
              </a:ext>
            </a:extLst>
          </p:cNvPr>
          <p:cNvSpPr>
            <a:spLocks noGrp="1"/>
          </p:cNvSpPr>
          <p:nvPr>
            <p:ph idx="1"/>
          </p:nvPr>
        </p:nvSpPr>
        <p:spPr>
          <a:xfrm>
            <a:off x="1295400" y="1981200"/>
            <a:ext cx="9601200" cy="3810000"/>
          </a:xfrm>
        </p:spPr>
        <p:txBody>
          <a:bodyPr>
            <a:normAutofit/>
          </a:bodyPr>
          <a:lstStyle/>
          <a:p>
            <a:endParaRPr lang="en-US" dirty="0"/>
          </a:p>
          <a:p>
            <a:endParaRPr lang="en-US" dirty="0"/>
          </a:p>
        </p:txBody>
      </p:sp>
      <p:pic>
        <p:nvPicPr>
          <p:cNvPr id="5" name="Picture 4">
            <a:extLst>
              <a:ext uri="{FF2B5EF4-FFF2-40B4-BE49-F238E27FC236}">
                <a16:creationId xmlns:a16="http://schemas.microsoft.com/office/drawing/2014/main" id="{F2CF8D78-7513-AD3C-E0EB-BE93795A9C65}"/>
              </a:ext>
            </a:extLst>
          </p:cNvPr>
          <p:cNvPicPr>
            <a:picLocks noChangeAspect="1"/>
          </p:cNvPicPr>
          <p:nvPr/>
        </p:nvPicPr>
        <p:blipFill>
          <a:blip r:embed="rId2"/>
          <a:stretch>
            <a:fillRect/>
          </a:stretch>
        </p:blipFill>
        <p:spPr>
          <a:xfrm>
            <a:off x="3023759" y="1646237"/>
            <a:ext cx="5364461" cy="4378687"/>
          </a:xfrm>
          <a:prstGeom prst="rect">
            <a:avLst/>
          </a:prstGeom>
        </p:spPr>
      </p:pic>
    </p:spTree>
    <p:extLst>
      <p:ext uri="{BB962C8B-B14F-4D97-AF65-F5344CB8AC3E}">
        <p14:creationId xmlns:p14="http://schemas.microsoft.com/office/powerpoint/2010/main" val="189560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8D30F-65DA-CC85-1631-69C39C94AB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ABA21A-3736-ACEF-E3A6-1FDADF1E725F}"/>
              </a:ext>
            </a:extLst>
          </p:cNvPr>
          <p:cNvSpPr>
            <a:spLocks noGrp="1"/>
          </p:cNvSpPr>
          <p:nvPr>
            <p:ph type="title"/>
          </p:nvPr>
        </p:nvSpPr>
        <p:spPr>
          <a:xfrm>
            <a:off x="1027922" y="186612"/>
            <a:ext cx="9601200" cy="1142385"/>
          </a:xfrm>
        </p:spPr>
        <p:txBody>
          <a:bodyPr>
            <a:normAutofit/>
          </a:bodyPr>
          <a:lstStyle/>
          <a:p>
            <a:r>
              <a:rPr lang="en-US" sz="2800" dirty="0">
                <a:solidFill>
                  <a:srgbClr val="FF0000"/>
                </a:solidFill>
              </a:rPr>
              <a:t>OUTPUT FOR BASE-CLASSIFIERS</a:t>
            </a:r>
          </a:p>
        </p:txBody>
      </p:sp>
      <p:sp>
        <p:nvSpPr>
          <p:cNvPr id="9" name="Rectangle 2">
            <a:extLst>
              <a:ext uri="{FF2B5EF4-FFF2-40B4-BE49-F238E27FC236}">
                <a16:creationId xmlns:a16="http://schemas.microsoft.com/office/drawing/2014/main" id="{364BB5C2-58C9-B4AE-CFB2-81D3CA6FEA8C}"/>
              </a:ext>
            </a:extLst>
          </p:cNvPr>
          <p:cNvSpPr>
            <a:spLocks noChangeArrowheads="1"/>
          </p:cNvSpPr>
          <p:nvPr/>
        </p:nvSpPr>
        <p:spPr bwMode="auto">
          <a:xfrm>
            <a:off x="2174032" y="19407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0" name="Chart 9">
            <a:extLst>
              <a:ext uri="{FF2B5EF4-FFF2-40B4-BE49-F238E27FC236}">
                <a16:creationId xmlns:a16="http://schemas.microsoft.com/office/drawing/2014/main" id="{3D94E75A-FF1A-15E7-033C-20326B1C6970}"/>
              </a:ext>
            </a:extLst>
          </p:cNvPr>
          <p:cNvGraphicFramePr/>
          <p:nvPr>
            <p:extLst>
              <p:ext uri="{D42A27DB-BD31-4B8C-83A1-F6EECF244321}">
                <p14:modId xmlns:p14="http://schemas.microsoft.com/office/powerpoint/2010/main" val="24287236"/>
              </p:ext>
            </p:extLst>
          </p:nvPr>
        </p:nvGraphicFramePr>
        <p:xfrm>
          <a:off x="2174031" y="1894013"/>
          <a:ext cx="6830009" cy="3760337"/>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3">
            <a:extLst>
              <a:ext uri="{FF2B5EF4-FFF2-40B4-BE49-F238E27FC236}">
                <a16:creationId xmlns:a16="http://schemas.microsoft.com/office/drawing/2014/main" id="{FB7E5D74-A3C2-0E44-3445-6829595DB79F}"/>
              </a:ext>
            </a:extLst>
          </p:cNvPr>
          <p:cNvSpPr>
            <a:spLocks noChangeArrowheads="1"/>
          </p:cNvSpPr>
          <p:nvPr/>
        </p:nvSpPr>
        <p:spPr bwMode="auto">
          <a:xfrm>
            <a:off x="2174032" y="5569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49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FD16090-5C6D-C0E9-C859-C67A6966C255}"/>
              </a:ext>
            </a:extLst>
          </p:cNvPr>
          <p:cNvPicPr>
            <a:picLocks noChangeAspect="1"/>
          </p:cNvPicPr>
          <p:nvPr/>
        </p:nvPicPr>
        <p:blipFill>
          <a:blip r:embed="rId2"/>
          <a:stretch>
            <a:fillRect/>
          </a:stretch>
        </p:blipFill>
        <p:spPr>
          <a:xfrm>
            <a:off x="7231296" y="0"/>
            <a:ext cx="4450631" cy="6158204"/>
          </a:xfrm>
          <a:prstGeom prst="rect">
            <a:avLst/>
          </a:prstGeom>
        </p:spPr>
      </p:pic>
      <p:sp>
        <p:nvSpPr>
          <p:cNvPr id="9" name="Title 1">
            <a:extLst>
              <a:ext uri="{FF2B5EF4-FFF2-40B4-BE49-F238E27FC236}">
                <a16:creationId xmlns:a16="http://schemas.microsoft.com/office/drawing/2014/main" id="{4062F32C-B4E3-385B-AE25-C4769F2C02FD}"/>
              </a:ext>
            </a:extLst>
          </p:cNvPr>
          <p:cNvSpPr>
            <a:spLocks noGrp="1"/>
          </p:cNvSpPr>
          <p:nvPr>
            <p:ph type="title"/>
          </p:nvPr>
        </p:nvSpPr>
        <p:spPr>
          <a:xfrm>
            <a:off x="1295400" y="503853"/>
            <a:ext cx="5338665" cy="2836506"/>
          </a:xfrm>
        </p:spPr>
        <p:txBody>
          <a:bodyPr>
            <a:normAutofit/>
          </a:bodyPr>
          <a:lstStyle/>
          <a:p>
            <a:r>
              <a:rPr lang="en-US" sz="2800" dirty="0">
                <a:solidFill>
                  <a:srgbClr val="FF0000"/>
                </a:solidFill>
              </a:rPr>
              <a:t>OUTPUT FOR COMBINATION STRATEGY</a:t>
            </a:r>
          </a:p>
        </p:txBody>
      </p:sp>
    </p:spTree>
    <p:extLst>
      <p:ext uri="{BB962C8B-B14F-4D97-AF65-F5344CB8AC3E}">
        <p14:creationId xmlns:p14="http://schemas.microsoft.com/office/powerpoint/2010/main" val="39694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DBE60-E205-A261-DA11-8C44F394AA78}"/>
            </a:ext>
          </a:extLst>
        </p:cNvPr>
        <p:cNvGrpSpPr/>
        <p:nvPr/>
      </p:nvGrpSpPr>
      <p:grpSpPr>
        <a:xfrm>
          <a:off x="0" y="0"/>
          <a:ext cx="0" cy="0"/>
          <a:chOff x="0" y="0"/>
          <a:chExt cx="0" cy="0"/>
        </a:xfrm>
      </p:grpSpPr>
      <p:sp>
        <p:nvSpPr>
          <p:cNvPr id="6" name="Content Placeholder 3">
            <a:extLst>
              <a:ext uri="{FF2B5EF4-FFF2-40B4-BE49-F238E27FC236}">
                <a16:creationId xmlns:a16="http://schemas.microsoft.com/office/drawing/2014/main" id="{FC7E37E8-A1D4-7052-2A2F-152D6C7C1B86}"/>
              </a:ext>
            </a:extLst>
          </p:cNvPr>
          <p:cNvSpPr>
            <a:spLocks noGrp="1"/>
          </p:cNvSpPr>
          <p:nvPr>
            <p:ph idx="1"/>
          </p:nvPr>
        </p:nvSpPr>
        <p:spPr>
          <a:xfrm>
            <a:off x="1295400" y="1981200"/>
            <a:ext cx="9601200" cy="3810000"/>
          </a:xfrm>
        </p:spPr>
        <p:txBody>
          <a:bodyPr>
            <a:normAutofit/>
          </a:bodyPr>
          <a:lstStyle/>
          <a:p>
            <a:endParaRPr lang="en-US" dirty="0"/>
          </a:p>
          <a:p>
            <a:endParaRPr lang="en-US" dirty="0"/>
          </a:p>
        </p:txBody>
      </p:sp>
      <p:sp>
        <p:nvSpPr>
          <p:cNvPr id="3" name="Rectangle 2">
            <a:extLst>
              <a:ext uri="{FF2B5EF4-FFF2-40B4-BE49-F238E27FC236}">
                <a16:creationId xmlns:a16="http://schemas.microsoft.com/office/drawing/2014/main" id="{B872CEB5-7FBC-7491-4B19-A945E2B73D9D}"/>
              </a:ext>
            </a:extLst>
          </p:cNvPr>
          <p:cNvSpPr>
            <a:spLocks noChangeArrowheads="1"/>
          </p:cNvSpPr>
          <p:nvPr/>
        </p:nvSpPr>
        <p:spPr bwMode="auto">
          <a:xfrm>
            <a:off x="3587115" y="24352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 name="Chart 3">
            <a:extLst>
              <a:ext uri="{FF2B5EF4-FFF2-40B4-BE49-F238E27FC236}">
                <a16:creationId xmlns:a16="http://schemas.microsoft.com/office/drawing/2014/main" id="{ECEF2105-16C0-3226-F3F7-9EF0FEF6ABF8}"/>
              </a:ext>
            </a:extLst>
          </p:cNvPr>
          <p:cNvGraphicFramePr/>
          <p:nvPr>
            <p:extLst>
              <p:ext uri="{D42A27DB-BD31-4B8C-83A1-F6EECF244321}">
                <p14:modId xmlns:p14="http://schemas.microsoft.com/office/powerpoint/2010/main" val="3031531953"/>
              </p:ext>
            </p:extLst>
          </p:nvPr>
        </p:nvGraphicFramePr>
        <p:xfrm>
          <a:off x="2519265" y="1418253"/>
          <a:ext cx="7315200" cy="4366947"/>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3">
            <a:extLst>
              <a:ext uri="{FF2B5EF4-FFF2-40B4-BE49-F238E27FC236}">
                <a16:creationId xmlns:a16="http://schemas.microsoft.com/office/drawing/2014/main" id="{DC279AF6-A15E-9F2C-3289-D52CF39FBA40}"/>
              </a:ext>
            </a:extLst>
          </p:cNvPr>
          <p:cNvSpPr>
            <a:spLocks noChangeArrowheads="1"/>
          </p:cNvSpPr>
          <p:nvPr/>
        </p:nvSpPr>
        <p:spPr bwMode="auto">
          <a:xfrm>
            <a:off x="3587115" y="55690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22758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Box 2">
            <a:extLst>
              <a:ext uri="{FF2B5EF4-FFF2-40B4-BE49-F238E27FC236}">
                <a16:creationId xmlns:a16="http://schemas.microsoft.com/office/drawing/2014/main" id="{5E788A6D-1B41-3F67-B309-C45EBF620D05}"/>
              </a:ext>
            </a:extLst>
          </p:cNvPr>
          <p:cNvSpPr txBox="1"/>
          <p:nvPr/>
        </p:nvSpPr>
        <p:spPr>
          <a:xfrm>
            <a:off x="1174055" y="1795527"/>
            <a:ext cx="10067826" cy="4031873"/>
          </a:xfrm>
          <a:prstGeom prst="rect">
            <a:avLst/>
          </a:prstGeom>
          <a:noFill/>
        </p:spPr>
        <p:txBody>
          <a:bodyPr wrap="square" rtlCol="0">
            <a:spAutoFit/>
          </a:bodyPr>
          <a:lstStyle/>
          <a:p>
            <a:pPr marL="514985" marR="511175">
              <a:spcAft>
                <a:spcPts val="0"/>
              </a:spcAft>
            </a:pPr>
            <a:r>
              <a:rPr lang="en-US" sz="1600" dirty="0">
                <a:effectLst/>
                <a:latin typeface="Times New Roman" panose="02020603050405020304" pitchFamily="18" charset="0"/>
                <a:ea typeface="Times New Roman" panose="02020603050405020304" pitchFamily="18" charset="0"/>
              </a:rPr>
              <a:t>In conclusion, this study demonstrates the crucial role of network intrusion detection in network development and network protection, especially considering that networks are prone to attack via numerous cybercriminals. By the usage of machine learning techniques that leverage the power of meta-learners and records received from different machine learning algorithms, the goal is to enhance the accuracy of network intrusion detection with the help of ensemble learning. </a:t>
            </a:r>
          </a:p>
          <a:p>
            <a:pPr marL="514985" marR="511175">
              <a:spcAft>
                <a:spcPts val="0"/>
              </a:spcAft>
            </a:pPr>
            <a:r>
              <a:rPr lang="en-US" sz="1600" dirty="0">
                <a:effectLst/>
                <a:latin typeface="Times New Roman" panose="02020603050405020304" pitchFamily="18" charset="0"/>
                <a:ea typeface="Times New Roman" panose="02020603050405020304" pitchFamily="18" charset="0"/>
              </a:rPr>
              <a:t>A comprehensive assessment of the study using the NSL-KDD dataset focuses on extracting information from traffic data to detect network attacks. Several network intrusion detection algorithms had been extensively evaluated, such as Gradient Boosting Classification Tree, XGBoost, CatBoost, Random Forest and others. The results had been clearly promising. The three best base-classifiers have been identified and used as meta-classifiers, improving the accuracy of the entire model. A remarkable accuracy of 99.91% was achieved with the use of a combination of All base-classifiers and the CatBoost meta-classifier. Hence, it can be concluded that implementing stacking classifiers has overall improved the accuracy of the CatBoost model from 0.9986 to 0.9991, that is a tremendous improvement and exceeds the accuracy of 0.9987 and 0.9986 for XGBoost and Random Forest classification. Another trend noticed turned into that the best base-classifier need not be the most suitable meta-classifier for the stacked ensemble model. This result demonstrates the potential of meta-learning to improve network intrusion detection systems.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a:bodyPr>
          <a:lstStyle/>
          <a:p>
            <a:r>
              <a:rPr lang="en-US" dirty="0"/>
              <a:t>INTRODUCTION</a:t>
            </a:r>
          </a:p>
          <a:p>
            <a:r>
              <a:rPr lang="en-US" dirty="0"/>
              <a:t>PROBLEM STATEMENT</a:t>
            </a:r>
          </a:p>
          <a:p>
            <a:r>
              <a:rPr lang="en-US" dirty="0"/>
              <a:t>RESEARCH OBJECTIVE</a:t>
            </a:r>
          </a:p>
          <a:p>
            <a:r>
              <a:rPr lang="en-US" dirty="0"/>
              <a:t>PROPOSED SYSTEM</a:t>
            </a:r>
          </a:p>
          <a:p>
            <a:r>
              <a:rPr lang="en-US" dirty="0"/>
              <a:t>CONCLUSION</a:t>
            </a:r>
          </a:p>
          <a:p>
            <a:r>
              <a:rPr lang="en-US" dirty="0"/>
              <a:t>REFERENCES</a:t>
            </a:r>
          </a:p>
          <a:p>
            <a:endParaRPr lang="en-US" dirty="0"/>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F2F7-924E-1A3F-1377-2BBBDB777868}"/>
              </a:ext>
            </a:extLst>
          </p:cNvPr>
          <p:cNvSpPr txBox="1">
            <a:spLocks/>
          </p:cNvSpPr>
          <p:nvPr/>
        </p:nvSpPr>
        <p:spPr>
          <a:xfrm>
            <a:off x="1295400" y="503854"/>
            <a:ext cx="9601200" cy="542522"/>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a:t>REFERENCES</a:t>
            </a:r>
          </a:p>
        </p:txBody>
      </p:sp>
      <p:sp>
        <p:nvSpPr>
          <p:cNvPr id="3" name="TextBox 2">
            <a:extLst>
              <a:ext uri="{FF2B5EF4-FFF2-40B4-BE49-F238E27FC236}">
                <a16:creationId xmlns:a16="http://schemas.microsoft.com/office/drawing/2014/main" id="{8BCEDF0F-724B-D38A-22D2-551B29F2BFB8}"/>
              </a:ext>
            </a:extLst>
          </p:cNvPr>
          <p:cNvSpPr txBox="1"/>
          <p:nvPr/>
        </p:nvSpPr>
        <p:spPr>
          <a:xfrm>
            <a:off x="1004047" y="1261121"/>
            <a:ext cx="9892553" cy="5078313"/>
          </a:xfrm>
          <a:prstGeom prst="rect">
            <a:avLst/>
          </a:prstGeom>
          <a:noFill/>
        </p:spPr>
        <p:txBody>
          <a:bodyPr wrap="square" rtlCol="0">
            <a:spAutoFit/>
          </a:bodyPr>
          <a:lstStyle/>
          <a:p>
            <a:pPr marL="514985" marR="511175">
              <a:spcAft>
                <a:spcPts val="0"/>
              </a:spcAft>
            </a:pPr>
            <a:r>
              <a:rPr lang="en-IN" sz="1200" dirty="0"/>
              <a:t>[1] </a:t>
            </a:r>
            <a:r>
              <a:rPr lang="en-IN" sz="1200" dirty="0" err="1"/>
              <a:t>Zoppi</a:t>
            </a:r>
            <a:r>
              <a:rPr lang="en-IN" sz="1200" dirty="0"/>
              <a:t>, Tommaso, Mohamad Gharib, Muhammad Atif, and Andrea </a:t>
            </a:r>
            <a:r>
              <a:rPr lang="en-IN" sz="1200" dirty="0" err="1"/>
              <a:t>Bondavalli</a:t>
            </a:r>
            <a:r>
              <a:rPr lang="en-IN" sz="1200" dirty="0"/>
              <a:t>. "Meta-learning to improve unsupervised intrusion detection in cyber-physical systems." ACM Transactions on Cyber-Physical Systems (TCPS) 5, no. 4 (2021): 1-27.</a:t>
            </a:r>
          </a:p>
          <a:p>
            <a:pPr marL="514985" marR="511175">
              <a:spcAft>
                <a:spcPts val="0"/>
              </a:spcAft>
            </a:pPr>
            <a:r>
              <a:rPr lang="en-IN" sz="1200" dirty="0"/>
              <a:t> </a:t>
            </a:r>
          </a:p>
          <a:p>
            <a:pPr marL="514985" marR="511175">
              <a:spcAft>
                <a:spcPts val="0"/>
              </a:spcAft>
            </a:pPr>
            <a:r>
              <a:rPr lang="en-IN" sz="1200" dirty="0"/>
              <a:t>[2] </a:t>
            </a:r>
            <a:r>
              <a:rPr lang="en-IN" sz="1200" dirty="0" err="1"/>
              <a:t>Olasehinde</a:t>
            </a:r>
            <a:r>
              <a:rPr lang="en-IN" sz="1200" dirty="0"/>
              <a:t>, </a:t>
            </a:r>
            <a:r>
              <a:rPr lang="en-IN" sz="1200" dirty="0" err="1"/>
              <a:t>Olayemi</a:t>
            </a:r>
            <a:r>
              <a:rPr lang="en-IN" sz="1200" dirty="0"/>
              <a:t> Oladimeji, Olanrewaju Victor Johnson, and Olufunke Catherine </a:t>
            </a:r>
            <a:r>
              <a:rPr lang="en-IN" sz="1200" dirty="0" err="1"/>
              <a:t>Olayemi</a:t>
            </a:r>
            <a:r>
              <a:rPr lang="en-IN" sz="1200" dirty="0"/>
              <a:t>. "Evaluation of selected meta learning algorithms for the prediction improvement of network intrusion detection system." In 2020 International Conference in Mathematics, Computer Engineering and Computer Science (ICMCECS), pp. 1-7. IEEE, 2020.</a:t>
            </a:r>
          </a:p>
          <a:p>
            <a:pPr marL="514985" marR="511175">
              <a:spcAft>
                <a:spcPts val="0"/>
              </a:spcAft>
            </a:pPr>
            <a:r>
              <a:rPr lang="en-IN" sz="1200" dirty="0"/>
              <a:t> </a:t>
            </a:r>
          </a:p>
          <a:p>
            <a:pPr marL="514985" marR="511175">
              <a:spcAft>
                <a:spcPts val="0"/>
              </a:spcAft>
            </a:pPr>
            <a:r>
              <a:rPr lang="en-IN" sz="1200" dirty="0"/>
              <a:t>[3] Fan, </a:t>
            </a:r>
            <a:r>
              <a:rPr lang="en-IN" sz="1200" dirty="0" err="1"/>
              <a:t>Kaisheng</a:t>
            </a:r>
            <a:r>
              <a:rPr lang="en-IN" sz="1200" dirty="0"/>
              <a:t>, </a:t>
            </a:r>
            <a:r>
              <a:rPr lang="en-IN" sz="1200" dirty="0" err="1"/>
              <a:t>Weizhe</a:t>
            </a:r>
            <a:r>
              <a:rPr lang="en-IN" sz="1200" dirty="0"/>
              <a:t> Zhang, </a:t>
            </a:r>
            <a:r>
              <a:rPr lang="en-IN" sz="1200" dirty="0" err="1"/>
              <a:t>Guangrui</a:t>
            </a:r>
            <a:r>
              <a:rPr lang="en-IN" sz="1200" dirty="0"/>
              <a:t> Liu, and Hui He. "FMSA: a meta-learning framework-based fast model stealing attack technique against intelligent network intrusion detection systems." Cybersecurity 6, no. 1 (2023): 35.</a:t>
            </a:r>
          </a:p>
          <a:p>
            <a:pPr marL="514985" marR="511175">
              <a:spcAft>
                <a:spcPts val="0"/>
              </a:spcAft>
            </a:pPr>
            <a:r>
              <a:rPr lang="en-IN" sz="1200" dirty="0"/>
              <a:t> </a:t>
            </a:r>
          </a:p>
          <a:p>
            <a:pPr marL="514985" marR="511175">
              <a:spcAft>
                <a:spcPts val="0"/>
              </a:spcAft>
            </a:pPr>
            <a:r>
              <a:rPr lang="en-IN" sz="1200" dirty="0"/>
              <a:t>[4] </a:t>
            </a:r>
            <a:r>
              <a:rPr lang="en-IN" sz="1200" dirty="0" err="1"/>
              <a:t>Shafieian</a:t>
            </a:r>
            <a:r>
              <a:rPr lang="en-IN" sz="1200" dirty="0"/>
              <a:t>, Saeed, and Mohammad </a:t>
            </a:r>
            <a:r>
              <a:rPr lang="en-IN" sz="1200" dirty="0" err="1"/>
              <a:t>Zulkernine</a:t>
            </a:r>
            <a:r>
              <a:rPr lang="en-IN" sz="1200" dirty="0"/>
              <a:t>. "Multi-layer stacking ensemble learners for low footprint network intrusion detection." Complex &amp; Intelligent Systems 9, no. 4 (2023): 3787-3799.</a:t>
            </a:r>
          </a:p>
          <a:p>
            <a:pPr marL="514985" marR="511175">
              <a:spcAft>
                <a:spcPts val="0"/>
              </a:spcAft>
            </a:pPr>
            <a:r>
              <a:rPr lang="en-IN" sz="1200" dirty="0"/>
              <a:t> </a:t>
            </a:r>
          </a:p>
          <a:p>
            <a:pPr marL="514985" marR="511175">
              <a:spcAft>
                <a:spcPts val="0"/>
              </a:spcAft>
            </a:pPr>
            <a:r>
              <a:rPr lang="en-IN" sz="1200" dirty="0"/>
              <a:t>[5] Rihan, </a:t>
            </a:r>
            <a:r>
              <a:rPr lang="en-IN" sz="1200" dirty="0" err="1"/>
              <a:t>Shaza</a:t>
            </a:r>
            <a:r>
              <a:rPr lang="en-IN" sz="1200" dirty="0"/>
              <a:t> Dawood Ahmed, Mohammed Anbar, and Basim Ahmad </a:t>
            </a:r>
            <a:r>
              <a:rPr lang="en-IN" sz="1200" dirty="0" err="1"/>
              <a:t>Alabsi</a:t>
            </a:r>
            <a:r>
              <a:rPr lang="en-IN" sz="1200" dirty="0"/>
              <a:t>. "Meta-Learner-Based Approach for Detecting Attacks on Internet of Things Networks." Sensors 23, no. 19 (2023): 8191.</a:t>
            </a:r>
          </a:p>
          <a:p>
            <a:pPr marL="514985" marR="511175">
              <a:spcAft>
                <a:spcPts val="0"/>
              </a:spcAft>
            </a:pPr>
            <a:r>
              <a:rPr lang="en-IN" sz="1200" dirty="0"/>
              <a:t> </a:t>
            </a:r>
          </a:p>
          <a:p>
            <a:pPr marL="514985" marR="511175">
              <a:spcAft>
                <a:spcPts val="0"/>
              </a:spcAft>
            </a:pPr>
            <a:r>
              <a:rPr lang="en-IN" sz="1200" dirty="0"/>
              <a:t>[6] Rao, </a:t>
            </a:r>
            <a:r>
              <a:rPr lang="en-IN" sz="1200" dirty="0" err="1"/>
              <a:t>Cheruku</a:t>
            </a:r>
            <a:r>
              <a:rPr lang="en-IN" sz="1200" dirty="0"/>
              <a:t> Poorna Venkata Srinivasa, </a:t>
            </a:r>
            <a:r>
              <a:rPr lang="en-IN" sz="1200" dirty="0" err="1"/>
              <a:t>Rudrarapu</a:t>
            </a:r>
            <a:r>
              <a:rPr lang="en-IN" sz="1200" dirty="0"/>
              <a:t> Bhavani, </a:t>
            </a:r>
            <a:r>
              <a:rPr lang="en-IN" sz="1200" dirty="0" err="1"/>
              <a:t>Narala</a:t>
            </a:r>
            <a:r>
              <a:rPr lang="en-IN" sz="1200" dirty="0"/>
              <a:t> Indhumathi, and </a:t>
            </a:r>
            <a:r>
              <a:rPr lang="en-IN" sz="1200" dirty="0" err="1"/>
              <a:t>Gedela</a:t>
            </a:r>
            <a:r>
              <a:rPr lang="en-IN" sz="1200" dirty="0"/>
              <a:t> </a:t>
            </a:r>
            <a:r>
              <a:rPr lang="en-IN" sz="1200" dirty="0" err="1"/>
              <a:t>Raviteja</a:t>
            </a:r>
            <a:r>
              <a:rPr lang="en-IN" sz="1200" dirty="0"/>
              <a:t>. "EL-ID-BID: Ensemble Stacking-Based Intruder Detection in </a:t>
            </a:r>
            <a:r>
              <a:rPr lang="en-IN" sz="1200" dirty="0" err="1"/>
              <a:t>BoT</a:t>
            </a:r>
            <a:r>
              <a:rPr lang="en-IN" sz="1200" dirty="0"/>
              <a:t>-IoT Data." In International Conference On Innovative Computing And Communication, pp. 821-836. Singapore: Springer Nature Singapore, 2023.</a:t>
            </a:r>
          </a:p>
          <a:p>
            <a:pPr marL="514985" marR="511175">
              <a:spcAft>
                <a:spcPts val="0"/>
              </a:spcAft>
            </a:pPr>
            <a:r>
              <a:rPr lang="en-IN" sz="1200" dirty="0"/>
              <a:t> </a:t>
            </a:r>
          </a:p>
          <a:p>
            <a:pPr marL="514985" marR="511175">
              <a:spcAft>
                <a:spcPts val="0"/>
              </a:spcAft>
            </a:pPr>
            <a:r>
              <a:rPr lang="en-IN" sz="1200" dirty="0"/>
              <a:t>[7] Sarkar, Arindam, </a:t>
            </a:r>
            <a:r>
              <a:rPr lang="en-IN" sz="1200" dirty="0" err="1"/>
              <a:t>Hanjabam</a:t>
            </a:r>
            <a:r>
              <a:rPr lang="en-IN" sz="1200" dirty="0"/>
              <a:t> </a:t>
            </a:r>
            <a:r>
              <a:rPr lang="en-IN" sz="1200" dirty="0" err="1"/>
              <a:t>Saratchandra</a:t>
            </a:r>
            <a:r>
              <a:rPr lang="en-IN" sz="1200" dirty="0"/>
              <a:t> Sharma, and </a:t>
            </a:r>
            <a:r>
              <a:rPr lang="en-IN" sz="1200" dirty="0" err="1"/>
              <a:t>Moirangthem</a:t>
            </a:r>
            <a:r>
              <a:rPr lang="en-IN" sz="1200" dirty="0"/>
              <a:t> </a:t>
            </a:r>
            <a:r>
              <a:rPr lang="en-IN" sz="1200" dirty="0" err="1"/>
              <a:t>Marjit</a:t>
            </a:r>
            <a:r>
              <a:rPr lang="en-IN" sz="1200" dirty="0"/>
              <a:t> Singh. "A supervised machine learning-based solution for efficient network intrusion detection using ensemble learning based on hyperparameter optimization." International Journal of Information Technology 15, no. 1 (2023): 423-434.</a:t>
            </a:r>
          </a:p>
          <a:p>
            <a:pPr marL="514985" marR="511175">
              <a:spcAft>
                <a:spcPts val="0"/>
              </a:spcAft>
            </a:pPr>
            <a:r>
              <a:rPr lang="en-IN" sz="1200" dirty="0"/>
              <a:t> </a:t>
            </a:r>
          </a:p>
          <a:p>
            <a:pPr marL="514985" marR="511175">
              <a:spcAft>
                <a:spcPts val="0"/>
              </a:spcAft>
            </a:pPr>
            <a:r>
              <a:rPr lang="en-IN" sz="1200" dirty="0"/>
              <a:t>[8] </a:t>
            </a:r>
            <a:r>
              <a:rPr lang="en-IN" sz="1200" dirty="0" err="1"/>
              <a:t>Azimjonov</a:t>
            </a:r>
            <a:r>
              <a:rPr lang="en-IN" sz="1200" dirty="0"/>
              <a:t>, </a:t>
            </a:r>
            <a:r>
              <a:rPr lang="en-IN" sz="1200" dirty="0" err="1"/>
              <a:t>Jahongir</a:t>
            </a:r>
            <a:r>
              <a:rPr lang="en-IN" sz="1200" dirty="0"/>
              <a:t>, and </a:t>
            </a:r>
            <a:r>
              <a:rPr lang="en-IN" sz="1200" dirty="0" err="1"/>
              <a:t>Taehong</a:t>
            </a:r>
            <a:r>
              <a:rPr lang="en-IN" sz="1200" dirty="0"/>
              <a:t> Kim. "Stochastic gradient descent classifier-based lightweight intrusion detection systems using the efficient feature subsets of datasets." Expert Systems with Applications 237 (2024): 121493.</a:t>
            </a:r>
          </a:p>
          <a:p>
            <a:pPr marL="514985" marR="511175">
              <a:spcAft>
                <a:spcPts val="0"/>
              </a:spcAft>
            </a:pPr>
            <a:endParaRPr lang="en-IN" sz="1200" dirty="0"/>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F2F7-924E-1A3F-1377-2BBBDB777868}"/>
              </a:ext>
            </a:extLst>
          </p:cNvPr>
          <p:cNvSpPr txBox="1">
            <a:spLocks/>
          </p:cNvSpPr>
          <p:nvPr/>
        </p:nvSpPr>
        <p:spPr>
          <a:xfrm>
            <a:off x="1295400" y="503854"/>
            <a:ext cx="9601200" cy="542522"/>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a:t>REFERENCES</a:t>
            </a:r>
          </a:p>
        </p:txBody>
      </p:sp>
      <p:sp>
        <p:nvSpPr>
          <p:cNvPr id="3" name="TextBox 2">
            <a:extLst>
              <a:ext uri="{FF2B5EF4-FFF2-40B4-BE49-F238E27FC236}">
                <a16:creationId xmlns:a16="http://schemas.microsoft.com/office/drawing/2014/main" id="{8BCEDF0F-724B-D38A-22D2-551B29F2BFB8}"/>
              </a:ext>
            </a:extLst>
          </p:cNvPr>
          <p:cNvSpPr txBox="1"/>
          <p:nvPr/>
        </p:nvSpPr>
        <p:spPr>
          <a:xfrm>
            <a:off x="1295400" y="1503717"/>
            <a:ext cx="9892553" cy="4339650"/>
          </a:xfrm>
          <a:prstGeom prst="rect">
            <a:avLst/>
          </a:prstGeom>
          <a:noFill/>
        </p:spPr>
        <p:txBody>
          <a:bodyPr wrap="square" rtlCol="0">
            <a:spAutoFit/>
          </a:bodyPr>
          <a:lstStyle/>
          <a:p>
            <a:r>
              <a:rPr lang="en-IN" sz="1200" dirty="0"/>
              <a:t>[9] </a:t>
            </a:r>
            <a:r>
              <a:rPr lang="en-IN" sz="1200" dirty="0" err="1"/>
              <a:t>Sudqi</a:t>
            </a:r>
            <a:r>
              <a:rPr lang="en-IN" sz="1200" dirty="0"/>
              <a:t> </a:t>
            </a:r>
            <a:r>
              <a:rPr lang="en-IN" sz="1200" dirty="0" err="1"/>
              <a:t>Khater</a:t>
            </a:r>
            <a:r>
              <a:rPr lang="en-IN" sz="1200" dirty="0"/>
              <a:t>, Belal, </a:t>
            </a:r>
            <a:r>
              <a:rPr lang="en-IN" sz="1200" dirty="0" err="1"/>
              <a:t>Ainuddin</a:t>
            </a:r>
            <a:r>
              <a:rPr lang="en-IN" sz="1200" dirty="0"/>
              <a:t> Wahid Bin Abdul Wahab, Mohd Yamani </a:t>
            </a:r>
            <a:r>
              <a:rPr lang="en-IN" sz="1200" dirty="0" err="1"/>
              <a:t>Idna</a:t>
            </a:r>
            <a:r>
              <a:rPr lang="en-IN" sz="1200" dirty="0"/>
              <a:t> Bin Idris, Mohammed Abdulla Hussain, and Ashraf Ahmed Ibrahim. "A lightweight perceptron-based intrusion detection system for fog computing." applied sciences 9, no. 1 (2019): 178.</a:t>
            </a:r>
          </a:p>
          <a:p>
            <a:endParaRPr lang="en-IN" sz="1200" dirty="0"/>
          </a:p>
          <a:p>
            <a:r>
              <a:rPr lang="en-IN" sz="1200" dirty="0"/>
              <a:t>[10] Mukherjee, Saurabh, and Neelam Sharma. "Intrusion detection using naive Bayes classifier with feature reduction." Procedia Technology 4 (2012): 119-128.</a:t>
            </a:r>
          </a:p>
          <a:p>
            <a:endParaRPr lang="en-IN" sz="1200" dirty="0"/>
          </a:p>
          <a:p>
            <a:r>
              <a:rPr lang="en-IN" sz="1200" dirty="0"/>
              <a:t>[11] Sindhu, Siva S. </a:t>
            </a:r>
            <a:r>
              <a:rPr lang="en-IN" sz="1200" dirty="0" err="1"/>
              <a:t>Sivatha</a:t>
            </a:r>
            <a:r>
              <a:rPr lang="en-IN" sz="1200" dirty="0"/>
              <a:t>, </a:t>
            </a:r>
            <a:r>
              <a:rPr lang="en-IN" sz="1200" dirty="0" err="1"/>
              <a:t>Suryakumar</a:t>
            </a:r>
            <a:r>
              <a:rPr lang="en-IN" sz="1200" dirty="0"/>
              <a:t> Geetha, and </a:t>
            </a:r>
            <a:r>
              <a:rPr lang="en-IN" sz="1200" dirty="0" err="1"/>
              <a:t>Arputharaj</a:t>
            </a:r>
            <a:r>
              <a:rPr lang="en-IN" sz="1200" dirty="0"/>
              <a:t> Kannan. "Decision tree based light weight intrusion detection using a wrapper approach." Expert Systems with applications 39, no. 1 (2012): 129-141.</a:t>
            </a:r>
          </a:p>
          <a:p>
            <a:endParaRPr lang="en-IN" sz="1200" dirty="0"/>
          </a:p>
          <a:p>
            <a:r>
              <a:rPr lang="en-IN" sz="1200" dirty="0"/>
              <a:t>[12] </a:t>
            </a:r>
            <a:r>
              <a:rPr lang="en-IN" sz="1200" dirty="0" err="1"/>
              <a:t>Farnaaz</a:t>
            </a:r>
            <a:r>
              <a:rPr lang="en-IN" sz="1200" dirty="0"/>
              <a:t>, Nabila, and M. A. Jabbar. "Random forest </a:t>
            </a:r>
            <a:r>
              <a:rPr lang="en-IN" sz="1200" dirty="0" err="1"/>
              <a:t>modeling</a:t>
            </a:r>
            <a:r>
              <a:rPr lang="en-IN" sz="1200" dirty="0"/>
              <a:t> for network intrusion detection system." Procedia Computer Science 89 (2016): 213-217.</a:t>
            </a:r>
          </a:p>
          <a:p>
            <a:endParaRPr lang="en-IN" sz="1200" dirty="0"/>
          </a:p>
          <a:p>
            <a:r>
              <a:rPr lang="en-IN" sz="1200" dirty="0"/>
              <a:t>[13] Dhaliwal, </a:t>
            </a:r>
            <a:r>
              <a:rPr lang="en-IN" sz="1200" dirty="0" err="1"/>
              <a:t>Sukhpreet</a:t>
            </a:r>
            <a:r>
              <a:rPr lang="en-IN" sz="1200" dirty="0"/>
              <a:t> Singh, Abdullah-Al Nahid, and Robert Abbas. "Effective intrusion detection system using </a:t>
            </a:r>
            <a:r>
              <a:rPr lang="en-IN" sz="1200" dirty="0" err="1"/>
              <a:t>XGBoost</a:t>
            </a:r>
            <a:r>
              <a:rPr lang="en-IN" sz="1200" dirty="0"/>
              <a:t>." Information 9, no. 7 (2018): 149.</a:t>
            </a:r>
          </a:p>
          <a:p>
            <a:endParaRPr lang="en-IN" sz="1200" dirty="0"/>
          </a:p>
          <a:p>
            <a:r>
              <a:rPr lang="en-IN" sz="1200" dirty="0"/>
              <a:t>[14] </a:t>
            </a:r>
            <a:r>
              <a:rPr lang="en-IN" sz="1200" dirty="0" err="1"/>
              <a:t>Kharwar</a:t>
            </a:r>
            <a:r>
              <a:rPr lang="en-IN" sz="1200" dirty="0"/>
              <a:t>, Ankit </a:t>
            </a:r>
            <a:r>
              <a:rPr lang="en-IN" sz="1200" dirty="0" err="1"/>
              <a:t>Rajeshkumar</a:t>
            </a:r>
            <a:r>
              <a:rPr lang="en-IN" sz="1200" dirty="0"/>
              <a:t>, and Devendra V. Thakor. "An ensemble approach for feature selection and classification in intrusion detection using extra-tree algorithm." International Journal of Information Security and Privacy (IJISP) 16, no. 1 (2022): 1-21.</a:t>
            </a:r>
          </a:p>
          <a:p>
            <a:endParaRPr lang="en-IN" sz="1200" dirty="0"/>
          </a:p>
          <a:p>
            <a:r>
              <a:rPr lang="en-IN" sz="1200" dirty="0"/>
              <a:t>[15] Ghanem, </a:t>
            </a:r>
            <a:r>
              <a:rPr lang="en-IN" sz="1200" dirty="0" err="1"/>
              <a:t>Waheed</a:t>
            </a:r>
            <a:r>
              <a:rPr lang="en-IN" sz="1200" dirty="0"/>
              <a:t> AHM, and Aman Jantan. "A new approach for intrusion detection system based on training multilayer perceptron by using enhanced Bat algorithm." Neural Computing and Applications 32 (2020): 11665-11698.</a:t>
            </a:r>
          </a:p>
          <a:p>
            <a:endParaRPr lang="en-IN" sz="1200" dirty="0"/>
          </a:p>
          <a:p>
            <a:r>
              <a:rPr lang="en-IN" sz="1200" dirty="0"/>
              <a:t>[16] </a:t>
            </a:r>
            <a:r>
              <a:rPr lang="en-IN" sz="1200" dirty="0" err="1"/>
              <a:t>Subba</a:t>
            </a:r>
            <a:r>
              <a:rPr lang="en-IN" sz="1200" dirty="0"/>
              <a:t>, Basant, Santosh Biswas, and </a:t>
            </a:r>
            <a:r>
              <a:rPr lang="en-IN" sz="1200" dirty="0" err="1"/>
              <a:t>Sushanta</a:t>
            </a:r>
            <a:r>
              <a:rPr lang="en-IN" sz="1200" dirty="0"/>
              <a:t> </a:t>
            </a:r>
            <a:r>
              <a:rPr lang="en-IN" sz="1200" dirty="0" err="1"/>
              <a:t>Karmakar</a:t>
            </a:r>
            <a:r>
              <a:rPr lang="en-IN" sz="1200" dirty="0"/>
              <a:t>. "Intrusion detection systems using linear discriminant analysis and logistic regression." In 2015 Annual IEEE India Conference (INDICON), pp. 1-6. IEEE, 2015.</a:t>
            </a:r>
          </a:p>
        </p:txBody>
      </p:sp>
    </p:spTree>
    <p:extLst>
      <p:ext uri="{BB962C8B-B14F-4D97-AF65-F5344CB8AC3E}">
        <p14:creationId xmlns:p14="http://schemas.microsoft.com/office/powerpoint/2010/main" val="409556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F2F7-924E-1A3F-1377-2BBBDB777868}"/>
              </a:ext>
            </a:extLst>
          </p:cNvPr>
          <p:cNvSpPr txBox="1">
            <a:spLocks/>
          </p:cNvSpPr>
          <p:nvPr/>
        </p:nvSpPr>
        <p:spPr>
          <a:xfrm>
            <a:off x="1295400" y="503854"/>
            <a:ext cx="9601200" cy="542522"/>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a:t>REFERENCES</a:t>
            </a:r>
          </a:p>
        </p:txBody>
      </p:sp>
      <p:sp>
        <p:nvSpPr>
          <p:cNvPr id="3" name="TextBox 2">
            <a:extLst>
              <a:ext uri="{FF2B5EF4-FFF2-40B4-BE49-F238E27FC236}">
                <a16:creationId xmlns:a16="http://schemas.microsoft.com/office/drawing/2014/main" id="{8BCEDF0F-724B-D38A-22D2-551B29F2BFB8}"/>
              </a:ext>
            </a:extLst>
          </p:cNvPr>
          <p:cNvSpPr txBox="1"/>
          <p:nvPr/>
        </p:nvSpPr>
        <p:spPr>
          <a:xfrm>
            <a:off x="1295400" y="1503717"/>
            <a:ext cx="9892553" cy="3231654"/>
          </a:xfrm>
          <a:prstGeom prst="rect">
            <a:avLst/>
          </a:prstGeom>
          <a:noFill/>
        </p:spPr>
        <p:txBody>
          <a:bodyPr wrap="square" rtlCol="0">
            <a:spAutoFit/>
          </a:bodyPr>
          <a:lstStyle/>
          <a:p>
            <a:r>
              <a:rPr lang="en-IN" sz="1200" dirty="0"/>
              <a:t>[17] </a:t>
            </a:r>
            <a:r>
              <a:rPr lang="en-IN" sz="1200" dirty="0" err="1"/>
              <a:t>Guryanov</a:t>
            </a:r>
            <a:r>
              <a:rPr lang="en-IN" sz="1200" dirty="0"/>
              <a:t>, Aleksei. "Histogram-based algorithm for building gradient boosting ensembles of piecewise linear decision trees." In Analysis of Images, Social Networks and Texts: 8th International Conference, AIST 2019, Kazan, Russia, July 17–19, 2019, Revised Selected Papers 8, pp. 39-50. Springer International Publishing, 2019.</a:t>
            </a:r>
          </a:p>
          <a:p>
            <a:endParaRPr lang="en-IN" sz="1200" dirty="0"/>
          </a:p>
          <a:p>
            <a:r>
              <a:rPr lang="en-IN" sz="1200" dirty="0"/>
              <a:t>[18] </a:t>
            </a:r>
            <a:r>
              <a:rPr lang="en-IN" sz="1200" dirty="0" err="1"/>
              <a:t>Prokhorenkova</a:t>
            </a:r>
            <a:r>
              <a:rPr lang="en-IN" sz="1200" dirty="0"/>
              <a:t>, L., Gusev, G., </a:t>
            </a:r>
            <a:r>
              <a:rPr lang="en-IN" sz="1200" dirty="0" err="1"/>
              <a:t>Vorobev</a:t>
            </a:r>
            <a:r>
              <a:rPr lang="en-IN" sz="1200" dirty="0"/>
              <a:t>, A., </a:t>
            </a:r>
            <a:r>
              <a:rPr lang="en-IN" sz="1200" dirty="0" err="1"/>
              <a:t>Dorogush</a:t>
            </a:r>
            <a:r>
              <a:rPr lang="en-IN" sz="1200" dirty="0"/>
              <a:t>, A. V., &amp; </a:t>
            </a:r>
            <a:r>
              <a:rPr lang="en-IN" sz="1200" dirty="0" err="1"/>
              <a:t>Gulin</a:t>
            </a:r>
            <a:r>
              <a:rPr lang="en-IN" sz="1200" dirty="0"/>
              <a:t>, A. (2018). </a:t>
            </a:r>
            <a:r>
              <a:rPr lang="en-IN" sz="1200" dirty="0" err="1"/>
              <a:t>CatBoost</a:t>
            </a:r>
            <a:r>
              <a:rPr lang="en-IN" sz="1200" dirty="0"/>
              <a:t>: unbiased boosting with categorical features. Advances in neural information processing systems, 31(2018).  </a:t>
            </a:r>
          </a:p>
          <a:p>
            <a:endParaRPr lang="en-IN" sz="1200" dirty="0"/>
          </a:p>
          <a:p>
            <a:r>
              <a:rPr lang="en-IN" sz="1200" dirty="0"/>
              <a:t>[19] Mohammadi, Mokhtar, Tarik A. Rashid, </a:t>
            </a:r>
            <a:r>
              <a:rPr lang="en-IN" sz="1200" dirty="0" err="1"/>
              <a:t>Sarkhel</a:t>
            </a:r>
            <a:r>
              <a:rPr lang="en-IN" sz="1200" dirty="0"/>
              <a:t> H. Taher Karim, Adil Hussain Mohammed </a:t>
            </a:r>
            <a:r>
              <a:rPr lang="en-IN" sz="1200" dirty="0" err="1"/>
              <a:t>Aldalwie</a:t>
            </a:r>
            <a:r>
              <a:rPr lang="en-IN" sz="1200" dirty="0"/>
              <a:t>, Quan Thanh Tho, </a:t>
            </a:r>
            <a:r>
              <a:rPr lang="en-IN" sz="1200" dirty="0" err="1"/>
              <a:t>Moazam</a:t>
            </a:r>
            <a:r>
              <a:rPr lang="en-IN" sz="1200" dirty="0"/>
              <a:t> </a:t>
            </a:r>
            <a:r>
              <a:rPr lang="en-IN" sz="1200" dirty="0" err="1"/>
              <a:t>Bidaki</a:t>
            </a:r>
            <a:r>
              <a:rPr lang="en-IN" sz="1200" dirty="0"/>
              <a:t>, Amir Masoud Rahmani, and Mehdi </a:t>
            </a:r>
            <a:r>
              <a:rPr lang="en-IN" sz="1200" dirty="0" err="1"/>
              <a:t>Hosseinzadeh</a:t>
            </a:r>
            <a:r>
              <a:rPr lang="en-IN" sz="1200" dirty="0"/>
              <a:t>. "A comprehensive survey and taxonomy of the SVM-based intrusion detection systems." Journal of Network and Computer Applications 178 (2021): 102983.</a:t>
            </a:r>
          </a:p>
          <a:p>
            <a:endParaRPr lang="en-IN" sz="1200" dirty="0"/>
          </a:p>
          <a:p>
            <a:r>
              <a:rPr lang="en-IN" sz="1200" dirty="0"/>
              <a:t>[20] Li, Wenchao, Ping Yi, Yue Wu, Li Pan, and Jianhua Li. "A new intrusion detection system based on KNN classification algorithm in wireless sensor network." Journal of Electrical and Computer Engineering 2014 (2014).</a:t>
            </a:r>
          </a:p>
          <a:p>
            <a:endParaRPr lang="en-IN" sz="1200" dirty="0"/>
          </a:p>
          <a:p>
            <a:r>
              <a:rPr lang="en-US" sz="1200" dirty="0">
                <a:effectLst/>
                <a:latin typeface="Arial" panose="020B0604020202020204" pitchFamily="34" charset="0"/>
                <a:ea typeface="Times New Roman" panose="02020603050405020304" pitchFamily="18" charset="0"/>
                <a:cs typeface="Arial" panose="020B0604020202020204" pitchFamily="34" charset="0"/>
              </a:rPr>
              <a:t>[21] </a:t>
            </a:r>
            <a:r>
              <a:rPr lang="en-US" sz="1200" dirty="0">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Jiang, W., Chen, Z., Xiang, Y., Shao, D., Ma, L., &amp; Zhang, J. (2019). SSEM: A novel self-adaptive stacking ensemble model for classification. </a:t>
            </a:r>
            <a:r>
              <a:rPr lang="en-US" sz="1200" i="1" dirty="0">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IEEE Access</a:t>
            </a:r>
            <a:r>
              <a:rPr lang="en-US" sz="1200" dirty="0">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a:t>
            </a:r>
            <a:r>
              <a:rPr lang="en-US" sz="1200" i="1" dirty="0">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7</a:t>
            </a:r>
            <a:r>
              <a:rPr lang="en-US" sz="1200" dirty="0">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120337-120349.</a:t>
            </a:r>
            <a:endParaRPr lang="en-IN" sz="1200" dirty="0">
              <a:effectLst/>
              <a:latin typeface="Arial" panose="020B0604020202020204" pitchFamily="34" charset="0"/>
              <a:ea typeface="Times New Roman" panose="02020603050405020304" pitchFamily="18" charset="0"/>
              <a:cs typeface="Arial" panose="020B0604020202020204" pitchFamily="34" charset="0"/>
            </a:endParaRPr>
          </a:p>
          <a:p>
            <a:endParaRPr lang="en-IN" sz="1200" dirty="0"/>
          </a:p>
        </p:txBody>
      </p:sp>
    </p:spTree>
    <p:extLst>
      <p:ext uri="{BB962C8B-B14F-4D97-AF65-F5344CB8AC3E}">
        <p14:creationId xmlns:p14="http://schemas.microsoft.com/office/powerpoint/2010/main" val="240697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08F7DE9E-9A62-AA9C-C634-D2C01C137E9A}"/>
              </a:ext>
            </a:extLst>
          </p:cNvPr>
          <p:cNvSpPr txBox="1">
            <a:spLocks/>
          </p:cNvSpPr>
          <p:nvPr/>
        </p:nvSpPr>
        <p:spPr>
          <a:xfrm>
            <a:off x="3034483" y="2188822"/>
            <a:ext cx="4719987" cy="21945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600" b="1" kern="1200">
                <a:solidFill>
                  <a:schemeClr val="bg1"/>
                </a:solidFill>
                <a:latin typeface="+mj-lt"/>
                <a:ea typeface="+mj-ea"/>
                <a:cs typeface="+mj-cs"/>
              </a:defRPr>
            </a:lvl1pPr>
          </a:lstStyle>
          <a:p>
            <a:r>
              <a:rPr lang="en-US" sz="8800" dirty="0">
                <a:solidFill>
                  <a:srgbClr val="FF6600"/>
                </a:solidFill>
              </a:rPr>
              <a:t>THANK</a:t>
            </a:r>
          </a:p>
        </p:txBody>
      </p:sp>
      <p:sp>
        <p:nvSpPr>
          <p:cNvPr id="8" name="Title 2">
            <a:extLst>
              <a:ext uri="{FF2B5EF4-FFF2-40B4-BE49-F238E27FC236}">
                <a16:creationId xmlns:a16="http://schemas.microsoft.com/office/drawing/2014/main" id="{464F46FC-7B77-5F4A-468E-7F96FDAAAC81}"/>
              </a:ext>
            </a:extLst>
          </p:cNvPr>
          <p:cNvSpPr txBox="1">
            <a:spLocks/>
          </p:cNvSpPr>
          <p:nvPr/>
        </p:nvSpPr>
        <p:spPr>
          <a:xfrm>
            <a:off x="8278837" y="2188822"/>
            <a:ext cx="3657600" cy="21945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600" b="1" kern="1200">
                <a:solidFill>
                  <a:schemeClr val="bg1"/>
                </a:solidFill>
                <a:latin typeface="+mj-lt"/>
                <a:ea typeface="+mj-ea"/>
                <a:cs typeface="+mj-cs"/>
              </a:defRPr>
            </a:lvl1pPr>
          </a:lstStyle>
          <a:p>
            <a:r>
              <a:rPr lang="en-US" sz="8800" dirty="0"/>
              <a:t>YOU</a:t>
            </a:r>
          </a:p>
        </p:txBody>
      </p:sp>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89A7CEA7-C002-36C6-B45B-B85993513B91}"/>
              </a:ext>
            </a:extLst>
          </p:cNvPr>
          <p:cNvSpPr>
            <a:spLocks noGrp="1"/>
          </p:cNvSpPr>
          <p:nvPr>
            <p:ph idx="1"/>
          </p:nvPr>
        </p:nvSpPr>
        <p:spPr/>
        <p:txBody>
          <a:bodyPr/>
          <a:lstStyle/>
          <a:p>
            <a:r>
              <a:rPr lang="en-US" dirty="0"/>
              <a:t>In the rapidly evolving landscape of cybersecurity, the persistent and ever-adapting threat of intrusions poses a formidable challenge to organizations safeguarding their digital assets. Traditional Intrusion Detection Systems (IDS), employing signature-based and anomaly-based methodologies, often struggle to keep pace with the sophistication of modern cyber threats. The limitations of these conventional approaches, including high false positive rates and difficulties in adapting to novel attack patterns, underscore the need for innovative solutions. This introduction sets the stage for a closer examination of a groundbreaking approach – the integration of meta-learners into intrusion detection. By leveraging meta-learning techniques, this project seeks to enhance the adaptability and accuracy of intrusion detection systems, providing a more resilient defense against the dynamic and evolving landscape of cyber threats in today's digital environments.</a:t>
            </a:r>
            <a:endParaRPr lang="en-IN" dirty="0"/>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4" name="Content Placeholder 3"/>
          <p:cNvSpPr>
            <a:spLocks noGrp="1"/>
          </p:cNvSpPr>
          <p:nvPr>
            <p:ph sz="half" idx="2"/>
          </p:nvPr>
        </p:nvSpPr>
        <p:spPr>
          <a:xfrm>
            <a:off x="1295399" y="1901469"/>
            <a:ext cx="9889347" cy="3889732"/>
          </a:xfrm>
        </p:spPr>
        <p:txBody>
          <a:bodyPr/>
          <a:lstStyle/>
          <a:p>
            <a:r>
              <a:rPr lang="en-US" dirty="0"/>
              <a:t>In the realm of cybersecurity, the increasing sophistication of cyber threats poses a substantial challenge to conventional intrusion detection systems (IDS). Traditional IDS solutions often struggle to adapt and evolve in real-time to counter novel and complex attacks. As a result, there is a pressing need for innovative approaches to enhance the effectiveness of intrusion detection. One promising avenue is the integration of meta-learning techniques into the design and deployment of IDS, aiming to create systems that can learn and adapt dynamically to emerging threats.</a:t>
            </a:r>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OBJECTIVES</a:t>
            </a:r>
          </a:p>
        </p:txBody>
      </p:sp>
      <p:sp>
        <p:nvSpPr>
          <p:cNvPr id="4" name="Content Placeholder 3"/>
          <p:cNvSpPr>
            <a:spLocks noGrp="1"/>
          </p:cNvSpPr>
          <p:nvPr>
            <p:ph sz="half" idx="2"/>
          </p:nvPr>
        </p:nvSpPr>
        <p:spPr>
          <a:xfrm>
            <a:off x="1295399" y="1901469"/>
            <a:ext cx="9889347" cy="3889732"/>
          </a:xfrm>
        </p:spPr>
        <p:txBody>
          <a:bodyPr>
            <a:normAutofit fontScale="70000" lnSpcReduction="20000"/>
          </a:bodyPr>
          <a:lstStyle/>
          <a:p>
            <a:pPr marL="0" indent="0">
              <a:buNone/>
            </a:pPr>
            <a:r>
              <a:rPr lang="en-US" dirty="0"/>
              <a:t>I. </a:t>
            </a:r>
            <a:r>
              <a:rPr lang="en-US" b="1" dirty="0"/>
              <a:t>Model Evaluation and Selection</a:t>
            </a:r>
          </a:p>
          <a:p>
            <a:pPr marL="0" indent="0">
              <a:buNone/>
            </a:pPr>
            <a:r>
              <a:rPr lang="en-US" dirty="0"/>
              <a:t>a. Base Classifier Comparison: Evaluate and compare the performance of a variety of base classifiers on the given dataset, considering metrics such as accuracy, precision, recall, and F1 score.</a:t>
            </a:r>
          </a:p>
          <a:p>
            <a:pPr marL="0" indent="0">
              <a:buNone/>
            </a:pPr>
            <a:r>
              <a:rPr lang="en-US" dirty="0"/>
              <a:t>b. Identification of Top Three Classifiers: Determine the best-performing three base classifiers based on the comprehensive evaluation, selecting those with the highest overall performance.</a:t>
            </a:r>
          </a:p>
          <a:p>
            <a:pPr marL="0" indent="0">
              <a:buNone/>
            </a:pPr>
            <a:r>
              <a:rPr lang="en-US" dirty="0"/>
              <a:t>II. </a:t>
            </a:r>
            <a:r>
              <a:rPr lang="en-US" b="1" dirty="0"/>
              <a:t>Meta-Classifier Integration</a:t>
            </a:r>
          </a:p>
          <a:p>
            <a:pPr marL="0" indent="0">
              <a:buNone/>
            </a:pPr>
            <a:r>
              <a:rPr lang="en-US" dirty="0"/>
              <a:t>a. Meta-Classifier Training: Implement a meta-learning approach to train meta-classifiers using the outputs of the selected top three base classifiers. Explore techniques such as stacking or ensemble methods to create robust meta-classifiers.</a:t>
            </a:r>
          </a:p>
          <a:p>
            <a:pPr marL="0" indent="0">
              <a:buNone/>
            </a:pPr>
            <a:r>
              <a:rPr lang="en-US" dirty="0"/>
              <a:t>III. </a:t>
            </a:r>
            <a:r>
              <a:rPr lang="en-US" b="1" dirty="0"/>
              <a:t>Combination Strategy Exploration</a:t>
            </a:r>
          </a:p>
          <a:p>
            <a:pPr marL="0" indent="0">
              <a:buNone/>
            </a:pPr>
            <a:r>
              <a:rPr lang="en-US" dirty="0"/>
              <a:t>a. Combination of Meta and Base Classifiers: Investigate various combinations of the selected meta-classifiers and base classifiers to create ensemble models. </a:t>
            </a:r>
          </a:p>
          <a:p>
            <a:pPr marL="0" indent="0">
              <a:buNone/>
            </a:pPr>
            <a:r>
              <a:rPr lang="en-US" dirty="0"/>
              <a:t>b. Performance Comparison of Combinations: Evaluate and compare the accuracies of the ensemble models created by combining meta and base classifiers. Analyze the impact of different combinations on overall classification performance.</a:t>
            </a:r>
          </a:p>
        </p:txBody>
      </p:sp>
    </p:spTree>
    <p:extLst>
      <p:ext uri="{BB962C8B-B14F-4D97-AF65-F5344CB8AC3E}">
        <p14:creationId xmlns:p14="http://schemas.microsoft.com/office/powerpoint/2010/main" val="220917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4" name="Content Placeholder 3">
            <a:extLst>
              <a:ext uri="{FF2B5EF4-FFF2-40B4-BE49-F238E27FC236}">
                <a16:creationId xmlns:a16="http://schemas.microsoft.com/office/drawing/2014/main" id="{89A7CEA7-C002-36C6-B45B-B85993513B91}"/>
              </a:ext>
            </a:extLst>
          </p:cNvPr>
          <p:cNvSpPr>
            <a:spLocks noGrp="1"/>
          </p:cNvSpPr>
          <p:nvPr>
            <p:ph idx="1"/>
          </p:nvPr>
        </p:nvSpPr>
        <p:spPr/>
        <p:txBody>
          <a:bodyPr/>
          <a:lstStyle/>
          <a:p>
            <a:r>
              <a:rPr lang="en-US" dirty="0"/>
              <a:t>In response to the escalating sophistication of cyber threats, this proposed Intrusion Detection System (IDS) leverages ensemble-learning to create a highly adaptive and responsive cybersecurity solution. Through a systematic approach involving the evaluation and selection of optimal base classifiers, the system integrates them into a meta-learning framework. This unique amalgamation aims to enhance the IDS's ability to swiftly learn and counter emerging threats, addressing challenges such as limited labeled data, dynamic threat adaptability, and computational efficiency. Ultimately, this meta-learning-based IDS seeks to redefine cybersecurity standards by offering heightened accuracy, adaptability, and interpretability in the face of evolving cyber threats.</a:t>
            </a:r>
            <a:endParaRPr lang="en-IN" dirty="0"/>
          </a:p>
        </p:txBody>
      </p:sp>
    </p:spTree>
    <p:extLst>
      <p:ext uri="{BB962C8B-B14F-4D97-AF65-F5344CB8AC3E}">
        <p14:creationId xmlns:p14="http://schemas.microsoft.com/office/powerpoint/2010/main" val="17250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C99530-CFED-1BB8-099A-4F7FFC8BF085}"/>
              </a:ext>
            </a:extLst>
          </p:cNvPr>
          <p:cNvSpPr>
            <a:spLocks noGrp="1"/>
          </p:cNvSpPr>
          <p:nvPr>
            <p:ph type="title"/>
          </p:nvPr>
        </p:nvSpPr>
        <p:spPr/>
        <p:txBody>
          <a:bodyPr/>
          <a:lstStyle/>
          <a:p>
            <a:r>
              <a:rPr lang="en-US" dirty="0"/>
              <a:t>ARCHITECTURE DIAGRAM</a:t>
            </a:r>
            <a:endParaRPr lang="en-IN" dirty="0"/>
          </a:p>
        </p:txBody>
      </p:sp>
      <p:pic>
        <p:nvPicPr>
          <p:cNvPr id="7" name="Picture 6">
            <a:extLst>
              <a:ext uri="{FF2B5EF4-FFF2-40B4-BE49-F238E27FC236}">
                <a16:creationId xmlns:a16="http://schemas.microsoft.com/office/drawing/2014/main" id="{2B635FB3-C4F7-EE05-EED8-2C2392708B69}"/>
              </a:ext>
            </a:extLst>
          </p:cNvPr>
          <p:cNvPicPr>
            <a:picLocks noChangeAspect="1"/>
          </p:cNvPicPr>
          <p:nvPr/>
        </p:nvPicPr>
        <p:blipFill>
          <a:blip r:embed="rId2"/>
          <a:stretch>
            <a:fillRect/>
          </a:stretch>
        </p:blipFill>
        <p:spPr>
          <a:xfrm>
            <a:off x="1931142" y="1903153"/>
            <a:ext cx="8329716" cy="4111234"/>
          </a:xfrm>
          <a:prstGeom prst="rect">
            <a:avLst/>
          </a:prstGeom>
        </p:spPr>
      </p:pic>
    </p:spTree>
    <p:extLst>
      <p:ext uri="{BB962C8B-B14F-4D97-AF65-F5344CB8AC3E}">
        <p14:creationId xmlns:p14="http://schemas.microsoft.com/office/powerpoint/2010/main" val="139998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6" name="Content Placeholder 3">
            <a:extLst>
              <a:ext uri="{FF2B5EF4-FFF2-40B4-BE49-F238E27FC236}">
                <a16:creationId xmlns:a16="http://schemas.microsoft.com/office/drawing/2014/main" id="{7A5AD31D-F974-057E-C206-23CE752783D6}"/>
              </a:ext>
            </a:extLst>
          </p:cNvPr>
          <p:cNvSpPr>
            <a:spLocks noGrp="1"/>
          </p:cNvSpPr>
          <p:nvPr>
            <p:ph idx="1"/>
          </p:nvPr>
        </p:nvSpPr>
        <p:spPr>
          <a:xfrm>
            <a:off x="1295400" y="1981200"/>
            <a:ext cx="9601200" cy="3810000"/>
          </a:xfrm>
        </p:spPr>
        <p:txBody>
          <a:bodyPr>
            <a:normAutofit fontScale="92500" lnSpcReduction="20000"/>
          </a:bodyPr>
          <a:lstStyle/>
          <a:p>
            <a:pPr marL="0" indent="0">
              <a:buNone/>
            </a:pPr>
            <a:r>
              <a:rPr lang="en-US" dirty="0"/>
              <a:t>Base Classifier Evaluation Module:</a:t>
            </a:r>
          </a:p>
          <a:p>
            <a:r>
              <a:rPr lang="en-US" dirty="0"/>
              <a:t>Functionality: Evaluate and compare various base classifiers (e.g., Decision Trees, Perceptron).</a:t>
            </a:r>
          </a:p>
          <a:p>
            <a:r>
              <a:rPr lang="en-US" dirty="0"/>
              <a:t>Protocol: Utilize metrics such as accuracy, precision, recall, and F1 score for evaluation.</a:t>
            </a:r>
          </a:p>
          <a:p>
            <a:pPr marL="0" indent="0">
              <a:buNone/>
            </a:pPr>
            <a:r>
              <a:rPr lang="en-US" dirty="0"/>
              <a:t>Meta-Classifier Integration Module:</a:t>
            </a:r>
          </a:p>
          <a:p>
            <a:r>
              <a:rPr lang="en-US" dirty="0"/>
              <a:t>Functionality: Train meta-classifiers using outputs from the top three base classifiers (e.g., stacking, ensemble methods).</a:t>
            </a:r>
          </a:p>
          <a:p>
            <a:pPr marL="0" indent="0">
              <a:buNone/>
            </a:pPr>
            <a:r>
              <a:rPr lang="en-US" dirty="0"/>
              <a:t>Combination Strategy Exploration Module:</a:t>
            </a:r>
          </a:p>
          <a:p>
            <a:r>
              <a:rPr lang="en-US" dirty="0"/>
              <a:t>Functionality: Investigate combinations of meta and base classifiers to create ensemble models.</a:t>
            </a:r>
          </a:p>
        </p:txBody>
      </p:sp>
    </p:spTree>
    <p:extLst>
      <p:ext uri="{BB962C8B-B14F-4D97-AF65-F5344CB8AC3E}">
        <p14:creationId xmlns:p14="http://schemas.microsoft.com/office/powerpoint/2010/main" val="140994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FAB41-43BD-D161-8D2E-DB0C04FA6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AD277F-77E4-75E5-4E4C-2B9AD666987A}"/>
              </a:ext>
            </a:extLst>
          </p:cNvPr>
          <p:cNvSpPr>
            <a:spLocks noGrp="1"/>
          </p:cNvSpPr>
          <p:nvPr>
            <p:ph type="title"/>
          </p:nvPr>
        </p:nvSpPr>
        <p:spPr>
          <a:xfrm>
            <a:off x="1295400" y="242596"/>
            <a:ext cx="9601200" cy="1142385"/>
          </a:xfrm>
        </p:spPr>
        <p:txBody>
          <a:bodyPr/>
          <a:lstStyle/>
          <a:p>
            <a:r>
              <a:rPr lang="en-US" dirty="0"/>
              <a:t>ALGORITHM</a:t>
            </a:r>
          </a:p>
        </p:txBody>
      </p:sp>
      <p:sp>
        <p:nvSpPr>
          <p:cNvPr id="4" name="Content Placeholder 3">
            <a:extLst>
              <a:ext uri="{FF2B5EF4-FFF2-40B4-BE49-F238E27FC236}">
                <a16:creationId xmlns:a16="http://schemas.microsoft.com/office/drawing/2014/main" id="{769E66FD-5529-5A45-071B-2DEA39AE89D0}"/>
              </a:ext>
            </a:extLst>
          </p:cNvPr>
          <p:cNvSpPr>
            <a:spLocks noGrp="1"/>
          </p:cNvSpPr>
          <p:nvPr>
            <p:ph idx="1"/>
          </p:nvPr>
        </p:nvSpPr>
        <p:spPr>
          <a:xfrm>
            <a:off x="1295400" y="1576875"/>
            <a:ext cx="9601200" cy="3809999"/>
          </a:xfrm>
        </p:spPr>
        <p:txBody>
          <a:bodyPr>
            <a:normAutofit fontScale="25000" lnSpcReduction="20000"/>
          </a:bodyPr>
          <a:lstStyle/>
          <a:p>
            <a:pPr marL="0" indent="0">
              <a:lnSpc>
                <a:spcPct val="120000"/>
              </a:lnSpc>
              <a:spcBef>
                <a:spcPts val="600"/>
              </a:spcBef>
              <a:buNone/>
            </a:pPr>
            <a:r>
              <a:rPr lang="en-US" sz="3600" dirty="0"/>
              <a:t>Input: NSL-KDD dataset</a:t>
            </a:r>
          </a:p>
          <a:p>
            <a:pPr marL="0" indent="0">
              <a:lnSpc>
                <a:spcPct val="120000"/>
              </a:lnSpc>
              <a:spcBef>
                <a:spcPts val="600"/>
              </a:spcBef>
              <a:buNone/>
            </a:pPr>
            <a:r>
              <a:rPr lang="en-US" sz="3600" dirty="0"/>
              <a:t>Output: Enhanced accuracy and stronger model </a:t>
            </a:r>
          </a:p>
          <a:p>
            <a:pPr marL="0" indent="0">
              <a:lnSpc>
                <a:spcPct val="120000"/>
              </a:lnSpc>
              <a:spcBef>
                <a:spcPts val="600"/>
              </a:spcBef>
              <a:buNone/>
            </a:pPr>
            <a:r>
              <a:rPr lang="en-US" sz="3600" dirty="0"/>
              <a:t>Step 1: Data Preprocessing</a:t>
            </a:r>
          </a:p>
          <a:p>
            <a:pPr marL="0" indent="0">
              <a:lnSpc>
                <a:spcPct val="120000"/>
              </a:lnSpc>
              <a:spcBef>
                <a:spcPts val="600"/>
              </a:spcBef>
              <a:buNone/>
            </a:pPr>
            <a:r>
              <a:rPr lang="en-US" sz="3600" dirty="0"/>
              <a:t>	1.	If (feature has high correlation) do the following: Drop feature</a:t>
            </a:r>
          </a:p>
          <a:p>
            <a:pPr marL="0" indent="0">
              <a:lnSpc>
                <a:spcPct val="120000"/>
              </a:lnSpc>
              <a:spcBef>
                <a:spcPts val="600"/>
              </a:spcBef>
              <a:buNone/>
            </a:pPr>
            <a:r>
              <a:rPr lang="en-US" sz="3600" dirty="0"/>
              <a:t>	2.	Apply StandardScaler()</a:t>
            </a:r>
          </a:p>
          <a:p>
            <a:pPr marL="0" indent="0">
              <a:lnSpc>
                <a:spcPct val="120000"/>
              </a:lnSpc>
              <a:spcBef>
                <a:spcPts val="600"/>
              </a:spcBef>
              <a:buNone/>
            </a:pPr>
            <a:r>
              <a:rPr lang="en-US" sz="3600" dirty="0"/>
              <a:t>	3.	Apply LabelEncoder() /* Convert categorical features to numbers*/ </a:t>
            </a:r>
          </a:p>
          <a:p>
            <a:pPr marL="0" indent="0">
              <a:lnSpc>
                <a:spcPct val="120000"/>
              </a:lnSpc>
              <a:spcBef>
                <a:spcPts val="600"/>
              </a:spcBef>
              <a:buNone/>
            </a:pPr>
            <a:r>
              <a:rPr lang="en-US" sz="3600" dirty="0"/>
              <a:t>Step 2: Base-classifier</a:t>
            </a:r>
          </a:p>
          <a:p>
            <a:pPr marL="0" indent="0">
              <a:lnSpc>
                <a:spcPct val="120000"/>
              </a:lnSpc>
              <a:spcBef>
                <a:spcPts val="600"/>
              </a:spcBef>
              <a:buNone/>
            </a:pPr>
            <a:r>
              <a:rPr lang="en-US" sz="3600" dirty="0"/>
              <a:t>	1.	Test out different base-classifiers</a:t>
            </a:r>
          </a:p>
          <a:p>
            <a:pPr marL="0" indent="0">
              <a:lnSpc>
                <a:spcPct val="120000"/>
              </a:lnSpc>
              <a:spcBef>
                <a:spcPts val="600"/>
              </a:spcBef>
              <a:buNone/>
            </a:pPr>
            <a:r>
              <a:rPr lang="en-US" sz="3600" dirty="0"/>
              <a:t>	2.	Note down the accuracies in ascending order </a:t>
            </a:r>
          </a:p>
          <a:p>
            <a:pPr marL="0" indent="0">
              <a:lnSpc>
                <a:spcPct val="120000"/>
              </a:lnSpc>
              <a:spcBef>
                <a:spcPts val="600"/>
              </a:spcBef>
              <a:buNone/>
            </a:pPr>
            <a:r>
              <a:rPr lang="en-US" sz="3600" dirty="0"/>
              <a:t>Step 3: Meta-classifier</a:t>
            </a:r>
          </a:p>
          <a:p>
            <a:pPr marL="0" indent="0">
              <a:lnSpc>
                <a:spcPct val="120000"/>
              </a:lnSpc>
              <a:spcBef>
                <a:spcPts val="600"/>
              </a:spcBef>
              <a:buNone/>
            </a:pPr>
            <a:r>
              <a:rPr lang="en-US" sz="3600" dirty="0"/>
              <a:t>	1.	Select the 3 best base-classifiers as meta-classifiers</a:t>
            </a:r>
          </a:p>
          <a:p>
            <a:pPr marL="0" indent="0">
              <a:lnSpc>
                <a:spcPct val="120000"/>
              </a:lnSpc>
              <a:spcBef>
                <a:spcPts val="600"/>
              </a:spcBef>
              <a:buNone/>
            </a:pPr>
            <a:r>
              <a:rPr lang="en-US" sz="3600" dirty="0"/>
              <a:t>	2.	Use each meta-classifier individually along with other base-classifiers </a:t>
            </a:r>
          </a:p>
          <a:p>
            <a:pPr marL="0" indent="0">
              <a:lnSpc>
                <a:spcPct val="120000"/>
              </a:lnSpc>
              <a:spcBef>
                <a:spcPts val="600"/>
              </a:spcBef>
              <a:buNone/>
            </a:pPr>
            <a:r>
              <a:rPr lang="en-US" sz="3600" dirty="0"/>
              <a:t>Step 4: Trying different combinations</a:t>
            </a:r>
          </a:p>
          <a:p>
            <a:pPr marL="0" indent="0">
              <a:lnSpc>
                <a:spcPct val="120000"/>
              </a:lnSpc>
              <a:spcBef>
                <a:spcPts val="600"/>
              </a:spcBef>
              <a:buNone/>
            </a:pPr>
            <a:r>
              <a:rPr lang="en-US" sz="3600" dirty="0"/>
              <a:t>	1.	Try the following combinations for each meta-classifier:</a:t>
            </a:r>
          </a:p>
          <a:p>
            <a:pPr marL="0" indent="0">
              <a:lnSpc>
                <a:spcPct val="120000"/>
              </a:lnSpc>
              <a:spcBef>
                <a:spcPts val="600"/>
              </a:spcBef>
              <a:buNone/>
            </a:pPr>
            <a:r>
              <a:rPr lang="en-US" sz="3600" dirty="0"/>
              <a:t>		a.	All Base-classifier + Meta-classifier</a:t>
            </a:r>
          </a:p>
          <a:p>
            <a:pPr marL="0" indent="0">
              <a:lnSpc>
                <a:spcPct val="120000"/>
              </a:lnSpc>
              <a:spcBef>
                <a:spcPts val="600"/>
              </a:spcBef>
              <a:buNone/>
            </a:pPr>
            <a:r>
              <a:rPr lang="en-US" sz="3600" dirty="0"/>
              <a:t>		b.	7 Best Base-classifier + Meta-classifier</a:t>
            </a:r>
          </a:p>
          <a:p>
            <a:pPr marL="0" indent="0">
              <a:lnSpc>
                <a:spcPct val="120000"/>
              </a:lnSpc>
              <a:spcBef>
                <a:spcPts val="600"/>
              </a:spcBef>
              <a:buNone/>
            </a:pPr>
            <a:r>
              <a:rPr lang="en-US" sz="3600" dirty="0"/>
              <a:t>		c.	5 Best Base-classifier + Meta-classifier</a:t>
            </a:r>
          </a:p>
          <a:p>
            <a:pPr marL="0" indent="0">
              <a:lnSpc>
                <a:spcPct val="120000"/>
              </a:lnSpc>
              <a:spcBef>
                <a:spcPts val="600"/>
              </a:spcBef>
              <a:buNone/>
            </a:pPr>
            <a:r>
              <a:rPr lang="en-US" sz="3600" dirty="0"/>
              <a:t>		d.	3 Best Base-classifier + Meta-classifier</a:t>
            </a:r>
          </a:p>
          <a:p>
            <a:pPr marL="0" indent="0">
              <a:lnSpc>
                <a:spcPct val="120000"/>
              </a:lnSpc>
              <a:spcBef>
                <a:spcPts val="600"/>
              </a:spcBef>
              <a:buNone/>
            </a:pPr>
            <a:r>
              <a:rPr lang="en-US" sz="3600" dirty="0"/>
              <a:t>	2.	Note down the accuracies in a table</a:t>
            </a:r>
          </a:p>
          <a:p>
            <a:pPr marL="0" indent="0">
              <a:lnSpc>
                <a:spcPct val="120000"/>
              </a:lnSpc>
              <a:spcBef>
                <a:spcPts val="600"/>
              </a:spcBef>
              <a:buNone/>
            </a:pPr>
            <a:r>
              <a:rPr lang="en-US" sz="3600" dirty="0"/>
              <a:t>Step 5: Comparative analysis for the ensembled models </a:t>
            </a:r>
          </a:p>
          <a:p>
            <a:pPr marL="0" indent="0">
              <a:lnSpc>
                <a:spcPct val="120000"/>
              </a:lnSpc>
              <a:spcBef>
                <a:spcPts val="600"/>
              </a:spcBef>
              <a:buNone/>
            </a:pPr>
            <a:r>
              <a:rPr lang="en-US" sz="3600" dirty="0"/>
              <a:t>Step 6: End</a:t>
            </a:r>
          </a:p>
          <a:p>
            <a:pPr marL="0" indent="0">
              <a:lnSpc>
                <a:spcPct val="120000"/>
              </a:lnSpc>
              <a:buNone/>
            </a:pPr>
            <a:endParaRPr lang="en-US" sz="3600" dirty="0"/>
          </a:p>
          <a:p>
            <a:pPr marL="0" indent="0">
              <a:buNone/>
            </a:pPr>
            <a:endParaRPr lang="en-IN" dirty="0"/>
          </a:p>
        </p:txBody>
      </p:sp>
    </p:spTree>
    <p:extLst>
      <p:ext uri="{BB962C8B-B14F-4D97-AF65-F5344CB8AC3E}">
        <p14:creationId xmlns:p14="http://schemas.microsoft.com/office/powerpoint/2010/main" val="417578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1105</TotalTime>
  <Words>2609</Words>
  <Application>Microsoft Office PowerPoint</Application>
  <PresentationFormat>Widescreen</PresentationFormat>
  <Paragraphs>155</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Times New Roman</vt:lpstr>
      <vt:lpstr>Wingdings</vt:lpstr>
      <vt:lpstr>Diamond Grid 16x9</vt:lpstr>
      <vt:lpstr>A STACKED ENSEMBLE LEARNING  MODEL FOR ENHANCED NETWORK  INTRUSION DETECTION</vt:lpstr>
      <vt:lpstr>CONTENTS</vt:lpstr>
      <vt:lpstr>INTRODUCTION</vt:lpstr>
      <vt:lpstr>PROBLEM STATEMENT</vt:lpstr>
      <vt:lpstr>RESEARCH OBJECTIVES</vt:lpstr>
      <vt:lpstr>PROPOSED SYSTEM</vt:lpstr>
      <vt:lpstr>ARCHITECTURE DIAGRAM</vt:lpstr>
      <vt:lpstr>MODULES</vt:lpstr>
      <vt:lpstr>ALGORITHM</vt:lpstr>
      <vt:lpstr>Base Classifier Evaluation Module</vt:lpstr>
      <vt:lpstr>Meta-Classifier Integration Module</vt:lpstr>
      <vt:lpstr>Combination Strategy Exploration Module</vt:lpstr>
      <vt:lpstr>Combination Strategy Exploration Module</vt:lpstr>
      <vt:lpstr>Combination Strategy Exploration Module</vt:lpstr>
      <vt:lpstr>OUTPUT FOR BASE CLASSIFIER SELECTION</vt:lpstr>
      <vt:lpstr>OUTPUT FOR BASE-CLASSIFIERS</vt:lpstr>
      <vt:lpstr>OUTPUT FOR COMBINATION STRATEGY</vt:lpstr>
      <vt:lpstr>PowerPoint Presentation</vt:lpstr>
      <vt:lpstr>CONCLUSION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USING META-LEARNERS</dc:title>
  <dc:creator>Vishnu Menon</dc:creator>
  <cp:lastModifiedBy>Vishnu Menon</cp:lastModifiedBy>
  <cp:revision>138</cp:revision>
  <dcterms:created xsi:type="dcterms:W3CDTF">2023-12-17T11:01:57Z</dcterms:created>
  <dcterms:modified xsi:type="dcterms:W3CDTF">2024-06-18T07:29:06Z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