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A0B8D2-B478-8940-062E-112C5511544A}"/>
              </a:ext>
            </a:extLst>
          </p:cNvPr>
          <p:cNvSpPr>
            <a:spLocks noGrp="1"/>
          </p:cNvSpPr>
          <p:nvPr>
            <p:ph type="subTitle" idx="1"/>
          </p:nvPr>
        </p:nvSpPr>
        <p:spPr>
          <a:xfrm>
            <a:off x="1770961" y="301653"/>
            <a:ext cx="6801612" cy="1239894"/>
          </a:xfrm>
        </p:spPr>
        <p:txBody>
          <a:bodyPr>
            <a:normAutofit/>
          </a:bodyPr>
          <a:lstStyle/>
          <a:p>
            <a:r>
              <a:rPr lang="en-IN" sz="4800" dirty="0">
                <a:solidFill>
                  <a:schemeClr val="bg1"/>
                </a:solidFill>
              </a:rPr>
              <a:t>Project Title</a:t>
            </a:r>
          </a:p>
        </p:txBody>
      </p:sp>
      <p:sp>
        <p:nvSpPr>
          <p:cNvPr id="9" name="TextBox 8">
            <a:extLst>
              <a:ext uri="{FF2B5EF4-FFF2-40B4-BE49-F238E27FC236}">
                <a16:creationId xmlns:a16="http://schemas.microsoft.com/office/drawing/2014/main" id="{2258B31F-64FD-47EA-33C0-8CC6A77C4188}"/>
              </a:ext>
            </a:extLst>
          </p:cNvPr>
          <p:cNvSpPr txBox="1"/>
          <p:nvPr/>
        </p:nvSpPr>
        <p:spPr>
          <a:xfrm>
            <a:off x="609600" y="1268362"/>
            <a:ext cx="10166554" cy="1323439"/>
          </a:xfrm>
          <a:prstGeom prst="rect">
            <a:avLst/>
          </a:prstGeom>
          <a:noFill/>
        </p:spPr>
        <p:txBody>
          <a:bodyPr wrap="square" rtlCol="0">
            <a:spAutoFit/>
          </a:bodyPr>
          <a:lstStyle/>
          <a:p>
            <a:r>
              <a:rPr lang="en-IN" sz="4000" dirty="0">
                <a:solidFill>
                  <a:srgbClr val="002060"/>
                </a:solidFill>
              </a:rPr>
              <a:t>Investigate sentimental data from twitter for business strategies using machine </a:t>
            </a:r>
            <a:r>
              <a:rPr lang="en-IN" sz="4000" dirty="0" err="1">
                <a:solidFill>
                  <a:srgbClr val="002060"/>
                </a:solidFill>
              </a:rPr>
              <a:t>learnigng</a:t>
            </a:r>
            <a:r>
              <a:rPr lang="en-IN" sz="4000" dirty="0">
                <a:solidFill>
                  <a:srgbClr val="002060"/>
                </a:solidFill>
              </a:rPr>
              <a:t>.</a:t>
            </a:r>
          </a:p>
        </p:txBody>
      </p:sp>
      <p:pic>
        <p:nvPicPr>
          <p:cNvPr id="1026" name="Picture 2">
            <a:extLst>
              <a:ext uri="{FF2B5EF4-FFF2-40B4-BE49-F238E27FC236}">
                <a16:creationId xmlns:a16="http://schemas.microsoft.com/office/drawing/2014/main" id="{E4B1275E-CF99-6F04-70E4-133288C4B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877" y="3101578"/>
            <a:ext cx="6046839" cy="309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6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8B2B0-78C4-C697-695E-A51E084B6D42}"/>
              </a:ext>
            </a:extLst>
          </p:cNvPr>
          <p:cNvSpPr txBox="1"/>
          <p:nvPr/>
        </p:nvSpPr>
        <p:spPr>
          <a:xfrm>
            <a:off x="1130711" y="730203"/>
            <a:ext cx="10481187" cy="2000548"/>
          </a:xfrm>
          <a:prstGeom prst="rect">
            <a:avLst/>
          </a:prstGeom>
          <a:noFill/>
        </p:spPr>
        <p:txBody>
          <a:bodyPr wrap="square" rtlCol="0">
            <a:spAutoFit/>
          </a:bodyPr>
          <a:lstStyle/>
          <a:p>
            <a:r>
              <a:rPr lang="en-IN" sz="4400" dirty="0"/>
              <a:t>Team No : 2</a:t>
            </a:r>
          </a:p>
          <a:p>
            <a:endParaRPr lang="en-IN" sz="4400" dirty="0"/>
          </a:p>
          <a:p>
            <a:endParaRPr lang="en-IN" dirty="0"/>
          </a:p>
          <a:p>
            <a:endParaRPr lang="en-IN" dirty="0"/>
          </a:p>
        </p:txBody>
      </p:sp>
      <p:sp>
        <p:nvSpPr>
          <p:cNvPr id="3" name="TextBox 2">
            <a:extLst>
              <a:ext uri="{FF2B5EF4-FFF2-40B4-BE49-F238E27FC236}">
                <a16:creationId xmlns:a16="http://schemas.microsoft.com/office/drawing/2014/main" id="{774DB96E-3967-A6D2-C112-6F428D65ECDD}"/>
              </a:ext>
            </a:extLst>
          </p:cNvPr>
          <p:cNvSpPr txBox="1"/>
          <p:nvPr/>
        </p:nvSpPr>
        <p:spPr>
          <a:xfrm>
            <a:off x="1514168" y="1730477"/>
            <a:ext cx="5456903" cy="381642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800" dirty="0"/>
              <a:t>20KP1A4404 – YAMINI</a:t>
            </a:r>
          </a:p>
          <a:p>
            <a:pPr marL="285750" indent="-285750">
              <a:lnSpc>
                <a:spcPct val="200000"/>
              </a:lnSpc>
              <a:buFont typeface="Wingdings" panose="05000000000000000000" pitchFamily="2" charset="2"/>
              <a:buChar char="v"/>
            </a:pPr>
            <a:r>
              <a:rPr lang="en-IN" sz="2800" dirty="0"/>
              <a:t>20KP1A4456 – VISHNU</a:t>
            </a:r>
          </a:p>
          <a:p>
            <a:pPr marL="285750" indent="-285750">
              <a:lnSpc>
                <a:spcPct val="200000"/>
              </a:lnSpc>
              <a:buFont typeface="Wingdings" panose="05000000000000000000" pitchFamily="2" charset="2"/>
              <a:buChar char="v"/>
            </a:pPr>
            <a:r>
              <a:rPr lang="en-IN" sz="2800" dirty="0"/>
              <a:t>20KP1A4437 – SOWMYA</a:t>
            </a:r>
          </a:p>
          <a:p>
            <a:pPr marL="285750" indent="-285750">
              <a:lnSpc>
                <a:spcPct val="200000"/>
              </a:lnSpc>
              <a:buFont typeface="Wingdings" panose="05000000000000000000" pitchFamily="2" charset="2"/>
              <a:buChar char="v"/>
            </a:pPr>
            <a:r>
              <a:rPr lang="en-IN" sz="2800" dirty="0"/>
              <a:t>20KP1A4447 – IRFAN</a:t>
            </a:r>
          </a:p>
          <a:p>
            <a:endParaRPr lang="en-IN" dirty="0"/>
          </a:p>
        </p:txBody>
      </p:sp>
      <p:pic>
        <p:nvPicPr>
          <p:cNvPr id="6146" name="Picture 2">
            <a:extLst>
              <a:ext uri="{FF2B5EF4-FFF2-40B4-BE49-F238E27FC236}">
                <a16:creationId xmlns:a16="http://schemas.microsoft.com/office/drawing/2014/main" id="{B1603CB0-A441-47E7-3B21-7E180C159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968" y="1639529"/>
            <a:ext cx="5180371" cy="345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32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20920-FCE7-554E-65FD-52BDF58EC7F0}"/>
              </a:ext>
            </a:extLst>
          </p:cNvPr>
          <p:cNvSpPr/>
          <p:nvPr/>
        </p:nvSpPr>
        <p:spPr>
          <a:xfrm>
            <a:off x="9331" y="65317"/>
            <a:ext cx="12192000" cy="6858000"/>
          </a:xfrm>
          <a:prstGeom prst="rect">
            <a:avLst/>
          </a:prstGeom>
          <a:solidFill>
            <a:schemeClr val="accent2">
              <a:lumMod val="7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D6D5DCA2-6139-AFB8-E678-412B60ED8120}"/>
              </a:ext>
            </a:extLst>
          </p:cNvPr>
          <p:cNvSpPr txBox="1"/>
          <p:nvPr/>
        </p:nvSpPr>
        <p:spPr>
          <a:xfrm>
            <a:off x="462116" y="209905"/>
            <a:ext cx="7462683" cy="584775"/>
          </a:xfrm>
          <a:prstGeom prst="rect">
            <a:avLst/>
          </a:prstGeom>
          <a:noFill/>
        </p:spPr>
        <p:txBody>
          <a:bodyPr wrap="square" rtlCol="0">
            <a:spAutoFit/>
          </a:bodyPr>
          <a:lstStyle/>
          <a:p>
            <a:r>
              <a:rPr lang="en-IN" sz="3200" dirty="0"/>
              <a:t>ABSTRACT :</a:t>
            </a:r>
          </a:p>
        </p:txBody>
      </p:sp>
      <p:sp>
        <p:nvSpPr>
          <p:cNvPr id="4" name="TextBox 3">
            <a:extLst>
              <a:ext uri="{FF2B5EF4-FFF2-40B4-BE49-F238E27FC236}">
                <a16:creationId xmlns:a16="http://schemas.microsoft.com/office/drawing/2014/main" id="{AF78855A-9606-A7E2-FE4A-2B8B42E6F758}"/>
              </a:ext>
            </a:extLst>
          </p:cNvPr>
          <p:cNvSpPr txBox="1"/>
          <p:nvPr/>
        </p:nvSpPr>
        <p:spPr>
          <a:xfrm>
            <a:off x="462116" y="879743"/>
            <a:ext cx="11267768" cy="2571794"/>
          </a:xfrm>
          <a:prstGeom prst="rect">
            <a:avLst/>
          </a:prstGeom>
          <a:noFill/>
        </p:spPr>
        <p:txBody>
          <a:bodyPr wrap="square" rtlCol="0">
            <a:spAutoFit/>
          </a:bodyPr>
          <a:lstStyle/>
          <a:p>
            <a:pPr>
              <a:lnSpc>
                <a:spcPct val="150000"/>
              </a:lnSpc>
            </a:pPr>
            <a:r>
              <a:rPr lang="en-IN" sz="2200" dirty="0"/>
              <a:t>The aim of this project is to </a:t>
            </a:r>
            <a:r>
              <a:rPr lang="en-IN" sz="2200" dirty="0" err="1"/>
              <a:t>analyze</a:t>
            </a:r>
            <a:r>
              <a:rPr lang="en-IN" sz="2200" dirty="0"/>
              <a:t> the sentiments of expressed in tweets, categorizing them as positive , negative or neutral. The data will consists of Twitter data, and the analysis will provide insights into public opinions ,</a:t>
            </a:r>
            <a:r>
              <a:rPr lang="en-IN" sz="2200" dirty="0" err="1"/>
              <a:t>trendsand</a:t>
            </a:r>
            <a:r>
              <a:rPr lang="en-IN" sz="2200" dirty="0"/>
              <a:t> emotions on different topics. The project contributes to the field of social media analytics and showcases the practical application of machine learning in understanding sentiment patterns on a large scale.</a:t>
            </a:r>
          </a:p>
        </p:txBody>
      </p:sp>
      <p:sp>
        <p:nvSpPr>
          <p:cNvPr id="5" name="TextBox 4">
            <a:extLst>
              <a:ext uri="{FF2B5EF4-FFF2-40B4-BE49-F238E27FC236}">
                <a16:creationId xmlns:a16="http://schemas.microsoft.com/office/drawing/2014/main" id="{12861714-E992-2A9A-1518-3D0BB89C36D5}"/>
              </a:ext>
            </a:extLst>
          </p:cNvPr>
          <p:cNvSpPr txBox="1"/>
          <p:nvPr/>
        </p:nvSpPr>
        <p:spPr>
          <a:xfrm>
            <a:off x="530942" y="3893574"/>
            <a:ext cx="11267768" cy="2063963"/>
          </a:xfrm>
          <a:prstGeom prst="rect">
            <a:avLst/>
          </a:prstGeom>
          <a:noFill/>
        </p:spPr>
        <p:txBody>
          <a:bodyPr wrap="square" rtlCol="0">
            <a:spAutoFit/>
          </a:bodyPr>
          <a:lstStyle/>
          <a:p>
            <a:pPr>
              <a:lnSpc>
                <a:spcPct val="150000"/>
              </a:lnSpc>
            </a:pPr>
            <a:r>
              <a:rPr lang="en-IN" sz="2200" dirty="0"/>
              <a:t>Sentimental analysis is a fast track area of research in high demand for business giving them the ability to understand and adapt their business </a:t>
            </a:r>
            <a:r>
              <a:rPr lang="en-IN" sz="2200" dirty="0" err="1"/>
              <a:t>stratagies</a:t>
            </a:r>
            <a:r>
              <a:rPr lang="en-IN" sz="2200" dirty="0"/>
              <a:t>. This research contributes to the application of machine learning in business </a:t>
            </a:r>
            <a:r>
              <a:rPr lang="en-IN" sz="2200" dirty="0" err="1"/>
              <a:t>intelligence,fostering</a:t>
            </a:r>
            <a:r>
              <a:rPr lang="en-IN" sz="2200" dirty="0"/>
              <a:t> a more informed and responsive approach to customer satisfaction and market trends. </a:t>
            </a:r>
          </a:p>
        </p:txBody>
      </p:sp>
    </p:spTree>
    <p:extLst>
      <p:ext uri="{BB962C8B-B14F-4D97-AF65-F5344CB8AC3E}">
        <p14:creationId xmlns:p14="http://schemas.microsoft.com/office/powerpoint/2010/main" val="4601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B31A9A-5D4C-E1DB-97A7-7C6A8F1ECA11}"/>
              </a:ext>
            </a:extLst>
          </p:cNvPr>
          <p:cNvSpPr/>
          <p:nvPr/>
        </p:nvSpPr>
        <p:spPr>
          <a:xfrm>
            <a:off x="0" y="0"/>
            <a:ext cx="12192000" cy="741352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4DA99E3-8F1A-3516-B54D-44D539980D8A}"/>
              </a:ext>
            </a:extLst>
          </p:cNvPr>
          <p:cNvSpPr txBox="1"/>
          <p:nvPr/>
        </p:nvSpPr>
        <p:spPr>
          <a:xfrm>
            <a:off x="432619" y="275303"/>
            <a:ext cx="8593394" cy="1077218"/>
          </a:xfrm>
          <a:prstGeom prst="rect">
            <a:avLst/>
          </a:prstGeom>
          <a:noFill/>
        </p:spPr>
        <p:txBody>
          <a:bodyPr wrap="square" rtlCol="0">
            <a:spAutoFit/>
          </a:bodyPr>
          <a:lstStyle/>
          <a:p>
            <a:r>
              <a:rPr lang="en-IN" sz="2800" dirty="0"/>
              <a:t>Existing System : </a:t>
            </a:r>
          </a:p>
          <a:p>
            <a:r>
              <a:rPr lang="en-IN" dirty="0"/>
              <a:t>   </a:t>
            </a:r>
          </a:p>
          <a:p>
            <a:r>
              <a:rPr lang="en-IN" dirty="0"/>
              <a:t>  </a:t>
            </a:r>
          </a:p>
        </p:txBody>
      </p:sp>
      <p:sp>
        <p:nvSpPr>
          <p:cNvPr id="5" name="TextBox 4">
            <a:extLst>
              <a:ext uri="{FF2B5EF4-FFF2-40B4-BE49-F238E27FC236}">
                <a16:creationId xmlns:a16="http://schemas.microsoft.com/office/drawing/2014/main" id="{D62E66F7-6F44-6959-2B32-8636B75B503D}"/>
              </a:ext>
            </a:extLst>
          </p:cNvPr>
          <p:cNvSpPr txBox="1"/>
          <p:nvPr/>
        </p:nvSpPr>
        <p:spPr>
          <a:xfrm>
            <a:off x="432619" y="1101213"/>
            <a:ext cx="11021962" cy="2797241"/>
          </a:xfrm>
          <a:prstGeom prst="rect">
            <a:avLst/>
          </a:prstGeom>
          <a:noFill/>
        </p:spPr>
        <p:txBody>
          <a:bodyPr wrap="square" rtlCol="0">
            <a:spAutoFit/>
          </a:bodyPr>
          <a:lstStyle/>
          <a:p>
            <a:pPr>
              <a:lnSpc>
                <a:spcPct val="150000"/>
              </a:lnSpc>
            </a:pPr>
            <a:r>
              <a:rPr lang="en-IN" sz="2400" dirty="0"/>
              <a:t>The current scenario often lacks an efficient mechanism for businesses to </a:t>
            </a:r>
            <a:r>
              <a:rPr lang="en-IN" sz="2400" dirty="0" err="1"/>
              <a:t>guage</a:t>
            </a:r>
            <a:r>
              <a:rPr lang="en-IN" sz="2400" dirty="0"/>
              <a:t> and understand customer sentiments on social </a:t>
            </a:r>
            <a:r>
              <a:rPr lang="en-IN" sz="2400" dirty="0" err="1"/>
              <a:t>media,particularly</a:t>
            </a:r>
            <a:r>
              <a:rPr lang="en-IN" sz="2400" dirty="0"/>
              <a:t> on </a:t>
            </a:r>
            <a:r>
              <a:rPr lang="en-IN" sz="2400" dirty="0" err="1"/>
              <a:t>twitter.Manual</a:t>
            </a:r>
            <a:r>
              <a:rPr lang="en-IN" sz="2400" dirty="0"/>
              <a:t> analysis is time </a:t>
            </a:r>
            <a:r>
              <a:rPr lang="en-IN" sz="2400" dirty="0" err="1"/>
              <a:t>consuming,subjective</a:t>
            </a:r>
            <a:r>
              <a:rPr lang="en-IN" sz="2400" dirty="0"/>
              <a:t> and may be provide a comprehensive overview of the sentiments expressed. Business may struggle to extract actionable insights from the vast amount of twitter data </a:t>
            </a:r>
          </a:p>
        </p:txBody>
      </p:sp>
      <p:pic>
        <p:nvPicPr>
          <p:cNvPr id="2052" name="Picture 4">
            <a:extLst>
              <a:ext uri="{FF2B5EF4-FFF2-40B4-BE49-F238E27FC236}">
                <a16:creationId xmlns:a16="http://schemas.microsoft.com/office/drawing/2014/main" id="{72A51F98-2887-CD37-6FCD-AC7EF4C5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244145"/>
            <a:ext cx="4800600" cy="216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14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2D2AF1-BC66-2952-CAE4-4588436427F7}"/>
              </a:ext>
            </a:extLst>
          </p:cNvPr>
          <p:cNvSpPr/>
          <p:nvPr/>
        </p:nvSpPr>
        <p:spPr>
          <a:xfrm>
            <a:off x="0" y="0"/>
            <a:ext cx="12192000" cy="705956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2D4DCD-D7B4-2242-0239-E85D42A33B20}"/>
              </a:ext>
            </a:extLst>
          </p:cNvPr>
          <p:cNvSpPr txBox="1"/>
          <p:nvPr/>
        </p:nvSpPr>
        <p:spPr>
          <a:xfrm>
            <a:off x="186813" y="255639"/>
            <a:ext cx="9694606" cy="584775"/>
          </a:xfrm>
          <a:prstGeom prst="rect">
            <a:avLst/>
          </a:prstGeom>
          <a:noFill/>
        </p:spPr>
        <p:txBody>
          <a:bodyPr wrap="square" rtlCol="0">
            <a:spAutoFit/>
          </a:bodyPr>
          <a:lstStyle/>
          <a:p>
            <a:r>
              <a:rPr lang="en-IN" sz="3200" dirty="0"/>
              <a:t>Proposed System : </a:t>
            </a:r>
          </a:p>
        </p:txBody>
      </p:sp>
      <p:sp>
        <p:nvSpPr>
          <p:cNvPr id="4" name="TextBox 3">
            <a:extLst>
              <a:ext uri="{FF2B5EF4-FFF2-40B4-BE49-F238E27FC236}">
                <a16:creationId xmlns:a16="http://schemas.microsoft.com/office/drawing/2014/main" id="{1BEB2F8A-ECDB-92DE-621A-D9ADC2E500C2}"/>
              </a:ext>
            </a:extLst>
          </p:cNvPr>
          <p:cNvSpPr txBox="1"/>
          <p:nvPr/>
        </p:nvSpPr>
        <p:spPr>
          <a:xfrm>
            <a:off x="334297" y="1120877"/>
            <a:ext cx="10962968" cy="1846659"/>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Advanced Feature Extraction :</a:t>
            </a:r>
          </a:p>
          <a:p>
            <a:endParaRPr lang="en-IN" dirty="0"/>
          </a:p>
          <a:p>
            <a:r>
              <a:rPr lang="en-IN" dirty="0"/>
              <a:t> 1. NLP </a:t>
            </a:r>
            <a:r>
              <a:rPr lang="en-IN" dirty="0" err="1"/>
              <a:t>Techiques</a:t>
            </a:r>
            <a:r>
              <a:rPr lang="en-IN" dirty="0"/>
              <a:t> : Advanced NLP techniques like word embedding for more semantic representations</a:t>
            </a:r>
          </a:p>
          <a:p>
            <a:endParaRPr lang="en-IN" dirty="0"/>
          </a:p>
          <a:p>
            <a:r>
              <a:rPr lang="en-IN" dirty="0"/>
              <a:t> 2. Deep Learning : Experiment with deep leaning models like Recurrent Neural </a:t>
            </a:r>
            <a:r>
              <a:rPr lang="en-IN" dirty="0" err="1"/>
              <a:t>Netwok</a:t>
            </a:r>
            <a:r>
              <a:rPr lang="en-IN" dirty="0"/>
              <a:t> to capture context and dependencies </a:t>
            </a:r>
          </a:p>
        </p:txBody>
      </p:sp>
      <p:sp>
        <p:nvSpPr>
          <p:cNvPr id="5" name="TextBox 4">
            <a:extLst>
              <a:ext uri="{FF2B5EF4-FFF2-40B4-BE49-F238E27FC236}">
                <a16:creationId xmlns:a16="http://schemas.microsoft.com/office/drawing/2014/main" id="{CF463CF4-F833-972F-E555-BF9E90CF70AA}"/>
              </a:ext>
            </a:extLst>
          </p:cNvPr>
          <p:cNvSpPr txBox="1"/>
          <p:nvPr/>
        </p:nvSpPr>
        <p:spPr>
          <a:xfrm>
            <a:off x="334297" y="3247999"/>
            <a:ext cx="11375921" cy="1569660"/>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Real-time Analysis and Visualization :</a:t>
            </a:r>
          </a:p>
          <a:p>
            <a:endParaRPr lang="en-IN" dirty="0"/>
          </a:p>
          <a:p>
            <a:pPr marL="342900" indent="-342900">
              <a:buAutoNum type="arabicPeriod"/>
            </a:pPr>
            <a:r>
              <a:rPr lang="en-IN" dirty="0"/>
              <a:t>Real-time pipeline : Implement a real time analysis pipeline used to handle the incoming tweets</a:t>
            </a:r>
          </a:p>
          <a:p>
            <a:pPr marL="342900" indent="-342900">
              <a:buAutoNum type="arabicPeriod"/>
            </a:pPr>
            <a:endParaRPr lang="en-IN" dirty="0"/>
          </a:p>
          <a:p>
            <a:pPr marL="342900" indent="-342900">
              <a:buAutoNum type="arabicPeriod"/>
            </a:pPr>
            <a:r>
              <a:rPr lang="en-IN" dirty="0"/>
              <a:t>Visualization : provide visualization tools for sentiment </a:t>
            </a:r>
            <a:r>
              <a:rPr lang="en-IN" dirty="0" err="1"/>
              <a:t>trends,wors</a:t>
            </a:r>
            <a:r>
              <a:rPr lang="en-IN" dirty="0"/>
              <a:t> </a:t>
            </a:r>
            <a:r>
              <a:rPr lang="en-IN" dirty="0" err="1"/>
              <a:t>clouds,and</a:t>
            </a:r>
            <a:r>
              <a:rPr lang="en-IN" dirty="0"/>
              <a:t> other insights in real-time</a:t>
            </a:r>
          </a:p>
        </p:txBody>
      </p:sp>
      <p:pic>
        <p:nvPicPr>
          <p:cNvPr id="3074" name="Picture 2">
            <a:extLst>
              <a:ext uri="{FF2B5EF4-FFF2-40B4-BE49-F238E27FC236}">
                <a16:creationId xmlns:a16="http://schemas.microsoft.com/office/drawing/2014/main" id="{29FA362A-E2BA-85BF-C586-8D2723912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392" y="4990486"/>
            <a:ext cx="40767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49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CD63E8-6D96-605D-A8C0-49F176A22B50}"/>
              </a:ext>
            </a:extLst>
          </p:cNvPr>
          <p:cNvSpPr/>
          <p:nvPr/>
        </p:nvSpPr>
        <p:spPr>
          <a:xfrm>
            <a:off x="0" y="0"/>
            <a:ext cx="12280490" cy="68580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36A81B7-D5C7-A1F7-DEEE-7BCDCF00B28A}"/>
              </a:ext>
            </a:extLst>
          </p:cNvPr>
          <p:cNvSpPr txBox="1"/>
          <p:nvPr/>
        </p:nvSpPr>
        <p:spPr>
          <a:xfrm>
            <a:off x="137652" y="108155"/>
            <a:ext cx="3372464" cy="584775"/>
          </a:xfrm>
          <a:prstGeom prst="rect">
            <a:avLst/>
          </a:prstGeom>
          <a:noFill/>
        </p:spPr>
        <p:txBody>
          <a:bodyPr wrap="square" rtlCol="0">
            <a:spAutoFit/>
          </a:bodyPr>
          <a:lstStyle/>
          <a:p>
            <a:r>
              <a:rPr lang="en-IN" sz="3200" u="sng" dirty="0"/>
              <a:t>Requirements :</a:t>
            </a:r>
          </a:p>
        </p:txBody>
      </p:sp>
      <p:sp>
        <p:nvSpPr>
          <p:cNvPr id="4" name="TextBox 3">
            <a:extLst>
              <a:ext uri="{FF2B5EF4-FFF2-40B4-BE49-F238E27FC236}">
                <a16:creationId xmlns:a16="http://schemas.microsoft.com/office/drawing/2014/main" id="{D2CDC8F1-FC24-7545-B8AA-CBA730CAB760}"/>
              </a:ext>
            </a:extLst>
          </p:cNvPr>
          <p:cNvSpPr txBox="1"/>
          <p:nvPr/>
        </p:nvSpPr>
        <p:spPr>
          <a:xfrm>
            <a:off x="314632" y="704664"/>
            <a:ext cx="11316929" cy="7107010"/>
          </a:xfrm>
          <a:prstGeom prst="rect">
            <a:avLst/>
          </a:prstGeom>
          <a:noFill/>
        </p:spPr>
        <p:txBody>
          <a:bodyPr wrap="square" rtlCol="0">
            <a:spAutoFit/>
          </a:bodyPr>
          <a:lstStyle/>
          <a:p>
            <a:pPr>
              <a:lnSpc>
                <a:spcPct val="150000"/>
              </a:lnSpc>
            </a:pPr>
            <a:r>
              <a:rPr lang="en-IN" sz="2800" dirty="0"/>
              <a:t>Software Requirements :</a:t>
            </a:r>
          </a:p>
          <a:p>
            <a:pPr>
              <a:lnSpc>
                <a:spcPct val="150000"/>
              </a:lnSpc>
            </a:pPr>
            <a:r>
              <a:rPr lang="en-IN" sz="2000" b="1" dirty="0"/>
              <a:t>Programming Language : </a:t>
            </a:r>
          </a:p>
          <a:p>
            <a:pPr marL="285750" indent="-285750">
              <a:lnSpc>
                <a:spcPct val="150000"/>
              </a:lnSpc>
              <a:buFont typeface="Wingdings" panose="05000000000000000000" pitchFamily="2" charset="2"/>
              <a:buChar char="v"/>
            </a:pPr>
            <a:r>
              <a:rPr lang="en-IN" sz="2000" dirty="0"/>
              <a:t>Python : Widely used for Machine learning and natural language processing</a:t>
            </a:r>
          </a:p>
          <a:p>
            <a:pPr>
              <a:lnSpc>
                <a:spcPct val="150000"/>
              </a:lnSpc>
            </a:pPr>
            <a:r>
              <a:rPr lang="en-IN" sz="2000" b="1" dirty="0"/>
              <a:t> Libraries and Frameworks : </a:t>
            </a:r>
          </a:p>
          <a:p>
            <a:pPr marL="285750" indent="-285750">
              <a:lnSpc>
                <a:spcPct val="150000"/>
              </a:lnSpc>
              <a:buFont typeface="Wingdings" panose="05000000000000000000" pitchFamily="2" charset="2"/>
              <a:buChar char="v"/>
            </a:pPr>
            <a:r>
              <a:rPr lang="en-IN" sz="2000" dirty="0"/>
              <a:t>TensorFlow for machine learning algorithms</a:t>
            </a:r>
          </a:p>
          <a:p>
            <a:pPr marL="285750" indent="-285750">
              <a:lnSpc>
                <a:spcPct val="150000"/>
              </a:lnSpc>
              <a:buFont typeface="Wingdings" panose="05000000000000000000" pitchFamily="2" charset="2"/>
              <a:buChar char="v"/>
            </a:pPr>
            <a:r>
              <a:rPr lang="en-IN" sz="2000" dirty="0"/>
              <a:t>Pandas and </a:t>
            </a:r>
            <a:r>
              <a:rPr lang="en-IN" sz="2000" dirty="0" err="1"/>
              <a:t>Numpy</a:t>
            </a:r>
            <a:r>
              <a:rPr lang="en-IN" sz="2000" dirty="0"/>
              <a:t> for data manipulation and analysis</a:t>
            </a:r>
          </a:p>
          <a:p>
            <a:pPr>
              <a:lnSpc>
                <a:spcPct val="150000"/>
              </a:lnSpc>
            </a:pPr>
            <a:r>
              <a:rPr lang="en-IN" sz="2000" b="1" dirty="0"/>
              <a:t>Visualization :</a:t>
            </a:r>
          </a:p>
          <a:p>
            <a:pPr marL="342900" indent="-342900">
              <a:lnSpc>
                <a:spcPct val="150000"/>
              </a:lnSpc>
              <a:buFont typeface="Wingdings" panose="05000000000000000000" pitchFamily="2" charset="2"/>
              <a:buChar char="v"/>
            </a:pPr>
            <a:r>
              <a:rPr lang="en-IN" sz="2000" dirty="0"/>
              <a:t>Data visualization to gain insights from the </a:t>
            </a:r>
            <a:r>
              <a:rPr lang="en-IN" sz="2000" dirty="0" err="1"/>
              <a:t>analyzed</a:t>
            </a:r>
            <a:r>
              <a:rPr lang="en-IN" sz="2000" dirty="0"/>
              <a:t> sentiments</a:t>
            </a:r>
          </a:p>
          <a:p>
            <a:pPr>
              <a:lnSpc>
                <a:spcPct val="150000"/>
              </a:lnSpc>
            </a:pPr>
            <a:r>
              <a:rPr lang="en-IN" sz="2000" b="1" dirty="0"/>
              <a:t>Web Frameworks : </a:t>
            </a:r>
          </a:p>
          <a:p>
            <a:pPr marL="342900" indent="-342900">
              <a:lnSpc>
                <a:spcPct val="150000"/>
              </a:lnSpc>
              <a:buFont typeface="Wingdings" panose="05000000000000000000" pitchFamily="2" charset="2"/>
              <a:buChar char="v"/>
            </a:pPr>
            <a:r>
              <a:rPr lang="en-IN" sz="2000" dirty="0"/>
              <a:t>Django for creating a web-based interface to interact with the sentiment analysis system</a:t>
            </a:r>
          </a:p>
          <a:p>
            <a:pPr>
              <a:lnSpc>
                <a:spcPct val="150000"/>
              </a:lnSpc>
            </a:pPr>
            <a:r>
              <a:rPr lang="en-IN" sz="2000" b="1" dirty="0"/>
              <a:t>Cloud Services</a:t>
            </a:r>
          </a:p>
          <a:p>
            <a:pPr marL="342900" indent="-342900">
              <a:lnSpc>
                <a:spcPct val="150000"/>
              </a:lnSpc>
              <a:buFont typeface="Wingdings" panose="05000000000000000000" pitchFamily="2" charset="2"/>
              <a:buChar char="v"/>
            </a:pPr>
            <a:r>
              <a:rPr lang="en-IN" sz="2000" dirty="0" err="1"/>
              <a:t>AWS,Microsoft</a:t>
            </a:r>
            <a:r>
              <a:rPr lang="en-IN" sz="2000" dirty="0"/>
              <a:t> Azure for cloud-based </a:t>
            </a:r>
            <a:r>
              <a:rPr lang="en-IN" sz="2000" dirty="0" err="1"/>
              <a:t>storage,computing</a:t>
            </a:r>
            <a:r>
              <a:rPr lang="en-IN" sz="2000" dirty="0"/>
              <a:t> and deployment</a:t>
            </a:r>
          </a:p>
          <a:p>
            <a:pPr marL="342900" indent="-342900">
              <a:lnSpc>
                <a:spcPct val="150000"/>
              </a:lnSpc>
              <a:buFont typeface="Wingdings" panose="05000000000000000000" pitchFamily="2" charset="2"/>
              <a:buChar char="v"/>
            </a:pPr>
            <a:endParaRPr lang="en-IN" sz="2000" dirty="0"/>
          </a:p>
          <a:p>
            <a:pPr>
              <a:lnSpc>
                <a:spcPct val="150000"/>
              </a:lnSpc>
            </a:pPr>
            <a:endParaRPr lang="en-IN" sz="2000" b="1" dirty="0"/>
          </a:p>
          <a:p>
            <a:pPr>
              <a:lnSpc>
                <a:spcPct val="150000"/>
              </a:lnSpc>
            </a:pPr>
            <a:r>
              <a:rPr lang="en-IN" dirty="0"/>
              <a:t>   </a:t>
            </a:r>
          </a:p>
        </p:txBody>
      </p:sp>
      <p:pic>
        <p:nvPicPr>
          <p:cNvPr id="6" name="Picture 5">
            <a:extLst>
              <a:ext uri="{FF2B5EF4-FFF2-40B4-BE49-F238E27FC236}">
                <a16:creationId xmlns:a16="http://schemas.microsoft.com/office/drawing/2014/main" id="{654419CA-06C2-5CFC-C234-50AF5B336B3C}"/>
              </a:ext>
            </a:extLst>
          </p:cNvPr>
          <p:cNvPicPr>
            <a:picLocks noChangeAspect="1"/>
          </p:cNvPicPr>
          <p:nvPr/>
        </p:nvPicPr>
        <p:blipFill>
          <a:blip r:embed="rId2"/>
          <a:stretch>
            <a:fillRect/>
          </a:stretch>
        </p:blipFill>
        <p:spPr>
          <a:xfrm>
            <a:off x="7916030" y="2385063"/>
            <a:ext cx="4206345" cy="2578823"/>
          </a:xfrm>
          <a:prstGeom prst="rect">
            <a:avLst/>
          </a:prstGeom>
        </p:spPr>
      </p:pic>
    </p:spTree>
    <p:extLst>
      <p:ext uri="{BB962C8B-B14F-4D97-AF65-F5344CB8AC3E}">
        <p14:creationId xmlns:p14="http://schemas.microsoft.com/office/powerpoint/2010/main" val="385414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DCD474-140B-753A-6A05-ED301472F47A}"/>
              </a:ext>
            </a:extLst>
          </p:cNvPr>
          <p:cNvSpPr/>
          <p:nvPr/>
        </p:nvSpPr>
        <p:spPr>
          <a:xfrm>
            <a:off x="0" y="0"/>
            <a:ext cx="12192000" cy="685800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1DB1A46-621A-0B8C-62FE-65CDEAF8B7D1}"/>
              </a:ext>
            </a:extLst>
          </p:cNvPr>
          <p:cNvSpPr txBox="1"/>
          <p:nvPr/>
        </p:nvSpPr>
        <p:spPr>
          <a:xfrm>
            <a:off x="231058" y="475659"/>
            <a:ext cx="11729883" cy="5906682"/>
          </a:xfrm>
          <a:prstGeom prst="rect">
            <a:avLst/>
          </a:prstGeom>
          <a:noFill/>
        </p:spPr>
        <p:txBody>
          <a:bodyPr wrap="square" rtlCol="0">
            <a:spAutoFit/>
          </a:bodyPr>
          <a:lstStyle/>
          <a:p>
            <a:r>
              <a:rPr lang="en-IN" sz="2400" b="1" dirty="0"/>
              <a:t>Hardware Requirements : </a:t>
            </a:r>
          </a:p>
          <a:p>
            <a:pPr marL="342900" indent="-342900">
              <a:lnSpc>
                <a:spcPct val="150000"/>
              </a:lnSpc>
              <a:buFont typeface="Wingdings" panose="05000000000000000000" pitchFamily="2" charset="2"/>
              <a:buChar char="v"/>
            </a:pPr>
            <a:r>
              <a:rPr lang="en-IN" sz="2000" b="1" dirty="0"/>
              <a:t>Processor (CPU) : </a:t>
            </a:r>
            <a:r>
              <a:rPr lang="en-IN" sz="2000" dirty="0"/>
              <a:t>A muti-core processor for efficient parallel processing during data preprocessing and model training</a:t>
            </a:r>
          </a:p>
          <a:p>
            <a:pPr marL="342900" indent="-342900">
              <a:lnSpc>
                <a:spcPct val="150000"/>
              </a:lnSpc>
              <a:buFont typeface="Wingdings" panose="05000000000000000000" pitchFamily="2" charset="2"/>
              <a:buChar char="v"/>
            </a:pPr>
            <a:r>
              <a:rPr lang="en-IN" sz="2000" b="1" dirty="0"/>
              <a:t>Random Access Memory(RAM) : </a:t>
            </a:r>
            <a:r>
              <a:rPr lang="en-IN" sz="2000" dirty="0"/>
              <a:t>8GB of RAM to handle the data processing and model train tasks effectively</a:t>
            </a:r>
          </a:p>
          <a:p>
            <a:pPr marL="342900" indent="-342900">
              <a:lnSpc>
                <a:spcPct val="150000"/>
              </a:lnSpc>
              <a:buFont typeface="Wingdings" panose="05000000000000000000" pitchFamily="2" charset="2"/>
              <a:buChar char="v"/>
            </a:pPr>
            <a:r>
              <a:rPr lang="en-IN" sz="2000" b="1" dirty="0"/>
              <a:t>Storage : </a:t>
            </a:r>
            <a:r>
              <a:rPr lang="en-IN" sz="2000" dirty="0"/>
              <a:t>To store collected Twitter </a:t>
            </a:r>
            <a:r>
              <a:rPr lang="en-IN" sz="2000" dirty="0" err="1"/>
              <a:t>data,preprocessing</a:t>
            </a:r>
            <a:r>
              <a:rPr lang="en-IN" sz="2000" dirty="0"/>
              <a:t> data </a:t>
            </a:r>
            <a:r>
              <a:rPr lang="en-IN" sz="2000" dirty="0" err="1"/>
              <a:t>ans</a:t>
            </a:r>
            <a:r>
              <a:rPr lang="en-IN" sz="2000" dirty="0"/>
              <a:t> machine learning model files</a:t>
            </a:r>
          </a:p>
          <a:p>
            <a:pPr marL="342900" indent="-342900">
              <a:lnSpc>
                <a:spcPct val="150000"/>
              </a:lnSpc>
              <a:buFont typeface="Wingdings" panose="05000000000000000000" pitchFamily="2" charset="2"/>
              <a:buChar char="v"/>
            </a:pPr>
            <a:r>
              <a:rPr lang="en-IN" sz="2000" b="1" dirty="0"/>
              <a:t>Network Connection : </a:t>
            </a:r>
            <a:r>
              <a:rPr lang="en-IN" sz="2000" dirty="0"/>
              <a:t>Internet connection for accessing the Twitter </a:t>
            </a:r>
            <a:r>
              <a:rPr lang="en-IN" sz="2000" dirty="0" err="1"/>
              <a:t>API,downloading</a:t>
            </a:r>
            <a:r>
              <a:rPr lang="en-IN" sz="2000" dirty="0"/>
              <a:t> datasets and potentially deploying the model on cloud platforms</a:t>
            </a:r>
          </a:p>
          <a:p>
            <a:pPr marL="342900" indent="-342900">
              <a:lnSpc>
                <a:spcPct val="150000"/>
              </a:lnSpc>
              <a:buFont typeface="Wingdings" panose="05000000000000000000" pitchFamily="2" charset="2"/>
              <a:buChar char="v"/>
            </a:pPr>
            <a:r>
              <a:rPr lang="en-IN" sz="2000" b="1" dirty="0"/>
              <a:t>Operating System(OS) : </a:t>
            </a:r>
            <a:r>
              <a:rPr lang="en-IN" sz="2000" dirty="0"/>
              <a:t>Compatible with windows ,</a:t>
            </a:r>
            <a:r>
              <a:rPr lang="en-IN" sz="2000" dirty="0" err="1"/>
              <a:t>Linux,depending</a:t>
            </a:r>
            <a:r>
              <a:rPr lang="en-IN" sz="2000" dirty="0"/>
              <a:t> on the preferred development environment and toolset</a:t>
            </a:r>
          </a:p>
          <a:p>
            <a:pPr marL="342900" indent="-342900">
              <a:lnSpc>
                <a:spcPct val="150000"/>
              </a:lnSpc>
              <a:buFont typeface="Wingdings" panose="05000000000000000000" pitchFamily="2" charset="2"/>
              <a:buChar char="v"/>
            </a:pPr>
            <a:r>
              <a:rPr lang="en-IN" sz="2000" b="1" dirty="0"/>
              <a:t>Backup and Redundancy : </a:t>
            </a:r>
            <a:r>
              <a:rPr lang="en-IN" sz="2000" dirty="0"/>
              <a:t>Backup system for critical </a:t>
            </a:r>
            <a:r>
              <a:rPr lang="en-IN" sz="2000" dirty="0" err="1"/>
              <a:t>data,and</a:t>
            </a:r>
            <a:r>
              <a:rPr lang="en-IN" sz="2000" dirty="0"/>
              <a:t> consider redundancy for continuous availability in case of hardware failures</a:t>
            </a:r>
          </a:p>
          <a:p>
            <a:pPr>
              <a:lnSpc>
                <a:spcPct val="150000"/>
              </a:lnSpc>
            </a:pPr>
            <a:r>
              <a:rPr lang="en-IN" dirty="0"/>
              <a:t>   </a:t>
            </a:r>
          </a:p>
        </p:txBody>
      </p:sp>
    </p:spTree>
    <p:extLst>
      <p:ext uri="{BB962C8B-B14F-4D97-AF65-F5344CB8AC3E}">
        <p14:creationId xmlns:p14="http://schemas.microsoft.com/office/powerpoint/2010/main" val="98461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CC76FA-DB99-5090-A149-952C37092B29}"/>
              </a:ext>
            </a:extLst>
          </p:cNvPr>
          <p:cNvSpPr/>
          <p:nvPr/>
        </p:nvSpPr>
        <p:spPr>
          <a:xfrm>
            <a:off x="0" y="0"/>
            <a:ext cx="12192000" cy="685800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C3D47F3-9C36-5FB7-5491-6E487B64806C}"/>
              </a:ext>
            </a:extLst>
          </p:cNvPr>
          <p:cNvSpPr txBox="1"/>
          <p:nvPr/>
        </p:nvSpPr>
        <p:spPr>
          <a:xfrm>
            <a:off x="275303" y="265471"/>
            <a:ext cx="4906297" cy="523220"/>
          </a:xfrm>
          <a:prstGeom prst="rect">
            <a:avLst/>
          </a:prstGeom>
          <a:noFill/>
        </p:spPr>
        <p:txBody>
          <a:bodyPr wrap="square" rtlCol="0">
            <a:spAutoFit/>
          </a:bodyPr>
          <a:lstStyle/>
          <a:p>
            <a:r>
              <a:rPr lang="en-IN" sz="2800" b="1" dirty="0"/>
              <a:t>Conclusion : </a:t>
            </a:r>
          </a:p>
        </p:txBody>
      </p:sp>
      <p:sp>
        <p:nvSpPr>
          <p:cNvPr id="4" name="TextBox 3">
            <a:extLst>
              <a:ext uri="{FF2B5EF4-FFF2-40B4-BE49-F238E27FC236}">
                <a16:creationId xmlns:a16="http://schemas.microsoft.com/office/drawing/2014/main" id="{D79351D8-43E5-3073-6AE9-A0D828855EED}"/>
              </a:ext>
            </a:extLst>
          </p:cNvPr>
          <p:cNvSpPr txBox="1"/>
          <p:nvPr/>
        </p:nvSpPr>
        <p:spPr>
          <a:xfrm>
            <a:off x="432619" y="1052052"/>
            <a:ext cx="11277600" cy="3332900"/>
          </a:xfrm>
          <a:prstGeom prst="rect">
            <a:avLst/>
          </a:prstGeom>
          <a:noFill/>
        </p:spPr>
        <p:txBody>
          <a:bodyPr wrap="square" rtlCol="0">
            <a:spAutoFit/>
          </a:bodyPr>
          <a:lstStyle/>
          <a:p>
            <a:pPr>
              <a:lnSpc>
                <a:spcPct val="200000"/>
              </a:lnSpc>
            </a:pPr>
            <a:r>
              <a:rPr lang="en-US" dirty="0"/>
              <a:t>The utilization of machine learning algorithms allows for the automation of sentiment classification, enabling businesses to efficiently process large volumes of Twitter data. This not only saves time but also enhances the accuracy of sentiment identification, providing a more reliable basis for decision-making. The implementation of sentiment analysis on Twitter data for business using machine learning holds significant promise and potential for enhancing decision-making processes and customer relations. Through the analysis of user sentiments expressed on Twitter, businesses can gain valuable insights into public opinions, preferences, and trends related to their products or services.</a:t>
            </a:r>
            <a:endParaRPr lang="en-IN" dirty="0"/>
          </a:p>
        </p:txBody>
      </p:sp>
      <p:pic>
        <p:nvPicPr>
          <p:cNvPr id="4098" name="Picture 2">
            <a:extLst>
              <a:ext uri="{FF2B5EF4-FFF2-40B4-BE49-F238E27FC236}">
                <a16:creationId xmlns:a16="http://schemas.microsoft.com/office/drawing/2014/main" id="{F0C36A74-2E60-C100-C328-1D6B4E89C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168" y="4390278"/>
            <a:ext cx="3700001" cy="22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08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B75E91-FCD4-60BF-8CE3-3D88186EB1B1}"/>
              </a:ext>
            </a:extLst>
          </p:cNvPr>
          <p:cNvSpPr/>
          <p:nvPr/>
        </p:nvSpPr>
        <p:spPr>
          <a:xfrm>
            <a:off x="0" y="0"/>
            <a:ext cx="12192000" cy="685800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a:extLst>
              <a:ext uri="{FF2B5EF4-FFF2-40B4-BE49-F238E27FC236}">
                <a16:creationId xmlns:a16="http://schemas.microsoft.com/office/drawing/2014/main" id="{C284B056-7AEE-5249-A2E1-947B3998E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013" y="1533832"/>
            <a:ext cx="5614219" cy="341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493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Facet</Template>
  <TotalTime>183</TotalTime>
  <Words>604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boppudi yamini</dc:creator>
  <cp:lastModifiedBy>vishnu vardhan</cp:lastModifiedBy>
  <cp:revision>6</cp:revision>
  <dcterms:created xsi:type="dcterms:W3CDTF">2024-01-25T12:11:22Z</dcterms:created>
  <dcterms:modified xsi:type="dcterms:W3CDTF">2024-01-28T10:06:41Z</dcterms:modified>
</cp:coreProperties>
</file>