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79"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8561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3/17/2024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205515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1562814"/>
            <a:ext cx="7477601" cy="1388745"/>
          </a:xfrm>
          <a:prstGeom prst="rect">
            <a:avLst/>
          </a:prstGeom>
          <a:noFill/>
          <a:ln/>
        </p:spPr>
        <p:txBody>
          <a:bodyPr wrap="squar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AI-Powered Indoor Obstacle Avoidance</a:t>
            </a:r>
            <a:endParaRPr lang="en-US" sz="4374" dirty="0"/>
          </a:p>
        </p:txBody>
      </p:sp>
      <p:sp>
        <p:nvSpPr>
          <p:cNvPr id="6" name="Text 3"/>
          <p:cNvSpPr/>
          <p:nvPr/>
        </p:nvSpPr>
        <p:spPr>
          <a:xfrm>
            <a:off x="6319599" y="3284815"/>
            <a:ext cx="7477601" cy="355402"/>
          </a:xfrm>
          <a:prstGeom prst="rect">
            <a:avLst/>
          </a:prstGeom>
          <a:noFill/>
          <a:ln/>
        </p:spPr>
        <p:txBody>
          <a:bodyPr wrap="none" rtlCol="0" anchor="t"/>
          <a:lstStyle/>
          <a:p>
            <a:pPr marL="0" indent="0">
              <a:lnSpc>
                <a:spcPts val="2799"/>
              </a:lnSpc>
              <a:buNone/>
            </a:pPr>
            <a:endParaRPr lang="en-US" sz="1750" dirty="0"/>
          </a:p>
        </p:txBody>
      </p:sp>
      <p:sp>
        <p:nvSpPr>
          <p:cNvPr id="9" name="Text 6"/>
          <p:cNvSpPr/>
          <p:nvPr/>
        </p:nvSpPr>
        <p:spPr>
          <a:xfrm>
            <a:off x="6319599" y="5100757"/>
            <a:ext cx="7477601" cy="355402"/>
          </a:xfrm>
          <a:prstGeom prst="rect">
            <a:avLst/>
          </a:prstGeom>
          <a:noFill/>
          <a:ln/>
        </p:spPr>
        <p:txBody>
          <a:bodyPr wrap="none" rtlCol="0" anchor="t"/>
          <a:lstStyle/>
          <a:p>
            <a:pPr marL="0" indent="0" algn="l">
              <a:lnSpc>
                <a:spcPts val="2799"/>
              </a:lnSpc>
              <a:buNone/>
            </a:pPr>
            <a:endParaRPr lang="en-US" sz="1750" dirty="0"/>
          </a:p>
        </p:txBody>
      </p:sp>
      <p:sp>
        <p:nvSpPr>
          <p:cNvPr id="10" name="Text 7"/>
          <p:cNvSpPr/>
          <p:nvPr/>
        </p:nvSpPr>
        <p:spPr>
          <a:xfrm>
            <a:off x="6319599" y="5706070"/>
            <a:ext cx="7477601" cy="355402"/>
          </a:xfrm>
          <a:prstGeom prst="rect">
            <a:avLst/>
          </a:prstGeom>
          <a:noFill/>
          <a:ln/>
        </p:spPr>
        <p:txBody>
          <a:bodyPr wrap="none" rtlCol="0" anchor="t"/>
          <a:lstStyle/>
          <a:p>
            <a:pPr marL="0" indent="0" algn="l">
              <a:lnSpc>
                <a:spcPts val="2799"/>
              </a:lnSpc>
              <a:buNone/>
            </a:pPr>
            <a:endParaRPr lang="en-US" sz="1750" dirty="0"/>
          </a:p>
        </p:txBody>
      </p:sp>
      <p:sp>
        <p:nvSpPr>
          <p:cNvPr id="11" name="Text 8"/>
          <p:cNvSpPr/>
          <p:nvPr/>
        </p:nvSpPr>
        <p:spPr>
          <a:xfrm>
            <a:off x="6319599" y="6311384"/>
            <a:ext cx="7477601" cy="355402"/>
          </a:xfrm>
          <a:prstGeom prst="rect">
            <a:avLst/>
          </a:prstGeom>
          <a:noFill/>
          <a:ln/>
        </p:spPr>
        <p:txBody>
          <a:bodyPr wrap="none" rtlCol="0" anchor="t"/>
          <a:lstStyle/>
          <a:p>
            <a:pPr marL="0" indent="0" algn="l">
              <a:lnSpc>
                <a:spcPts val="2799"/>
              </a:lnSpc>
              <a:buNone/>
            </a:pPr>
            <a:endParaRPr lang="en-US" sz="1750" dirty="0"/>
          </a:p>
        </p:txBody>
      </p:sp>
      <p:sp>
        <p:nvSpPr>
          <p:cNvPr id="13" name="TextBox 12">
            <a:extLst>
              <a:ext uri="{FF2B5EF4-FFF2-40B4-BE49-F238E27FC236}">
                <a16:creationId xmlns:a16="http://schemas.microsoft.com/office/drawing/2014/main" id="{96FC6407-969A-DBFC-0503-2328F3EED913}"/>
              </a:ext>
            </a:extLst>
          </p:cNvPr>
          <p:cNvSpPr txBox="1"/>
          <p:nvPr/>
        </p:nvSpPr>
        <p:spPr>
          <a:xfrm>
            <a:off x="10792405" y="3997910"/>
            <a:ext cx="3981692" cy="3416320"/>
          </a:xfrm>
          <a:prstGeom prst="rect">
            <a:avLst/>
          </a:prstGeom>
          <a:noFill/>
        </p:spPr>
        <p:txBody>
          <a:bodyPr wrap="square" rtlCol="0">
            <a:spAutoFit/>
          </a:bodyPr>
          <a:lstStyle/>
          <a:p>
            <a:r>
              <a:rPr lang="en-US">
                <a:latin typeface="Times New Roman" panose="02020603050405020304" pitchFamily="18" charset="0"/>
                <a:ea typeface="Tahoma" panose="020B0604030504040204" pitchFamily="34" charset="0"/>
                <a:cs typeface="Times New Roman" panose="02020603050405020304" pitchFamily="18" charset="0"/>
              </a:rPr>
              <a:t>PRESENTED BY</a:t>
            </a:r>
          </a:p>
          <a:p>
            <a:endParaRPr lang="en-US">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ea typeface="Tahoma" panose="020B0604030504040204" pitchFamily="34" charset="0"/>
                <a:cs typeface="Times New Roman" panose="02020603050405020304" pitchFamily="18" charset="0"/>
              </a:rPr>
              <a:t>Muvvala Viswakiran</a:t>
            </a:r>
          </a:p>
          <a:p>
            <a:r>
              <a:rPr lang="en-US">
                <a:latin typeface="Times New Roman" panose="02020603050405020304" pitchFamily="18" charset="0"/>
                <a:ea typeface="Tahoma" panose="020B0604030504040204" pitchFamily="34" charset="0"/>
                <a:cs typeface="Times New Roman" panose="02020603050405020304" pitchFamily="18" charset="0"/>
              </a:rPr>
              <a:t>20691A28I4</a:t>
            </a:r>
          </a:p>
          <a:p>
            <a:r>
              <a:rPr lang="en-US">
                <a:latin typeface="Times New Roman" panose="02020603050405020304" pitchFamily="18" charset="0"/>
                <a:ea typeface="Tahoma" panose="020B0604030504040204" pitchFamily="34" charset="0"/>
                <a:cs typeface="Times New Roman" panose="02020603050405020304" pitchFamily="18" charset="0"/>
              </a:rPr>
              <a:t>Madanapalle Institute of Technology And Science</a:t>
            </a:r>
          </a:p>
          <a:p>
            <a:r>
              <a:rPr lang="en-US">
                <a:latin typeface="Times New Roman" panose="02020603050405020304" pitchFamily="18" charset="0"/>
                <a:ea typeface="Tahoma" panose="020B0604030504040204" pitchFamily="34" charset="0"/>
                <a:cs typeface="Times New Roman" panose="02020603050405020304" pitchFamily="18" charset="0"/>
              </a:rPr>
              <a:t>Computer Science and Technology</a:t>
            </a:r>
          </a:p>
          <a:p>
            <a:endParaRPr lang="en-US">
              <a:latin typeface="Times New Roman" panose="02020603050405020304" pitchFamily="18" charset="0"/>
              <a:ea typeface="Tahoma" panose="020B0604030504040204" pitchFamily="34" charset="0"/>
              <a:cs typeface="Times New Roman" panose="02020603050405020304" pitchFamily="18" charset="0"/>
            </a:endParaRPr>
          </a:p>
          <a:p>
            <a:endParaRPr lang="en-US">
              <a:latin typeface="Times New Roman" panose="02020603050405020304" pitchFamily="18" charset="0"/>
              <a:ea typeface="Tahoma" panose="020B0604030504040204" pitchFamily="34" charset="0"/>
              <a:cs typeface="Times New Roman" panose="02020603050405020304" pitchFamily="18" charset="0"/>
            </a:endParaRPr>
          </a:p>
          <a:p>
            <a:endParaRPr lang="en-US">
              <a:latin typeface="Times New Roman" panose="02020603050405020304" pitchFamily="18" charset="0"/>
              <a:ea typeface="Tahoma" panose="020B0604030504040204" pitchFamily="34" charset="0"/>
              <a:cs typeface="Times New Roman" panose="02020603050405020304" pitchFamily="18" charset="0"/>
            </a:endParaRPr>
          </a:p>
          <a:p>
            <a:endParaRPr lang="en-US">
              <a:latin typeface="Times New Roman" panose="02020603050405020304" pitchFamily="18" charset="0"/>
              <a:ea typeface="Tahoma" panose="020B0604030504040204" pitchFamily="34" charset="0"/>
              <a:cs typeface="Times New Roman" panose="02020603050405020304" pitchFamily="18" charset="0"/>
            </a:endParaRPr>
          </a:p>
          <a:p>
            <a:endParaRPr lang="en-IN">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a:p>
        </p:txBody>
      </p:sp>
      <p:sp>
        <p:nvSpPr>
          <p:cNvPr id="3" name="Shape 1"/>
          <p:cNvSpPr/>
          <p:nvPr/>
        </p:nvSpPr>
        <p:spPr>
          <a:xfrm>
            <a:off x="0" y="0"/>
            <a:ext cx="14630400" cy="8229600"/>
          </a:xfrm>
          <a:prstGeom prst="rect">
            <a:avLst/>
          </a:prstGeom>
          <a:solidFill>
            <a:srgbClr val="FDFAF7"/>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1099066"/>
            <a:ext cx="7477601" cy="2499598"/>
          </a:xfrm>
          <a:prstGeom prst="rect">
            <a:avLst/>
          </a:prstGeom>
          <a:noFill/>
          <a:ln/>
        </p:spPr>
        <p:txBody>
          <a:bodyPr wrap="square" rtlCol="0" anchor="t"/>
          <a:lstStyle/>
          <a:p>
            <a:pPr marL="0" indent="0">
              <a:lnSpc>
                <a:spcPts val="6561"/>
              </a:lnSpc>
              <a:buNone/>
            </a:pPr>
            <a:r>
              <a:rPr lang="en-US" sz="5249" b="1" kern="0" spc="-157" dirty="0">
                <a:solidFill>
                  <a:srgbClr val="591CE6"/>
                </a:solidFill>
                <a:latin typeface="p22-mackinac-pro" pitchFamily="34" charset="0"/>
                <a:ea typeface="p22-mackinac-pro" pitchFamily="34" charset="-122"/>
                <a:cs typeface="p22-mackinac-pro" pitchFamily="34" charset="-120"/>
              </a:rPr>
              <a:t>Introduction to AI-Powered Indoor Obstacle Avoidance</a:t>
            </a:r>
            <a:endParaRPr lang="en-US" sz="5249" dirty="0"/>
          </a:p>
        </p:txBody>
      </p:sp>
      <p:sp>
        <p:nvSpPr>
          <p:cNvPr id="6" name="Text 3"/>
          <p:cNvSpPr/>
          <p:nvPr/>
        </p:nvSpPr>
        <p:spPr>
          <a:xfrm>
            <a:off x="6319599" y="3931920"/>
            <a:ext cx="7477601" cy="3198614"/>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AI-powered indoor obstacle avoidance refers to the use of artificial intelligence and advanced sensory technology to navigate and avoid obstacles within indoor environments. This innovative technology has a wide range of applications, from assisting individuals with visual impairments to enhancing the safety and autonomy of robots and drones. By leveraging cutting-edge AI algorithms and real-time data processing, these systems can identify, analyze, and respond to obstacles in dynamic indoor settings, ultimately advancing the possibilities for safer and more efficient navigation.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a:p>
        </p:txBody>
      </p:sp>
      <p:sp>
        <p:nvSpPr>
          <p:cNvPr id="3" name="Shape 1"/>
          <p:cNvSpPr/>
          <p:nvPr/>
        </p:nvSpPr>
        <p:spPr>
          <a:xfrm>
            <a:off x="0" y="0"/>
            <a:ext cx="14630400" cy="8229600"/>
          </a:xfrm>
          <a:prstGeom prst="rect">
            <a:avLst/>
          </a:prstGeom>
          <a:solidFill>
            <a:srgbClr val="FDFAF7"/>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DFAF7">
              <a:alpha val="85000"/>
            </a:srgbClr>
          </a:solidFill>
          <a:ln/>
        </p:spPr>
        <p:txBody>
          <a:bodyPr/>
          <a:lstStyle/>
          <a:p>
            <a:endParaRPr lang="en-IN"/>
          </a:p>
        </p:txBody>
      </p:sp>
      <p:sp>
        <p:nvSpPr>
          <p:cNvPr id="6" name="Text 3"/>
          <p:cNvSpPr/>
          <p:nvPr/>
        </p:nvSpPr>
        <p:spPr>
          <a:xfrm>
            <a:off x="2037993" y="807482"/>
            <a:ext cx="10554414" cy="1388745"/>
          </a:xfrm>
          <a:prstGeom prst="rect">
            <a:avLst/>
          </a:prstGeom>
          <a:noFill/>
          <a:ln/>
        </p:spPr>
        <p:txBody>
          <a:bodyPr wrap="squar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How AI Technology is Revolutionizing Obstacle Avoidance</a:t>
            </a:r>
            <a:endParaRPr lang="en-US" sz="4374" dirty="0"/>
          </a:p>
        </p:txBody>
      </p:sp>
      <p:sp>
        <p:nvSpPr>
          <p:cNvPr id="7" name="Text 4"/>
          <p:cNvSpPr/>
          <p:nvPr/>
        </p:nvSpPr>
        <p:spPr>
          <a:xfrm>
            <a:off x="2037993" y="2751653"/>
            <a:ext cx="3156347" cy="694373"/>
          </a:xfrm>
          <a:prstGeom prst="rect">
            <a:avLst/>
          </a:prstGeom>
          <a:noFill/>
          <a:ln/>
        </p:spPr>
        <p:txBody>
          <a:bodyPr wrap="square" rtlCol="0" anchor="t"/>
          <a:lstStyle/>
          <a:p>
            <a:pPr marL="0" indent="0">
              <a:lnSpc>
                <a:spcPts val="2734"/>
              </a:lnSpc>
              <a:buNone/>
            </a:pPr>
            <a:r>
              <a:rPr lang="en-US" sz="2187" b="1" kern="0" spc="-66" dirty="0">
                <a:solidFill>
                  <a:srgbClr val="591CE6"/>
                </a:solidFill>
                <a:latin typeface="p22-mackinac-pro" pitchFamily="34" charset="0"/>
                <a:ea typeface="p22-mackinac-pro" pitchFamily="34" charset="-122"/>
                <a:cs typeface="p22-mackinac-pro" pitchFamily="34" charset="-120"/>
              </a:rPr>
              <a:t>Advanced Sensory Integration</a:t>
            </a:r>
            <a:endParaRPr lang="en-US" sz="2187" dirty="0"/>
          </a:p>
        </p:txBody>
      </p:sp>
      <p:sp>
        <p:nvSpPr>
          <p:cNvPr id="8" name="Text 5"/>
          <p:cNvSpPr/>
          <p:nvPr/>
        </p:nvSpPr>
        <p:spPr>
          <a:xfrm>
            <a:off x="2037993" y="3668197"/>
            <a:ext cx="3156347" cy="3554016"/>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AI technology has enabled the seamless integration of advanced sensors such as LiDAR, ultrasonic sensors, and depth cameras to accurately perceive and map complex indoor environments, empowering obstacle avoidance systems with real-time spatial awareness.</a:t>
            </a:r>
            <a:endParaRPr lang="en-US" sz="1750" dirty="0"/>
          </a:p>
        </p:txBody>
      </p:sp>
      <p:sp>
        <p:nvSpPr>
          <p:cNvPr id="9" name="Text 6"/>
          <p:cNvSpPr/>
          <p:nvPr/>
        </p:nvSpPr>
        <p:spPr>
          <a:xfrm>
            <a:off x="5743932" y="2751653"/>
            <a:ext cx="3016687" cy="347186"/>
          </a:xfrm>
          <a:prstGeom prst="rect">
            <a:avLst/>
          </a:prstGeom>
          <a:noFill/>
          <a:ln/>
        </p:spPr>
        <p:txBody>
          <a:bodyPr wrap="none" rtlCol="0" anchor="t"/>
          <a:lstStyle/>
          <a:p>
            <a:pPr marL="0" indent="0">
              <a:lnSpc>
                <a:spcPts val="2734"/>
              </a:lnSpc>
              <a:buNone/>
            </a:pPr>
            <a:r>
              <a:rPr lang="en-US" sz="2187" b="1" kern="0" spc="-66" dirty="0">
                <a:solidFill>
                  <a:srgbClr val="591CE6"/>
                </a:solidFill>
                <a:latin typeface="p22-mackinac-pro" pitchFamily="34" charset="0"/>
                <a:ea typeface="p22-mackinac-pro" pitchFamily="34" charset="-122"/>
                <a:cs typeface="p22-mackinac-pro" pitchFamily="34" charset="-120"/>
              </a:rPr>
              <a:t>Dynamic Path Planning</a:t>
            </a:r>
            <a:endParaRPr lang="en-US" sz="2187" dirty="0"/>
          </a:p>
        </p:txBody>
      </p:sp>
      <p:sp>
        <p:nvSpPr>
          <p:cNvPr id="10" name="Text 7"/>
          <p:cNvSpPr/>
          <p:nvPr/>
        </p:nvSpPr>
        <p:spPr>
          <a:xfrm>
            <a:off x="5743932" y="3321010"/>
            <a:ext cx="3156347" cy="3198614"/>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By leveraging machine learning algorithms, AI-powered obstacle avoidance systems can analyze environmental data and dynamically plan navigation paths, proactively avoiding obstacles while adapting to changes in the surroundings.</a:t>
            </a:r>
            <a:endParaRPr lang="en-US" sz="1750" dirty="0"/>
          </a:p>
        </p:txBody>
      </p:sp>
      <p:sp>
        <p:nvSpPr>
          <p:cNvPr id="11" name="Text 8"/>
          <p:cNvSpPr/>
          <p:nvPr/>
        </p:nvSpPr>
        <p:spPr>
          <a:xfrm>
            <a:off x="9449872" y="2751653"/>
            <a:ext cx="3156347" cy="694373"/>
          </a:xfrm>
          <a:prstGeom prst="rect">
            <a:avLst/>
          </a:prstGeom>
          <a:noFill/>
          <a:ln/>
        </p:spPr>
        <p:txBody>
          <a:bodyPr wrap="square" rtlCol="0" anchor="t"/>
          <a:lstStyle/>
          <a:p>
            <a:pPr marL="0" indent="0">
              <a:lnSpc>
                <a:spcPts val="2734"/>
              </a:lnSpc>
              <a:buNone/>
            </a:pPr>
            <a:r>
              <a:rPr lang="en-US" sz="2187" b="1" kern="0" spc="-66" dirty="0">
                <a:solidFill>
                  <a:srgbClr val="591CE6"/>
                </a:solidFill>
                <a:latin typeface="p22-mackinac-pro" pitchFamily="34" charset="0"/>
                <a:ea typeface="p22-mackinac-pro" pitchFamily="34" charset="-122"/>
                <a:cs typeface="p22-mackinac-pro" pitchFamily="34" charset="-120"/>
              </a:rPr>
              <a:t>Machine Vision Capabilities</a:t>
            </a:r>
            <a:endParaRPr lang="en-US" sz="2187" dirty="0"/>
          </a:p>
        </p:txBody>
      </p:sp>
      <p:sp>
        <p:nvSpPr>
          <p:cNvPr id="12" name="Text 9"/>
          <p:cNvSpPr/>
          <p:nvPr/>
        </p:nvSpPr>
        <p:spPr>
          <a:xfrm>
            <a:off x="9449872" y="3668197"/>
            <a:ext cx="3156347" cy="3198614"/>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The use of machine vision enables AI systems to interpret visual data, identify obstacles, and differentiate between various objects in indoor environments, providing a comprehensive understanding of the surroundings.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a:p>
        </p:txBody>
      </p:sp>
      <p:sp>
        <p:nvSpPr>
          <p:cNvPr id="3" name="Shape 1"/>
          <p:cNvSpPr/>
          <p:nvPr/>
        </p:nvSpPr>
        <p:spPr>
          <a:xfrm>
            <a:off x="0" y="0"/>
            <a:ext cx="14630400" cy="8229600"/>
          </a:xfrm>
          <a:prstGeom prst="rect">
            <a:avLst/>
          </a:prstGeom>
          <a:solidFill>
            <a:srgbClr val="FDFAF7"/>
          </a:solidFill>
          <a:ln/>
        </p:spPr>
        <p:txBody>
          <a:bodyPr/>
          <a:lstStyle/>
          <a:p>
            <a:endParaRPr lang="en-IN"/>
          </a:p>
        </p:txBody>
      </p:sp>
      <p:sp>
        <p:nvSpPr>
          <p:cNvPr id="4" name="Text 2"/>
          <p:cNvSpPr/>
          <p:nvPr/>
        </p:nvSpPr>
        <p:spPr>
          <a:xfrm>
            <a:off x="2037993" y="937974"/>
            <a:ext cx="10554414" cy="1388745"/>
          </a:xfrm>
          <a:prstGeom prst="rect">
            <a:avLst/>
          </a:prstGeom>
          <a:noFill/>
          <a:ln/>
        </p:spPr>
        <p:txBody>
          <a:bodyPr wrap="squar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Key Components of an AI-Powered Obstacle Avoidance System</a:t>
            </a:r>
            <a:endParaRPr lang="en-US" sz="4374" dirty="0"/>
          </a:p>
        </p:txBody>
      </p:sp>
      <p:sp>
        <p:nvSpPr>
          <p:cNvPr id="5" name="Shape 3"/>
          <p:cNvSpPr/>
          <p:nvPr/>
        </p:nvSpPr>
        <p:spPr>
          <a:xfrm>
            <a:off x="2037993" y="2833568"/>
            <a:ext cx="499943" cy="499943"/>
          </a:xfrm>
          <a:prstGeom prst="roundRect">
            <a:avLst>
              <a:gd name="adj" fmla="val 20000"/>
            </a:avLst>
          </a:prstGeom>
          <a:solidFill>
            <a:srgbClr val="E0D7F4"/>
          </a:solidFill>
          <a:ln w="7620">
            <a:solidFill>
              <a:srgbClr val="C6BDDA"/>
            </a:solidFill>
            <a:prstDash val="solid"/>
          </a:ln>
        </p:spPr>
        <p:txBody>
          <a:bodyPr/>
          <a:lstStyle/>
          <a:p>
            <a:endParaRPr lang="en-IN"/>
          </a:p>
        </p:txBody>
      </p:sp>
      <p:sp>
        <p:nvSpPr>
          <p:cNvPr id="6" name="Text 4"/>
          <p:cNvSpPr/>
          <p:nvPr/>
        </p:nvSpPr>
        <p:spPr>
          <a:xfrm>
            <a:off x="2225278" y="2875240"/>
            <a:ext cx="125373"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p22-mackinac-pro" pitchFamily="34" charset="0"/>
                <a:ea typeface="p22-mackinac-pro" pitchFamily="34" charset="-122"/>
                <a:cs typeface="p22-mackinac-pro" pitchFamily="34" charset="-120"/>
              </a:rPr>
              <a:t>1</a:t>
            </a:r>
            <a:endParaRPr lang="en-US" sz="2624" dirty="0"/>
          </a:p>
        </p:txBody>
      </p:sp>
      <p:sp>
        <p:nvSpPr>
          <p:cNvPr id="7" name="Text 5"/>
          <p:cNvSpPr/>
          <p:nvPr/>
        </p:nvSpPr>
        <p:spPr>
          <a:xfrm>
            <a:off x="2760107" y="2909888"/>
            <a:ext cx="2647950"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High-Performance Sensors</a:t>
            </a:r>
            <a:endParaRPr lang="en-US" sz="2187" dirty="0"/>
          </a:p>
        </p:txBody>
      </p:sp>
      <p:sp>
        <p:nvSpPr>
          <p:cNvPr id="8" name="Text 6"/>
          <p:cNvSpPr/>
          <p:nvPr/>
        </p:nvSpPr>
        <p:spPr>
          <a:xfrm>
            <a:off x="2760107" y="3737491"/>
            <a:ext cx="2647950" cy="3554016"/>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These systems utilize advanced sensors, including LiDAR, depth cameras, and ultrasonic sensors, to accurately perceive and map the indoor environment, facilitating effective obstacle detection and avoidance.</a:t>
            </a:r>
            <a:endParaRPr lang="en-US" sz="1750" dirty="0"/>
          </a:p>
        </p:txBody>
      </p:sp>
      <p:sp>
        <p:nvSpPr>
          <p:cNvPr id="9" name="Shape 7"/>
          <p:cNvSpPr/>
          <p:nvPr/>
        </p:nvSpPr>
        <p:spPr>
          <a:xfrm>
            <a:off x="5630228" y="2833568"/>
            <a:ext cx="499943" cy="499943"/>
          </a:xfrm>
          <a:prstGeom prst="roundRect">
            <a:avLst>
              <a:gd name="adj" fmla="val 20000"/>
            </a:avLst>
          </a:prstGeom>
          <a:solidFill>
            <a:srgbClr val="E0D7F4"/>
          </a:solidFill>
          <a:ln w="7620">
            <a:solidFill>
              <a:srgbClr val="C6BDDA"/>
            </a:solidFill>
            <a:prstDash val="solid"/>
          </a:ln>
        </p:spPr>
        <p:txBody>
          <a:bodyPr/>
          <a:lstStyle/>
          <a:p>
            <a:endParaRPr lang="en-IN"/>
          </a:p>
        </p:txBody>
      </p:sp>
      <p:sp>
        <p:nvSpPr>
          <p:cNvPr id="10" name="Text 8"/>
          <p:cNvSpPr/>
          <p:nvPr/>
        </p:nvSpPr>
        <p:spPr>
          <a:xfrm>
            <a:off x="5788104" y="2875240"/>
            <a:ext cx="184071"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p22-mackinac-pro" pitchFamily="34" charset="0"/>
                <a:ea typeface="p22-mackinac-pro" pitchFamily="34" charset="-122"/>
                <a:cs typeface="p22-mackinac-pro" pitchFamily="34" charset="-120"/>
              </a:rPr>
              <a:t>2</a:t>
            </a:r>
            <a:endParaRPr lang="en-US" sz="2624" dirty="0"/>
          </a:p>
        </p:txBody>
      </p:sp>
      <p:sp>
        <p:nvSpPr>
          <p:cNvPr id="11" name="Text 9"/>
          <p:cNvSpPr/>
          <p:nvPr/>
        </p:nvSpPr>
        <p:spPr>
          <a:xfrm>
            <a:off x="6352342" y="2909888"/>
            <a:ext cx="2647950"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Real-Time Data Processing</a:t>
            </a:r>
            <a:endParaRPr lang="en-US" sz="2187" dirty="0"/>
          </a:p>
        </p:txBody>
      </p:sp>
      <p:sp>
        <p:nvSpPr>
          <p:cNvPr id="12" name="Text 10"/>
          <p:cNvSpPr/>
          <p:nvPr/>
        </p:nvSpPr>
        <p:spPr>
          <a:xfrm>
            <a:off x="6352342" y="3737491"/>
            <a:ext cx="2647950" cy="3554016"/>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AI-powered obstacle avoidance relies on real-time data analysis to swiftly detect obstacles, calculate optimal navigation trajectories, and execute responsive movements, ensuring efficient and obstacle-free navigation.</a:t>
            </a:r>
            <a:endParaRPr lang="en-US" sz="1750" dirty="0"/>
          </a:p>
        </p:txBody>
      </p:sp>
      <p:sp>
        <p:nvSpPr>
          <p:cNvPr id="13" name="Shape 11"/>
          <p:cNvSpPr/>
          <p:nvPr/>
        </p:nvSpPr>
        <p:spPr>
          <a:xfrm>
            <a:off x="9222462" y="2833568"/>
            <a:ext cx="499943" cy="499943"/>
          </a:xfrm>
          <a:prstGeom prst="roundRect">
            <a:avLst>
              <a:gd name="adj" fmla="val 20000"/>
            </a:avLst>
          </a:prstGeom>
          <a:solidFill>
            <a:srgbClr val="E0D7F4"/>
          </a:solidFill>
          <a:ln w="7620">
            <a:solidFill>
              <a:srgbClr val="C6BDDA"/>
            </a:solidFill>
            <a:prstDash val="solid"/>
          </a:ln>
        </p:spPr>
        <p:txBody>
          <a:bodyPr/>
          <a:lstStyle/>
          <a:p>
            <a:endParaRPr lang="en-IN"/>
          </a:p>
        </p:txBody>
      </p:sp>
      <p:sp>
        <p:nvSpPr>
          <p:cNvPr id="14" name="Text 12"/>
          <p:cNvSpPr/>
          <p:nvPr/>
        </p:nvSpPr>
        <p:spPr>
          <a:xfrm>
            <a:off x="9377601" y="2875240"/>
            <a:ext cx="189667"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p22-mackinac-pro" pitchFamily="34" charset="0"/>
                <a:ea typeface="p22-mackinac-pro" pitchFamily="34" charset="-122"/>
                <a:cs typeface="p22-mackinac-pro" pitchFamily="34" charset="-120"/>
              </a:rPr>
              <a:t>3</a:t>
            </a:r>
            <a:endParaRPr lang="en-US" sz="2624" dirty="0"/>
          </a:p>
        </p:txBody>
      </p:sp>
      <p:sp>
        <p:nvSpPr>
          <p:cNvPr id="15" name="Text 13"/>
          <p:cNvSpPr/>
          <p:nvPr/>
        </p:nvSpPr>
        <p:spPr>
          <a:xfrm>
            <a:off x="9944576" y="2909888"/>
            <a:ext cx="2647950"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Machine Learning Algorithms</a:t>
            </a:r>
            <a:endParaRPr lang="en-US" sz="2187" dirty="0"/>
          </a:p>
        </p:txBody>
      </p:sp>
      <p:sp>
        <p:nvSpPr>
          <p:cNvPr id="16" name="Text 14"/>
          <p:cNvSpPr/>
          <p:nvPr/>
        </p:nvSpPr>
        <p:spPr>
          <a:xfrm>
            <a:off x="9944576" y="3737491"/>
            <a:ext cx="2647950" cy="3554016"/>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Machine learning models are essential for predicting and handling dynamic obstacles, as these algorithms can continuously improve navigation strategies based on experience and environmental feedback.</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a:p>
        </p:txBody>
      </p:sp>
      <p:sp>
        <p:nvSpPr>
          <p:cNvPr id="3" name="Shape 1"/>
          <p:cNvSpPr/>
          <p:nvPr/>
        </p:nvSpPr>
        <p:spPr>
          <a:xfrm>
            <a:off x="0" y="0"/>
            <a:ext cx="14630400" cy="8229600"/>
          </a:xfrm>
          <a:prstGeom prst="rect">
            <a:avLst/>
          </a:prstGeom>
          <a:solidFill>
            <a:srgbClr val="FDFAF7"/>
          </a:solidFill>
          <a:ln/>
        </p:spPr>
        <p:txBody>
          <a:bodyPr/>
          <a:lstStyle/>
          <a:p>
            <a:endParaRPr lang="en-IN"/>
          </a:p>
        </p:txBody>
      </p:sp>
      <p:sp>
        <p:nvSpPr>
          <p:cNvPr id="4" name="Text 2"/>
          <p:cNvSpPr/>
          <p:nvPr/>
        </p:nvSpPr>
        <p:spPr>
          <a:xfrm>
            <a:off x="2037993" y="1203127"/>
            <a:ext cx="10554414" cy="1388745"/>
          </a:xfrm>
          <a:prstGeom prst="rect">
            <a:avLst/>
          </a:prstGeom>
          <a:noFill/>
          <a:ln/>
        </p:spPr>
        <p:txBody>
          <a:bodyPr wrap="squar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Training and Data Collection for AI Algorithms</a:t>
            </a:r>
            <a:endParaRPr lang="en-US" sz="4374" dirty="0"/>
          </a:p>
        </p:txBody>
      </p:sp>
      <p:pic>
        <p:nvPicPr>
          <p:cNvPr id="5" name="Image 0" descr="preencoded.png"/>
          <p:cNvPicPr>
            <a:picLocks noChangeAspect="1"/>
          </p:cNvPicPr>
          <p:nvPr/>
        </p:nvPicPr>
        <p:blipFill>
          <a:blip r:embed="rId3"/>
          <a:stretch>
            <a:fillRect/>
          </a:stretch>
        </p:blipFill>
        <p:spPr>
          <a:xfrm>
            <a:off x="2037993" y="3036213"/>
            <a:ext cx="444341" cy="444341"/>
          </a:xfrm>
          <a:prstGeom prst="rect">
            <a:avLst/>
          </a:prstGeom>
        </p:spPr>
      </p:pic>
      <p:sp>
        <p:nvSpPr>
          <p:cNvPr id="6" name="Text 3"/>
          <p:cNvSpPr/>
          <p:nvPr/>
        </p:nvSpPr>
        <p:spPr>
          <a:xfrm>
            <a:off x="2037993" y="3702725"/>
            <a:ext cx="2777490"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Data Collection</a:t>
            </a:r>
            <a:endParaRPr lang="en-US" sz="2187" dirty="0"/>
          </a:p>
        </p:txBody>
      </p:sp>
      <p:sp>
        <p:nvSpPr>
          <p:cNvPr id="7" name="Text 4"/>
          <p:cNvSpPr/>
          <p:nvPr/>
        </p:nvSpPr>
        <p:spPr>
          <a:xfrm>
            <a:off x="2037993" y="4183142"/>
            <a:ext cx="3295888" cy="2843213"/>
          </a:xfrm>
          <a:prstGeom prst="rect">
            <a:avLst/>
          </a:prstGeom>
          <a:noFill/>
          <a:ln/>
        </p:spPr>
        <p:txBody>
          <a:bodyPr wrap="squar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Accumulating diverse and representative data sets is crucial for training AI algorithms to recognize and respond to a wide array of indoor obstacles, ensuring robust and adaptive obstacle avoidance capabilities.</a:t>
            </a:r>
            <a:endParaRPr lang="en-US" sz="1750" dirty="0"/>
          </a:p>
        </p:txBody>
      </p:sp>
      <p:pic>
        <p:nvPicPr>
          <p:cNvPr id="8" name="Image 1" descr="preencoded.png"/>
          <p:cNvPicPr>
            <a:picLocks noChangeAspect="1"/>
          </p:cNvPicPr>
          <p:nvPr/>
        </p:nvPicPr>
        <p:blipFill>
          <a:blip r:embed="rId4"/>
          <a:stretch>
            <a:fillRect/>
          </a:stretch>
        </p:blipFill>
        <p:spPr>
          <a:xfrm>
            <a:off x="5667137" y="3036213"/>
            <a:ext cx="444341" cy="444341"/>
          </a:xfrm>
          <a:prstGeom prst="rect">
            <a:avLst/>
          </a:prstGeom>
        </p:spPr>
      </p:pic>
      <p:sp>
        <p:nvSpPr>
          <p:cNvPr id="9" name="Text 5"/>
          <p:cNvSpPr/>
          <p:nvPr/>
        </p:nvSpPr>
        <p:spPr>
          <a:xfrm>
            <a:off x="5667137" y="3702725"/>
            <a:ext cx="2777490"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Machine Learning</a:t>
            </a:r>
            <a:endParaRPr lang="en-US" sz="2187" dirty="0"/>
          </a:p>
        </p:txBody>
      </p:sp>
      <p:sp>
        <p:nvSpPr>
          <p:cNvPr id="10" name="Text 6"/>
          <p:cNvSpPr/>
          <p:nvPr/>
        </p:nvSpPr>
        <p:spPr>
          <a:xfrm>
            <a:off x="5667137" y="4183142"/>
            <a:ext cx="3296007" cy="2487811"/>
          </a:xfrm>
          <a:prstGeom prst="rect">
            <a:avLst/>
          </a:prstGeom>
          <a:noFill/>
          <a:ln/>
        </p:spPr>
        <p:txBody>
          <a:bodyPr wrap="squar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Effective training of machine learning models involves exposing AI systems to a variety of obstacle scenarios, enabling them to learn and refine obstacle recognition and navigation strategies.</a:t>
            </a:r>
            <a:endParaRPr lang="en-US" sz="1750" dirty="0"/>
          </a:p>
        </p:txBody>
      </p:sp>
      <p:pic>
        <p:nvPicPr>
          <p:cNvPr id="11" name="Image 2" descr="preencoded.png"/>
          <p:cNvPicPr>
            <a:picLocks noChangeAspect="1"/>
          </p:cNvPicPr>
          <p:nvPr/>
        </p:nvPicPr>
        <p:blipFill>
          <a:blip r:embed="rId5"/>
          <a:stretch>
            <a:fillRect/>
          </a:stretch>
        </p:blipFill>
        <p:spPr>
          <a:xfrm>
            <a:off x="9296400" y="3036213"/>
            <a:ext cx="444341" cy="444341"/>
          </a:xfrm>
          <a:prstGeom prst="rect">
            <a:avLst/>
          </a:prstGeom>
        </p:spPr>
      </p:pic>
      <p:sp>
        <p:nvSpPr>
          <p:cNvPr id="12" name="Text 7"/>
          <p:cNvSpPr/>
          <p:nvPr/>
        </p:nvSpPr>
        <p:spPr>
          <a:xfrm>
            <a:off x="9296400" y="3702725"/>
            <a:ext cx="3110508"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Algorithm Optimization</a:t>
            </a:r>
            <a:endParaRPr lang="en-US" sz="2187" dirty="0"/>
          </a:p>
        </p:txBody>
      </p:sp>
      <p:sp>
        <p:nvSpPr>
          <p:cNvPr id="13" name="Text 8"/>
          <p:cNvSpPr/>
          <p:nvPr/>
        </p:nvSpPr>
        <p:spPr>
          <a:xfrm>
            <a:off x="9296400" y="4183142"/>
            <a:ext cx="3296007" cy="2487811"/>
          </a:xfrm>
          <a:prstGeom prst="rect">
            <a:avLst/>
          </a:prstGeom>
          <a:noFill/>
          <a:ln/>
        </p:spPr>
        <p:txBody>
          <a:bodyPr wrap="square" rtlCol="0" anchor="t"/>
          <a:lstStyle/>
          <a:p>
            <a:pPr marL="0" indent="0" algn="l">
              <a:lnSpc>
                <a:spcPts val="2799"/>
              </a:lnSpc>
              <a:buNone/>
            </a:pPr>
            <a:r>
              <a:rPr lang="en-US" sz="1750" dirty="0">
                <a:solidFill>
                  <a:srgbClr val="272525"/>
                </a:solidFill>
                <a:latin typeface="Eudoxus Sans" pitchFamily="34" charset="0"/>
                <a:ea typeface="Eudoxus Sans" pitchFamily="34" charset="-122"/>
                <a:cs typeface="Eudoxus Sans" pitchFamily="34" charset="-120"/>
              </a:rPr>
              <a:t>Continuous optimization of AI algorithms based on performance data and user feedback is essential for ensuring the ongoing accuracy and reliability of obstacle avoidance systems.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a:p>
        </p:txBody>
      </p:sp>
      <p:sp>
        <p:nvSpPr>
          <p:cNvPr id="3" name="Shape 1"/>
          <p:cNvSpPr/>
          <p:nvPr/>
        </p:nvSpPr>
        <p:spPr>
          <a:xfrm>
            <a:off x="0" y="0"/>
            <a:ext cx="14630400" cy="8229600"/>
          </a:xfrm>
          <a:prstGeom prst="rect">
            <a:avLst/>
          </a:prstGeom>
          <a:solidFill>
            <a:srgbClr val="FDFAF7"/>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DFAF7">
              <a:alpha val="85000"/>
            </a:srgbClr>
          </a:solidFill>
          <a:ln/>
        </p:spPr>
        <p:txBody>
          <a:bodyPr/>
          <a:lstStyle/>
          <a:p>
            <a:endParaRPr lang="en-IN"/>
          </a:p>
        </p:txBody>
      </p:sp>
      <p:sp>
        <p:nvSpPr>
          <p:cNvPr id="6" name="Text 3"/>
          <p:cNvSpPr/>
          <p:nvPr/>
        </p:nvSpPr>
        <p:spPr>
          <a:xfrm>
            <a:off x="2037993" y="829032"/>
            <a:ext cx="10554414" cy="1388745"/>
          </a:xfrm>
          <a:prstGeom prst="rect">
            <a:avLst/>
          </a:prstGeom>
          <a:noFill/>
          <a:ln/>
        </p:spPr>
        <p:txBody>
          <a:bodyPr wrap="squar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Real-World Applications of AI-Powered Indoor Obstacle Avoidance</a:t>
            </a:r>
            <a:endParaRPr lang="en-US" sz="4374" dirty="0"/>
          </a:p>
        </p:txBody>
      </p:sp>
      <p:sp>
        <p:nvSpPr>
          <p:cNvPr id="7" name="Shape 4"/>
          <p:cNvSpPr/>
          <p:nvPr/>
        </p:nvSpPr>
        <p:spPr>
          <a:xfrm>
            <a:off x="2037993" y="2551033"/>
            <a:ext cx="3370064" cy="4849416"/>
          </a:xfrm>
          <a:prstGeom prst="roundRect">
            <a:avLst>
              <a:gd name="adj" fmla="val 2967"/>
            </a:avLst>
          </a:prstGeom>
          <a:solidFill>
            <a:srgbClr val="E0D7F4"/>
          </a:solidFill>
          <a:ln w="7620">
            <a:solidFill>
              <a:srgbClr val="C6BDDA"/>
            </a:solidFill>
            <a:prstDash val="solid"/>
          </a:ln>
        </p:spPr>
        <p:txBody>
          <a:bodyPr/>
          <a:lstStyle/>
          <a:p>
            <a:endParaRPr lang="en-IN"/>
          </a:p>
        </p:txBody>
      </p:sp>
      <p:sp>
        <p:nvSpPr>
          <p:cNvPr id="8" name="Text 5"/>
          <p:cNvSpPr/>
          <p:nvPr/>
        </p:nvSpPr>
        <p:spPr>
          <a:xfrm>
            <a:off x="2267783" y="2780824"/>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Autonomous Robots</a:t>
            </a:r>
            <a:endParaRPr lang="en-US" sz="2187" dirty="0"/>
          </a:p>
        </p:txBody>
      </p:sp>
      <p:sp>
        <p:nvSpPr>
          <p:cNvPr id="9" name="Text 6"/>
          <p:cNvSpPr/>
          <p:nvPr/>
        </p:nvSpPr>
        <p:spPr>
          <a:xfrm>
            <a:off x="2267783" y="3261241"/>
            <a:ext cx="2910483" cy="3909417"/>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AI-powered obstacle avoidance technology is integral to the successful deployment of autonomous robots in various indoor settings, including warehouses, hospitals, and manufacturing facilities, where precise and safe navigation is essential.</a:t>
            </a:r>
            <a:endParaRPr lang="en-US" sz="1750" dirty="0"/>
          </a:p>
        </p:txBody>
      </p:sp>
      <p:sp>
        <p:nvSpPr>
          <p:cNvPr id="10" name="Shape 7"/>
          <p:cNvSpPr/>
          <p:nvPr/>
        </p:nvSpPr>
        <p:spPr>
          <a:xfrm>
            <a:off x="5630228" y="2551033"/>
            <a:ext cx="3370064" cy="4849416"/>
          </a:xfrm>
          <a:prstGeom prst="roundRect">
            <a:avLst>
              <a:gd name="adj" fmla="val 2967"/>
            </a:avLst>
          </a:prstGeom>
          <a:solidFill>
            <a:srgbClr val="E0D7F4"/>
          </a:solidFill>
          <a:ln w="7620">
            <a:solidFill>
              <a:srgbClr val="C6BDDA"/>
            </a:solidFill>
            <a:prstDash val="solid"/>
          </a:ln>
        </p:spPr>
        <p:txBody>
          <a:bodyPr/>
          <a:lstStyle/>
          <a:p>
            <a:endParaRPr lang="en-IN"/>
          </a:p>
        </p:txBody>
      </p:sp>
      <p:sp>
        <p:nvSpPr>
          <p:cNvPr id="11" name="Text 8"/>
          <p:cNvSpPr/>
          <p:nvPr/>
        </p:nvSpPr>
        <p:spPr>
          <a:xfrm>
            <a:off x="5860018" y="2780824"/>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Assistive Devices</a:t>
            </a:r>
            <a:endParaRPr lang="en-US" sz="2187" dirty="0"/>
          </a:p>
        </p:txBody>
      </p:sp>
      <p:sp>
        <p:nvSpPr>
          <p:cNvPr id="12" name="Text 9"/>
          <p:cNvSpPr/>
          <p:nvPr/>
        </p:nvSpPr>
        <p:spPr>
          <a:xfrm>
            <a:off x="5860018" y="3261241"/>
            <a:ext cx="2910483" cy="284321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These systems have transformative applications in assistive devices for individuals with visual impairments, contributing to increased mobility, independence, and safety during indoor navigation.</a:t>
            </a:r>
            <a:endParaRPr lang="en-US" sz="1750" dirty="0"/>
          </a:p>
        </p:txBody>
      </p:sp>
      <p:sp>
        <p:nvSpPr>
          <p:cNvPr id="13" name="Shape 10"/>
          <p:cNvSpPr/>
          <p:nvPr/>
        </p:nvSpPr>
        <p:spPr>
          <a:xfrm>
            <a:off x="9222462" y="2551033"/>
            <a:ext cx="3370064" cy="4849416"/>
          </a:xfrm>
          <a:prstGeom prst="roundRect">
            <a:avLst>
              <a:gd name="adj" fmla="val 2967"/>
            </a:avLst>
          </a:prstGeom>
          <a:solidFill>
            <a:srgbClr val="E0D7F4"/>
          </a:solidFill>
          <a:ln w="7620">
            <a:solidFill>
              <a:srgbClr val="C6BDDA"/>
            </a:solidFill>
            <a:prstDash val="solid"/>
          </a:ln>
        </p:spPr>
        <p:txBody>
          <a:bodyPr/>
          <a:lstStyle/>
          <a:p>
            <a:endParaRPr lang="en-IN"/>
          </a:p>
        </p:txBody>
      </p:sp>
      <p:sp>
        <p:nvSpPr>
          <p:cNvPr id="14" name="Text 11"/>
          <p:cNvSpPr/>
          <p:nvPr/>
        </p:nvSpPr>
        <p:spPr>
          <a:xfrm>
            <a:off x="9452253" y="2780824"/>
            <a:ext cx="2910483" cy="694373"/>
          </a:xfrm>
          <a:prstGeom prst="rect">
            <a:avLst/>
          </a:prstGeom>
          <a:noFill/>
          <a:ln/>
        </p:spPr>
        <p:txBody>
          <a:bodyPr wrap="squar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Unmanned Aerial Vehicles (UAVs)</a:t>
            </a:r>
            <a:endParaRPr lang="en-US" sz="2187" dirty="0"/>
          </a:p>
        </p:txBody>
      </p:sp>
      <p:sp>
        <p:nvSpPr>
          <p:cNvPr id="15" name="Text 12"/>
          <p:cNvSpPr/>
          <p:nvPr/>
        </p:nvSpPr>
        <p:spPr>
          <a:xfrm>
            <a:off x="9452253" y="3608427"/>
            <a:ext cx="2910483" cy="284321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In the realm of UAVs, AI-powered obstacle avoidance ensures safe and efficient flight operations in indoor environments, opening possibilities for applications in surveillance, inspection, and security.</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a:p>
        </p:txBody>
      </p:sp>
      <p:sp>
        <p:nvSpPr>
          <p:cNvPr id="3" name="Shape 1"/>
          <p:cNvSpPr/>
          <p:nvPr/>
        </p:nvSpPr>
        <p:spPr>
          <a:xfrm>
            <a:off x="0" y="0"/>
            <a:ext cx="14630400" cy="8229600"/>
          </a:xfrm>
          <a:prstGeom prst="rect">
            <a:avLst/>
          </a:prstGeom>
          <a:solidFill>
            <a:srgbClr val="FDFAF7"/>
          </a:solidFill>
          <a:ln/>
        </p:spPr>
        <p:txBody>
          <a:bodyPr/>
          <a:lstStyle/>
          <a:p>
            <a:endParaRPr lang="en-IN"/>
          </a:p>
        </p:txBody>
      </p:sp>
      <p:sp>
        <p:nvSpPr>
          <p:cNvPr id="4" name="Text 2"/>
          <p:cNvSpPr/>
          <p:nvPr/>
        </p:nvSpPr>
        <p:spPr>
          <a:xfrm>
            <a:off x="2037993" y="701993"/>
            <a:ext cx="10554414" cy="1388745"/>
          </a:xfrm>
          <a:prstGeom prst="rect">
            <a:avLst/>
          </a:prstGeom>
          <a:noFill/>
          <a:ln/>
        </p:spPr>
        <p:txBody>
          <a:bodyPr wrap="squar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Future Developments and Potential Advancements in the Field</a:t>
            </a:r>
            <a:endParaRPr lang="en-US" sz="4374" dirty="0"/>
          </a:p>
        </p:txBody>
      </p:sp>
      <p:sp>
        <p:nvSpPr>
          <p:cNvPr id="5" name="Text 3"/>
          <p:cNvSpPr/>
          <p:nvPr/>
        </p:nvSpPr>
        <p:spPr>
          <a:xfrm>
            <a:off x="2037993" y="2646164"/>
            <a:ext cx="5110520" cy="666512"/>
          </a:xfrm>
          <a:prstGeom prst="rect">
            <a:avLst/>
          </a:prstGeom>
          <a:noFill/>
          <a:ln/>
        </p:spPr>
        <p:txBody>
          <a:bodyPr wrap="none" rtlCol="0" anchor="t"/>
          <a:lstStyle/>
          <a:p>
            <a:pPr marL="0" indent="0" algn="ctr">
              <a:lnSpc>
                <a:spcPts val="5249"/>
              </a:lnSpc>
              <a:buNone/>
            </a:pPr>
            <a:r>
              <a:rPr lang="en-US" sz="5249" b="1" kern="0" spc="-157" dirty="0">
                <a:solidFill>
                  <a:srgbClr val="272525"/>
                </a:solidFill>
                <a:latin typeface="p22-mackinac-pro" pitchFamily="34" charset="0"/>
                <a:ea typeface="p22-mackinac-pro" pitchFamily="34" charset="-122"/>
                <a:cs typeface="p22-mackinac-pro" pitchFamily="34" charset="-120"/>
              </a:rPr>
              <a:t>1</a:t>
            </a:r>
            <a:endParaRPr lang="en-US" sz="5249" dirty="0"/>
          </a:p>
        </p:txBody>
      </p:sp>
      <p:sp>
        <p:nvSpPr>
          <p:cNvPr id="6" name="Text 4"/>
          <p:cNvSpPr/>
          <p:nvPr/>
        </p:nvSpPr>
        <p:spPr>
          <a:xfrm>
            <a:off x="2264450" y="3590330"/>
            <a:ext cx="4657606" cy="347186"/>
          </a:xfrm>
          <a:prstGeom prst="rect">
            <a:avLst/>
          </a:prstGeom>
          <a:noFill/>
          <a:ln/>
        </p:spPr>
        <p:txBody>
          <a:bodyPr wrap="none" rtlCol="0" anchor="t"/>
          <a:lstStyle/>
          <a:p>
            <a:pPr marL="0" indent="0" algn="ctr">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Enhanced Multi-Sensory Integration</a:t>
            </a:r>
            <a:endParaRPr lang="en-US" sz="2187" dirty="0"/>
          </a:p>
        </p:txBody>
      </p:sp>
      <p:sp>
        <p:nvSpPr>
          <p:cNvPr id="7" name="Text 5"/>
          <p:cNvSpPr/>
          <p:nvPr/>
        </p:nvSpPr>
        <p:spPr>
          <a:xfrm>
            <a:off x="2037993" y="4070747"/>
            <a:ext cx="5110520" cy="1421606"/>
          </a:xfrm>
          <a:prstGeom prst="rect">
            <a:avLst/>
          </a:prstGeom>
          <a:noFill/>
          <a:ln/>
        </p:spPr>
        <p:txBody>
          <a:bodyPr wrap="square" rtlCol="0" anchor="t"/>
          <a:lstStyle/>
          <a:p>
            <a:pPr marL="0" indent="0" algn="ctr">
              <a:lnSpc>
                <a:spcPts val="2799"/>
              </a:lnSpc>
              <a:buNone/>
            </a:pPr>
            <a:r>
              <a:rPr lang="en-US" sz="1750" dirty="0">
                <a:solidFill>
                  <a:srgbClr val="272525"/>
                </a:solidFill>
                <a:latin typeface="Eudoxus Sans" pitchFamily="34" charset="0"/>
                <a:ea typeface="Eudoxus Sans" pitchFamily="34" charset="-122"/>
                <a:cs typeface="Eudoxus Sans" pitchFamily="34" charset="-120"/>
              </a:rPr>
              <a:t>Integrating a wider array of sensory inputs, including thermal imaging and radar technologies, to further enhance obstacle detection and spatial awareness.</a:t>
            </a:r>
            <a:endParaRPr lang="en-US" sz="1750" dirty="0"/>
          </a:p>
        </p:txBody>
      </p:sp>
      <p:sp>
        <p:nvSpPr>
          <p:cNvPr id="8" name="Text 6"/>
          <p:cNvSpPr/>
          <p:nvPr/>
        </p:nvSpPr>
        <p:spPr>
          <a:xfrm>
            <a:off x="7481768" y="2646164"/>
            <a:ext cx="5110639" cy="666512"/>
          </a:xfrm>
          <a:prstGeom prst="rect">
            <a:avLst/>
          </a:prstGeom>
          <a:noFill/>
          <a:ln/>
        </p:spPr>
        <p:txBody>
          <a:bodyPr wrap="none" rtlCol="0" anchor="t"/>
          <a:lstStyle/>
          <a:p>
            <a:pPr marL="0" indent="0" algn="ctr">
              <a:lnSpc>
                <a:spcPts val="5249"/>
              </a:lnSpc>
              <a:buNone/>
            </a:pPr>
            <a:r>
              <a:rPr lang="en-US" sz="5249" b="1" kern="0" spc="-157" dirty="0">
                <a:solidFill>
                  <a:srgbClr val="272525"/>
                </a:solidFill>
                <a:latin typeface="p22-mackinac-pro" pitchFamily="34" charset="0"/>
                <a:ea typeface="p22-mackinac-pro" pitchFamily="34" charset="-122"/>
                <a:cs typeface="p22-mackinac-pro" pitchFamily="34" charset="-120"/>
              </a:rPr>
              <a:t>2</a:t>
            </a:r>
            <a:endParaRPr lang="en-US" sz="5249" dirty="0"/>
          </a:p>
        </p:txBody>
      </p:sp>
      <p:sp>
        <p:nvSpPr>
          <p:cNvPr id="9" name="Text 7"/>
          <p:cNvSpPr/>
          <p:nvPr/>
        </p:nvSpPr>
        <p:spPr>
          <a:xfrm>
            <a:off x="8515707" y="3590330"/>
            <a:ext cx="3042761" cy="347186"/>
          </a:xfrm>
          <a:prstGeom prst="rect">
            <a:avLst/>
          </a:prstGeom>
          <a:noFill/>
          <a:ln/>
        </p:spPr>
        <p:txBody>
          <a:bodyPr wrap="none" rtlCol="0" anchor="t"/>
          <a:lstStyle/>
          <a:p>
            <a:pPr marL="0" indent="0" algn="ctr">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Behavioral Adaptability</a:t>
            </a:r>
            <a:endParaRPr lang="en-US" sz="2187" dirty="0"/>
          </a:p>
        </p:txBody>
      </p:sp>
      <p:sp>
        <p:nvSpPr>
          <p:cNvPr id="10" name="Text 8"/>
          <p:cNvSpPr/>
          <p:nvPr/>
        </p:nvSpPr>
        <p:spPr>
          <a:xfrm>
            <a:off x="7481768" y="4070747"/>
            <a:ext cx="5110639" cy="1421606"/>
          </a:xfrm>
          <a:prstGeom prst="rect">
            <a:avLst/>
          </a:prstGeom>
          <a:noFill/>
          <a:ln/>
        </p:spPr>
        <p:txBody>
          <a:bodyPr wrap="square" rtlCol="0" anchor="t"/>
          <a:lstStyle/>
          <a:p>
            <a:pPr marL="0" indent="0" algn="ctr">
              <a:lnSpc>
                <a:spcPts val="2799"/>
              </a:lnSpc>
              <a:buNone/>
            </a:pPr>
            <a:r>
              <a:rPr lang="en-US" sz="1750" dirty="0">
                <a:solidFill>
                  <a:srgbClr val="272525"/>
                </a:solidFill>
                <a:latin typeface="Eudoxus Sans" pitchFamily="34" charset="0"/>
                <a:ea typeface="Eudoxus Sans" pitchFamily="34" charset="-122"/>
                <a:cs typeface="Eudoxus Sans" pitchFamily="34" charset="-120"/>
              </a:rPr>
              <a:t>Advancing AI algorithms to exhibit adaptive behaviors, enabling them to learn, anticipate, and effectively respond to evolving indoor obstacle scenarios.</a:t>
            </a:r>
            <a:endParaRPr lang="en-US" sz="1750" dirty="0"/>
          </a:p>
        </p:txBody>
      </p:sp>
      <p:sp>
        <p:nvSpPr>
          <p:cNvPr id="11" name="Text 9"/>
          <p:cNvSpPr/>
          <p:nvPr/>
        </p:nvSpPr>
        <p:spPr>
          <a:xfrm>
            <a:off x="8214241" y="5625584"/>
            <a:ext cx="3645575" cy="347186"/>
          </a:xfrm>
          <a:prstGeom prst="rect">
            <a:avLst/>
          </a:prstGeom>
          <a:noFill/>
          <a:ln/>
        </p:spPr>
        <p:txBody>
          <a:bodyPr wrap="none" rtlCol="0" anchor="t"/>
          <a:lstStyle/>
          <a:p>
            <a:pPr marL="0" indent="0" algn="ctr">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Human-Robot Collaboration</a:t>
            </a:r>
            <a:endParaRPr lang="en-US" sz="2187" dirty="0"/>
          </a:p>
        </p:txBody>
      </p:sp>
      <p:sp>
        <p:nvSpPr>
          <p:cNvPr id="12" name="Text 10"/>
          <p:cNvSpPr/>
          <p:nvPr/>
        </p:nvSpPr>
        <p:spPr>
          <a:xfrm>
            <a:off x="7481768" y="6106001"/>
            <a:ext cx="5110639" cy="1421606"/>
          </a:xfrm>
          <a:prstGeom prst="rect">
            <a:avLst/>
          </a:prstGeom>
          <a:noFill/>
          <a:ln/>
        </p:spPr>
        <p:txBody>
          <a:bodyPr wrap="square" rtlCol="0" anchor="t"/>
          <a:lstStyle/>
          <a:p>
            <a:pPr marL="0" indent="0" algn="ctr">
              <a:lnSpc>
                <a:spcPts val="2799"/>
              </a:lnSpc>
              <a:buNone/>
            </a:pPr>
            <a:r>
              <a:rPr lang="en-US" sz="1750" dirty="0">
                <a:solidFill>
                  <a:srgbClr val="272525"/>
                </a:solidFill>
                <a:latin typeface="Eudoxus Sans" pitchFamily="34" charset="0"/>
                <a:ea typeface="Eudoxus Sans" pitchFamily="34" charset="-122"/>
                <a:cs typeface="Eudoxus Sans" pitchFamily="34" charset="-120"/>
              </a:rPr>
              <a:t>Developing seamless human-robot interaction models that leverage AI-powered obstacle avoidance, facilitating safe and cooperative indoor navigation in shared environments.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IN"/>
          </a:p>
        </p:txBody>
      </p:sp>
      <p:sp>
        <p:nvSpPr>
          <p:cNvPr id="3" name="Shape 1"/>
          <p:cNvSpPr/>
          <p:nvPr/>
        </p:nvSpPr>
        <p:spPr>
          <a:xfrm>
            <a:off x="0" y="0"/>
            <a:ext cx="14630400" cy="8229600"/>
          </a:xfrm>
          <a:prstGeom prst="rect">
            <a:avLst/>
          </a:prstGeom>
          <a:solidFill>
            <a:srgbClr val="FDFAF7"/>
          </a:solidFill>
          <a:ln/>
        </p:spPr>
        <p:txBody>
          <a:bodyPr/>
          <a:lstStyle/>
          <a:p>
            <a:endParaRPr lang="en-IN"/>
          </a:p>
        </p:txBody>
      </p:sp>
      <p:sp>
        <p:nvSpPr>
          <p:cNvPr id="4" name="Text 2"/>
          <p:cNvSpPr/>
          <p:nvPr/>
        </p:nvSpPr>
        <p:spPr>
          <a:xfrm>
            <a:off x="2037993" y="1348978"/>
            <a:ext cx="10554414" cy="1388745"/>
          </a:xfrm>
          <a:prstGeom prst="rect">
            <a:avLst/>
          </a:prstGeom>
          <a:noFill/>
          <a:ln/>
        </p:spPr>
        <p:txBody>
          <a:bodyPr wrap="squar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Overview of AI-Powered Obstacle Avoidance</a:t>
            </a:r>
            <a:endParaRPr lang="en-US" sz="4374" dirty="0"/>
          </a:p>
        </p:txBody>
      </p:sp>
      <p:sp>
        <p:nvSpPr>
          <p:cNvPr id="5" name="Text 3"/>
          <p:cNvSpPr/>
          <p:nvPr/>
        </p:nvSpPr>
        <p:spPr>
          <a:xfrm>
            <a:off x="2037993" y="3182064"/>
            <a:ext cx="10554414" cy="1421606"/>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In this presentation, we have explored the fascinating world of AI-powered obstacle avoidance. We have discussed the key components of an AI-powered obstacle avoidance system, the training and data collection process for AI algorithms, real-world applications, challenges, limitations, and future developments in the field.</a:t>
            </a:r>
            <a:endParaRPr lang="en-US" sz="1750" dirty="0"/>
          </a:p>
        </p:txBody>
      </p:sp>
      <p:sp>
        <p:nvSpPr>
          <p:cNvPr id="6" name="Text 4"/>
          <p:cNvSpPr/>
          <p:nvPr/>
        </p:nvSpPr>
        <p:spPr>
          <a:xfrm>
            <a:off x="2037993" y="4853583"/>
            <a:ext cx="10554414" cy="1421606"/>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By leveraging the power of AI, we can revolutionize the way we navigate through complex environments and ensure safer and more efficient operations. AI-powered obstacle avoidance opens up possibilities for various industries, including robotics, autonomous vehicles, drones, and more.</a:t>
            </a:r>
            <a:endParaRPr lang="en-US" sz="1750" dirty="0"/>
          </a:p>
        </p:txBody>
      </p:sp>
      <p:sp>
        <p:nvSpPr>
          <p:cNvPr id="7" name="Text 5"/>
          <p:cNvSpPr/>
          <p:nvPr/>
        </p:nvSpPr>
        <p:spPr>
          <a:xfrm>
            <a:off x="2037993" y="6525101"/>
            <a:ext cx="10554414" cy="355402"/>
          </a:xfrm>
          <a:prstGeom prst="rect">
            <a:avLst/>
          </a:prstGeom>
          <a:noFill/>
          <a:ln/>
        </p:spPr>
        <p:txBody>
          <a:bodyPr wrap="non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Thank you for joining us on this journey into the exciting realm of AI-powered obstacle avoidance!</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ED542F-4D3C-6FFC-1410-930FBA7A2F48}"/>
              </a:ext>
            </a:extLst>
          </p:cNvPr>
          <p:cNvPicPr>
            <a:picLocks noChangeAspect="1"/>
          </p:cNvPicPr>
          <p:nvPr/>
        </p:nvPicPr>
        <p:blipFill rotWithShape="1">
          <a:blip r:embed="rId2">
            <a:extLst>
              <a:ext uri="{28A0092B-C50C-407E-A947-70E740481C1C}">
                <a14:useLocalDpi xmlns:a14="http://schemas.microsoft.com/office/drawing/2010/main" val="0"/>
              </a:ext>
            </a:extLst>
          </a:blip>
          <a:srcRect t="4268" b="4268"/>
          <a:stretch/>
        </p:blipFill>
        <p:spPr>
          <a:xfrm>
            <a:off x="0" y="0"/>
            <a:ext cx="14630395" cy="8229598"/>
          </a:xfrm>
          <a:prstGeom prst="rect">
            <a:avLst/>
          </a:prstGeom>
        </p:spPr>
      </p:pic>
      <p:sp>
        <p:nvSpPr>
          <p:cNvPr id="5" name="Freeform: Shape 4">
            <a:extLst>
              <a:ext uri="{FF2B5EF4-FFF2-40B4-BE49-F238E27FC236}">
                <a16:creationId xmlns:a16="http://schemas.microsoft.com/office/drawing/2014/main" id="{4C6804C2-CC74-1E97-9A19-4213516F74A1}"/>
              </a:ext>
            </a:extLst>
          </p:cNvPr>
          <p:cNvSpPr/>
          <p:nvPr/>
        </p:nvSpPr>
        <p:spPr>
          <a:xfrm>
            <a:off x="2" y="3"/>
            <a:ext cx="14630398" cy="8229599"/>
          </a:xfrm>
          <a:custGeom>
            <a:avLst/>
            <a:gdLst>
              <a:gd name="connsiteX0" fmla="*/ 3889766 w 12191998"/>
              <a:gd name="connsiteY0" fmla="*/ 4332726 h 6857999"/>
              <a:gd name="connsiteX1" fmla="*/ 3713212 w 12191998"/>
              <a:gd name="connsiteY1" fmla="*/ 4399981 h 6857999"/>
              <a:gd name="connsiteX2" fmla="*/ 2995259 w 12191998"/>
              <a:gd name="connsiteY2" fmla="*/ 5077810 h 6857999"/>
              <a:gd name="connsiteX3" fmla="*/ 2985228 w 12191998"/>
              <a:gd name="connsiteY3" fmla="*/ 5426765 h 6857999"/>
              <a:gd name="connsiteX4" fmla="*/ 3663056 w 12191998"/>
              <a:gd name="connsiteY4" fmla="*/ 6144718 h 6857999"/>
              <a:gd name="connsiteX5" fmla="*/ 4012012 w 12191998"/>
              <a:gd name="connsiteY5" fmla="*/ 6154749 h 6857999"/>
              <a:gd name="connsiteX6" fmla="*/ 4729964 w 12191998"/>
              <a:gd name="connsiteY6" fmla="*/ 5476921 h 6857999"/>
              <a:gd name="connsiteX7" fmla="*/ 4739995 w 12191998"/>
              <a:gd name="connsiteY7" fmla="*/ 5127965 h 6857999"/>
              <a:gd name="connsiteX8" fmla="*/ 4062167 w 12191998"/>
              <a:gd name="connsiteY8" fmla="*/ 4410012 h 6857999"/>
              <a:gd name="connsiteX9" fmla="*/ 3889766 w 12191998"/>
              <a:gd name="connsiteY9" fmla="*/ 4332726 h 6857999"/>
              <a:gd name="connsiteX10" fmla="*/ 9119983 w 12191998"/>
              <a:gd name="connsiteY10" fmla="*/ 4023037 h 6857999"/>
              <a:gd name="connsiteX11" fmla="*/ 8430032 w 12191998"/>
              <a:gd name="connsiteY11" fmla="*/ 4712988 h 6857999"/>
              <a:gd name="connsiteX12" fmla="*/ 9119983 w 12191998"/>
              <a:gd name="connsiteY12" fmla="*/ 5402939 h 6857999"/>
              <a:gd name="connsiteX13" fmla="*/ 9809934 w 12191998"/>
              <a:gd name="connsiteY13" fmla="*/ 4712988 h 6857999"/>
              <a:gd name="connsiteX14" fmla="*/ 9119983 w 12191998"/>
              <a:gd name="connsiteY14" fmla="*/ 4023037 h 6857999"/>
              <a:gd name="connsiteX15" fmla="*/ 977011 w 12191998"/>
              <a:gd name="connsiteY15" fmla="*/ 3515847 h 6857999"/>
              <a:gd name="connsiteX16" fmla="*/ 775875 w 12191998"/>
              <a:gd name="connsiteY16" fmla="*/ 3592465 h 6857999"/>
              <a:gd name="connsiteX17" fmla="*/ 764447 w 12191998"/>
              <a:gd name="connsiteY17" fmla="*/ 3990003 h 6857999"/>
              <a:gd name="connsiteX18" fmla="*/ 2829107 w 12191998"/>
              <a:gd name="connsiteY18" fmla="*/ 6176881 h 6857999"/>
              <a:gd name="connsiteX19" fmla="*/ 3226645 w 12191998"/>
              <a:gd name="connsiteY19" fmla="*/ 6188309 h 6857999"/>
              <a:gd name="connsiteX20" fmla="*/ 3238073 w 12191998"/>
              <a:gd name="connsiteY20" fmla="*/ 5790771 h 6857999"/>
              <a:gd name="connsiteX21" fmla="*/ 1173413 w 12191998"/>
              <a:gd name="connsiteY21" fmla="*/ 3603893 h 6857999"/>
              <a:gd name="connsiteX22" fmla="*/ 977011 w 12191998"/>
              <a:gd name="connsiteY22" fmla="*/ 3515847 h 6857999"/>
              <a:gd name="connsiteX23" fmla="*/ 2842920 w 12191998"/>
              <a:gd name="connsiteY23" fmla="*/ 3206832 h 6857999"/>
              <a:gd name="connsiteX24" fmla="*/ 2666365 w 12191998"/>
              <a:gd name="connsiteY24" fmla="*/ 3274088 h 6857999"/>
              <a:gd name="connsiteX25" fmla="*/ 1948412 w 12191998"/>
              <a:gd name="connsiteY25" fmla="*/ 3951915 h 6857999"/>
              <a:gd name="connsiteX26" fmla="*/ 1938380 w 12191998"/>
              <a:gd name="connsiteY26" fmla="*/ 4300871 h 6857999"/>
              <a:gd name="connsiteX27" fmla="*/ 2616209 w 12191998"/>
              <a:gd name="connsiteY27" fmla="*/ 5018824 h 6857999"/>
              <a:gd name="connsiteX28" fmla="*/ 2965165 w 12191998"/>
              <a:gd name="connsiteY28" fmla="*/ 5028855 h 6857999"/>
              <a:gd name="connsiteX29" fmla="*/ 3683117 w 12191998"/>
              <a:gd name="connsiteY29" fmla="*/ 4351027 h 6857999"/>
              <a:gd name="connsiteX30" fmla="*/ 3693149 w 12191998"/>
              <a:gd name="connsiteY30" fmla="*/ 4002071 h 6857999"/>
              <a:gd name="connsiteX31" fmla="*/ 3015321 w 12191998"/>
              <a:gd name="connsiteY31" fmla="*/ 3284119 h 6857999"/>
              <a:gd name="connsiteX32" fmla="*/ 2842920 w 12191998"/>
              <a:gd name="connsiteY32" fmla="*/ 3206832 h 6857999"/>
              <a:gd name="connsiteX33" fmla="*/ 10144386 w 12191998"/>
              <a:gd name="connsiteY33" fmla="*/ 2563408 h 6857999"/>
              <a:gd name="connsiteX34" fmla="*/ 9967831 w 12191998"/>
              <a:gd name="connsiteY34" fmla="*/ 2630663 h 6857999"/>
              <a:gd name="connsiteX35" fmla="*/ 9249878 w 12191998"/>
              <a:gd name="connsiteY35" fmla="*/ 3308491 h 6857999"/>
              <a:gd name="connsiteX36" fmla="*/ 9239847 w 12191998"/>
              <a:gd name="connsiteY36" fmla="*/ 3657447 h 6857999"/>
              <a:gd name="connsiteX37" fmla="*/ 9917675 w 12191998"/>
              <a:gd name="connsiteY37" fmla="*/ 4375400 h 6857999"/>
              <a:gd name="connsiteX38" fmla="*/ 10266631 w 12191998"/>
              <a:gd name="connsiteY38" fmla="*/ 4385431 h 6857999"/>
              <a:gd name="connsiteX39" fmla="*/ 10984584 w 12191998"/>
              <a:gd name="connsiteY39" fmla="*/ 3707603 h 6857999"/>
              <a:gd name="connsiteX40" fmla="*/ 10994615 w 12191998"/>
              <a:gd name="connsiteY40" fmla="*/ 3358647 h 6857999"/>
              <a:gd name="connsiteX41" fmla="*/ 10316787 w 12191998"/>
              <a:gd name="connsiteY41" fmla="*/ 2640695 h 6857999"/>
              <a:gd name="connsiteX42" fmla="*/ 10144386 w 12191998"/>
              <a:gd name="connsiteY42" fmla="*/ 2563408 h 6857999"/>
              <a:gd name="connsiteX43" fmla="*/ 1796073 w 12191998"/>
              <a:gd name="connsiteY43" fmla="*/ 2080938 h 6857999"/>
              <a:gd name="connsiteX44" fmla="*/ 1619518 w 12191998"/>
              <a:gd name="connsiteY44" fmla="*/ 2148194 h 6857999"/>
              <a:gd name="connsiteX45" fmla="*/ 901565 w 12191998"/>
              <a:gd name="connsiteY45" fmla="*/ 2826022 h 6857999"/>
              <a:gd name="connsiteX46" fmla="*/ 891534 w 12191998"/>
              <a:gd name="connsiteY46" fmla="*/ 3174978 h 6857999"/>
              <a:gd name="connsiteX47" fmla="*/ 1569362 w 12191998"/>
              <a:gd name="connsiteY47" fmla="*/ 3892930 h 6857999"/>
              <a:gd name="connsiteX48" fmla="*/ 1918318 w 12191998"/>
              <a:gd name="connsiteY48" fmla="*/ 3902961 h 6857999"/>
              <a:gd name="connsiteX49" fmla="*/ 2636271 w 12191998"/>
              <a:gd name="connsiteY49" fmla="*/ 3225133 h 6857999"/>
              <a:gd name="connsiteX50" fmla="*/ 2646302 w 12191998"/>
              <a:gd name="connsiteY50" fmla="*/ 2876178 h 6857999"/>
              <a:gd name="connsiteX51" fmla="*/ 1968473 w 12191998"/>
              <a:gd name="connsiteY51" fmla="*/ 2158226 h 6857999"/>
              <a:gd name="connsiteX52" fmla="*/ 1796073 w 12191998"/>
              <a:gd name="connsiteY52" fmla="*/ 2080938 h 6857999"/>
              <a:gd name="connsiteX53" fmla="*/ 9097539 w 12191998"/>
              <a:gd name="connsiteY53" fmla="*/ 1437514 h 6857999"/>
              <a:gd name="connsiteX54" fmla="*/ 8920984 w 12191998"/>
              <a:gd name="connsiteY54" fmla="*/ 1504769 h 6857999"/>
              <a:gd name="connsiteX55" fmla="*/ 8203031 w 12191998"/>
              <a:gd name="connsiteY55" fmla="*/ 2182597 h 6857999"/>
              <a:gd name="connsiteX56" fmla="*/ 8193000 w 12191998"/>
              <a:gd name="connsiteY56" fmla="*/ 2531554 h 6857999"/>
              <a:gd name="connsiteX57" fmla="*/ 8870828 w 12191998"/>
              <a:gd name="connsiteY57" fmla="*/ 3249506 h 6857999"/>
              <a:gd name="connsiteX58" fmla="*/ 9219784 w 12191998"/>
              <a:gd name="connsiteY58" fmla="*/ 3259538 h 6857999"/>
              <a:gd name="connsiteX59" fmla="*/ 9937737 w 12191998"/>
              <a:gd name="connsiteY59" fmla="*/ 2581709 h 6857999"/>
              <a:gd name="connsiteX60" fmla="*/ 9947768 w 12191998"/>
              <a:gd name="connsiteY60" fmla="*/ 2232753 h 6857999"/>
              <a:gd name="connsiteX61" fmla="*/ 9269940 w 12191998"/>
              <a:gd name="connsiteY61" fmla="*/ 1514801 h 6857999"/>
              <a:gd name="connsiteX62" fmla="*/ 9097539 w 12191998"/>
              <a:gd name="connsiteY62" fmla="*/ 1437514 h 6857999"/>
              <a:gd name="connsiteX63" fmla="*/ 2815765 w 12191998"/>
              <a:gd name="connsiteY63" fmla="*/ 1161777 h 6857999"/>
              <a:gd name="connsiteX64" fmla="*/ 2125814 w 12191998"/>
              <a:gd name="connsiteY64" fmla="*/ 1851728 h 6857999"/>
              <a:gd name="connsiteX65" fmla="*/ 2815765 w 12191998"/>
              <a:gd name="connsiteY65" fmla="*/ 2541680 h 6857999"/>
              <a:gd name="connsiteX66" fmla="*/ 3505717 w 12191998"/>
              <a:gd name="connsiteY66" fmla="*/ 1851728 h 6857999"/>
              <a:gd name="connsiteX67" fmla="*/ 2815765 w 12191998"/>
              <a:gd name="connsiteY67" fmla="*/ 1161777 h 6857999"/>
              <a:gd name="connsiteX68" fmla="*/ 6161593 w 12191998"/>
              <a:gd name="connsiteY68" fmla="*/ 746301 h 6857999"/>
              <a:gd name="connsiteX69" fmla="*/ 5673303 w 12191998"/>
              <a:gd name="connsiteY69" fmla="*/ 932305 h 6857999"/>
              <a:gd name="connsiteX70" fmla="*/ 3687696 w 12191998"/>
              <a:gd name="connsiteY70" fmla="*/ 2806943 h 6857999"/>
              <a:gd name="connsiteX71" fmla="*/ 3659953 w 12191998"/>
              <a:gd name="connsiteY71" fmla="*/ 3772032 h 6857999"/>
              <a:gd name="connsiteX72" fmla="*/ 5534590 w 12191998"/>
              <a:gd name="connsiteY72" fmla="*/ 5757639 h 6857999"/>
              <a:gd name="connsiteX73" fmla="*/ 6499679 w 12191998"/>
              <a:gd name="connsiteY73" fmla="*/ 5785382 h 6857999"/>
              <a:gd name="connsiteX74" fmla="*/ 8485286 w 12191998"/>
              <a:gd name="connsiteY74" fmla="*/ 3910745 h 6857999"/>
              <a:gd name="connsiteX75" fmla="*/ 8513029 w 12191998"/>
              <a:gd name="connsiteY75" fmla="*/ 2945656 h 6857999"/>
              <a:gd name="connsiteX76" fmla="*/ 6638392 w 12191998"/>
              <a:gd name="connsiteY76" fmla="*/ 960049 h 6857999"/>
              <a:gd name="connsiteX77" fmla="*/ 6161593 w 12191998"/>
              <a:gd name="connsiteY77" fmla="*/ 746301 h 6857999"/>
              <a:gd name="connsiteX78" fmla="*/ 8892480 w 12191998"/>
              <a:gd name="connsiteY78" fmla="*/ 325848 h 6857999"/>
              <a:gd name="connsiteX79" fmla="*/ 8691344 w 12191998"/>
              <a:gd name="connsiteY79" fmla="*/ 402467 h 6857999"/>
              <a:gd name="connsiteX80" fmla="*/ 8679916 w 12191998"/>
              <a:gd name="connsiteY80" fmla="*/ 800005 h 6857999"/>
              <a:gd name="connsiteX81" fmla="*/ 10744575 w 12191998"/>
              <a:gd name="connsiteY81" fmla="*/ 2986883 h 6857999"/>
              <a:gd name="connsiteX82" fmla="*/ 11142113 w 12191998"/>
              <a:gd name="connsiteY82" fmla="*/ 2998311 h 6857999"/>
              <a:gd name="connsiteX83" fmla="*/ 11153541 w 12191998"/>
              <a:gd name="connsiteY83" fmla="*/ 2600773 h 6857999"/>
              <a:gd name="connsiteX84" fmla="*/ 9088882 w 12191998"/>
              <a:gd name="connsiteY84" fmla="*/ 413895 h 6857999"/>
              <a:gd name="connsiteX85" fmla="*/ 8892480 w 12191998"/>
              <a:gd name="connsiteY85" fmla="*/ 325848 h 6857999"/>
              <a:gd name="connsiteX86" fmla="*/ 8050693 w 12191998"/>
              <a:gd name="connsiteY86" fmla="*/ 311620 h 6857999"/>
              <a:gd name="connsiteX87" fmla="*/ 7874137 w 12191998"/>
              <a:gd name="connsiteY87" fmla="*/ 378875 h 6857999"/>
              <a:gd name="connsiteX88" fmla="*/ 7156184 w 12191998"/>
              <a:gd name="connsiteY88" fmla="*/ 1056704 h 6857999"/>
              <a:gd name="connsiteX89" fmla="*/ 7146153 w 12191998"/>
              <a:gd name="connsiteY89" fmla="*/ 1405659 h 6857999"/>
              <a:gd name="connsiteX90" fmla="*/ 7823982 w 12191998"/>
              <a:gd name="connsiteY90" fmla="*/ 2123612 h 6857999"/>
              <a:gd name="connsiteX91" fmla="*/ 8172937 w 12191998"/>
              <a:gd name="connsiteY91" fmla="*/ 2133643 h 6857999"/>
              <a:gd name="connsiteX92" fmla="*/ 8890890 w 12191998"/>
              <a:gd name="connsiteY92" fmla="*/ 1455815 h 6857999"/>
              <a:gd name="connsiteX93" fmla="*/ 8900921 w 12191998"/>
              <a:gd name="connsiteY93" fmla="*/ 1106859 h 6857999"/>
              <a:gd name="connsiteX94" fmla="*/ 8223093 w 12191998"/>
              <a:gd name="connsiteY94" fmla="*/ 388906 h 6857999"/>
              <a:gd name="connsiteX95" fmla="*/ 8050693 w 12191998"/>
              <a:gd name="connsiteY95" fmla="*/ 311620 h 6857999"/>
              <a:gd name="connsiteX96" fmla="*/ 0 w 12191998"/>
              <a:gd name="connsiteY96" fmla="*/ 0 h 6857999"/>
              <a:gd name="connsiteX97" fmla="*/ 12191998 w 12191998"/>
              <a:gd name="connsiteY97" fmla="*/ 0 h 6857999"/>
              <a:gd name="connsiteX98" fmla="*/ 12191998 w 12191998"/>
              <a:gd name="connsiteY98" fmla="*/ 6857999 h 6857999"/>
              <a:gd name="connsiteX99" fmla="*/ 0 w 12191998"/>
              <a:gd name="connsiteY9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2191998" h="6857999">
                <a:moveTo>
                  <a:pt x="3889766" y="4332726"/>
                </a:moveTo>
                <a:cubicBezTo>
                  <a:pt x="3826619" y="4330910"/>
                  <a:pt x="3762777" y="4353185"/>
                  <a:pt x="3713212" y="4399981"/>
                </a:cubicBezTo>
                <a:lnTo>
                  <a:pt x="2995259" y="5077810"/>
                </a:lnTo>
                <a:cubicBezTo>
                  <a:pt x="2896128" y="5171401"/>
                  <a:pt x="2891636" y="5327634"/>
                  <a:pt x="2985228" y="5426765"/>
                </a:cubicBezTo>
                <a:lnTo>
                  <a:pt x="3663056" y="6144718"/>
                </a:lnTo>
                <a:cubicBezTo>
                  <a:pt x="3756648" y="6243850"/>
                  <a:pt x="3912880" y="6248341"/>
                  <a:pt x="4012012" y="6154749"/>
                </a:cubicBezTo>
                <a:lnTo>
                  <a:pt x="4729964" y="5476921"/>
                </a:lnTo>
                <a:cubicBezTo>
                  <a:pt x="4829095" y="5383330"/>
                  <a:pt x="4833586" y="5227097"/>
                  <a:pt x="4739995" y="5127965"/>
                </a:cubicBezTo>
                <a:lnTo>
                  <a:pt x="4062167" y="4410012"/>
                </a:lnTo>
                <a:cubicBezTo>
                  <a:pt x="4015372" y="4360446"/>
                  <a:pt x="3952915" y="4334541"/>
                  <a:pt x="3889766" y="4332726"/>
                </a:cubicBezTo>
                <a:close/>
                <a:moveTo>
                  <a:pt x="9119983" y="4023037"/>
                </a:moveTo>
                <a:cubicBezTo>
                  <a:pt x="8738934" y="4023037"/>
                  <a:pt x="8430032" y="4331939"/>
                  <a:pt x="8430032" y="4712988"/>
                </a:cubicBezTo>
                <a:cubicBezTo>
                  <a:pt x="8430032" y="5094037"/>
                  <a:pt x="8738934" y="5402939"/>
                  <a:pt x="9119983" y="5402939"/>
                </a:cubicBezTo>
                <a:cubicBezTo>
                  <a:pt x="9501032" y="5402939"/>
                  <a:pt x="9809934" y="5094037"/>
                  <a:pt x="9809934" y="4712988"/>
                </a:cubicBezTo>
                <a:cubicBezTo>
                  <a:pt x="9809934" y="4331939"/>
                  <a:pt x="9501032" y="4023037"/>
                  <a:pt x="9119983" y="4023037"/>
                </a:cubicBezTo>
                <a:close/>
                <a:moveTo>
                  <a:pt x="977011" y="3515847"/>
                </a:moveTo>
                <a:cubicBezTo>
                  <a:pt x="905070" y="3513778"/>
                  <a:pt x="832341" y="3539155"/>
                  <a:pt x="775875" y="3592465"/>
                </a:cubicBezTo>
                <a:cubicBezTo>
                  <a:pt x="662942" y="3699086"/>
                  <a:pt x="657826" y="3877071"/>
                  <a:pt x="764447" y="3990003"/>
                </a:cubicBezTo>
                <a:lnTo>
                  <a:pt x="2829107" y="6176881"/>
                </a:lnTo>
                <a:cubicBezTo>
                  <a:pt x="2935728" y="6289814"/>
                  <a:pt x="3113712" y="6294930"/>
                  <a:pt x="3226645" y="6188309"/>
                </a:cubicBezTo>
                <a:cubicBezTo>
                  <a:pt x="3339578" y="6081688"/>
                  <a:pt x="3344694" y="5903704"/>
                  <a:pt x="3238073" y="5790771"/>
                </a:cubicBezTo>
                <a:lnTo>
                  <a:pt x="1173413" y="3603893"/>
                </a:lnTo>
                <a:cubicBezTo>
                  <a:pt x="1120102" y="3547427"/>
                  <a:pt x="1048951" y="3517915"/>
                  <a:pt x="977011" y="3515847"/>
                </a:cubicBezTo>
                <a:close/>
                <a:moveTo>
                  <a:pt x="2842920" y="3206832"/>
                </a:moveTo>
                <a:cubicBezTo>
                  <a:pt x="2779772" y="3205017"/>
                  <a:pt x="2715931" y="3227291"/>
                  <a:pt x="2666365" y="3274088"/>
                </a:cubicBezTo>
                <a:lnTo>
                  <a:pt x="1948412" y="3951915"/>
                </a:lnTo>
                <a:cubicBezTo>
                  <a:pt x="1849280" y="4045507"/>
                  <a:pt x="1844789" y="4201740"/>
                  <a:pt x="1938380" y="4300871"/>
                </a:cubicBezTo>
                <a:lnTo>
                  <a:pt x="2616209" y="5018824"/>
                </a:lnTo>
                <a:cubicBezTo>
                  <a:pt x="2709801" y="5117956"/>
                  <a:pt x="2866033" y="5122447"/>
                  <a:pt x="2965165" y="5028855"/>
                </a:cubicBezTo>
                <a:lnTo>
                  <a:pt x="3683117" y="4351027"/>
                </a:lnTo>
                <a:cubicBezTo>
                  <a:pt x="3782250" y="4257436"/>
                  <a:pt x="3786741" y="4101203"/>
                  <a:pt x="3693149" y="4002071"/>
                </a:cubicBezTo>
                <a:lnTo>
                  <a:pt x="3015321" y="3284119"/>
                </a:lnTo>
                <a:cubicBezTo>
                  <a:pt x="2968525" y="3234554"/>
                  <a:pt x="2906069" y="3208648"/>
                  <a:pt x="2842920" y="3206832"/>
                </a:cubicBezTo>
                <a:close/>
                <a:moveTo>
                  <a:pt x="10144386" y="2563408"/>
                </a:moveTo>
                <a:cubicBezTo>
                  <a:pt x="10081238" y="2561593"/>
                  <a:pt x="10017396" y="2583868"/>
                  <a:pt x="9967831" y="2630663"/>
                </a:cubicBezTo>
                <a:lnTo>
                  <a:pt x="9249878" y="3308491"/>
                </a:lnTo>
                <a:cubicBezTo>
                  <a:pt x="9150747" y="3402083"/>
                  <a:pt x="9146255" y="3558316"/>
                  <a:pt x="9239847" y="3657447"/>
                </a:cubicBezTo>
                <a:lnTo>
                  <a:pt x="9917675" y="4375400"/>
                </a:lnTo>
                <a:cubicBezTo>
                  <a:pt x="10011267" y="4474532"/>
                  <a:pt x="10167500" y="4479023"/>
                  <a:pt x="10266631" y="4385431"/>
                </a:cubicBezTo>
                <a:lnTo>
                  <a:pt x="10984584" y="3707603"/>
                </a:lnTo>
                <a:cubicBezTo>
                  <a:pt x="11083715" y="3614011"/>
                  <a:pt x="11088207" y="3457779"/>
                  <a:pt x="10994615" y="3358647"/>
                </a:cubicBezTo>
                <a:lnTo>
                  <a:pt x="10316787" y="2640695"/>
                </a:lnTo>
                <a:cubicBezTo>
                  <a:pt x="10269991" y="2591129"/>
                  <a:pt x="10207535" y="2565223"/>
                  <a:pt x="10144386" y="2563408"/>
                </a:cubicBezTo>
                <a:close/>
                <a:moveTo>
                  <a:pt x="1796073" y="2080938"/>
                </a:moveTo>
                <a:cubicBezTo>
                  <a:pt x="1732925" y="2079123"/>
                  <a:pt x="1669083" y="2101398"/>
                  <a:pt x="1619518" y="2148194"/>
                </a:cubicBezTo>
                <a:lnTo>
                  <a:pt x="901565" y="2826022"/>
                </a:lnTo>
                <a:cubicBezTo>
                  <a:pt x="802433" y="2919614"/>
                  <a:pt x="797942" y="3075847"/>
                  <a:pt x="891534" y="3174978"/>
                </a:cubicBezTo>
                <a:lnTo>
                  <a:pt x="1569362" y="3892930"/>
                </a:lnTo>
                <a:cubicBezTo>
                  <a:pt x="1662953" y="3992061"/>
                  <a:pt x="1819186" y="3996553"/>
                  <a:pt x="1918318" y="3902961"/>
                </a:cubicBezTo>
                <a:lnTo>
                  <a:pt x="2636271" y="3225133"/>
                </a:lnTo>
                <a:cubicBezTo>
                  <a:pt x="2735402" y="3131543"/>
                  <a:pt x="2739894" y="2975310"/>
                  <a:pt x="2646302" y="2876178"/>
                </a:cubicBezTo>
                <a:lnTo>
                  <a:pt x="1968473" y="2158226"/>
                </a:lnTo>
                <a:cubicBezTo>
                  <a:pt x="1921678" y="2108660"/>
                  <a:pt x="1859222" y="2082754"/>
                  <a:pt x="1796073" y="2080938"/>
                </a:cubicBezTo>
                <a:close/>
                <a:moveTo>
                  <a:pt x="9097539" y="1437514"/>
                </a:moveTo>
                <a:cubicBezTo>
                  <a:pt x="9034390" y="1435698"/>
                  <a:pt x="8970549" y="1457974"/>
                  <a:pt x="8920984" y="1504769"/>
                </a:cubicBezTo>
                <a:lnTo>
                  <a:pt x="8203031" y="2182597"/>
                </a:lnTo>
                <a:cubicBezTo>
                  <a:pt x="8103900" y="2276189"/>
                  <a:pt x="8099409" y="2432422"/>
                  <a:pt x="8193000" y="2531554"/>
                </a:cubicBezTo>
                <a:lnTo>
                  <a:pt x="8870828" y="3249506"/>
                </a:lnTo>
                <a:cubicBezTo>
                  <a:pt x="8964420" y="3348638"/>
                  <a:pt x="9120653" y="3353129"/>
                  <a:pt x="9219784" y="3259538"/>
                </a:cubicBezTo>
                <a:lnTo>
                  <a:pt x="9937737" y="2581709"/>
                </a:lnTo>
                <a:cubicBezTo>
                  <a:pt x="10036868" y="2488118"/>
                  <a:pt x="10041360" y="2331885"/>
                  <a:pt x="9947768" y="2232753"/>
                </a:cubicBezTo>
                <a:lnTo>
                  <a:pt x="9269940" y="1514801"/>
                </a:lnTo>
                <a:cubicBezTo>
                  <a:pt x="9223144" y="1465235"/>
                  <a:pt x="9160688" y="1439329"/>
                  <a:pt x="9097539" y="1437514"/>
                </a:cubicBezTo>
                <a:close/>
                <a:moveTo>
                  <a:pt x="2815765" y="1161777"/>
                </a:moveTo>
                <a:cubicBezTo>
                  <a:pt x="2434716" y="1161777"/>
                  <a:pt x="2125814" y="1470679"/>
                  <a:pt x="2125814" y="1851728"/>
                </a:cubicBezTo>
                <a:cubicBezTo>
                  <a:pt x="2125814" y="2232777"/>
                  <a:pt x="2434716" y="2541680"/>
                  <a:pt x="2815765" y="2541680"/>
                </a:cubicBezTo>
                <a:cubicBezTo>
                  <a:pt x="3196814" y="2541680"/>
                  <a:pt x="3505717" y="2232777"/>
                  <a:pt x="3505717" y="1851728"/>
                </a:cubicBezTo>
                <a:cubicBezTo>
                  <a:pt x="3505717" y="1470679"/>
                  <a:pt x="3196814" y="1161777"/>
                  <a:pt x="2815765" y="1161777"/>
                </a:cubicBezTo>
                <a:close/>
                <a:moveTo>
                  <a:pt x="6161593" y="746301"/>
                </a:moveTo>
                <a:cubicBezTo>
                  <a:pt x="5986947" y="741280"/>
                  <a:pt x="5810384" y="802885"/>
                  <a:pt x="5673303" y="932305"/>
                </a:cubicBezTo>
                <a:lnTo>
                  <a:pt x="3687696" y="2806943"/>
                </a:lnTo>
                <a:cubicBezTo>
                  <a:pt x="3413534" y="3065783"/>
                  <a:pt x="3401113" y="3497869"/>
                  <a:pt x="3659953" y="3772032"/>
                </a:cubicBezTo>
                <a:lnTo>
                  <a:pt x="5534590" y="5757639"/>
                </a:lnTo>
                <a:cubicBezTo>
                  <a:pt x="5793430" y="6031802"/>
                  <a:pt x="6225516" y="6044223"/>
                  <a:pt x="6499679" y="5785382"/>
                </a:cubicBezTo>
                <a:lnTo>
                  <a:pt x="8485286" y="3910745"/>
                </a:lnTo>
                <a:cubicBezTo>
                  <a:pt x="8759449" y="3651904"/>
                  <a:pt x="8771870" y="3219818"/>
                  <a:pt x="8513029" y="2945656"/>
                </a:cubicBezTo>
                <a:lnTo>
                  <a:pt x="6638392" y="960049"/>
                </a:lnTo>
                <a:cubicBezTo>
                  <a:pt x="6508972" y="822967"/>
                  <a:pt x="6336240" y="751321"/>
                  <a:pt x="6161593" y="746301"/>
                </a:cubicBezTo>
                <a:close/>
                <a:moveTo>
                  <a:pt x="8892480" y="325848"/>
                </a:moveTo>
                <a:cubicBezTo>
                  <a:pt x="8820539" y="323780"/>
                  <a:pt x="8747810" y="349157"/>
                  <a:pt x="8691344" y="402467"/>
                </a:cubicBezTo>
                <a:cubicBezTo>
                  <a:pt x="8578411" y="509088"/>
                  <a:pt x="8573295" y="687073"/>
                  <a:pt x="8679916" y="800005"/>
                </a:cubicBezTo>
                <a:lnTo>
                  <a:pt x="10744575" y="2986883"/>
                </a:lnTo>
                <a:cubicBezTo>
                  <a:pt x="10851196" y="3099816"/>
                  <a:pt x="11029181" y="3104932"/>
                  <a:pt x="11142113" y="2998311"/>
                </a:cubicBezTo>
                <a:cubicBezTo>
                  <a:pt x="11255046" y="2891690"/>
                  <a:pt x="11260162" y="2713706"/>
                  <a:pt x="11153541" y="2600773"/>
                </a:cubicBezTo>
                <a:lnTo>
                  <a:pt x="9088882" y="413895"/>
                </a:lnTo>
                <a:cubicBezTo>
                  <a:pt x="9035571" y="357429"/>
                  <a:pt x="8964420" y="327917"/>
                  <a:pt x="8892480" y="325848"/>
                </a:cubicBezTo>
                <a:close/>
                <a:moveTo>
                  <a:pt x="8050693" y="311620"/>
                </a:moveTo>
                <a:cubicBezTo>
                  <a:pt x="7987544" y="309804"/>
                  <a:pt x="7923703" y="332079"/>
                  <a:pt x="7874137" y="378875"/>
                </a:cubicBezTo>
                <a:lnTo>
                  <a:pt x="7156184" y="1056704"/>
                </a:lnTo>
                <a:cubicBezTo>
                  <a:pt x="7057053" y="1150295"/>
                  <a:pt x="7052562" y="1306528"/>
                  <a:pt x="7146153" y="1405659"/>
                </a:cubicBezTo>
                <a:lnTo>
                  <a:pt x="7823982" y="2123612"/>
                </a:lnTo>
                <a:cubicBezTo>
                  <a:pt x="7917573" y="2222743"/>
                  <a:pt x="8073806" y="2227235"/>
                  <a:pt x="8172937" y="2133643"/>
                </a:cubicBezTo>
                <a:lnTo>
                  <a:pt x="8890890" y="1455815"/>
                </a:lnTo>
                <a:cubicBezTo>
                  <a:pt x="8990021" y="1362224"/>
                  <a:pt x="8994513" y="1205991"/>
                  <a:pt x="8900921" y="1106859"/>
                </a:cubicBezTo>
                <a:lnTo>
                  <a:pt x="8223093" y="388906"/>
                </a:lnTo>
                <a:cubicBezTo>
                  <a:pt x="8176297" y="339341"/>
                  <a:pt x="8113841" y="313435"/>
                  <a:pt x="8050693" y="311620"/>
                </a:cubicBezTo>
                <a:close/>
                <a:moveTo>
                  <a:pt x="0" y="0"/>
                </a:moveTo>
                <a:lnTo>
                  <a:pt x="12191998" y="0"/>
                </a:lnTo>
                <a:lnTo>
                  <a:pt x="12191998" y="6857999"/>
                </a:lnTo>
                <a:lnTo>
                  <a:pt x="0" y="6857999"/>
                </a:lnTo>
                <a:close/>
              </a:path>
            </a:pathLst>
          </a:custGeom>
          <a:gradFill>
            <a:gsLst>
              <a:gs pos="100000">
                <a:srgbClr val="F5DACF"/>
              </a:gs>
              <a:gs pos="24000">
                <a:srgbClr val="556F85"/>
              </a:gs>
              <a:gs pos="66000">
                <a:srgbClr val="22434D">
                  <a:lumMod val="67000"/>
                  <a:lumOff val="33000"/>
                </a:srgbClr>
              </a:gs>
              <a:gs pos="0">
                <a:srgbClr val="ACADCE"/>
              </a:gs>
            </a:gsLst>
            <a:lin ang="135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160"/>
          </a:p>
        </p:txBody>
      </p:sp>
      <p:sp>
        <p:nvSpPr>
          <p:cNvPr id="6" name="Rectangle: Rounded Corners 5">
            <a:extLst>
              <a:ext uri="{FF2B5EF4-FFF2-40B4-BE49-F238E27FC236}">
                <a16:creationId xmlns:a16="http://schemas.microsoft.com/office/drawing/2014/main" id="{CB006151-FA57-9A1B-9ABC-0B55C32C128E}"/>
              </a:ext>
            </a:extLst>
          </p:cNvPr>
          <p:cNvSpPr/>
          <p:nvPr/>
        </p:nvSpPr>
        <p:spPr>
          <a:xfrm rot="2798797">
            <a:off x="4511199" y="1238022"/>
            <a:ext cx="5585185" cy="5585185"/>
          </a:xfrm>
          <a:prstGeom prst="round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7" name="Rectangle: Rounded Corners 6">
            <a:extLst>
              <a:ext uri="{FF2B5EF4-FFF2-40B4-BE49-F238E27FC236}">
                <a16:creationId xmlns:a16="http://schemas.microsoft.com/office/drawing/2014/main" id="{CE678EEA-846E-7116-F5B6-E332999C1AE8}"/>
              </a:ext>
            </a:extLst>
          </p:cNvPr>
          <p:cNvSpPr/>
          <p:nvPr/>
        </p:nvSpPr>
        <p:spPr>
          <a:xfrm rot="2798797">
            <a:off x="4762880" y="1489703"/>
            <a:ext cx="5081820" cy="5081820"/>
          </a:xfrm>
          <a:prstGeom prst="round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8" name="TextBox 7">
            <a:extLst>
              <a:ext uri="{FF2B5EF4-FFF2-40B4-BE49-F238E27FC236}">
                <a16:creationId xmlns:a16="http://schemas.microsoft.com/office/drawing/2014/main" id="{6C8745C8-4E72-A55C-B3A8-DC9FCE15A78E}"/>
              </a:ext>
            </a:extLst>
          </p:cNvPr>
          <p:cNvSpPr txBox="1"/>
          <p:nvPr/>
        </p:nvSpPr>
        <p:spPr>
          <a:xfrm>
            <a:off x="5010599" y="2286607"/>
            <a:ext cx="4609202" cy="3637919"/>
          </a:xfrm>
          <a:prstGeom prst="rect">
            <a:avLst/>
          </a:prstGeom>
          <a:noFill/>
        </p:spPr>
        <p:txBody>
          <a:bodyPr wrap="square" rtlCol="0">
            <a:spAutoFit/>
          </a:bodyPr>
          <a:lstStyle/>
          <a:p>
            <a:pPr algn="ctr"/>
            <a:r>
              <a:rPr lang="en-US" sz="11520" b="1" dirty="0">
                <a:solidFill>
                  <a:schemeClr val="bg1"/>
                </a:solidFill>
                <a:effectLst>
                  <a:outerShdw blurRad="38100" dist="38100" dir="2700000" algn="tl">
                    <a:srgbClr val="000000">
                      <a:alpha val="43137"/>
                    </a:srgbClr>
                  </a:outerShdw>
                  <a:reflection blurRad="6350" stA="60000" endA="900" endPos="58000" dir="5400000" sy="-100000" algn="bl" rotWithShape="0"/>
                </a:effectLst>
                <a:latin typeface="Team A" panose="02000503000000000000" pitchFamily="50" charset="0"/>
              </a:rPr>
              <a:t>THANK YOU</a:t>
            </a:r>
          </a:p>
        </p:txBody>
      </p:sp>
    </p:spTree>
    <p:extLst>
      <p:ext uri="{BB962C8B-B14F-4D97-AF65-F5344CB8AC3E}">
        <p14:creationId xmlns:p14="http://schemas.microsoft.com/office/powerpoint/2010/main" val="346796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6000" fill="hold"/>
                                        <p:tgtEl>
                                          <p:spTgt spid="7"/>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6000" fill="hold"/>
                                        <p:tgtEl>
                                          <p:spTgt spid="6"/>
                                        </p:tgtEl>
                                        <p:attrNameLst>
                                          <p:attrName>r</p:attrName>
                                        </p:attrNameLst>
                                      </p:cBhvr>
                                    </p:animRot>
                                  </p:childTnLst>
                                </p:cTn>
                              </p:par>
                              <p:par>
                                <p:cTn id="9" presetID="26" presetClass="emph" presetSubtype="0" repeatCount="indefinite" fill="hold" grpId="0" nodeType="withEffect">
                                  <p:stCondLst>
                                    <p:cond delay="0"/>
                                  </p:stCondLst>
                                  <p:childTnLst>
                                    <p:animEffect transition="out" filter="fade">
                                      <p:cBhvr>
                                        <p:cTn id="10" dur="2000" tmFilter="0, 0; .2, .5; .8, .5; 1, 0"/>
                                        <p:tgtEl>
                                          <p:spTgt spid="8"/>
                                        </p:tgtEl>
                                      </p:cBhvr>
                                    </p:animEffect>
                                    <p:animScale>
                                      <p:cBhvr>
                                        <p:cTn id="11" dur="100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TotalTime>
  <Words>764</Words>
  <Application>Microsoft Office PowerPoint</Application>
  <PresentationFormat>Custom</PresentationFormat>
  <Paragraphs>65</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Eudoxus Sans</vt:lpstr>
      <vt:lpstr>p22-mackinac-pro</vt:lpstr>
      <vt:lpstr>Team 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Muvvala Viswa Chaithanya</cp:lastModifiedBy>
  <cp:revision>2</cp:revision>
  <dcterms:created xsi:type="dcterms:W3CDTF">2024-03-17T08:42:25Z</dcterms:created>
  <dcterms:modified xsi:type="dcterms:W3CDTF">2024-03-17T09:08:29Z</dcterms:modified>
</cp:coreProperties>
</file>