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7"/>
  </p:notesMasterIdLst>
  <p:sldIdLst>
    <p:sldId id="256" r:id="rId2"/>
    <p:sldId id="264" r:id="rId3"/>
    <p:sldId id="265" r:id="rId4"/>
    <p:sldId id="266" r:id="rId5"/>
    <p:sldId id="262" r:id="rId6"/>
    <p:sldId id="261" r:id="rId7"/>
    <p:sldId id="267" r:id="rId8"/>
    <p:sldId id="272" r:id="rId9"/>
    <p:sldId id="268" r:id="rId10"/>
    <p:sldId id="269" r:id="rId11"/>
    <p:sldId id="273" r:id="rId12"/>
    <p:sldId id="270" r:id="rId13"/>
    <p:sldId id="271" r:id="rId14"/>
    <p:sldId id="274" r:id="rId15"/>
    <p:sldId id="259" r:id="rId16"/>
  </p:sldIdLst>
  <p:sldSz cx="12192000" cy="6858000"/>
  <p:notesSz cx="6858000" cy="9144000"/>
  <p:embeddedFontLst>
    <p:embeddedFont>
      <p:font typeface="Calibri" panose="020F0502020204030204" pitchFamily="34" charset="0"/>
      <p:regular r:id="rId18"/>
      <p:bold r:id="rId19"/>
      <p:italic r:id="rId20"/>
      <p:boldItalic r:id="rId21"/>
    </p:embeddedFont>
    <p:embeddedFont>
      <p:font typeface="Libre Baskerville" panose="020B0604020202020204" charset="0"/>
      <p:regular r:id="rId22"/>
      <p:bold r:id="rId23"/>
      <p: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5" roundtripDataSignature="AMtx7mhnFQsu0qTBRZ+C47HNp0tuHCNko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3" d="100"/>
          <a:sy n="63" d="100"/>
        </p:scale>
        <p:origin x="774"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customschemas.google.com/relationships/presentationmetadata" Target="meta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7.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6.fntdata"/><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IN"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Clr>
                <a:schemeClr val="dk1"/>
              </a:buClr>
              <a:buSzPts val="1400"/>
              <a:buFont typeface="Calibri"/>
              <a:buNone/>
            </a:pPr>
            <a:endParaRPr dirty="0"/>
          </a:p>
        </p:txBody>
      </p:sp>
      <p:sp>
        <p:nvSpPr>
          <p:cNvPr id="96" name="Google Shape;96;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0"/>
          </p:nvPr>
        </p:nvSpPr>
        <p:spPr/>
        <p:txBody>
          <a:bodyPr/>
          <a:lstStyle/>
          <a:p>
            <a:pPr marL="0" marR="0" lvl="0" indent="0" algn="r" rtl="0">
              <a:spcBef>
                <a:spcPts val="0"/>
              </a:spcBef>
              <a:spcAft>
                <a:spcPts val="0"/>
              </a:spcAft>
              <a:buNone/>
            </a:pPr>
            <a:fld id="{00000000-1234-1234-1234-123412341234}" type="slidenum">
              <a:rPr lang="en-IN" sz="1200" b="0" i="0" u="none" strike="noStrike" cap="none" smtClean="0">
                <a:solidFill>
                  <a:schemeClr val="dk1"/>
                </a:solidFill>
                <a:latin typeface="Calibri"/>
                <a:ea typeface="Calibri"/>
                <a:cs typeface="Calibri"/>
                <a:sym typeface="Calibri"/>
              </a:rPr>
              <a:t>6</a:t>
            </a:fld>
            <a:endParaRPr lang="en-IN"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27276252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Clr>
                <a:schemeClr val="dk1"/>
              </a:buClr>
              <a:buSzPts val="1200"/>
              <a:buFont typeface="Calibri"/>
              <a:buNone/>
            </a:pPr>
            <a:endParaRPr/>
          </a:p>
        </p:txBody>
      </p:sp>
      <p:sp>
        <p:nvSpPr>
          <p:cNvPr id="114" name="Google Shape;114;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5"/>
        <p:cNvGrpSpPr/>
        <p:nvPr/>
      </p:nvGrpSpPr>
      <p:grpSpPr>
        <a:xfrm>
          <a:off x="0" y="0"/>
          <a:ext cx="0" cy="0"/>
          <a:chOff x="0" y="0"/>
          <a:chExt cx="0" cy="0"/>
        </a:xfrm>
      </p:grpSpPr>
      <p:sp>
        <p:nvSpPr>
          <p:cNvPr id="16" name="Google Shape;16;p7"/>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0" name="Google Shape;20;p7"/>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0" name="Google Shape;90;p17"/>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2" name="Google Shape;92;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3" name="Google Shape;93;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21"/>
        <p:cNvGrpSpPr/>
        <p:nvPr/>
      </p:nvGrpSpPr>
      <p:grpSpPr>
        <a:xfrm>
          <a:off x="0" y="0"/>
          <a:ext cx="0" cy="0"/>
          <a:chOff x="0" y="0"/>
          <a:chExt cx="0" cy="0"/>
        </a:xfrm>
      </p:grpSpPr>
      <p:sp>
        <p:nvSpPr>
          <p:cNvPr id="22" name="Google Shape;22;p8"/>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8"/>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24" name="Google Shape;24;p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27" name="Google Shape;27;p8"/>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28"/>
        <p:cNvGrpSpPr/>
        <p:nvPr/>
      </p:nvGrpSpPr>
      <p:grpSpPr>
        <a:xfrm>
          <a:off x="0" y="0"/>
          <a:ext cx="0" cy="0"/>
          <a:chOff x="0" y="0"/>
          <a:chExt cx="0" cy="0"/>
        </a:xfrm>
      </p:grpSpPr>
      <p:sp>
        <p:nvSpPr>
          <p:cNvPr id="29" name="Google Shape;29;p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32" name="Google Shape;32;p9"/>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0"/>
        <p:cNvGrpSpPr/>
        <p:nvPr/>
      </p:nvGrpSpPr>
      <p:grpSpPr>
        <a:xfrm>
          <a:off x="0" y="0"/>
          <a:ext cx="0" cy="0"/>
          <a:chOff x="0" y="0"/>
          <a:chExt cx="0" cy="0"/>
        </a:xfrm>
      </p:grpSpPr>
      <p:sp>
        <p:nvSpPr>
          <p:cNvPr id="41" name="Google Shape;41;p11"/>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11"/>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3" name="Google Shape;43;p1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4" name="Google Shape;44;p1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5" name="Google Shape;45;p1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46" name="Google Shape;46;p11"/>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47"/>
        <p:cNvGrpSpPr/>
        <p:nvPr/>
      </p:nvGrpSpPr>
      <p:grpSpPr>
        <a:xfrm>
          <a:off x="0" y="0"/>
          <a:ext cx="0" cy="0"/>
          <a:chOff x="0" y="0"/>
          <a:chExt cx="0" cy="0"/>
        </a:xfrm>
      </p:grpSpPr>
      <p:sp>
        <p:nvSpPr>
          <p:cNvPr id="48" name="Google Shape;48;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9" name="Google Shape;49;p12"/>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2"/>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1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1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54" name="Google Shape;54;p12"/>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55"/>
        <p:cNvGrpSpPr/>
        <p:nvPr/>
      </p:nvGrpSpPr>
      <p:grpSpPr>
        <a:xfrm>
          <a:off x="0" y="0"/>
          <a:ext cx="0" cy="0"/>
          <a:chOff x="0" y="0"/>
          <a:chExt cx="0" cy="0"/>
        </a:xfrm>
      </p:grpSpPr>
      <p:sp>
        <p:nvSpPr>
          <p:cNvPr id="56" name="Google Shape;56;p13"/>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7" name="Google Shape;57;p13"/>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8" name="Google Shape;58;p13"/>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9" name="Google Shape;59;p13"/>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60" name="Google Shape;60;p13"/>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1" name="Google Shape;61;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2" name="Google Shape;62;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64" name="Google Shape;64;p13"/>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65"/>
        <p:cNvGrpSpPr/>
        <p:nvPr/>
      </p:nvGrpSpPr>
      <p:grpSpPr>
        <a:xfrm>
          <a:off x="0" y="0"/>
          <a:ext cx="0" cy="0"/>
          <a:chOff x="0" y="0"/>
          <a:chExt cx="0" cy="0"/>
        </a:xfrm>
      </p:grpSpPr>
      <p:sp>
        <p:nvSpPr>
          <p:cNvPr id="66" name="Google Shape;66;p14"/>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4"/>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68" name="Google Shape;68;p14"/>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69" name="Google Shape;69;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72" name="Google Shape;72;p14"/>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73"/>
        <p:cNvGrpSpPr/>
        <p:nvPr/>
      </p:nvGrpSpPr>
      <p:grpSpPr>
        <a:xfrm>
          <a:off x="0" y="0"/>
          <a:ext cx="0" cy="0"/>
          <a:chOff x="0" y="0"/>
          <a:chExt cx="0" cy="0"/>
        </a:xfrm>
      </p:grpSpPr>
      <p:sp>
        <p:nvSpPr>
          <p:cNvPr id="74" name="Google Shape;74;p15"/>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5" name="Google Shape;75;p15"/>
          <p:cNvSpPr>
            <a:spLocks noGrp="1"/>
          </p:cNvSpPr>
          <p:nvPr>
            <p:ph type="pic" idx="2"/>
          </p:nvPr>
        </p:nvSpPr>
        <p:spPr>
          <a:xfrm>
            <a:off x="5183188" y="987425"/>
            <a:ext cx="6172200" cy="4873625"/>
          </a:xfrm>
          <a:prstGeom prst="rect">
            <a:avLst/>
          </a:prstGeom>
          <a:noFill/>
          <a:ln>
            <a:noFill/>
          </a:ln>
        </p:spPr>
      </p:sp>
      <p:sp>
        <p:nvSpPr>
          <p:cNvPr id="76" name="Google Shape;76;p15"/>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7" name="Google Shape;77;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0" name="Google Shape;80;p15"/>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1"/>
        <p:cNvGrpSpPr/>
        <p:nvPr/>
      </p:nvGrpSpPr>
      <p:grpSpPr>
        <a:xfrm>
          <a:off x="0" y="0"/>
          <a:ext cx="0" cy="0"/>
          <a:chOff x="0" y="0"/>
          <a:chExt cx="0" cy="0"/>
        </a:xfrm>
      </p:grpSpPr>
      <p:sp>
        <p:nvSpPr>
          <p:cNvPr id="82" name="Google Shape;82;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3" name="Google Shape;83;p16"/>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4" name="Google Shape;84;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IN"/>
              <a:t>‹#›</a:t>
            </a:fld>
            <a:endParaRPr/>
          </a:p>
        </p:txBody>
      </p:sp>
      <p:pic>
        <p:nvPicPr>
          <p:cNvPr id="87" name="Google Shape;87;p16"/>
          <p:cNvPicPr preferRelativeResize="0"/>
          <p:nvPr/>
        </p:nvPicPr>
        <p:blipFill rotWithShape="1">
          <a:blip r:embed="rId2">
            <a:alphaModFix/>
          </a:blip>
          <a:srcRect/>
          <a:stretch/>
        </p:blipFill>
        <p:spPr>
          <a:xfrm>
            <a:off x="8814232" y="6184984"/>
            <a:ext cx="3225397" cy="673016"/>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sp>
        <p:nvSpPr>
          <p:cNvPr id="12" name="Google Shape;12;p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3" name="Google Shape;13;p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4" name="Google Shape;14;p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IN"/>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hyperlink" Target="https://github.com/Vishnu8o7" TargetMode="External"/><Relationship Id="rId2" Type="http://schemas.openxmlformats.org/officeDocument/2006/relationships/hyperlink" Target="https://www.linkedin.com/in/vishnu-durga-ddldipatha7-6h3l3d2b" TargetMode="Externa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98" name="Google Shape;98;p1"/>
          <p:cNvPicPr preferRelativeResize="0"/>
          <p:nvPr/>
        </p:nvPicPr>
        <p:blipFill rotWithShape="1">
          <a:blip r:embed="rId3">
            <a:alphaModFix/>
          </a:blip>
          <a:srcRect b="58717"/>
          <a:stretch/>
        </p:blipFill>
        <p:spPr>
          <a:xfrm>
            <a:off x="1185" y="0"/>
            <a:ext cx="12190815" cy="2763520"/>
          </a:xfrm>
          <a:prstGeom prst="rect">
            <a:avLst/>
          </a:prstGeom>
          <a:noFill/>
          <a:ln>
            <a:noFill/>
          </a:ln>
        </p:spPr>
      </p:pic>
      <p:sp>
        <p:nvSpPr>
          <p:cNvPr id="5" name="TextBox 4"/>
          <p:cNvSpPr txBox="1"/>
          <p:nvPr/>
        </p:nvSpPr>
        <p:spPr>
          <a:xfrm>
            <a:off x="1585552" y="2880251"/>
            <a:ext cx="8747760" cy="707886"/>
          </a:xfrm>
          <a:prstGeom prst="rect">
            <a:avLst/>
          </a:prstGeom>
          <a:noFill/>
        </p:spPr>
        <p:txBody>
          <a:bodyPr wrap="square" rtlCol="0">
            <a:spAutoFit/>
          </a:bodyPr>
          <a:lstStyle/>
          <a:p>
            <a:r>
              <a:rPr lang="en-US" sz="4000" b="1" i="1" u="sng" dirty="0" smtClean="0"/>
              <a:t>EXPLORATORY  DATA ANALYSIS                   </a:t>
            </a:r>
            <a:endParaRPr lang="en-IN" sz="4000" b="1" i="1" u="sng" dirty="0"/>
          </a:p>
        </p:txBody>
      </p:sp>
      <p:sp>
        <p:nvSpPr>
          <p:cNvPr id="7" name="TextBox 6"/>
          <p:cNvSpPr txBox="1"/>
          <p:nvPr/>
        </p:nvSpPr>
        <p:spPr>
          <a:xfrm>
            <a:off x="4312920" y="3832086"/>
            <a:ext cx="2926080" cy="707886"/>
          </a:xfrm>
          <a:prstGeom prst="rect">
            <a:avLst/>
          </a:prstGeom>
          <a:noFill/>
        </p:spPr>
        <p:txBody>
          <a:bodyPr wrap="square" rtlCol="0">
            <a:spAutoFit/>
          </a:bodyPr>
          <a:lstStyle/>
          <a:p>
            <a:r>
              <a:rPr lang="en-US" sz="4000" b="1" i="1" dirty="0" smtClean="0">
                <a:solidFill>
                  <a:srgbClr val="FF0000"/>
                </a:solidFill>
              </a:rPr>
              <a:t>(PHASE -1)</a:t>
            </a:r>
            <a:endParaRPr lang="en-IN" sz="4000" b="1" i="1" dirty="0">
              <a:solidFill>
                <a:srgbClr val="FF0000"/>
              </a:solidFill>
            </a:endParaRPr>
          </a:p>
        </p:txBody>
      </p:sp>
      <p:sp>
        <p:nvSpPr>
          <p:cNvPr id="11" name="TextBox 10"/>
          <p:cNvSpPr txBox="1"/>
          <p:nvPr/>
        </p:nvSpPr>
        <p:spPr>
          <a:xfrm>
            <a:off x="2011680" y="5120640"/>
            <a:ext cx="8870272" cy="954107"/>
          </a:xfrm>
          <a:prstGeom prst="rect">
            <a:avLst/>
          </a:prstGeom>
          <a:noFill/>
        </p:spPr>
        <p:txBody>
          <a:bodyPr wrap="square" rtlCol="0">
            <a:spAutoFit/>
          </a:bodyPr>
          <a:lstStyle/>
          <a:p>
            <a:r>
              <a:rPr lang="en-US" sz="2800" b="1" dirty="0" smtClean="0"/>
              <a:t>TELANGANA  VEHICLES </a:t>
            </a:r>
            <a:r>
              <a:rPr lang="en-US" sz="2800" b="1" i="1" dirty="0" smtClean="0">
                <a:solidFill>
                  <a:srgbClr val="FF0000"/>
                </a:solidFill>
              </a:rPr>
              <a:t>REGISTRATION        </a:t>
            </a:r>
            <a:r>
              <a:rPr lang="en-US" sz="2800" b="1" i="1" dirty="0">
                <a:solidFill>
                  <a:srgbClr val="FF0000"/>
                </a:solidFill>
              </a:rPr>
              <a:t> </a:t>
            </a:r>
            <a:r>
              <a:rPr lang="en-US" sz="2800" b="1" i="1" dirty="0" smtClean="0">
                <a:solidFill>
                  <a:srgbClr val="FF0000"/>
                </a:solidFill>
              </a:rPr>
              <a:t>      		JAN-2025 ANALYSIS</a:t>
            </a:r>
            <a:endParaRPr lang="en-IN" sz="2800" b="1" i="1" dirty="0">
              <a:solidFill>
                <a:srgbClr val="FF0000"/>
              </a:solidFill>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5670857" y="8300472"/>
            <a:ext cx="6096000" cy="954107"/>
          </a:xfrm>
          <a:prstGeom prst="rect">
            <a:avLst/>
          </a:prstGeom>
        </p:spPr>
        <p:txBody>
          <a:bodyPr>
            <a:spAutoFit/>
          </a:bodyPr>
          <a:lstStyle/>
          <a:p>
            <a:r>
              <a:rPr lang="en-US" dirty="0"/>
              <a:t>A </a:t>
            </a:r>
            <a:r>
              <a:rPr lang="en-US" b="1" dirty="0"/>
              <a:t>cylinder</a:t>
            </a:r>
            <a:r>
              <a:rPr lang="en-US" dirty="0"/>
              <a:t> is a central component of an internal combustion engine. Each cylinder contains a piston that moves up and down to generate power. The </a:t>
            </a:r>
            <a:r>
              <a:rPr lang="en-US" b="1" dirty="0"/>
              <a:t>number of cylinders</a:t>
            </a:r>
            <a:r>
              <a:rPr lang="en-US" dirty="0"/>
              <a:t> in a vehicle indicates the number of combustion chambers</a:t>
            </a:r>
            <a:endParaRPr lang="en-IN" dirty="0"/>
          </a:p>
        </p:txBody>
      </p:sp>
      <p:sp>
        <p:nvSpPr>
          <p:cNvPr id="6" name="Rectangle 3"/>
          <p:cNvSpPr>
            <a:spLocks noChangeArrowheads="1"/>
          </p:cNvSpPr>
          <p:nvPr/>
        </p:nvSpPr>
        <p:spPr bwMode="auto">
          <a:xfrm>
            <a:off x="519867" y="135912"/>
            <a:ext cx="10736317" cy="3585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1" i="1" u="sng" strike="noStrike" cap="none" normalizeH="0" baseline="0" dirty="0" err="1" smtClean="0">
                <a:ln>
                  <a:noFill/>
                </a:ln>
                <a:solidFill>
                  <a:srgbClr val="FF0000"/>
                </a:solidFill>
                <a:effectLst/>
                <a:latin typeface="Arial Unicode MS"/>
              </a:rPr>
              <a:t>modelDesc</a:t>
            </a:r>
            <a:r>
              <a:rPr kumimoji="0" lang="en-US" altLang="en-US" sz="2000" b="1" i="1" u="sng" strike="noStrike" cap="none" normalizeH="0" baseline="0" dirty="0" smtClean="0">
                <a:ln>
                  <a:noFill/>
                </a:ln>
                <a:solidFill>
                  <a:srgbClr val="FF0000"/>
                </a:solidFill>
                <a:effectLst/>
              </a:rPr>
              <a:t> </a:t>
            </a:r>
          </a:p>
          <a:p>
            <a:pPr marL="171450" marR="0" lvl="0" indent="-1714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modelDesc</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2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column describes the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specific vehicle models,.</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It contains </a:t>
            </a:r>
            <a:r>
              <a:rPr kumimoji="0" lang="en-US" altLang="en-US" sz="180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no missing values  </a:t>
            </a:r>
            <a:r>
              <a:rPr kumimoji="0" lang="en-US" altLang="en-US" sz="1800" i="0" u="none" strike="noStrike" cap="none" normalizeH="0" dirty="0" smtClean="0">
                <a:ln>
                  <a:noFill/>
                </a:ln>
                <a:solidFill>
                  <a:srgbClr val="FF0000"/>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i="0" u="none" strike="noStrike" cap="none" normalizeH="0" dirty="0" smtClean="0">
                <a:ln>
                  <a:noFill/>
                </a:ln>
                <a:solidFill>
                  <a:srgbClr val="FF0000"/>
                </a:solidFill>
                <a:effectLst/>
                <a:latin typeface="Times New Roman" panose="02020603050405020304" pitchFamily="18" charset="0"/>
                <a:cs typeface="Times New Roman" panose="02020603050405020304" pitchFamily="18" charset="0"/>
              </a:rPr>
              <a:t>798 unique </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Popular models such as </a:t>
            </a:r>
            <a:r>
              <a:rPr kumimoji="0" lang="en-US" altLang="en-US" sz="180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ACTIVA-DLX BSVI-PH2 (11,560 records)</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dominate the dataset.</a:t>
            </a:r>
          </a:p>
          <a:p>
            <a:pPr marL="285750" marR="0" lvl="0" indent="-285750"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Rare models like MW- M340I LCI BSVI-PH2, 6055 F24- (BRANDNAME-FARMTRAC) BSIIIA, LPT 407 EX/34 BSIV FFC TC CAB LB PF, and CROP TIGER 40W M460 SELF PROPELLED CH BSIV appear only once,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4"/>
          <p:cNvSpPr>
            <a:spLocks noChangeArrowheads="1"/>
          </p:cNvSpPr>
          <p:nvPr/>
        </p:nvSpPr>
        <p:spPr bwMode="auto">
          <a:xfrm>
            <a:off x="519867" y="3152018"/>
            <a:ext cx="11766857" cy="387798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tabLst/>
            </a:pPr>
            <a:r>
              <a:rPr kumimoji="0" lang="en-US" altLang="en-US" sz="2000" b="1" i="1" u="sng" strike="noStrike" cap="none" normalizeH="0" baseline="0" dirty="0" err="1" smtClean="0">
                <a:ln>
                  <a:noFill/>
                </a:ln>
                <a:solidFill>
                  <a:srgbClr val="FF0000"/>
                </a:solidFill>
                <a:effectLst/>
                <a:latin typeface="Arial" panose="020B0604020202020204" pitchFamily="34" charset="0"/>
              </a:rPr>
              <a:t>BodyType</a:t>
            </a:r>
            <a:endParaRPr kumimoji="0" lang="en-US" altLang="en-US" sz="2000" b="1" i="1" u="sng" strike="noStrike" cap="none" normalizeH="0" baseline="0" dirty="0" smtClean="0">
              <a:ln>
                <a:noFill/>
              </a:ln>
              <a:solidFill>
                <a:srgbClr val="FF0000"/>
              </a:solidFill>
              <a:effectLst/>
              <a:latin typeface="Arial" panose="020B0604020202020204" pitchFamily="34" charset="0"/>
            </a:endParaRP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 The </a:t>
            </a:r>
            <a:r>
              <a:rPr kumimoji="0" lang="en-US" altLang="en-US" sz="1800" i="0" u="none" strike="noStrike" cap="none" normalizeH="0" baseline="0" dirty="0" err="1" smtClean="0">
                <a:ln>
                  <a:noFill/>
                </a:ln>
                <a:solidFill>
                  <a:schemeClr val="tx1"/>
                </a:solidFill>
                <a:effectLst/>
                <a:latin typeface="Arial Unicode MS"/>
              </a:rPr>
              <a:t>bodyType</a:t>
            </a:r>
            <a:r>
              <a:rPr kumimoji="0" lang="en-US" altLang="en-US" sz="1800" i="0" u="none" strike="noStrike" cap="none" normalizeH="0" baseline="0" dirty="0" smtClean="0">
                <a:ln>
                  <a:noFill/>
                </a:ln>
                <a:solidFill>
                  <a:schemeClr val="tx1"/>
                </a:solidFill>
                <a:effectLst/>
              </a:rPr>
              <a:t> of the vehicle's body. It helps classify vehicles such as Solo, Sedan, HATCHBACK, Van, etc.</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  There are </a:t>
            </a:r>
            <a:r>
              <a:rPr kumimoji="0" lang="en-US" altLang="en-US" sz="1800" i="0" u="none" strike="noStrike" cap="none" normalizeH="0" baseline="0" dirty="0" smtClean="0">
                <a:ln>
                  <a:noFill/>
                </a:ln>
                <a:solidFill>
                  <a:srgbClr val="FF0000"/>
                </a:solidFill>
                <a:effectLst/>
                <a:latin typeface="Arial" panose="020B0604020202020204" pitchFamily="34" charset="0"/>
              </a:rPr>
              <a:t>no missing values </a:t>
            </a:r>
            <a:r>
              <a:rPr kumimoji="0" lang="en-US" altLang="en-US" sz="1800" i="0" u="none" strike="noStrike" cap="none" normalizeH="0" baseline="0" dirty="0" smtClean="0">
                <a:ln>
                  <a:noFill/>
                </a:ln>
                <a:solidFill>
                  <a:schemeClr val="tx1"/>
                </a:solidFill>
                <a:effectLst/>
                <a:latin typeface="Arial" panose="020B0604020202020204" pitchFamily="34" charset="0"/>
              </a:rPr>
              <a:t>in this column.</a:t>
            </a:r>
            <a:r>
              <a:rPr kumimoji="0" lang="en-US" altLang="en-US" sz="1800" i="0" u="none" strike="noStrike" cap="none" normalizeH="0" dirty="0" smtClean="0">
                <a:ln>
                  <a:noFill/>
                </a:ln>
                <a:solidFill>
                  <a:schemeClr val="tx1"/>
                </a:solidFill>
                <a:effectLst/>
                <a:latin typeface="Arial" panose="020B0604020202020204" pitchFamily="34" charset="0"/>
              </a:rPr>
              <a:t> </a:t>
            </a:r>
            <a:r>
              <a:rPr lang="en-US" altLang="en-US" sz="1800" dirty="0" smtClean="0">
                <a:solidFill>
                  <a:schemeClr val="tx1"/>
                </a:solidFill>
                <a:latin typeface="Arial" panose="020B0604020202020204" pitchFamily="34" charset="0"/>
              </a:rPr>
              <a:t>And </a:t>
            </a:r>
            <a:r>
              <a:rPr kumimoji="0" lang="en-US" altLang="en-US" sz="1800" i="0" u="none" strike="noStrike" cap="none" normalizeH="0" baseline="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panose="020B0604020202020204" pitchFamily="34" charset="0"/>
              </a:rPr>
              <a:t>39 unique </a:t>
            </a:r>
            <a:r>
              <a:rPr kumimoji="0" lang="en-US" altLang="en-US" sz="1800" i="0" u="none" strike="noStrike" cap="none" normalizeH="0" baseline="0" dirty="0" smtClean="0">
                <a:ln>
                  <a:noFill/>
                </a:ln>
                <a:solidFill>
                  <a:schemeClr val="tx1"/>
                </a:solidFill>
                <a:effectLst/>
                <a:latin typeface="Arial" panose="020B0604020202020204" pitchFamily="34" charset="0"/>
              </a:rPr>
              <a:t>vehicle body types present in the dataset.</a:t>
            </a: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Top 5 Most Frequent Body Types:</a:t>
            </a: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Solo – 181,842,</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Sedan – 43,885</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Open – 36,500,</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HATCHBACK – 35,328</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Saloon – 13,386</a:t>
            </a: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Skewness and Handling:</a:t>
            </a:r>
            <a:endParaRPr kumimoji="0" lang="en-US" altLang="en-US" sz="1800" i="0" u="none" strike="noStrike" cap="none" normalizeH="0" baseline="0" dirty="0" smtClean="0">
              <a:ln>
                <a:noFill/>
              </a:ln>
              <a:solidFill>
                <a:srgbClr val="FF0000"/>
              </a:solidFill>
              <a:effectLst/>
              <a:latin typeface="Arial" panose="020B0604020202020204" pitchFamily="34" charset="0"/>
            </a:endParaRPr>
          </a:p>
          <a:p>
            <a:pPr marL="285750" lvl="7"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The data is</a:t>
            </a:r>
            <a:r>
              <a:rPr kumimoji="0" lang="en-US" altLang="en-US" sz="1800" i="0" u="none" strike="noStrike" cap="none" normalizeH="0" baseline="0" dirty="0" smtClean="0">
                <a:ln>
                  <a:noFill/>
                </a:ln>
                <a:solidFill>
                  <a:srgbClr val="FF0000"/>
                </a:solidFill>
                <a:effectLst/>
                <a:latin typeface="Arial" panose="020B0604020202020204" pitchFamily="34" charset="0"/>
              </a:rPr>
              <a:t> highly skewed</a:t>
            </a:r>
            <a:r>
              <a:rPr kumimoji="0" lang="en-US" altLang="en-US" sz="1800" i="0" u="none" strike="noStrike" cap="none" normalizeH="0" baseline="0" dirty="0" smtClean="0">
                <a:ln>
                  <a:noFill/>
                </a:ln>
                <a:solidFill>
                  <a:schemeClr val="tx1"/>
                </a:solidFill>
                <a:effectLst/>
                <a:latin typeface="Arial" panose="020B0604020202020204" pitchFamily="34" charset="0"/>
              </a:rPr>
              <a:t> toward a few categories like </a:t>
            </a:r>
            <a:r>
              <a:rPr kumimoji="0" lang="en-US" altLang="en-US" sz="1800" i="0" u="none" strike="noStrike" cap="none" normalizeH="0" baseline="0" dirty="0" smtClean="0">
                <a:ln>
                  <a:noFill/>
                </a:ln>
                <a:solidFill>
                  <a:srgbClr val="FF0000"/>
                </a:solidFill>
                <a:effectLst/>
                <a:latin typeface="Arial" panose="020B0604020202020204" pitchFamily="34" charset="0"/>
              </a:rPr>
              <a:t>'Solo' and 'Sedan'</a:t>
            </a:r>
            <a:r>
              <a:rPr kumimoji="0" lang="en-US" altLang="en-US" sz="1800" i="0" u="none" strike="noStrike" cap="none" normalizeH="0" baseline="0" dirty="0" smtClean="0">
                <a:ln>
                  <a:noFill/>
                </a:ln>
                <a:solidFill>
                  <a:schemeClr val="tx1"/>
                </a:solidFill>
                <a:effectLst/>
                <a:latin typeface="Arial" panose="020B0604020202020204" pitchFamily="34" charset="0"/>
              </a:rPr>
              <a:t>, which dominate the distribution.</a:t>
            </a:r>
          </a:p>
          <a:p>
            <a:pPr lvl="7" eaLnBrk="0" fontAlgn="base" hangingPunct="0">
              <a:lnSpc>
                <a:spcPct val="150000"/>
              </a:lnSpc>
              <a:spcBef>
                <a:spcPct val="0"/>
              </a:spcBef>
              <a:spcAft>
                <a:spcPct val="0"/>
              </a:spcAft>
              <a:buClrTx/>
            </a:pP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285750" lvl="7" indent="-285750" eaLnBrk="0" fontAlgn="base" hangingPunct="0">
              <a:lnSpc>
                <a:spcPct val="150000"/>
              </a:lnSpc>
              <a:spcBef>
                <a:spcPct val="0"/>
              </a:spcBef>
              <a:spcAft>
                <a:spcPct val="0"/>
              </a:spcAft>
              <a:buClrTx/>
              <a:buFont typeface="Wingdings" panose="05000000000000000000" pitchFamily="2" charset="2"/>
              <a:buChar char="Ø"/>
            </a:pP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3006862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9080" y="3681264"/>
            <a:ext cx="11521440" cy="3462486"/>
          </a:xfrm>
          <a:prstGeom prst="rect">
            <a:avLst/>
          </a:prstGeom>
        </p:spPr>
        <p:txBody>
          <a:bodyPr wrap="square">
            <a:spAutoFit/>
          </a:bodyPr>
          <a:lstStyle/>
          <a:p>
            <a:pPr lvl="0" eaLnBrk="0" fontAlgn="base" hangingPunct="0">
              <a:lnSpc>
                <a:spcPct val="150000"/>
              </a:lnSpc>
              <a:spcBef>
                <a:spcPct val="0"/>
              </a:spcBef>
              <a:spcAft>
                <a:spcPct val="0"/>
              </a:spcAft>
              <a:buClrTx/>
            </a:pPr>
            <a:r>
              <a:rPr lang="en-US" altLang="en-US" sz="2000" b="1" i="1" u="sng" dirty="0">
                <a:solidFill>
                  <a:srgbClr val="FF0000"/>
                </a:solidFill>
                <a:latin typeface="Times New Roman" panose="02020603050405020304" pitchFamily="18" charset="0"/>
                <a:cs typeface="Times New Roman" panose="02020603050405020304" pitchFamily="18" charset="0"/>
              </a:rPr>
              <a:t>Cylinder </a:t>
            </a:r>
            <a:endParaRPr lang="en-US" altLang="en-US" sz="2000" b="1" i="1" u="sng" dirty="0" smtClean="0">
              <a:solidFill>
                <a:srgbClr val="FF0000"/>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800" dirty="0" smtClean="0">
                <a:solidFill>
                  <a:schemeClr val="tx1"/>
                </a:solidFill>
                <a:latin typeface="Times New Roman" panose="02020603050405020304" pitchFamily="18" charset="0"/>
                <a:cs typeface="Times New Roman" panose="02020603050405020304" pitchFamily="18" charset="0"/>
              </a:rPr>
              <a:t>The cylinder  represent number of cylinder available to the vehicles  there is no missing values and 13  unique values</a:t>
            </a:r>
          </a:p>
          <a:p>
            <a:pPr marL="742950" lvl="1"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smtClean="0">
                <a:solidFill>
                  <a:schemeClr val="tx1"/>
                </a:solidFill>
                <a:latin typeface="Times New Roman" panose="02020603050405020304" pitchFamily="18" charset="0"/>
                <a:cs typeface="Times New Roman" panose="02020603050405020304" pitchFamily="18" charset="0"/>
              </a:rPr>
              <a:t>1 </a:t>
            </a:r>
            <a:r>
              <a:rPr lang="en-US" altLang="en-US" sz="1800" dirty="0">
                <a:solidFill>
                  <a:schemeClr val="tx1"/>
                </a:solidFill>
                <a:latin typeface="Times New Roman" panose="02020603050405020304" pitchFamily="18" charset="0"/>
                <a:cs typeface="Times New Roman" panose="02020603050405020304" pitchFamily="18" charset="0"/>
              </a:rPr>
              <a:t>cylinder: 185,720 </a:t>
            </a:r>
            <a:r>
              <a:rPr lang="en-US" altLang="en-US" sz="1800" dirty="0" smtClean="0">
                <a:solidFill>
                  <a:schemeClr val="tx1"/>
                </a:solidFill>
                <a:latin typeface="Times New Roman" panose="02020603050405020304" pitchFamily="18" charset="0"/>
                <a:cs typeface="Times New Roman" panose="02020603050405020304" pitchFamily="18" charset="0"/>
              </a:rPr>
              <a:t>Two-wheelers</a:t>
            </a:r>
            <a:r>
              <a:rPr lang="en-US" altLang="en-US" sz="1800" dirty="0">
                <a:solidFill>
                  <a:schemeClr val="tx1"/>
                </a:solidFill>
                <a:latin typeface="Times New Roman" panose="02020603050405020304" pitchFamily="18" charset="0"/>
                <a:cs typeface="Times New Roman" panose="02020603050405020304" pitchFamily="18" charset="0"/>
              </a:rPr>
              <a:t>)</a:t>
            </a:r>
          </a:p>
          <a:p>
            <a:pPr marL="742950" lvl="1"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4 cylinders: 88,853 </a:t>
            </a:r>
            <a:r>
              <a:rPr lang="en-US" altLang="en-US" sz="1800" dirty="0" smtClean="0">
                <a:solidFill>
                  <a:schemeClr val="tx1"/>
                </a:solidFill>
                <a:latin typeface="Times New Roman" panose="02020603050405020304" pitchFamily="18" charset="0"/>
                <a:cs typeface="Times New Roman" panose="02020603050405020304" pitchFamily="18" charset="0"/>
              </a:rPr>
              <a:t>(Small </a:t>
            </a:r>
            <a:r>
              <a:rPr lang="en-US" altLang="en-US" sz="1800" dirty="0">
                <a:solidFill>
                  <a:schemeClr val="tx1"/>
                </a:solidFill>
                <a:latin typeface="Times New Roman" panose="02020603050405020304" pitchFamily="18" charset="0"/>
                <a:cs typeface="Times New Roman" panose="02020603050405020304" pitchFamily="18" charset="0"/>
              </a:rPr>
              <a:t>cars)</a:t>
            </a:r>
          </a:p>
          <a:p>
            <a:pPr marL="742950" lvl="1"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3 cylinders: </a:t>
            </a:r>
            <a:r>
              <a:rPr lang="en-US" altLang="en-US" sz="1800" dirty="0" smtClean="0">
                <a:solidFill>
                  <a:schemeClr val="tx1"/>
                </a:solidFill>
                <a:latin typeface="Times New Roman" panose="02020603050405020304" pitchFamily="18" charset="0"/>
                <a:cs typeface="Times New Roman" panose="02020603050405020304" pitchFamily="18" charset="0"/>
              </a:rPr>
              <a:t>40,469( Compact </a:t>
            </a:r>
            <a:r>
              <a:rPr lang="en-US" altLang="en-US" sz="1800" dirty="0">
                <a:solidFill>
                  <a:schemeClr val="tx1"/>
                </a:solidFill>
                <a:latin typeface="Times New Roman" panose="02020603050405020304" pitchFamily="18" charset="0"/>
                <a:cs typeface="Times New Roman" panose="02020603050405020304" pitchFamily="18" charset="0"/>
              </a:rPr>
              <a:t>vehicles</a:t>
            </a:r>
            <a:r>
              <a:rPr lang="en-US" altLang="en-US" sz="1800" dirty="0" smtClean="0">
                <a:solidFill>
                  <a:schemeClr val="tx1"/>
                </a:solidFill>
                <a:latin typeface="Times New Roman" panose="02020603050405020304" pitchFamily="18" charset="0"/>
                <a:cs typeface="Times New Roman" panose="02020603050405020304" pitchFamily="18" charset="0"/>
              </a:rPr>
              <a:t>)</a:t>
            </a:r>
            <a:endParaRPr lang="en-US" altLang="en-US" sz="1800" dirty="0">
              <a:solidFill>
                <a:schemeClr val="tx1"/>
              </a:solidFill>
              <a:latin typeface="Times New Roman" panose="02020603050405020304" pitchFamily="18" charset="0"/>
              <a:cs typeface="Times New Roman" panose="02020603050405020304" pitchFamily="18" charset="0"/>
            </a:endParaRPr>
          </a:p>
          <a:p>
            <a:pPr lvl="0" eaLnBrk="0" fontAlgn="base" hangingPunct="0">
              <a:lnSpc>
                <a:spcPct val="150000"/>
              </a:lnSpc>
              <a:spcBef>
                <a:spcPct val="0"/>
              </a:spcBef>
              <a:spcAft>
                <a:spcPct val="0"/>
              </a:spcAft>
              <a:buClrTx/>
            </a:pPr>
            <a:r>
              <a:rPr lang="en-US" altLang="en-US" sz="1800" dirty="0">
                <a:solidFill>
                  <a:schemeClr val="tx1"/>
                </a:solidFill>
                <a:latin typeface="Times New Roman" panose="02020603050405020304" pitchFamily="18" charset="0"/>
                <a:cs typeface="Times New Roman" panose="02020603050405020304" pitchFamily="18" charset="0"/>
              </a:rPr>
              <a:t>Suspicious value</a:t>
            </a:r>
            <a:r>
              <a:rPr lang="en-US" altLang="en-US" sz="1800" dirty="0">
                <a:solidFill>
                  <a:srgbClr val="FF0000"/>
                </a:solidFill>
                <a:latin typeface="Times New Roman" panose="02020603050405020304" pitchFamily="18" charset="0"/>
                <a:cs typeface="Times New Roman" panose="02020603050405020304" pitchFamily="18" charset="0"/>
              </a:rPr>
              <a:t>: 2979 (221 times) </a:t>
            </a:r>
            <a:r>
              <a:rPr lang="en-US" altLang="en-US" sz="1800" dirty="0">
                <a:solidFill>
                  <a:schemeClr val="tx1"/>
                </a:solidFill>
                <a:latin typeface="Times New Roman" panose="02020603050405020304" pitchFamily="18" charset="0"/>
                <a:cs typeface="Times New Roman" panose="02020603050405020304" pitchFamily="18" charset="0"/>
              </a:rPr>
              <a:t>– likely a data entry error</a:t>
            </a:r>
          </a:p>
          <a:p>
            <a:pPr marL="742950" lvl="1"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smtClean="0">
                <a:solidFill>
                  <a:schemeClr val="tx1"/>
                </a:solidFill>
                <a:latin typeface="Times New Roman" panose="02020603050405020304" pitchFamily="18" charset="0"/>
                <a:cs typeface="Times New Roman" panose="02020603050405020304" pitchFamily="18" charset="0"/>
              </a:rPr>
              <a:t>6</a:t>
            </a:r>
            <a:r>
              <a:rPr lang="en-US" altLang="en-US" sz="1800" dirty="0">
                <a:solidFill>
                  <a:schemeClr val="tx1"/>
                </a:solidFill>
                <a:latin typeface="Times New Roman" panose="02020603050405020304" pitchFamily="18" charset="0"/>
                <a:cs typeface="Times New Roman" panose="02020603050405020304" pitchFamily="18" charset="0"/>
              </a:rPr>
              <a:t>, 8, 10, 12 cylinders appear in low frequency</a:t>
            </a:r>
          </a:p>
          <a:p>
            <a:pPr marL="285750" lvl="0" indent="-285750" eaLnBrk="0" fontAlgn="base" hangingPunct="0">
              <a:lnSpc>
                <a:spcPct val="150000"/>
              </a:lnSpc>
              <a:spcBef>
                <a:spcPct val="0"/>
              </a:spcBef>
              <a:spcAft>
                <a:spcPct val="0"/>
              </a:spcAft>
              <a:buClrTx/>
              <a:buFont typeface="Wingdings" panose="05000000000000000000" pitchFamily="2" charset="2"/>
              <a:buChar char="Ø"/>
            </a:pPr>
            <a:endParaRPr lang="en-US" altLang="en-US" sz="1800" dirty="0">
              <a:solidFill>
                <a:schemeClr val="tx1"/>
              </a:solidFill>
              <a:latin typeface="Times New Roman" panose="02020603050405020304" pitchFamily="18" charset="0"/>
              <a:cs typeface="Times New Roman" panose="02020603050405020304" pitchFamily="18" charset="0"/>
            </a:endParaRPr>
          </a:p>
        </p:txBody>
      </p:sp>
      <p:sp>
        <p:nvSpPr>
          <p:cNvPr id="3" name="Rectangle 2"/>
          <p:cNvSpPr/>
          <p:nvPr/>
        </p:nvSpPr>
        <p:spPr>
          <a:xfrm>
            <a:off x="746760" y="218778"/>
            <a:ext cx="10256520" cy="3462486"/>
          </a:xfrm>
          <a:prstGeom prst="rect">
            <a:avLst/>
          </a:prstGeom>
        </p:spPr>
        <p:txBody>
          <a:bodyPr wrap="square">
            <a:spAutoFit/>
          </a:bodyPr>
          <a:lstStyle/>
          <a:p>
            <a:pPr lvl="0" eaLnBrk="0" fontAlgn="base" hangingPunct="0">
              <a:lnSpc>
                <a:spcPct val="150000"/>
              </a:lnSpc>
              <a:spcBef>
                <a:spcPct val="0"/>
              </a:spcBef>
              <a:spcAft>
                <a:spcPct val="0"/>
              </a:spcAft>
              <a:buClrTx/>
              <a:buFontTx/>
              <a:buChar char="•"/>
            </a:pPr>
            <a:r>
              <a:rPr lang="en-US" altLang="en-US" sz="2000" b="1" i="1" u="sng" dirty="0" smtClean="0">
                <a:solidFill>
                  <a:srgbClr val="FF0000"/>
                </a:solidFill>
                <a:latin typeface="Arial" panose="020B0604020202020204" pitchFamily="34" charset="0"/>
              </a:rPr>
              <a:t>Cc cubic </a:t>
            </a:r>
            <a:r>
              <a:rPr lang="en-US" altLang="en-US" sz="2000" b="1" i="1" u="sng" dirty="0" err="1" smtClean="0">
                <a:solidFill>
                  <a:srgbClr val="FF0000"/>
                </a:solidFill>
                <a:latin typeface="Arial" panose="020B0604020202020204" pitchFamily="34" charset="0"/>
              </a:rPr>
              <a:t>Centiemeters</a:t>
            </a:r>
            <a:endParaRPr lang="en-US" altLang="en-US" sz="2000" b="1" i="1" u="sng" dirty="0" smtClean="0">
              <a:solidFill>
                <a:srgbClr val="FF0000"/>
              </a:solidFill>
              <a:latin typeface="Arial" panose="020B0604020202020204" pitchFamily="34" charset="0"/>
            </a:endParaRP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smtClean="0">
                <a:solidFill>
                  <a:schemeClr val="tx1"/>
                </a:solidFill>
                <a:latin typeface="Arial" panose="020B0604020202020204" pitchFamily="34" charset="0"/>
              </a:rPr>
              <a:t>The </a:t>
            </a:r>
            <a:r>
              <a:rPr lang="en-US" altLang="en-US" sz="1800" dirty="0">
                <a:solidFill>
                  <a:schemeClr val="tx1"/>
                </a:solidFill>
                <a:latin typeface="Arial Unicode MS"/>
              </a:rPr>
              <a:t>cc</a:t>
            </a:r>
            <a:r>
              <a:rPr lang="en-US" altLang="en-US" sz="1800" dirty="0">
                <a:solidFill>
                  <a:schemeClr val="tx1"/>
                </a:solidFill>
              </a:rPr>
              <a:t> column represents the </a:t>
            </a:r>
            <a:r>
              <a:rPr lang="en-US" altLang="en-US" sz="1800" b="1" dirty="0">
                <a:solidFill>
                  <a:schemeClr val="tx1"/>
                </a:solidFill>
                <a:latin typeface="Arial" panose="020B0604020202020204" pitchFamily="34" charset="0"/>
              </a:rPr>
              <a:t>engine displacement</a:t>
            </a:r>
            <a:r>
              <a:rPr lang="en-US" altLang="en-US" sz="1800" dirty="0">
                <a:solidFill>
                  <a:schemeClr val="tx1"/>
                </a:solidFill>
                <a:latin typeface="Arial" panose="020B0604020202020204" pitchFamily="34" charset="0"/>
              </a:rPr>
              <a:t> (in cubic centimeters) </a:t>
            </a:r>
            <a:endParaRPr lang="en-US" altLang="en-US" sz="1800" dirty="0" smtClean="0">
              <a:solidFill>
                <a:schemeClr val="tx1"/>
              </a:solidFill>
              <a:latin typeface="Arial" panose="020B0604020202020204" pitchFamily="34" charset="0"/>
            </a:endParaRP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smtClean="0">
                <a:solidFill>
                  <a:schemeClr val="tx1"/>
                </a:solidFill>
                <a:latin typeface="Arial" panose="020B0604020202020204" pitchFamily="34" charset="0"/>
              </a:rPr>
              <a:t>It </a:t>
            </a:r>
            <a:r>
              <a:rPr lang="en-US" altLang="en-US" sz="1800" dirty="0">
                <a:solidFill>
                  <a:schemeClr val="tx1"/>
                </a:solidFill>
                <a:latin typeface="Arial" panose="020B0604020202020204" pitchFamily="34" charset="0"/>
              </a:rPr>
              <a:t>has </a:t>
            </a:r>
            <a:r>
              <a:rPr lang="en-US" altLang="en-US" sz="1800" dirty="0">
                <a:solidFill>
                  <a:srgbClr val="FF0000"/>
                </a:solidFill>
                <a:latin typeface="Arial" panose="020B0604020202020204" pitchFamily="34" charset="0"/>
              </a:rPr>
              <a:t>no missing values</a:t>
            </a:r>
            <a:r>
              <a:rPr lang="en-US" altLang="en-US" sz="1800" dirty="0">
                <a:solidFill>
                  <a:schemeClr val="tx1"/>
                </a:solidFill>
                <a:latin typeface="Arial" panose="020B0604020202020204" pitchFamily="34" charset="0"/>
              </a:rPr>
              <a:t>, which  </a:t>
            </a:r>
            <a:r>
              <a:rPr lang="en-US" altLang="en-US" sz="1800" dirty="0" smtClean="0">
                <a:solidFill>
                  <a:schemeClr val="tx1"/>
                </a:solidFill>
                <a:latin typeface="Arial" panose="020B0604020202020204" pitchFamily="34" charset="0"/>
              </a:rPr>
              <a:t>and </a:t>
            </a:r>
            <a:r>
              <a:rPr lang="en-US" altLang="en-US" sz="1800" dirty="0" smtClean="0">
                <a:solidFill>
                  <a:srgbClr val="FF0000"/>
                </a:solidFill>
                <a:latin typeface="Arial" panose="020B0604020202020204" pitchFamily="34" charset="0"/>
              </a:rPr>
              <a:t>588   </a:t>
            </a:r>
            <a:r>
              <a:rPr lang="en-US" altLang="en-US" sz="1800" dirty="0" smtClean="0">
                <a:solidFill>
                  <a:schemeClr val="tx1"/>
                </a:solidFill>
                <a:latin typeface="Arial" panose="020B0604020202020204" pitchFamily="34" charset="0"/>
              </a:rPr>
              <a:t>unique categories.</a:t>
            </a:r>
            <a:endParaRPr lang="en-US" altLang="en-US" sz="1800" dirty="0">
              <a:solidFill>
                <a:schemeClr val="tx1"/>
              </a:solidFill>
              <a:latin typeface="Arial" panose="020B0604020202020204" pitchFamily="34" charset="0"/>
            </a:endParaRP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a:solidFill>
                  <a:schemeClr val="tx1"/>
                </a:solidFill>
                <a:latin typeface="Arial" panose="020B0604020202020204" pitchFamily="34" charset="0"/>
              </a:rPr>
              <a:t>Frequently occurring values like </a:t>
            </a:r>
            <a:r>
              <a:rPr lang="en-US" altLang="en-US" sz="1800" b="1" dirty="0">
                <a:solidFill>
                  <a:schemeClr val="tx1"/>
                </a:solidFill>
                <a:latin typeface="Arial" panose="020B0604020202020204" pitchFamily="34" charset="0"/>
              </a:rPr>
              <a:t>124.0 cc</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97.0 cc</a:t>
            </a:r>
            <a:r>
              <a:rPr lang="en-US" altLang="en-US" sz="1800" dirty="0">
                <a:solidFill>
                  <a:schemeClr val="tx1"/>
                </a:solidFill>
                <a:latin typeface="Arial" panose="020B0604020202020204" pitchFamily="34" charset="0"/>
              </a:rPr>
              <a:t>, </a:t>
            </a:r>
            <a:r>
              <a:rPr lang="en-US" altLang="en-US" sz="1800" dirty="0">
                <a:solidFill>
                  <a:srgbClr val="FF0000"/>
                </a:solidFill>
                <a:latin typeface="Arial" panose="020B0604020202020204" pitchFamily="34" charset="0"/>
              </a:rPr>
              <a:t>and </a:t>
            </a:r>
            <a:r>
              <a:rPr lang="en-US" altLang="en-US" sz="1800" b="1" dirty="0">
                <a:solidFill>
                  <a:srgbClr val="FF0000"/>
                </a:solidFill>
                <a:latin typeface="Arial" panose="020B0604020202020204" pitchFamily="34" charset="0"/>
              </a:rPr>
              <a:t>1197.0 cc</a:t>
            </a:r>
            <a:r>
              <a:rPr lang="en-US" altLang="en-US" sz="1800" dirty="0">
                <a:solidFill>
                  <a:srgbClr val="FF0000"/>
                </a:solidFill>
                <a:latin typeface="Arial" panose="020B0604020202020204" pitchFamily="34" charset="0"/>
              </a:rPr>
              <a:t> </a:t>
            </a:r>
            <a:r>
              <a:rPr lang="en-US" altLang="en-US" sz="1800" dirty="0">
                <a:solidFill>
                  <a:schemeClr val="tx1"/>
                </a:solidFill>
                <a:latin typeface="Arial" panose="020B0604020202020204" pitchFamily="34" charset="0"/>
              </a:rPr>
              <a:t>suggest a dominance of small-engine vehicles, such as </a:t>
            </a:r>
            <a:r>
              <a:rPr lang="en-US" altLang="en-US" sz="1800" dirty="0">
                <a:solidFill>
                  <a:srgbClr val="FF0000"/>
                </a:solidFill>
                <a:latin typeface="Arial" panose="020B0604020202020204" pitchFamily="34" charset="0"/>
              </a:rPr>
              <a:t>scooter</a:t>
            </a:r>
            <a:r>
              <a:rPr lang="en-US" altLang="en-US" sz="1800" dirty="0">
                <a:solidFill>
                  <a:schemeClr val="tx1"/>
                </a:solidFill>
                <a:latin typeface="Arial" panose="020B0604020202020204" pitchFamily="34" charset="0"/>
              </a:rPr>
              <a:t>s </a:t>
            </a:r>
            <a:r>
              <a:rPr lang="en-US" altLang="en-US" sz="1800" dirty="0">
                <a:solidFill>
                  <a:srgbClr val="FF0000"/>
                </a:solidFill>
                <a:latin typeface="Arial" panose="020B0604020202020204" pitchFamily="34" charset="0"/>
              </a:rPr>
              <a:t>and compact cars.</a:t>
            </a: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a:solidFill>
                  <a:schemeClr val="tx1"/>
                </a:solidFill>
                <a:latin typeface="Arial" panose="020B0604020202020204" pitchFamily="34" charset="0"/>
              </a:rPr>
              <a:t>Rare engine capacities like </a:t>
            </a:r>
            <a:r>
              <a:rPr lang="en-US" altLang="en-US" sz="1800" b="1" dirty="0">
                <a:solidFill>
                  <a:srgbClr val="FF0000"/>
                </a:solidFill>
                <a:latin typeface="Arial" panose="020B0604020202020204" pitchFamily="34" charset="0"/>
              </a:rPr>
              <a:t>147.5 cc</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3387.0 cc</a:t>
            </a:r>
            <a:r>
              <a:rPr lang="en-US" altLang="en-US" sz="1800" dirty="0">
                <a:solidFill>
                  <a:schemeClr val="tx1"/>
                </a:solidFill>
                <a:latin typeface="Arial" panose="020B0604020202020204" pitchFamily="34" charset="0"/>
              </a:rPr>
              <a:t>, </a:t>
            </a:r>
            <a:r>
              <a:rPr lang="en-US" altLang="en-US" sz="1800" b="1" dirty="0">
                <a:solidFill>
                  <a:schemeClr val="tx1"/>
                </a:solidFill>
                <a:latin typeface="Arial" panose="020B0604020202020204" pitchFamily="34" charset="0"/>
              </a:rPr>
              <a:t>3295.0 cc</a:t>
            </a:r>
            <a:r>
              <a:rPr lang="en-US" altLang="en-US" sz="1800" dirty="0">
                <a:solidFill>
                  <a:schemeClr val="tx1"/>
                </a:solidFill>
                <a:latin typeface="Arial" panose="020B0604020202020204" pitchFamily="34" charset="0"/>
              </a:rPr>
              <a:t>, and </a:t>
            </a:r>
            <a:r>
              <a:rPr lang="en-US" altLang="en-US" sz="1800" b="1" dirty="0">
                <a:solidFill>
                  <a:schemeClr val="tx1"/>
                </a:solidFill>
                <a:latin typeface="Arial" panose="020B0604020202020204" pitchFamily="34" charset="0"/>
              </a:rPr>
              <a:t>3023.0 cc</a:t>
            </a:r>
            <a:r>
              <a:rPr lang="en-US" altLang="en-US" sz="1800" dirty="0">
                <a:solidFill>
                  <a:schemeClr val="tx1"/>
                </a:solidFill>
                <a:latin typeface="Arial" panose="020B0604020202020204" pitchFamily="34" charset="0"/>
              </a:rPr>
              <a:t> appear only </a:t>
            </a:r>
            <a:r>
              <a:rPr lang="en-US" altLang="en-US" sz="1800" b="1" dirty="0">
                <a:solidFill>
                  <a:schemeClr val="tx1"/>
                </a:solidFill>
                <a:latin typeface="Arial" panose="020B0604020202020204" pitchFamily="34" charset="0"/>
              </a:rPr>
              <a:t>once</a:t>
            </a:r>
            <a:r>
              <a:rPr lang="en-US" altLang="en-US" sz="1800" dirty="0">
                <a:solidFill>
                  <a:schemeClr val="tx1"/>
                </a:solidFill>
                <a:latin typeface="Arial" panose="020B0604020202020204" pitchFamily="34" charset="0"/>
              </a:rPr>
              <a:t>, indicating a wide variety of vehicle types, including possibly high-performance or commercial vehicles</a:t>
            </a:r>
          </a:p>
        </p:txBody>
      </p:sp>
    </p:spTree>
    <p:extLst>
      <p:ext uri="{BB962C8B-B14F-4D97-AF65-F5344CB8AC3E}">
        <p14:creationId xmlns:p14="http://schemas.microsoft.com/office/powerpoint/2010/main" val="113382185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774030" y="2989688"/>
            <a:ext cx="9797530" cy="39241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lang="en-US" altLang="en-US" sz="2000" b="1" i="1" u="sng" dirty="0" err="1" smtClean="0">
                <a:solidFill>
                  <a:srgbClr val="C00000"/>
                </a:solidFill>
              </a:rPr>
              <a:t>Hp</a:t>
            </a:r>
            <a:r>
              <a:rPr lang="en-US" altLang="en-US" sz="2000" b="1" i="1" u="sng" dirty="0" smtClean="0">
                <a:solidFill>
                  <a:srgbClr val="C00000"/>
                </a:solidFill>
              </a:rPr>
              <a:t> :-</a:t>
            </a:r>
            <a:r>
              <a:rPr kumimoji="0" lang="en-US" altLang="en-US" sz="1800" i="0" u="none" strike="noStrike" cap="none" normalizeH="0" baseline="0" dirty="0" smtClean="0">
                <a:ln>
                  <a:noFill/>
                </a:ln>
                <a:solidFill>
                  <a:schemeClr val="tx1"/>
                </a:solidFill>
                <a:effectLst/>
                <a:latin typeface="Arial" panose="020B0604020202020204" pitchFamily="34" charset="0"/>
              </a:rPr>
              <a:t>horsepower of the vehicle — a measure of its engine power.</a:t>
            </a: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:There are </a:t>
            </a:r>
            <a:r>
              <a:rPr kumimoji="0" lang="en-US" altLang="en-US" sz="1800" i="0" u="none" strike="noStrike" cap="none" normalizeH="0" baseline="0" dirty="0" smtClean="0">
                <a:ln>
                  <a:noFill/>
                </a:ln>
                <a:solidFill>
                  <a:srgbClr val="FF0000"/>
                </a:solidFill>
                <a:effectLst/>
                <a:latin typeface="Arial" panose="020B0604020202020204" pitchFamily="34" charset="0"/>
              </a:rPr>
              <a:t>no missing values </a:t>
            </a:r>
            <a:r>
              <a:rPr kumimoji="0" lang="en-US" altLang="en-US" sz="1800" i="0" u="none" strike="noStrike" cap="none" normalizeH="0" baseline="0" dirty="0" smtClean="0">
                <a:ln>
                  <a:noFill/>
                </a:ln>
                <a:solidFill>
                  <a:schemeClr val="tx1"/>
                </a:solidFill>
                <a:effectLst/>
                <a:latin typeface="Arial" panose="020B0604020202020204" pitchFamily="34" charset="0"/>
              </a:rPr>
              <a:t>in the </a:t>
            </a:r>
            <a:r>
              <a:rPr kumimoji="0" lang="en-US" altLang="en-US" sz="1800" i="0" u="none" strike="noStrike" cap="none" normalizeH="0" baseline="0" dirty="0" err="1" smtClean="0">
                <a:ln>
                  <a:noFill/>
                </a:ln>
                <a:solidFill>
                  <a:schemeClr val="tx1"/>
                </a:solidFill>
                <a:effectLst/>
                <a:latin typeface="Arial Unicode MS"/>
              </a:rPr>
              <a:t>hp</a:t>
            </a:r>
            <a:r>
              <a:rPr kumimoji="0" lang="en-US" altLang="en-US" sz="1800" i="0" u="none" strike="noStrike" cap="none" normalizeH="0" baseline="0" dirty="0" smtClean="0">
                <a:ln>
                  <a:noFill/>
                </a:ln>
                <a:solidFill>
                  <a:schemeClr val="tx1"/>
                </a:solidFill>
                <a:effectLst/>
              </a:rPr>
              <a:t> column.</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342900" marR="0" lvl="0" indent="-34290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Although </a:t>
            </a:r>
            <a:r>
              <a:rPr kumimoji="0" lang="en-US" altLang="en-US" sz="1800" i="0" u="none" strike="noStrike" cap="none" normalizeH="0" baseline="0" dirty="0" err="1" smtClean="0">
                <a:ln>
                  <a:noFill/>
                </a:ln>
                <a:solidFill>
                  <a:schemeClr val="tx1"/>
                </a:solidFill>
                <a:effectLst/>
                <a:latin typeface="Arial Unicode MS"/>
              </a:rPr>
              <a:t>hp</a:t>
            </a:r>
            <a:r>
              <a:rPr kumimoji="0" lang="en-US" altLang="en-US" sz="1800" i="0" u="none" strike="noStrike" cap="none" normalizeH="0" baseline="0" dirty="0" smtClean="0">
                <a:ln>
                  <a:noFill/>
                </a:ln>
                <a:solidFill>
                  <a:schemeClr val="tx1"/>
                </a:solidFill>
                <a:effectLst/>
              </a:rPr>
              <a:t> is a </a:t>
            </a:r>
            <a:r>
              <a:rPr kumimoji="0" lang="en-US" altLang="en-US" sz="1800" i="0" u="none" strike="noStrike" cap="none" normalizeH="0" baseline="0" dirty="0" smtClean="0">
                <a:ln>
                  <a:noFill/>
                </a:ln>
                <a:solidFill>
                  <a:schemeClr val="tx1"/>
                </a:solidFill>
                <a:effectLst/>
                <a:latin typeface="Arial" panose="020B0604020202020204" pitchFamily="34" charset="0"/>
              </a:rPr>
              <a:t>real-valued numerical feature, it contains</a:t>
            </a:r>
            <a:r>
              <a:rPr kumimoji="0" lang="en-US" altLang="en-US" sz="1800" i="0" u="none" strike="noStrike" cap="none" normalizeH="0" baseline="0" dirty="0" smtClean="0">
                <a:ln>
                  <a:noFill/>
                </a:ln>
                <a:solidFill>
                  <a:srgbClr val="FF0000"/>
                </a:solidFill>
                <a:effectLst/>
                <a:latin typeface="Arial" panose="020B0604020202020204" pitchFamily="34" charset="0"/>
              </a:rPr>
              <a:t> 1,055 unique </a:t>
            </a:r>
            <a:r>
              <a:rPr kumimoji="0" lang="en-US" altLang="en-US" sz="1800" i="0" u="none" strike="noStrike" cap="none" normalizeH="0" baseline="0" dirty="0" smtClean="0">
                <a:ln>
                  <a:noFill/>
                </a:ln>
                <a:solidFill>
                  <a:schemeClr val="tx1"/>
                </a:solidFill>
                <a:effectLst/>
                <a:latin typeface="Arial" panose="020B0604020202020204" pitchFamily="34" charset="0"/>
              </a:rPr>
              <a:t>values, which is relatively high but still countable.</a:t>
            </a:r>
          </a:p>
          <a:p>
            <a:pPr lvl="0" eaLnBrk="0" fontAlgn="base" hangingPunct="0">
              <a:lnSpc>
                <a:spcPct val="150000"/>
              </a:lnSpc>
              <a:spcBef>
                <a:spcPct val="0"/>
              </a:spcBef>
              <a:spcAft>
                <a:spcPct val="0"/>
              </a:spcAft>
              <a:buClrTx/>
            </a:pPr>
            <a:r>
              <a:rPr lang="en-US" altLang="en-US" sz="1800" dirty="0" smtClean="0">
                <a:solidFill>
                  <a:schemeClr val="tx1"/>
                </a:solidFill>
                <a:latin typeface="Arial" panose="020B0604020202020204" pitchFamily="34" charset="0"/>
              </a:rPr>
              <a:t>Horse power top</a:t>
            </a:r>
            <a:r>
              <a:rPr kumimoji="0" lang="en-US" altLang="en-US" sz="1800" i="0" u="none" strike="noStrike" cap="none" normalizeH="0" baseline="0" dirty="0" smtClean="0">
                <a:ln>
                  <a:noFill/>
                </a:ln>
                <a:solidFill>
                  <a:schemeClr val="tx1"/>
                </a:solidFill>
                <a:effectLst/>
                <a:latin typeface="Arial" panose="020B0604020202020204" pitchFamily="34" charset="0"/>
              </a:rPr>
              <a:t> Consideration:</a:t>
            </a:r>
            <a:r>
              <a:rPr lang="en-IN" dirty="0" smtClean="0"/>
              <a:t>7.91 -  </a:t>
            </a:r>
            <a:r>
              <a:rPr lang="en-IN" dirty="0"/>
              <a:t>17754 </a:t>
            </a:r>
            <a:endParaRPr lang="en-IN" dirty="0" smtClean="0"/>
          </a:p>
          <a:p>
            <a:pPr lvl="0" eaLnBrk="0" fontAlgn="base" hangingPunct="0">
              <a:lnSpc>
                <a:spcPct val="150000"/>
              </a:lnSpc>
              <a:spcBef>
                <a:spcPct val="0"/>
              </a:spcBef>
              <a:spcAft>
                <a:spcPct val="0"/>
              </a:spcAft>
              <a:buClrTx/>
            </a:pPr>
            <a:r>
              <a:rPr lang="en-IN" dirty="0" smtClean="0"/>
              <a:t>7.74  - 13936 </a:t>
            </a:r>
          </a:p>
          <a:p>
            <a:pPr lvl="0" eaLnBrk="0" fontAlgn="base" hangingPunct="0">
              <a:lnSpc>
                <a:spcPct val="150000"/>
              </a:lnSpc>
              <a:spcBef>
                <a:spcPct val="0"/>
              </a:spcBef>
              <a:spcAft>
                <a:spcPct val="0"/>
              </a:spcAft>
              <a:buClrTx/>
            </a:pPr>
            <a:r>
              <a:rPr lang="en-IN" dirty="0" smtClean="0"/>
              <a:t>8.58  - 10111 </a:t>
            </a:r>
          </a:p>
          <a:p>
            <a:pPr lvl="0" eaLnBrk="0" fontAlgn="base" hangingPunct="0">
              <a:lnSpc>
                <a:spcPct val="150000"/>
              </a:lnSpc>
              <a:spcBef>
                <a:spcPct val="0"/>
              </a:spcBef>
              <a:spcAft>
                <a:spcPct val="0"/>
              </a:spcAft>
              <a:buClrTx/>
            </a:pPr>
            <a:r>
              <a:rPr lang="en-IN" dirty="0" smtClean="0"/>
              <a:t>88.51 - 9968</a:t>
            </a:r>
          </a:p>
          <a:p>
            <a:pPr lvl="0" eaLnBrk="0" fontAlgn="base" hangingPunct="0">
              <a:lnSpc>
                <a:spcPct val="150000"/>
              </a:lnSpc>
              <a:spcBef>
                <a:spcPct val="0"/>
              </a:spcBef>
              <a:spcAft>
                <a:spcPct val="0"/>
              </a:spcAft>
              <a:buClrTx/>
            </a:pPr>
            <a:r>
              <a:rPr lang="en-IN" dirty="0" smtClean="0"/>
              <a:t> </a:t>
            </a:r>
            <a:r>
              <a:rPr lang="en-IN" dirty="0"/>
              <a:t>8.19 </a:t>
            </a:r>
            <a:r>
              <a:rPr lang="en-IN" dirty="0" smtClean="0"/>
              <a:t> -8446</a:t>
            </a:r>
          </a:p>
          <a:p>
            <a:pPr lvl="0" eaLnBrk="0" fontAlgn="base" hangingPunct="0">
              <a:lnSpc>
                <a:spcPct val="150000"/>
              </a:lnSpc>
              <a:spcBef>
                <a:spcPct val="0"/>
              </a:spcBef>
              <a:spcAft>
                <a:spcPct val="0"/>
              </a:spcAft>
              <a:buClrTx/>
            </a:pPr>
            <a:r>
              <a:rPr kumimoji="0" lang="en-US" altLang="en-US" sz="1800" i="0" u="none" strike="noStrike" cap="none" normalizeH="0" baseline="0" dirty="0" smtClean="0">
                <a:ln>
                  <a:noFill/>
                </a:ln>
                <a:solidFill>
                  <a:schemeClr val="tx1"/>
                </a:solidFill>
                <a:effectLst/>
                <a:latin typeface="Arial" panose="020B0604020202020204" pitchFamily="34" charset="0"/>
              </a:rPr>
              <a:t>The horse power is increasing the</a:t>
            </a:r>
            <a:r>
              <a:rPr kumimoji="0" lang="en-US" altLang="en-US" sz="1800" i="0" u="none" strike="noStrike" cap="none" normalizeH="0" dirty="0" smtClean="0">
                <a:ln>
                  <a:noFill/>
                </a:ln>
                <a:solidFill>
                  <a:schemeClr val="tx1"/>
                </a:solidFill>
                <a:effectLst/>
                <a:latin typeface="Arial" panose="020B0604020202020204" pitchFamily="34" charset="0"/>
              </a:rPr>
              <a:t> price also increased the customer are</a:t>
            </a:r>
            <a:r>
              <a:rPr kumimoji="0" lang="en-US" altLang="en-US" sz="1800" i="0" u="none" strike="noStrike" cap="none" normalizeH="0" dirty="0" smtClean="0">
                <a:ln>
                  <a:noFill/>
                </a:ln>
                <a:solidFill>
                  <a:srgbClr val="FF0000"/>
                </a:solidFill>
                <a:effectLst/>
                <a:latin typeface="Arial" panose="020B0604020202020204" pitchFamily="34" charset="0"/>
              </a:rPr>
              <a:t> low</a:t>
            </a:r>
            <a:endParaRPr kumimoji="0" lang="en-US" altLang="en-US" sz="1800" i="0" u="none" strike="noStrike" cap="none" normalizeH="0" baseline="0" dirty="0" smtClean="0">
              <a:ln>
                <a:noFill/>
              </a:ln>
              <a:solidFill>
                <a:srgbClr val="FF0000"/>
              </a:solidFill>
              <a:effectLst/>
              <a:latin typeface="Arial" panose="020B0604020202020204" pitchFamily="34" charset="0"/>
            </a:endParaRPr>
          </a:p>
        </p:txBody>
      </p:sp>
      <p:sp>
        <p:nvSpPr>
          <p:cNvPr id="5" name="Rectangle 3"/>
          <p:cNvSpPr>
            <a:spLocks noChangeArrowheads="1"/>
          </p:cNvSpPr>
          <p:nvPr/>
        </p:nvSpPr>
        <p:spPr bwMode="auto">
          <a:xfrm>
            <a:off x="370703" y="150449"/>
            <a:ext cx="10604185" cy="26314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R="0" lvl="0" algn="l" defTabSz="914400" rtl="0" eaLnBrk="0" fontAlgn="base" latinLnBrk="0" hangingPunct="0">
              <a:lnSpc>
                <a:spcPct val="150000"/>
              </a:lnSpc>
              <a:spcBef>
                <a:spcPct val="0"/>
              </a:spcBef>
              <a:spcAft>
                <a:spcPct val="0"/>
              </a:spcAft>
              <a:buClrTx/>
              <a:buSzTx/>
              <a:tabLst/>
            </a:pPr>
            <a:r>
              <a:rPr kumimoji="0" lang="en-US" altLang="en-US" sz="2000" b="1" i="1" u="sng" strike="noStrike" cap="none" normalizeH="0" baseline="0" dirty="0" smtClean="0">
                <a:ln>
                  <a:noFill/>
                </a:ln>
                <a:solidFill>
                  <a:srgbClr val="FF0000"/>
                </a:solidFill>
                <a:effectLst/>
                <a:latin typeface="Arial Unicode MS"/>
              </a:rPr>
              <a:t>fuel</a:t>
            </a:r>
            <a:r>
              <a:rPr kumimoji="0" lang="en-US" altLang="en-US" sz="2000" b="1" i="1" u="sng" strike="noStrike" cap="none" normalizeH="0" baseline="0" dirty="0" smtClean="0">
                <a:ln>
                  <a:noFill/>
                </a:ln>
                <a:solidFill>
                  <a:srgbClr val="FF0000"/>
                </a:solidFill>
                <a:effectLst/>
              </a:rPr>
              <a:t> column </a:t>
            </a: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Arial" panose="020B0604020202020204" pitchFamily="34" charset="0"/>
              </a:rPr>
              <a:t> It</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has 3,778 missing values and  </a:t>
            </a:r>
            <a:r>
              <a:rPr lang="en-US" altLang="en-US" sz="1800" dirty="0">
                <a:solidFill>
                  <a:schemeClr val="tx1"/>
                </a:solidFill>
                <a:latin typeface="Arial" panose="020B0604020202020204" pitchFamily="34" charset="0"/>
              </a:rPr>
              <a:t>13 unique valid </a:t>
            </a:r>
            <a:r>
              <a:rPr lang="en-US" altLang="en-US" sz="1800" dirty="0" smtClean="0">
                <a:solidFill>
                  <a:schemeClr val="tx1"/>
                </a:solidFill>
                <a:latin typeface="Arial" panose="020B0604020202020204" pitchFamily="34" charset="0"/>
              </a:rPr>
              <a:t>categories.</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and includes invalid entries </a:t>
            </a:r>
            <a:r>
              <a:rPr kumimoji="0" lang="en-US" altLang="en-US" sz="1800" i="0" u="none" strike="noStrike" cap="none" normalizeH="0" baseline="0" dirty="0" smtClean="0">
                <a:ln>
                  <a:noFill/>
                </a:ln>
                <a:solidFill>
                  <a:srgbClr val="FF0000"/>
                </a:solidFill>
                <a:effectLst/>
                <a:latin typeface="Arial" panose="020B0604020202020204" pitchFamily="34" charset="0"/>
              </a:rPr>
              <a:t>like </a:t>
            </a:r>
            <a:r>
              <a:rPr kumimoji="0" lang="en-US" altLang="en-US" sz="1800" i="0" u="none" strike="noStrike" cap="none" normalizeH="0" baseline="0" dirty="0" smtClean="0">
                <a:ln>
                  <a:noFill/>
                </a:ln>
                <a:solidFill>
                  <a:srgbClr val="FF0000"/>
                </a:solidFill>
                <a:effectLst/>
                <a:latin typeface="Arial Unicode MS"/>
              </a:rPr>
              <a:t>-1</a:t>
            </a:r>
            <a:r>
              <a:rPr kumimoji="0" lang="en-US" altLang="en-US" sz="1800" i="0" u="none" strike="noStrike" cap="none" normalizeH="0" baseline="0" dirty="0" smtClean="0">
                <a:ln>
                  <a:noFill/>
                </a:ln>
                <a:solidFill>
                  <a:srgbClr val="FF0000"/>
                </a:solidFill>
                <a:effectLst/>
              </a:rPr>
              <a:t>, </a:t>
            </a:r>
            <a:r>
              <a:rPr kumimoji="0" lang="en-US" altLang="en-US" sz="1800" i="0" u="none" strike="noStrike" cap="none" normalizeH="0" baseline="0" dirty="0" smtClean="0">
                <a:ln>
                  <a:noFill/>
                </a:ln>
                <a:solidFill>
                  <a:srgbClr val="FF0000"/>
                </a:solidFill>
                <a:effectLst/>
                <a:latin typeface="Arial Unicode MS"/>
              </a:rPr>
              <a:t>0</a:t>
            </a:r>
            <a:r>
              <a:rPr kumimoji="0" lang="en-US" altLang="en-US" sz="1800" i="0" u="none" strike="noStrike" cap="none" normalizeH="0" baseline="0" dirty="0" smtClean="0">
                <a:ln>
                  <a:noFill/>
                </a:ln>
                <a:solidFill>
                  <a:srgbClr val="FF0000"/>
                </a:solidFill>
                <a:effectLst/>
              </a:rPr>
              <a:t>, </a:t>
            </a:r>
            <a:r>
              <a:rPr kumimoji="0" lang="en-US" altLang="en-US" sz="1800" i="0" u="none" strike="noStrike" cap="none" normalizeH="0" baseline="0" dirty="0" smtClean="0">
                <a:ln>
                  <a:noFill/>
                </a:ln>
                <a:solidFill>
                  <a:schemeClr val="tx1"/>
                </a:solidFill>
                <a:effectLst/>
              </a:rPr>
              <a:t>and </a:t>
            </a:r>
            <a:r>
              <a:rPr kumimoji="0" lang="en-US" altLang="en-US" sz="1800" i="0" u="none" strike="noStrike" cap="none" normalizeH="0" baseline="0" dirty="0" smtClean="0">
                <a:ln>
                  <a:noFill/>
                </a:ln>
                <a:solidFill>
                  <a:srgbClr val="FF0000"/>
                </a:solidFill>
                <a:effectLst/>
              </a:rPr>
              <a:t>lowercase </a:t>
            </a:r>
            <a:r>
              <a:rPr kumimoji="0" lang="en-US" altLang="en-US" sz="1800" i="0" u="none" strike="noStrike" cap="none" normalizeH="0" baseline="0" dirty="0" smtClean="0">
                <a:ln>
                  <a:noFill/>
                </a:ln>
                <a:solidFill>
                  <a:srgbClr val="FF0000"/>
                </a:solidFill>
                <a:effectLst/>
                <a:latin typeface="Arial Unicode MS"/>
              </a:rPr>
              <a:t>petrol</a:t>
            </a:r>
            <a:r>
              <a:rPr kumimoji="0" lang="en-US" altLang="en-US" sz="1800" i="0" u="none" strike="noStrike" cap="none" normalizeH="0" baseline="0" dirty="0" smtClean="0">
                <a:ln>
                  <a:noFill/>
                </a:ln>
                <a:solidFill>
                  <a:srgbClr val="FF0000"/>
                </a:solidFill>
                <a:effectLst/>
              </a:rPr>
              <a:t>.</a:t>
            </a:r>
            <a:endParaRPr kumimoji="0" lang="en-US" altLang="en-US" sz="1800" i="0" u="none" strike="noStrike" cap="none" normalizeH="0" baseline="0" dirty="0" smtClean="0">
              <a:ln>
                <a:noFill/>
              </a:ln>
              <a:solidFill>
                <a:srgbClr val="FF0000"/>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Top 3 fuels: PETROL (231,422), DIESEL (81,638), BATTERY (12,709) — show strong data skew.</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Bottom 3 fuels: CNG DIESEL (2),</a:t>
            </a:r>
            <a:r>
              <a:rPr kumimoji="0" lang="en-US" altLang="en-US" sz="1800" i="0" u="none" strike="noStrike" cap="none" normalizeH="0" baseline="0" dirty="0" smtClean="0">
                <a:ln>
                  <a:noFill/>
                </a:ln>
                <a:solidFill>
                  <a:srgbClr val="FF0000"/>
                </a:solidFill>
                <a:effectLst/>
                <a:latin typeface="Arial" panose="020B0604020202020204" pitchFamily="34" charset="0"/>
              </a:rPr>
              <a:t> </a:t>
            </a:r>
            <a:r>
              <a:rPr kumimoji="0" lang="en-US" altLang="en-US" sz="1800" i="0" u="none" strike="noStrike" cap="none" normalizeH="0" baseline="0" dirty="0" smtClean="0">
                <a:ln>
                  <a:noFill/>
                </a:ln>
                <a:solidFill>
                  <a:srgbClr val="FF0000"/>
                </a:solidFill>
                <a:effectLst/>
                <a:latin typeface="Arial Unicode MS"/>
              </a:rPr>
              <a:t>petrol</a:t>
            </a:r>
            <a:r>
              <a:rPr kumimoji="0" lang="en-US" altLang="en-US" sz="1800" i="0" u="none" strike="noStrike" cap="none" normalizeH="0" baseline="0" dirty="0" smtClean="0">
                <a:ln>
                  <a:noFill/>
                </a:ln>
                <a:solidFill>
                  <a:srgbClr val="FF0000"/>
                </a:solidFill>
                <a:effectLst/>
              </a:rPr>
              <a:t> (4</a:t>
            </a:r>
            <a:r>
              <a:rPr kumimoji="0" lang="en-US" altLang="en-US" sz="1800" i="0" u="none" strike="noStrike" cap="none" normalizeH="0" baseline="0" dirty="0" smtClean="0">
                <a:ln>
                  <a:noFill/>
                </a:ln>
                <a:solidFill>
                  <a:schemeClr val="tx1"/>
                </a:solidFill>
                <a:effectLst/>
              </a:rPr>
              <a:t>), 0 (10) — indicate typos or rare/invalid data. And </a:t>
            </a:r>
            <a:r>
              <a:rPr kumimoji="0" lang="en-US" altLang="en-US" sz="1800" i="0" u="none" strike="noStrike" cap="none" normalizeH="0" baseline="0" dirty="0" smtClean="0">
                <a:ln>
                  <a:noFill/>
                </a:ln>
                <a:solidFill>
                  <a:srgbClr val="FF0000"/>
                </a:solidFill>
                <a:effectLst/>
              </a:rPr>
              <a:t>-1 439 </a:t>
            </a:r>
            <a:endParaRPr kumimoji="0" lang="en-US" altLang="en-US" sz="1800" i="0" u="none" strike="noStrike" cap="none" normalizeH="0" baseline="0" dirty="0" smtClean="0">
              <a:ln>
                <a:noFill/>
              </a:ln>
              <a:solidFill>
                <a:srgbClr val="FF0000"/>
              </a:solidFill>
              <a:effectLst/>
              <a:latin typeface="Arial" panose="020B0604020202020204" pitchFamily="34"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Missing and invalid entries can be imputed using </a:t>
            </a:r>
            <a:r>
              <a:rPr kumimoji="0" lang="en-US" altLang="en-US" sz="1800" i="0" u="none" strike="noStrike" cap="none" normalizeH="0" baseline="0" dirty="0" smtClean="0">
                <a:ln>
                  <a:noFill/>
                </a:ln>
                <a:solidFill>
                  <a:schemeClr val="tx1"/>
                </a:solidFill>
                <a:effectLst/>
                <a:latin typeface="Arial Unicode MS"/>
              </a:rPr>
              <a:t>cc</a:t>
            </a:r>
            <a:r>
              <a:rPr kumimoji="0" lang="en-US" altLang="en-US" sz="1800" i="0" u="none" strike="noStrike" cap="none" normalizeH="0" baseline="0" dirty="0" smtClean="0">
                <a:ln>
                  <a:noFill/>
                </a:ln>
                <a:solidFill>
                  <a:schemeClr val="tx1"/>
                </a:solidFill>
                <a:effectLst/>
              </a:rPr>
              <a:t>, </a:t>
            </a:r>
            <a:r>
              <a:rPr kumimoji="0" lang="en-US" altLang="en-US" sz="1800" i="0" u="none" strike="noStrike" cap="none" normalizeH="0" baseline="0" dirty="0" smtClean="0">
                <a:ln>
                  <a:noFill/>
                </a:ln>
                <a:solidFill>
                  <a:schemeClr val="tx1"/>
                </a:solidFill>
                <a:effectLst/>
                <a:latin typeface="Arial Unicode MS"/>
              </a:rPr>
              <a:t>cylinder</a:t>
            </a:r>
            <a:r>
              <a:rPr kumimoji="0" lang="en-US" altLang="en-US" sz="1800" i="0" u="none" strike="noStrike" cap="none" normalizeH="0" baseline="0" dirty="0" smtClean="0">
                <a:ln>
                  <a:noFill/>
                </a:ln>
                <a:solidFill>
                  <a:schemeClr val="tx1"/>
                </a:solidFill>
                <a:effectLst/>
              </a:rPr>
              <a:t>, </a:t>
            </a:r>
            <a:r>
              <a:rPr kumimoji="0" lang="en-US" altLang="en-US" sz="1800" i="0" u="none" strike="noStrike" cap="none" normalizeH="0" baseline="0" dirty="0" err="1" smtClean="0">
                <a:ln>
                  <a:noFill/>
                </a:ln>
                <a:solidFill>
                  <a:schemeClr val="tx1"/>
                </a:solidFill>
                <a:effectLst/>
                <a:latin typeface="Arial Unicode MS"/>
              </a:rPr>
              <a:t>hp</a:t>
            </a:r>
            <a:r>
              <a:rPr kumimoji="0" lang="en-US" altLang="en-US" sz="1800" i="0" u="none" strike="noStrike" cap="none" normalizeH="0" baseline="0" dirty="0" smtClean="0">
                <a:ln>
                  <a:noFill/>
                </a:ln>
                <a:solidFill>
                  <a:schemeClr val="tx1"/>
                </a:solidFill>
                <a:effectLst/>
              </a:rPr>
              <a:t>, </a:t>
            </a:r>
            <a:r>
              <a:rPr kumimoji="0" lang="en-US" altLang="en-US" sz="1800" i="0" u="none" strike="noStrike" cap="none" normalizeH="0" baseline="0" dirty="0" err="1" smtClean="0">
                <a:ln>
                  <a:noFill/>
                </a:ln>
                <a:solidFill>
                  <a:schemeClr val="tx1"/>
                </a:solidFill>
                <a:effectLst/>
                <a:latin typeface="Arial Unicode MS"/>
              </a:rPr>
              <a:t>seatCapacity</a:t>
            </a:r>
            <a:r>
              <a:rPr kumimoji="0" lang="en-US" altLang="en-US" sz="1800" i="0" u="none" strike="noStrike" cap="none" normalizeH="0" baseline="0" dirty="0" smtClean="0">
                <a:ln>
                  <a:noFill/>
                </a:ln>
                <a:solidFill>
                  <a:schemeClr val="tx1"/>
                </a:solidFill>
                <a:effectLst/>
              </a:rPr>
              <a:t>, and </a:t>
            </a:r>
            <a:r>
              <a:rPr kumimoji="0" lang="en-US" altLang="en-US" sz="1800" i="0" u="none" strike="noStrike" cap="none" normalizeH="0" baseline="0" dirty="0" err="1" smtClean="0">
                <a:ln>
                  <a:noFill/>
                </a:ln>
                <a:solidFill>
                  <a:schemeClr val="tx1"/>
                </a:solidFill>
                <a:effectLst/>
                <a:latin typeface="Arial Unicode MS"/>
              </a:rPr>
              <a:t>modelDesc</a:t>
            </a:r>
            <a:r>
              <a:rPr kumimoji="0" lang="en-US" altLang="en-US" sz="1800" i="0" u="none" strike="noStrike" cap="none" normalizeH="0" baseline="0" dirty="0" smtClean="0">
                <a:ln>
                  <a:noFill/>
                </a:ln>
                <a:solidFill>
                  <a:schemeClr val="tx1"/>
                </a:solidFill>
                <a:effectLst/>
              </a:rPr>
              <a:t>.</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61477614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a:spLocks noChangeArrowheads="1"/>
          </p:cNvSpPr>
          <p:nvPr/>
        </p:nvSpPr>
        <p:spPr bwMode="auto">
          <a:xfrm>
            <a:off x="164006" y="4872732"/>
            <a:ext cx="10686874" cy="18312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1" u="sng" strike="noStrike" cap="none" normalizeH="0" baseline="0" dirty="0" smtClean="0">
                <a:ln>
                  <a:noFill/>
                </a:ln>
                <a:solidFill>
                  <a:srgbClr val="FF0000"/>
                </a:solidFill>
                <a:effectLst/>
                <a:latin typeface="Arial" panose="020B0604020202020204" pitchFamily="34" charset="0"/>
              </a:rPr>
              <a:t>Office Code Standardization: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latin typeface="Arial" panose="020B0604020202020204" pitchFamily="34" charset="0"/>
              </a:rPr>
              <a:t>The </a:t>
            </a:r>
            <a:r>
              <a:rPr kumimoji="0" lang="en-US" altLang="en-US" sz="1800" b="0" i="0" u="none" strike="noStrike" cap="none" normalizeH="0" baseline="0" dirty="0" err="1" smtClean="0">
                <a:ln>
                  <a:noFill/>
                </a:ln>
                <a:solidFill>
                  <a:schemeClr val="tx1"/>
                </a:solidFill>
                <a:effectLst/>
                <a:latin typeface="Arial Unicode MS"/>
              </a:rPr>
              <a:t>officeCd</a:t>
            </a:r>
            <a:r>
              <a:rPr kumimoji="0" lang="en-US" altLang="en-US" sz="1800" b="0" i="0" u="none" strike="noStrike" cap="none" normalizeH="0" baseline="0" dirty="0" smtClean="0">
                <a:ln>
                  <a:noFill/>
                </a:ln>
                <a:solidFill>
                  <a:schemeClr val="tx1"/>
                </a:solidFill>
                <a:effectLst/>
              </a:rPr>
              <a:t> column contains a prefix </a:t>
            </a:r>
            <a:r>
              <a:rPr kumimoji="0" lang="en-US" altLang="en-US" sz="1800" b="0" i="0" u="none" strike="noStrike" cap="none" normalizeH="0" baseline="0" dirty="0" smtClean="0">
                <a:ln>
                  <a:noFill/>
                </a:ln>
                <a:solidFill>
                  <a:srgbClr val="FF0000"/>
                </a:solidFill>
                <a:effectLst/>
                <a:latin typeface="Arial Unicode MS"/>
              </a:rPr>
              <a:t>"</a:t>
            </a:r>
            <a:r>
              <a:rPr kumimoji="0" lang="en-US" altLang="en-US" sz="1800" b="0" i="0" u="none" strike="noStrike" cap="none" normalizeH="0" baseline="0" dirty="0" smtClean="0">
                <a:ln>
                  <a:noFill/>
                </a:ln>
                <a:solidFill>
                  <a:srgbClr val="FF0000"/>
                </a:solidFill>
                <a:effectLst/>
                <a:latin typeface="Arial Unicode MS"/>
              </a:rPr>
              <a:t>RTA“AND</a:t>
            </a:r>
            <a:r>
              <a:rPr kumimoji="0" lang="en-US" altLang="en-US" sz="1800" b="0" i="0" u="none" strike="noStrike" cap="none" normalizeH="0" dirty="0" smtClean="0">
                <a:ln>
                  <a:noFill/>
                </a:ln>
                <a:solidFill>
                  <a:srgbClr val="FF0000"/>
                </a:solidFill>
                <a:effectLst/>
                <a:latin typeface="Arial Unicode MS"/>
              </a:rPr>
              <a:t> UNIT </a:t>
            </a:r>
            <a:r>
              <a:rPr kumimoji="0" lang="en-US" altLang="en-US" sz="1800" b="0" i="0" u="none" strike="noStrike" cap="none" normalizeH="0" baseline="0" dirty="0" smtClean="0">
                <a:ln>
                  <a:noFill/>
                </a:ln>
                <a:solidFill>
                  <a:srgbClr val="FF0000"/>
                </a:solidFill>
                <a:effectLst/>
              </a:rPr>
              <a:t> </a:t>
            </a:r>
            <a:endParaRPr lang="en-US" altLang="en-US" sz="1800" dirty="0">
              <a:solidFill>
                <a:schemeClr val="tx1"/>
              </a:solidFill>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800" dirty="0" smtClean="0">
                <a:solidFill>
                  <a:schemeClr val="tx1"/>
                </a:solidFill>
              </a:rPr>
              <a:t>RTA MEAN HEADQUATERS UNIT MEAN SUB BRANCHES</a:t>
            </a:r>
            <a:endParaRPr kumimoji="0" lang="en-US" altLang="en-US" sz="1800" b="0" i="0" u="none" strike="noStrike" cap="none" normalizeH="0" baseline="0" dirty="0" smtClean="0">
              <a:ln>
                <a:noFill/>
              </a:ln>
              <a:solidFill>
                <a:schemeClr val="tx1"/>
              </a:solidFill>
              <a:effectLst/>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b="0" i="0" u="none" strike="noStrike" cap="none" normalizeH="0" baseline="0" dirty="0" smtClean="0">
                <a:ln>
                  <a:noFill/>
                </a:ln>
                <a:solidFill>
                  <a:schemeClr val="tx1"/>
                </a:solidFill>
                <a:effectLst/>
              </a:rPr>
              <a:t>.there</a:t>
            </a:r>
            <a:r>
              <a:rPr kumimoji="0" lang="en-US" altLang="en-US" sz="1800" b="0" i="0" u="none" strike="noStrike" cap="none" normalizeH="0" dirty="0" smtClean="0">
                <a:ln>
                  <a:noFill/>
                </a:ln>
                <a:solidFill>
                  <a:schemeClr val="tx1"/>
                </a:solidFill>
                <a:effectLst/>
              </a:rPr>
              <a:t> </a:t>
            </a:r>
            <a:r>
              <a:rPr kumimoji="0" lang="en-US" altLang="en-US" sz="1800" b="0" i="0" u="none" strike="noStrike" cap="none" normalizeH="0" dirty="0" smtClean="0">
                <a:ln>
                  <a:noFill/>
                </a:ln>
                <a:solidFill>
                  <a:schemeClr val="tx1"/>
                </a:solidFill>
                <a:effectLst/>
              </a:rPr>
              <a:t>are unique </a:t>
            </a:r>
            <a:r>
              <a:rPr kumimoji="0" lang="en-US" altLang="en-US" sz="1800" b="0" i="0" u="none" strike="noStrike" cap="none" normalizeH="0" dirty="0" smtClean="0">
                <a:ln>
                  <a:noFill/>
                </a:ln>
                <a:solidFill>
                  <a:srgbClr val="FF0000"/>
                </a:solidFill>
                <a:effectLst/>
              </a:rPr>
              <a:t>56</a:t>
            </a:r>
            <a:r>
              <a:rPr kumimoji="0" lang="en-US" altLang="en-US" sz="1800" b="0" i="0" u="none" strike="noStrike" cap="none" normalizeH="0" dirty="0" smtClean="0">
                <a:ln>
                  <a:noFill/>
                </a:ln>
                <a:solidFill>
                  <a:schemeClr val="tx1"/>
                </a:solidFill>
                <a:effectLst/>
              </a:rPr>
              <a:t> </a:t>
            </a:r>
            <a:r>
              <a:rPr kumimoji="0" lang="en-US" altLang="en-US" sz="1800" b="0" i="0" u="none" strike="noStrike" cap="none" normalizeH="0" smtClean="0">
                <a:ln>
                  <a:noFill/>
                </a:ln>
                <a:solidFill>
                  <a:schemeClr val="tx1"/>
                </a:solidFill>
                <a:effectLst/>
              </a:rPr>
              <a:t>“</a:t>
            </a:r>
            <a:r>
              <a:rPr kumimoji="0" lang="en-US" altLang="en-US" sz="1800" b="0" i="0" u="none" strike="noStrike" cap="none" normalizeH="0" smtClean="0">
                <a:ln>
                  <a:noFill/>
                </a:ln>
                <a:solidFill>
                  <a:schemeClr val="tx1"/>
                </a:solidFill>
                <a:effectLst/>
              </a:rPr>
              <a:t>RTA”AND UNIT </a:t>
            </a:r>
            <a:r>
              <a:rPr kumimoji="0" lang="en-US" altLang="en-US" sz="1800" b="0" i="0" u="none" strike="noStrike" cap="none" normalizeH="0" dirty="0" smtClean="0">
                <a:ln>
                  <a:noFill/>
                </a:ln>
                <a:solidFill>
                  <a:schemeClr val="tx1"/>
                </a:solidFill>
                <a:effectLst/>
              </a:rPr>
              <a:t>offices data is available and ther</a:t>
            </a:r>
            <a:r>
              <a:rPr lang="en-US" altLang="en-US" sz="1800" dirty="0" smtClean="0">
                <a:solidFill>
                  <a:schemeClr val="tx1"/>
                </a:solidFill>
              </a:rPr>
              <a:t>e is no missing values</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0" i="0" u="none" strike="noStrike" cap="none" normalizeH="0" baseline="0" dirty="0" smtClean="0">
                <a:ln>
                  <a:noFill/>
                </a:ln>
                <a:solidFill>
                  <a:schemeClr val="tx1"/>
                </a:solidFill>
                <a:effectLst/>
              </a:rPr>
              <a:t>.</a:t>
            </a: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3" name="Rectangle 2"/>
          <p:cNvSpPr/>
          <p:nvPr/>
        </p:nvSpPr>
        <p:spPr>
          <a:xfrm>
            <a:off x="493985" y="0"/>
            <a:ext cx="11487807" cy="5078313"/>
          </a:xfrm>
          <a:prstGeom prst="rect">
            <a:avLst/>
          </a:prstGeom>
        </p:spPr>
        <p:txBody>
          <a:bodyPr wrap="square">
            <a:spAutoFit/>
          </a:bodyPr>
          <a:lstStyle/>
          <a:p>
            <a:pPr lvl="0" eaLnBrk="0" fontAlgn="base" hangingPunct="0">
              <a:lnSpc>
                <a:spcPct val="150000"/>
              </a:lnSpc>
              <a:spcBef>
                <a:spcPct val="0"/>
              </a:spcBef>
              <a:spcAft>
                <a:spcPct val="0"/>
              </a:spcAft>
              <a:buClrTx/>
              <a:buFontTx/>
              <a:buChar char="•"/>
            </a:pPr>
            <a:r>
              <a:rPr lang="en-US" altLang="en-US" sz="2000" b="1" i="1" u="sng" dirty="0">
                <a:solidFill>
                  <a:srgbClr val="FF0000"/>
                </a:solidFill>
                <a:latin typeface="Arial" panose="020B0604020202020204" pitchFamily="34" charset="0"/>
              </a:rPr>
              <a:t>Seat Capacity Meaning:</a:t>
            </a:r>
            <a:r>
              <a:rPr lang="en-US" altLang="en-US" dirty="0">
                <a:solidFill>
                  <a:schemeClr val="tx1"/>
                </a:solidFill>
                <a:latin typeface="Arial" panose="020B0604020202020204" pitchFamily="34" charset="0"/>
              </a:rPr>
              <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The </a:t>
            </a:r>
            <a:r>
              <a:rPr lang="en-US" altLang="en-US" sz="800" dirty="0" err="1">
                <a:solidFill>
                  <a:schemeClr val="tx1"/>
                </a:solidFill>
                <a:latin typeface="Arial Unicode MS"/>
              </a:rPr>
              <a:t>seatCapacity</a:t>
            </a:r>
            <a:r>
              <a:rPr lang="en-US" altLang="en-US" sz="1050" dirty="0">
                <a:solidFill>
                  <a:schemeClr val="tx1"/>
                </a:solidFill>
              </a:rPr>
              <a:t> column refers to the </a:t>
            </a:r>
            <a:r>
              <a:rPr lang="en-US" altLang="en-US" dirty="0">
                <a:solidFill>
                  <a:schemeClr val="tx1"/>
                </a:solidFill>
                <a:latin typeface="Arial" panose="020B0604020202020204" pitchFamily="34" charset="0"/>
              </a:rPr>
              <a:t>number of seating positions in a vehicle, including the driver.</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Missing Values:</a:t>
            </a:r>
            <a:br>
              <a:rPr lang="en-US" altLang="en-US" dirty="0">
                <a:solidFill>
                  <a:schemeClr val="tx1"/>
                </a:solidFill>
                <a:latin typeface="Arial" panose="020B0604020202020204" pitchFamily="34" charset="0"/>
              </a:rPr>
            </a:br>
            <a:r>
              <a:rPr lang="en-US" altLang="en-US" dirty="0">
                <a:solidFill>
                  <a:schemeClr val="tx1"/>
                </a:solidFill>
                <a:latin typeface="Arial" panose="020B0604020202020204" pitchFamily="34" charset="0"/>
              </a:rPr>
              <a:t>There are no missing values in this column</a:t>
            </a:r>
            <a:r>
              <a:rPr lang="en-US" altLang="en-US" dirty="0" smtClean="0">
                <a:solidFill>
                  <a:schemeClr val="tx1"/>
                </a:solidFill>
                <a:latin typeface="Arial" panose="020B0604020202020204" pitchFamily="34" charset="0"/>
              </a:rPr>
              <a:t>. And 57 unique values</a:t>
            </a:r>
            <a:endParaRPr lang="en-US" altLang="en-US"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Top 5 Most Common Seat Capacities:</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2 seats → 191,919 vehicles</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5 seats → 85,155 vehicles</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1 seat → 20,745 vehicles</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7 seats → 13,164 vehicles</a:t>
            </a:r>
          </a:p>
          <a:p>
            <a:pPr lvl="0" eaLnBrk="0" fontAlgn="base" hangingPunct="0">
              <a:lnSpc>
                <a:spcPct val="150000"/>
              </a:lnSpc>
              <a:spcBef>
                <a:spcPct val="0"/>
              </a:spcBef>
              <a:spcAft>
                <a:spcPct val="0"/>
              </a:spcAft>
              <a:buClrTx/>
              <a:buFontTx/>
              <a:buChar char="•"/>
            </a:pPr>
            <a:r>
              <a:rPr lang="en-US" altLang="en-US" dirty="0">
                <a:solidFill>
                  <a:schemeClr val="tx1"/>
                </a:solidFill>
                <a:latin typeface="Arial" panose="020B0604020202020204" pitchFamily="34" charset="0"/>
              </a:rPr>
              <a:t>4 seats → 12,523 vehicles</a:t>
            </a:r>
          </a:p>
          <a:p>
            <a:pPr lvl="0" eaLnBrk="0" fontAlgn="base" hangingPunct="0">
              <a:lnSpc>
                <a:spcPct val="150000"/>
              </a:lnSpc>
              <a:spcBef>
                <a:spcPct val="0"/>
              </a:spcBef>
              <a:spcAft>
                <a:spcPct val="0"/>
              </a:spcAft>
              <a:buClrTx/>
              <a:buFontTx/>
              <a:buChar char="•"/>
            </a:pPr>
            <a:r>
              <a:rPr lang="en-US" altLang="en-US" dirty="0" smtClean="0">
                <a:solidFill>
                  <a:schemeClr val="tx1"/>
                </a:solidFill>
                <a:latin typeface="Arial" panose="020B0604020202020204" pitchFamily="34" charset="0"/>
              </a:rPr>
              <a:t>Bottom 2 Least </a:t>
            </a:r>
            <a:r>
              <a:rPr lang="en-US" altLang="en-US" dirty="0">
                <a:solidFill>
                  <a:schemeClr val="tx1"/>
                </a:solidFill>
                <a:latin typeface="Arial" panose="020B0604020202020204" pitchFamily="34" charset="0"/>
              </a:rPr>
              <a:t>Common Seat Capacities:</a:t>
            </a:r>
          </a:p>
          <a:p>
            <a:pPr lvl="0" eaLnBrk="0" fontAlgn="base" hangingPunct="0">
              <a:lnSpc>
                <a:spcPct val="150000"/>
              </a:lnSpc>
              <a:spcBef>
                <a:spcPct val="0"/>
              </a:spcBef>
              <a:spcAft>
                <a:spcPct val="0"/>
              </a:spcAft>
              <a:buClrTx/>
              <a:buFontTx/>
              <a:buChar char="•"/>
            </a:pPr>
            <a:r>
              <a:rPr lang="en-US" altLang="en-US" dirty="0" smtClean="0">
                <a:solidFill>
                  <a:schemeClr val="tx1"/>
                </a:solidFill>
                <a:latin typeface="Arial" panose="020B0604020202020204" pitchFamily="34" charset="0"/>
              </a:rPr>
              <a:t>61 seats → 2 vehicles</a:t>
            </a:r>
          </a:p>
          <a:p>
            <a:pPr lvl="0" eaLnBrk="0" fontAlgn="base" hangingPunct="0">
              <a:lnSpc>
                <a:spcPct val="150000"/>
              </a:lnSpc>
              <a:spcBef>
                <a:spcPct val="0"/>
              </a:spcBef>
              <a:spcAft>
                <a:spcPct val="0"/>
              </a:spcAft>
              <a:buClrTx/>
              <a:buFontTx/>
              <a:buChar char="•"/>
            </a:pPr>
            <a:r>
              <a:rPr lang="en-US" altLang="en-US" dirty="0" smtClean="0">
                <a:solidFill>
                  <a:schemeClr val="tx1"/>
                </a:solidFill>
                <a:latin typeface="Arial" panose="020B0604020202020204" pitchFamily="34" charset="0"/>
              </a:rPr>
              <a:t>38 </a:t>
            </a:r>
            <a:r>
              <a:rPr lang="en-US" altLang="en-US" dirty="0">
                <a:solidFill>
                  <a:schemeClr val="tx1"/>
                </a:solidFill>
                <a:latin typeface="Arial" panose="020B0604020202020204" pitchFamily="34" charset="0"/>
              </a:rPr>
              <a:t>seats → 2 vehicles</a:t>
            </a:r>
          </a:p>
          <a:p>
            <a:pPr lvl="0" eaLnBrk="0" fontAlgn="base" hangingPunct="0">
              <a:lnSpc>
                <a:spcPct val="150000"/>
              </a:lnSpc>
              <a:spcBef>
                <a:spcPct val="0"/>
              </a:spcBef>
              <a:spcAft>
                <a:spcPct val="0"/>
              </a:spcAft>
              <a:buClrTx/>
              <a:buFontTx/>
              <a:buChar char="•"/>
            </a:pPr>
            <a:r>
              <a:rPr lang="en-US" altLang="en-US" i="1" dirty="0">
                <a:solidFill>
                  <a:schemeClr val="tx1"/>
                </a:solidFill>
                <a:latin typeface="Arial" panose="020B0604020202020204" pitchFamily="34" charset="0"/>
              </a:rPr>
              <a:t>(others with similar low counts)</a:t>
            </a:r>
            <a:endParaRPr lang="en-US" altLang="en-US" dirty="0">
              <a:solidFill>
                <a:schemeClr val="tx1"/>
              </a:solidFill>
              <a:latin typeface="Arial" panose="020B0604020202020204" pitchFamily="34" charset="0"/>
            </a:endParaRPr>
          </a:p>
          <a:p>
            <a:pPr lvl="0" eaLnBrk="0" fontAlgn="base" hangingPunct="0">
              <a:lnSpc>
                <a:spcPct val="150000"/>
              </a:lnSpc>
              <a:spcBef>
                <a:spcPct val="0"/>
              </a:spcBef>
              <a:spcAft>
                <a:spcPct val="0"/>
              </a:spcAft>
              <a:buClrTx/>
            </a:pPr>
            <a:endParaRPr lang="en-US" altLang="en-US" dirty="0">
              <a:solidFill>
                <a:schemeClr val="tx1"/>
              </a:solidFill>
              <a:latin typeface="Arial" panose="020B0604020202020204" pitchFamily="34" charset="0"/>
            </a:endParaRPr>
          </a:p>
        </p:txBody>
      </p:sp>
    </p:spTree>
    <p:extLst>
      <p:ext uri="{BB962C8B-B14F-4D97-AF65-F5344CB8AC3E}">
        <p14:creationId xmlns:p14="http://schemas.microsoft.com/office/powerpoint/2010/main" val="196891511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a:spLocks noChangeArrowheads="1"/>
          </p:cNvSpPr>
          <p:nvPr/>
        </p:nvSpPr>
        <p:spPr bwMode="auto">
          <a:xfrm>
            <a:off x="346843" y="602442"/>
            <a:ext cx="11170920" cy="61863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sz="1800" b="1" i="1" u="sng" dirty="0" smtClean="0">
                <a:solidFill>
                  <a:srgbClr val="FF0000"/>
                </a:solidFill>
              </a:rPr>
              <a:t>Data </a:t>
            </a:r>
            <a:r>
              <a:rPr lang="en-US" sz="1800" b="1" i="1" u="sng" dirty="0">
                <a:solidFill>
                  <a:srgbClr val="FF0000"/>
                </a:solidFill>
              </a:rPr>
              <a:t>Exploration &amp; Initial Assessment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Data Volume: The dataset includes 343,137 vehicle records with detailed  16</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features like registration, fuel type, and vehicle specifications.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Conversion: Object-type columns like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regvalidfrom</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regvalidto</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fromDate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toDate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were successfully converted to </a:t>
            </a:r>
            <a:r>
              <a:rPr kumimoji="0" lang="en-US" altLang="en-US" sz="18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datetime</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format.</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Vehicle Makers &amp; Models: ONDA, MARUTI, and BAJAJ are top manufacturers; ACTIVA-DLX BSVI-PH2 is the most common vehicle model.</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Fuel Type Issues: 13 fuel types were found, including invalid values (-1, 0, lowercase petrol), and PETROL dominates usage.</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Cylinders &amp; cc</a:t>
            </a:r>
            <a:r>
              <a:rPr kumimoji="0" lang="en-US" altLang="en-US" sz="180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Vehicles commonly have 1–4 cylinders, with popular cc values like 124.0, 97.0, and 1197.0, indicating a large number of two-wheelers.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Body Type Variety: 39 body types were found, with Solo, Sedan, and Open dominating; some rare entries appeared only once or twice.</a:t>
            </a:r>
          </a:p>
          <a:p>
            <a:pPr marR="0" lvl="0" algn="l" defTabSz="914400" rtl="0" eaLnBrk="0" fontAlgn="base" latinLnBrk="0" hangingPunct="0">
              <a:lnSpc>
                <a:spcPct val="150000"/>
              </a:lnSpc>
              <a:spcBef>
                <a:spcPct val="0"/>
              </a:spcBef>
              <a:spcAft>
                <a:spcPct val="0"/>
              </a:spcAft>
              <a:buClrTx/>
              <a:buSzTx/>
              <a:tabLst/>
            </a:pP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4267061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pic>
        <p:nvPicPr>
          <p:cNvPr id="116" name="Google Shape;116;p5"/>
          <p:cNvPicPr preferRelativeResize="0"/>
          <p:nvPr/>
        </p:nvPicPr>
        <p:blipFill rotWithShape="1">
          <a:blip r:embed="rId3">
            <a:alphaModFix/>
          </a:blip>
          <a:srcRect/>
          <a:stretch/>
        </p:blipFill>
        <p:spPr>
          <a:xfrm>
            <a:off x="6466516" y="1850749"/>
            <a:ext cx="4465643" cy="2834317"/>
          </a:xfrm>
          <a:prstGeom prst="rect">
            <a:avLst/>
          </a:prstGeom>
          <a:noFill/>
          <a:ln>
            <a:noFill/>
          </a:ln>
        </p:spPr>
      </p:pic>
      <p:sp>
        <p:nvSpPr>
          <p:cNvPr id="117" name="Google Shape;117;p5"/>
          <p:cNvSpPr txBox="1"/>
          <p:nvPr/>
        </p:nvSpPr>
        <p:spPr>
          <a:xfrm>
            <a:off x="1244600" y="2997200"/>
            <a:ext cx="3661836" cy="769441"/>
          </a:xfrm>
          <a:prstGeom prst="rect">
            <a:avLst/>
          </a:prstGeom>
          <a:noFill/>
          <a:ln>
            <a:noFill/>
          </a:ln>
        </p:spPr>
        <p:txBody>
          <a:bodyPr spcFirstLastPara="1" wrap="square" lIns="91425" tIns="45700" rIns="91425" bIns="45700" anchor="t" anchorCtr="0">
            <a:noAutofit/>
          </a:bodyPr>
          <a:lstStyle/>
          <a:p>
            <a:pPr marL="0" marR="0" lvl="0" indent="0" algn="l" rtl="0">
              <a:spcBef>
                <a:spcPts val="0"/>
              </a:spcBef>
              <a:spcAft>
                <a:spcPts val="0"/>
              </a:spcAft>
              <a:buClr>
                <a:srgbClr val="C00000"/>
              </a:buClr>
              <a:buSzPts val="4400"/>
              <a:buFont typeface="Libre Baskerville"/>
              <a:buNone/>
            </a:pPr>
            <a:r>
              <a:rPr lang="en-IN" sz="4400" b="0" i="0" u="none" strike="noStrike" cap="none">
                <a:solidFill>
                  <a:srgbClr val="C00000"/>
                </a:solidFill>
                <a:latin typeface="Libre Baskerville"/>
                <a:ea typeface="Libre Baskerville"/>
                <a:cs typeface="Libre Baskerville"/>
                <a:sym typeface="Libre Baskerville"/>
              </a:rPr>
              <a:t>THANK YOU</a:t>
            </a:r>
            <a:endParaRPr sz="1800" b="0" i="0" u="none" strike="noStrike" cap="none">
              <a:solidFill>
                <a:schemeClr val="dk1"/>
              </a:solidFill>
              <a:latin typeface="Calibri"/>
              <a:ea typeface="Calibri"/>
              <a:cs typeface="Calibri"/>
              <a:sym typeface="Calibri"/>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143000" y="4041636"/>
            <a:ext cx="10119360" cy="1685846"/>
          </a:xfrm>
          <a:prstGeom prst="rect">
            <a:avLst/>
          </a:prstGeom>
        </p:spPr>
        <p:txBody>
          <a:bodyPr wrap="square">
            <a:spAutoFit/>
          </a:bodyPr>
          <a:lstStyle/>
          <a:p>
            <a:pPr marL="342900" lvl="0" indent="-342900" eaLnBrk="0" fontAlgn="base" hangingPunct="0">
              <a:lnSpc>
                <a:spcPct val="150000"/>
              </a:lnSpc>
              <a:spcBef>
                <a:spcPct val="0"/>
              </a:spcBef>
              <a:spcAft>
                <a:spcPct val="0"/>
              </a:spcAft>
              <a:buClrTx/>
              <a:buFont typeface="Wingdings" panose="05000000000000000000" pitchFamily="2" charset="2"/>
              <a:buChar char="Ø"/>
            </a:pPr>
            <a:r>
              <a:rPr lang="en-US" altLang="en-US" sz="2400" dirty="0">
                <a:solidFill>
                  <a:schemeClr val="tx1"/>
                </a:solidFill>
                <a:latin typeface="Arial" panose="020B0604020202020204" pitchFamily="34" charset="0"/>
              </a:rPr>
              <a:t>Passionate about software development and data analysis, aiming to deliver efficient solutions and contribute to innovative projects through continuous learning.</a:t>
            </a:r>
            <a:endParaRPr lang="en-US" altLang="en-US" sz="2400" dirty="0" smtClean="0">
              <a:solidFill>
                <a:schemeClr val="tx1"/>
              </a:solidFill>
              <a:latin typeface="Arial" panose="020B0604020202020204" pitchFamily="34" charset="0"/>
            </a:endParaRPr>
          </a:p>
        </p:txBody>
      </p:sp>
      <p:sp>
        <p:nvSpPr>
          <p:cNvPr id="3" name="TextBox 2"/>
          <p:cNvSpPr txBox="1"/>
          <p:nvPr/>
        </p:nvSpPr>
        <p:spPr>
          <a:xfrm>
            <a:off x="411480" y="262028"/>
            <a:ext cx="6126480" cy="584775"/>
          </a:xfrm>
          <a:prstGeom prst="rect">
            <a:avLst/>
          </a:prstGeom>
          <a:noFill/>
        </p:spPr>
        <p:txBody>
          <a:bodyPr wrap="square" rtlCol="0">
            <a:spAutoFit/>
          </a:bodyPr>
          <a:lstStyle/>
          <a:p>
            <a:r>
              <a:rPr lang="en-US" sz="3200" b="1" i="1" dirty="0" smtClean="0">
                <a:solidFill>
                  <a:srgbClr val="FF0000"/>
                </a:solidFill>
              </a:rPr>
              <a:t>About me </a:t>
            </a:r>
            <a:endParaRPr lang="en-IN" sz="3200" b="1" i="1" dirty="0">
              <a:solidFill>
                <a:srgbClr val="FF0000"/>
              </a:solidFill>
            </a:endParaRPr>
          </a:p>
        </p:txBody>
      </p:sp>
      <p:sp>
        <p:nvSpPr>
          <p:cNvPr id="4" name="TextBox 3"/>
          <p:cNvSpPr txBox="1"/>
          <p:nvPr/>
        </p:nvSpPr>
        <p:spPr>
          <a:xfrm>
            <a:off x="1325880" y="913538"/>
            <a:ext cx="9479280" cy="2677656"/>
          </a:xfrm>
          <a:prstGeom prst="rect">
            <a:avLst/>
          </a:prstGeom>
          <a:noFill/>
        </p:spPr>
        <p:txBody>
          <a:bodyPr wrap="square" rtlCol="0">
            <a:spAutoFit/>
          </a:bodyPr>
          <a:lstStyle/>
          <a:p>
            <a:pPr marL="342900" lvl="0" indent="-342900" eaLnBrk="0" fontAlgn="base" hangingPunct="0">
              <a:lnSpc>
                <a:spcPct val="150000"/>
              </a:lnSpc>
              <a:spcBef>
                <a:spcPct val="0"/>
              </a:spcBef>
              <a:spcAft>
                <a:spcPct val="0"/>
              </a:spcAft>
              <a:buClrTx/>
              <a:buFont typeface="Wingdings" panose="05000000000000000000" pitchFamily="2" charset="2"/>
              <a:buChar char="Ø"/>
            </a:pPr>
            <a:r>
              <a:rPr lang="en-US" altLang="en-US" sz="2400" dirty="0">
                <a:solidFill>
                  <a:schemeClr val="tx1"/>
                </a:solidFill>
                <a:latin typeface="Arial" panose="020B0604020202020204" pitchFamily="34" charset="0"/>
              </a:rPr>
              <a:t>Name: </a:t>
            </a:r>
            <a:r>
              <a:rPr lang="en-US" altLang="en-US" sz="2400" dirty="0" smtClean="0">
                <a:solidFill>
                  <a:schemeClr val="tx1"/>
                </a:solidFill>
                <a:latin typeface="Arial" panose="020B0604020202020204" pitchFamily="34" charset="0"/>
              </a:rPr>
              <a:t>Doddipatla </a:t>
            </a:r>
            <a:r>
              <a:rPr lang="en-US" altLang="en-US" sz="2400" dirty="0">
                <a:solidFill>
                  <a:schemeClr val="tx1"/>
                </a:solidFill>
                <a:latin typeface="Arial" panose="020B0604020202020204" pitchFamily="34" charset="0"/>
              </a:rPr>
              <a:t>Vishnu Durga </a:t>
            </a:r>
            <a:r>
              <a:rPr lang="en-US" altLang="en-US" sz="2400" dirty="0" smtClean="0">
                <a:solidFill>
                  <a:schemeClr val="tx1"/>
                </a:solidFill>
                <a:latin typeface="Arial" panose="020B0604020202020204" pitchFamily="34" charset="0"/>
              </a:rPr>
              <a:t>Background: </a:t>
            </a:r>
            <a:r>
              <a:rPr lang="en-US" altLang="en-US" sz="2400" dirty="0" err="1" smtClean="0">
                <a:solidFill>
                  <a:schemeClr val="tx1"/>
                </a:solidFill>
                <a:latin typeface="Arial" panose="020B0604020202020204" pitchFamily="34" charset="0"/>
              </a:rPr>
              <a:t>B.Tech</a:t>
            </a:r>
            <a:r>
              <a:rPr lang="en-US" altLang="en-US" sz="2400" dirty="0" smtClean="0">
                <a:solidFill>
                  <a:schemeClr val="tx1"/>
                </a:solidFill>
                <a:latin typeface="Arial" panose="020B0604020202020204" pitchFamily="34" charset="0"/>
              </a:rPr>
              <a:t> (computer Science &amp; Engineering)  2025</a:t>
            </a:r>
          </a:p>
          <a:p>
            <a:pPr marL="342900" lvl="0" indent="-342900" eaLnBrk="0" fontAlgn="base" hangingPunct="0">
              <a:spcBef>
                <a:spcPct val="0"/>
              </a:spcBef>
              <a:spcAft>
                <a:spcPct val="0"/>
              </a:spcAft>
              <a:buClrTx/>
              <a:buFont typeface="Wingdings" panose="05000000000000000000" pitchFamily="2" charset="2"/>
              <a:buChar char="Ø"/>
            </a:pPr>
            <a:r>
              <a:rPr lang="en-US" altLang="en-US" sz="2400" b="1" dirty="0" smtClean="0">
                <a:solidFill>
                  <a:schemeClr val="tx1"/>
                </a:solidFill>
                <a:latin typeface="Arial" panose="020B0604020202020204" pitchFamily="34" charset="0"/>
              </a:rPr>
              <a:t>LinkedIn</a:t>
            </a: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2"/>
              </a:rPr>
              <a:t>https://www.linkedin.com/in/vishnu-durga-ddldipatha7-6h3l3d2b</a:t>
            </a:r>
            <a:r>
              <a:rPr lang="en-US" altLang="en-US" sz="2400" dirty="0">
                <a:solidFill>
                  <a:schemeClr val="tx1"/>
                </a:solidFill>
                <a:latin typeface="Arial" panose="020B0604020202020204" pitchFamily="34" charset="0"/>
              </a:rPr>
              <a:t> </a:t>
            </a:r>
          </a:p>
          <a:p>
            <a:pPr marL="342900" lvl="0" indent="-342900" eaLnBrk="0" fontAlgn="base" hangingPunct="0">
              <a:spcBef>
                <a:spcPct val="0"/>
              </a:spcBef>
              <a:spcAft>
                <a:spcPct val="0"/>
              </a:spcAft>
              <a:buClrTx/>
              <a:buFont typeface="Wingdings" panose="05000000000000000000" pitchFamily="2" charset="2"/>
              <a:buChar char="Ø"/>
            </a:pPr>
            <a:r>
              <a:rPr lang="en-US" altLang="en-US" sz="2400" b="1" dirty="0">
                <a:solidFill>
                  <a:schemeClr val="tx1"/>
                </a:solidFill>
                <a:latin typeface="Arial" panose="020B0604020202020204" pitchFamily="34" charset="0"/>
              </a:rPr>
              <a:t>GitHub</a:t>
            </a:r>
            <a:r>
              <a:rPr lang="en-US" altLang="en-US" sz="2400" dirty="0">
                <a:solidFill>
                  <a:schemeClr val="tx1"/>
                </a:solidFill>
                <a:latin typeface="Arial" panose="020B0604020202020204" pitchFamily="34" charset="0"/>
              </a:rPr>
              <a:t>: </a:t>
            </a:r>
            <a:r>
              <a:rPr lang="en-US" altLang="en-US" sz="2400" dirty="0">
                <a:solidFill>
                  <a:schemeClr val="tx1"/>
                </a:solidFill>
                <a:latin typeface="Arial" panose="020B0604020202020204" pitchFamily="34" charset="0"/>
                <a:hlinkClick r:id="rId3"/>
              </a:rPr>
              <a:t>https://github.com/Vishnu8o7</a:t>
            </a:r>
            <a:r>
              <a:rPr lang="en-US" altLang="en-US" sz="2400" dirty="0">
                <a:solidFill>
                  <a:schemeClr val="tx1"/>
                </a:solidFill>
                <a:latin typeface="Arial" panose="020B0604020202020204" pitchFamily="34" charset="0"/>
              </a:rPr>
              <a:t> </a:t>
            </a:r>
            <a:endParaRPr lang="en-US" altLang="en-US" sz="2400" dirty="0" smtClean="0">
              <a:solidFill>
                <a:schemeClr val="tx1"/>
              </a:solidFill>
              <a:latin typeface="Arial" panose="020B0604020202020204" pitchFamily="34" charset="0"/>
            </a:endParaRPr>
          </a:p>
          <a:p>
            <a:pPr marL="342900" lvl="0" indent="-342900" eaLnBrk="0" fontAlgn="base" hangingPunct="0">
              <a:spcBef>
                <a:spcPct val="0"/>
              </a:spcBef>
              <a:spcAft>
                <a:spcPct val="0"/>
              </a:spcAft>
              <a:buClrTx/>
              <a:buFont typeface="Wingdings" panose="05000000000000000000" pitchFamily="2" charset="2"/>
              <a:buChar char="Ø"/>
            </a:pPr>
            <a:endParaRPr lang="en-US" altLang="en-US" sz="2400" dirty="0">
              <a:solidFill>
                <a:schemeClr val="tx1"/>
              </a:solidFill>
              <a:latin typeface="Arial" panose="020B0604020202020204" pitchFamily="34" charset="0"/>
            </a:endParaRPr>
          </a:p>
        </p:txBody>
      </p:sp>
      <p:sp>
        <p:nvSpPr>
          <p:cNvPr id="7" name="TextBox 6"/>
          <p:cNvSpPr txBox="1"/>
          <p:nvPr/>
        </p:nvSpPr>
        <p:spPr>
          <a:xfrm>
            <a:off x="411480" y="3591194"/>
            <a:ext cx="4175760" cy="584775"/>
          </a:xfrm>
          <a:prstGeom prst="rect">
            <a:avLst/>
          </a:prstGeom>
          <a:noFill/>
        </p:spPr>
        <p:txBody>
          <a:bodyPr wrap="square" rtlCol="0">
            <a:spAutoFit/>
          </a:bodyPr>
          <a:lstStyle/>
          <a:p>
            <a:r>
              <a:rPr lang="en-US" sz="3200" b="1" i="1" dirty="0" smtClean="0">
                <a:solidFill>
                  <a:srgbClr val="FF0000"/>
                </a:solidFill>
              </a:rPr>
              <a:t>Why Data Science ?</a:t>
            </a:r>
            <a:endParaRPr lang="en-IN" sz="3200" b="1" i="1" dirty="0">
              <a:solidFill>
                <a:srgbClr val="FF0000"/>
              </a:solidFill>
            </a:endParaRPr>
          </a:p>
        </p:txBody>
      </p:sp>
    </p:spTree>
    <p:extLst>
      <p:ext uri="{BB962C8B-B14F-4D97-AF65-F5344CB8AC3E}">
        <p14:creationId xmlns:p14="http://schemas.microsoft.com/office/powerpoint/2010/main" val="26672806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92480" y="441960"/>
            <a:ext cx="5029200" cy="769441"/>
          </a:xfrm>
          <a:prstGeom prst="rect">
            <a:avLst/>
          </a:prstGeom>
          <a:noFill/>
        </p:spPr>
        <p:txBody>
          <a:bodyPr wrap="square" rtlCol="0">
            <a:spAutoFit/>
          </a:bodyPr>
          <a:lstStyle/>
          <a:p>
            <a:r>
              <a:rPr lang="en-US" sz="4400" b="1" i="1" dirty="0" smtClean="0">
                <a:solidFill>
                  <a:srgbClr val="FF0000"/>
                </a:solidFill>
              </a:rPr>
              <a:t>Agenda </a:t>
            </a:r>
            <a:endParaRPr lang="en-IN" sz="4400" b="1" i="1" dirty="0">
              <a:solidFill>
                <a:srgbClr val="FF0000"/>
              </a:solidFill>
            </a:endParaRPr>
          </a:p>
        </p:txBody>
      </p:sp>
      <p:sp>
        <p:nvSpPr>
          <p:cNvPr id="4" name="Rectangle 3"/>
          <p:cNvSpPr/>
          <p:nvPr/>
        </p:nvSpPr>
        <p:spPr>
          <a:xfrm>
            <a:off x="1097280" y="1211401"/>
            <a:ext cx="10210800" cy="3785652"/>
          </a:xfrm>
          <a:prstGeom prst="rect">
            <a:avLst/>
          </a:prstGeom>
        </p:spPr>
        <p:txBody>
          <a:bodyPr wrap="square">
            <a:spAutoFit/>
          </a:bodyPr>
          <a:lstStyle/>
          <a:p>
            <a:pPr>
              <a:lnSpc>
                <a:spcPct val="250000"/>
              </a:lnSpc>
              <a:buFont typeface="Arial" panose="020B0604020202020204" pitchFamily="34" charset="0"/>
              <a:buChar char="•"/>
            </a:pPr>
            <a:r>
              <a:rPr lang="en-US" sz="2400" b="1" dirty="0"/>
              <a:t>Project Context &amp; Objective</a:t>
            </a:r>
          </a:p>
          <a:p>
            <a:pPr>
              <a:lnSpc>
                <a:spcPct val="250000"/>
              </a:lnSpc>
              <a:buFont typeface="Arial" panose="020B0604020202020204" pitchFamily="34" charset="0"/>
              <a:buChar char="•"/>
            </a:pPr>
            <a:r>
              <a:rPr lang="en-US" sz="2400" b="1" dirty="0"/>
              <a:t> </a:t>
            </a:r>
            <a:r>
              <a:rPr lang="en-US" sz="2400" b="1" dirty="0" smtClean="0"/>
              <a:t>data set brief tables</a:t>
            </a:r>
            <a:endParaRPr lang="en-US" sz="2400" b="1" dirty="0"/>
          </a:p>
          <a:p>
            <a:pPr>
              <a:lnSpc>
                <a:spcPct val="250000"/>
              </a:lnSpc>
              <a:buFont typeface="Arial" panose="020B0604020202020204" pitchFamily="34" charset="0"/>
              <a:buChar char="•"/>
            </a:pPr>
            <a:r>
              <a:rPr lang="en-US" sz="2400" b="1" dirty="0"/>
              <a:t>Data Understanding</a:t>
            </a:r>
          </a:p>
          <a:p>
            <a:pPr>
              <a:lnSpc>
                <a:spcPct val="250000"/>
              </a:lnSpc>
              <a:buFont typeface="Arial" panose="020B0604020202020204" pitchFamily="34" charset="0"/>
              <a:buChar char="•"/>
            </a:pPr>
            <a:r>
              <a:rPr lang="en-US" sz="2400" b="1" dirty="0"/>
              <a:t>Data Exploration &amp; Initial </a:t>
            </a:r>
            <a:r>
              <a:rPr lang="en-US" sz="2400" b="1" dirty="0" smtClean="0"/>
              <a:t>Assessment And Summary</a:t>
            </a:r>
            <a:endParaRPr lang="en-US" sz="2400" b="1" dirty="0"/>
          </a:p>
        </p:txBody>
      </p:sp>
    </p:spTree>
    <p:extLst>
      <p:ext uri="{BB962C8B-B14F-4D97-AF65-F5344CB8AC3E}">
        <p14:creationId xmlns:p14="http://schemas.microsoft.com/office/powerpoint/2010/main" val="412109520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67640" y="274320"/>
            <a:ext cx="5623560" cy="769441"/>
          </a:xfrm>
          <a:prstGeom prst="rect">
            <a:avLst/>
          </a:prstGeom>
          <a:noFill/>
        </p:spPr>
        <p:txBody>
          <a:bodyPr wrap="square" rtlCol="0">
            <a:spAutoFit/>
          </a:bodyPr>
          <a:lstStyle/>
          <a:p>
            <a:r>
              <a:rPr lang="en-US" sz="4400" b="1" i="1" u="sng" dirty="0" smtClean="0">
                <a:solidFill>
                  <a:srgbClr val="FF0000"/>
                </a:solidFill>
              </a:rPr>
              <a:t>Project</a:t>
            </a:r>
            <a:r>
              <a:rPr lang="en-US" sz="4400" i="1" u="sng" dirty="0" smtClean="0"/>
              <a:t>  context </a:t>
            </a:r>
            <a:endParaRPr lang="en-IN" sz="4400" i="1" u="sng" dirty="0"/>
          </a:p>
        </p:txBody>
      </p:sp>
      <p:sp>
        <p:nvSpPr>
          <p:cNvPr id="5" name="TextBox 4"/>
          <p:cNvSpPr txBox="1"/>
          <p:nvPr/>
        </p:nvSpPr>
        <p:spPr>
          <a:xfrm>
            <a:off x="0" y="1249680"/>
            <a:ext cx="11369040" cy="3416320"/>
          </a:xfrm>
          <a:prstGeom prst="rect">
            <a:avLst/>
          </a:prstGeom>
          <a:noFill/>
        </p:spPr>
        <p:txBody>
          <a:bodyPr wrap="square" rtlCol="0">
            <a:spAutoFit/>
          </a:bodyPr>
          <a:lstStyle/>
          <a:p>
            <a:pPr marL="285750" indent="-285750">
              <a:lnSpc>
                <a:spcPct val="150000"/>
              </a:lnSpc>
              <a:buFont typeface="Wingdings" panose="05000000000000000000" pitchFamily="2" charset="2"/>
              <a:buChar char="Ø"/>
            </a:pPr>
            <a:r>
              <a:rPr lang="en-US" sz="1800" dirty="0"/>
              <a:t>The dataset captures real-time vehicle registration data from Telangana for the entire month of January </a:t>
            </a:r>
            <a:r>
              <a:rPr lang="en-US" sz="1800" dirty="0" smtClean="0"/>
              <a:t>2025.</a:t>
            </a:r>
          </a:p>
          <a:p>
            <a:pPr marL="285750" indent="-285750">
              <a:lnSpc>
                <a:spcPct val="150000"/>
              </a:lnSpc>
              <a:buFont typeface="Wingdings" panose="05000000000000000000" pitchFamily="2" charset="2"/>
              <a:buChar char="Ø"/>
            </a:pPr>
            <a:r>
              <a:rPr lang="en-US" sz="1800" dirty="0" smtClean="0"/>
              <a:t>It </a:t>
            </a:r>
            <a:r>
              <a:rPr lang="en-US" sz="1800" dirty="0"/>
              <a:t>includes detailed information such as vehicle type, fuel used, manufacturer, and registration office</a:t>
            </a:r>
            <a:r>
              <a:rPr lang="en-US" sz="1800" dirty="0" smtClean="0"/>
              <a:t>, register valid  from date  to date, cc, Seat capacity, </a:t>
            </a:r>
            <a:r>
              <a:rPr lang="en-US" sz="1800" dirty="0" err="1" smtClean="0"/>
              <a:t>etc</a:t>
            </a:r>
            <a:endParaRPr lang="en-US" sz="1800" dirty="0" smtClean="0"/>
          </a:p>
          <a:p>
            <a:pPr marL="285750" indent="-285750">
              <a:lnSpc>
                <a:spcPct val="150000"/>
              </a:lnSpc>
              <a:buFont typeface="Wingdings" panose="05000000000000000000" pitchFamily="2" charset="2"/>
              <a:buChar char="Ø"/>
            </a:pPr>
            <a:r>
              <a:rPr lang="en-US" sz="1800" dirty="0"/>
              <a:t>This data, sourced from the Telangana State Transport Department, forms the basis for exploring patterns, volume, and registration behavior across different zones</a:t>
            </a:r>
            <a:endParaRPr lang="en-US" sz="1800" dirty="0" smtClean="0"/>
          </a:p>
          <a:p>
            <a:pPr marL="285750" indent="-285750">
              <a:lnSpc>
                <a:spcPct val="150000"/>
              </a:lnSpc>
              <a:buFont typeface="Wingdings" panose="05000000000000000000" pitchFamily="2" charset="2"/>
              <a:buChar char="Ø"/>
            </a:pPr>
            <a:endParaRPr lang="en-US" sz="1800" dirty="0" smtClean="0"/>
          </a:p>
          <a:p>
            <a:pPr marL="285750" indent="-285750">
              <a:lnSpc>
                <a:spcPct val="150000"/>
              </a:lnSpc>
              <a:buFont typeface="Wingdings" panose="05000000000000000000" pitchFamily="2" charset="2"/>
              <a:buChar char="Ø"/>
            </a:pPr>
            <a:endParaRPr lang="en-US" sz="1800" dirty="0" smtClean="0"/>
          </a:p>
        </p:txBody>
      </p:sp>
      <p:sp>
        <p:nvSpPr>
          <p:cNvPr id="6" name="TextBox 5"/>
          <p:cNvSpPr txBox="1"/>
          <p:nvPr/>
        </p:nvSpPr>
        <p:spPr>
          <a:xfrm>
            <a:off x="167640" y="3697710"/>
            <a:ext cx="7071360" cy="769441"/>
          </a:xfrm>
          <a:prstGeom prst="rect">
            <a:avLst/>
          </a:prstGeom>
          <a:noFill/>
        </p:spPr>
        <p:txBody>
          <a:bodyPr wrap="square" rtlCol="0">
            <a:spAutoFit/>
          </a:bodyPr>
          <a:lstStyle/>
          <a:p>
            <a:r>
              <a:rPr lang="en-US" sz="4400" b="1" u="sng" dirty="0" smtClean="0">
                <a:solidFill>
                  <a:schemeClr val="tx1"/>
                </a:solidFill>
              </a:rPr>
              <a:t>Objective</a:t>
            </a:r>
            <a:r>
              <a:rPr lang="en-US" sz="4400" b="1" u="sng" dirty="0" smtClean="0">
                <a:solidFill>
                  <a:srgbClr val="FF0000"/>
                </a:solidFill>
              </a:rPr>
              <a:t> in this phase</a:t>
            </a:r>
            <a:endParaRPr lang="en-IN" sz="4400" b="1" u="sng" dirty="0">
              <a:solidFill>
                <a:srgbClr val="FF0000"/>
              </a:solidFill>
            </a:endParaRPr>
          </a:p>
        </p:txBody>
      </p:sp>
      <p:sp>
        <p:nvSpPr>
          <p:cNvPr id="7" name="Rectangle 6"/>
          <p:cNvSpPr/>
          <p:nvPr/>
        </p:nvSpPr>
        <p:spPr>
          <a:xfrm>
            <a:off x="167640" y="4871919"/>
            <a:ext cx="9768840" cy="1338828"/>
          </a:xfrm>
          <a:prstGeom prst="rect">
            <a:avLst/>
          </a:prstGeom>
        </p:spPr>
        <p:txBody>
          <a:bodyPr wrap="square">
            <a:spAutoFit/>
          </a:bodyPr>
          <a:lstStyle/>
          <a:p>
            <a:pPr>
              <a:lnSpc>
                <a:spcPct val="150000"/>
              </a:lnSpc>
              <a:buFont typeface="Arial" panose="020B0604020202020204" pitchFamily="34" charset="0"/>
              <a:buChar char="•"/>
            </a:pPr>
            <a:r>
              <a:rPr lang="en-US" sz="1800" dirty="0"/>
              <a:t>Explore Dataset: Assess structure, data types, and quality to identify initial patterns.</a:t>
            </a:r>
          </a:p>
          <a:p>
            <a:pPr>
              <a:lnSpc>
                <a:spcPct val="150000"/>
              </a:lnSpc>
              <a:buFont typeface="Arial" panose="020B0604020202020204" pitchFamily="34" charset="0"/>
              <a:buChar char="•"/>
            </a:pPr>
            <a:r>
              <a:rPr lang="en-US" sz="1800" dirty="0"/>
              <a:t>Handle Preprocessing: Convert </a:t>
            </a:r>
            <a:r>
              <a:rPr lang="en-US" sz="1800" b="1" dirty="0" smtClean="0"/>
              <a:t>date time</a:t>
            </a:r>
            <a:r>
              <a:rPr lang="en-US" sz="1800" dirty="0" smtClean="0"/>
              <a:t> </a:t>
            </a:r>
            <a:r>
              <a:rPr lang="en-US" sz="1800" dirty="0"/>
              <a:t>fields and address missing values to prepare data.</a:t>
            </a:r>
          </a:p>
          <a:p>
            <a:pPr>
              <a:lnSpc>
                <a:spcPct val="150000"/>
              </a:lnSpc>
              <a:buFont typeface="Arial" panose="020B0604020202020204" pitchFamily="34" charset="0"/>
              <a:buChar char="•"/>
            </a:pPr>
            <a:r>
              <a:rPr lang="en-US" sz="1800" dirty="0"/>
              <a:t>Identify Trends: Uncover preliminary insights into vehicle distribution and registration trends.</a:t>
            </a:r>
          </a:p>
        </p:txBody>
      </p:sp>
    </p:spTree>
    <p:extLst>
      <p:ext uri="{BB962C8B-B14F-4D97-AF65-F5344CB8AC3E}">
        <p14:creationId xmlns:p14="http://schemas.microsoft.com/office/powerpoint/2010/main" val="2622293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82880"/>
            <a:ext cx="9336911" cy="584775"/>
          </a:xfrm>
          <a:prstGeom prst="rect">
            <a:avLst/>
          </a:prstGeom>
          <a:noFill/>
        </p:spPr>
        <p:txBody>
          <a:bodyPr wrap="square" rtlCol="0">
            <a:spAutoFit/>
          </a:bodyPr>
          <a:lstStyle/>
          <a:p>
            <a:r>
              <a:rPr lang="en-US" sz="3200" b="1" i="1" u="sng" dirty="0" smtClean="0">
                <a:solidFill>
                  <a:schemeClr val="tx1">
                    <a:lumMod val="85000"/>
                    <a:lumOff val="15000"/>
                  </a:schemeClr>
                </a:solidFill>
              </a:rPr>
              <a:t>UNDERSTANDING </a:t>
            </a:r>
            <a:r>
              <a:rPr lang="en-US" sz="3200" b="1" i="1" u="sng" dirty="0" smtClean="0">
                <a:solidFill>
                  <a:srgbClr val="FF0000"/>
                </a:solidFill>
              </a:rPr>
              <a:t>THECOLUMNS</a:t>
            </a:r>
            <a:endParaRPr lang="en-IN" sz="3200" b="1" i="1" u="sng" dirty="0">
              <a:solidFill>
                <a:srgbClr val="FF0000"/>
              </a:solidFill>
            </a:endParaRPr>
          </a:p>
        </p:txBody>
      </p:sp>
      <p:graphicFrame>
        <p:nvGraphicFramePr>
          <p:cNvPr id="7" name="Table 6"/>
          <p:cNvGraphicFramePr>
            <a:graphicFrameLocks noGrp="1"/>
          </p:cNvGraphicFramePr>
          <p:nvPr>
            <p:extLst>
              <p:ext uri="{D42A27DB-BD31-4B8C-83A1-F6EECF244321}">
                <p14:modId xmlns:p14="http://schemas.microsoft.com/office/powerpoint/2010/main" val="1916019710"/>
              </p:ext>
            </p:extLst>
          </p:nvPr>
        </p:nvGraphicFramePr>
        <p:xfrm>
          <a:off x="381000" y="904815"/>
          <a:ext cx="11445240" cy="5403685"/>
        </p:xfrm>
        <a:graphic>
          <a:graphicData uri="http://schemas.openxmlformats.org/drawingml/2006/table">
            <a:tbl>
              <a:tblPr/>
              <a:tblGrid>
                <a:gridCol w="2289048">
                  <a:extLst>
                    <a:ext uri="{9D8B030D-6E8A-4147-A177-3AD203B41FA5}">
                      <a16:colId xmlns:a16="http://schemas.microsoft.com/office/drawing/2014/main" val="1684948358"/>
                    </a:ext>
                  </a:extLst>
                </a:gridCol>
                <a:gridCol w="2289048">
                  <a:extLst>
                    <a:ext uri="{9D8B030D-6E8A-4147-A177-3AD203B41FA5}">
                      <a16:colId xmlns:a16="http://schemas.microsoft.com/office/drawing/2014/main" val="3214523501"/>
                    </a:ext>
                  </a:extLst>
                </a:gridCol>
                <a:gridCol w="1746905">
                  <a:extLst>
                    <a:ext uri="{9D8B030D-6E8A-4147-A177-3AD203B41FA5}">
                      <a16:colId xmlns:a16="http://schemas.microsoft.com/office/drawing/2014/main" val="2028744911"/>
                    </a:ext>
                  </a:extLst>
                </a:gridCol>
                <a:gridCol w="1310179">
                  <a:extLst>
                    <a:ext uri="{9D8B030D-6E8A-4147-A177-3AD203B41FA5}">
                      <a16:colId xmlns:a16="http://schemas.microsoft.com/office/drawing/2014/main" val="2649846321"/>
                    </a:ext>
                  </a:extLst>
                </a:gridCol>
                <a:gridCol w="3810060">
                  <a:extLst>
                    <a:ext uri="{9D8B030D-6E8A-4147-A177-3AD203B41FA5}">
                      <a16:colId xmlns:a16="http://schemas.microsoft.com/office/drawing/2014/main" val="845805736"/>
                    </a:ext>
                  </a:extLst>
                </a:gridCol>
              </a:tblGrid>
              <a:tr h="444985">
                <a:tc>
                  <a:txBody>
                    <a:bodyPr/>
                    <a:lstStyle/>
                    <a:p>
                      <a:pPr algn="l" rtl="0"/>
                      <a:r>
                        <a:rPr lang="en-IN" sz="1800" b="1" dirty="0" smtClean="0">
                          <a:solidFill>
                            <a:srgbClr val="0A0A0A"/>
                          </a:solidFill>
                          <a:effectLst/>
                        </a:rPr>
                        <a:t>   Column </a:t>
                      </a:r>
                      <a:r>
                        <a:rPr lang="en-IN" sz="1800" b="1" dirty="0">
                          <a:solidFill>
                            <a:srgbClr val="0A0A0A"/>
                          </a:solidFill>
                          <a:effectLst/>
                        </a:rPr>
                        <a:t>Name</a:t>
                      </a:r>
                    </a:p>
                  </a:txBody>
                  <a:tcPr marL="20886" marR="20886" marT="10443" marB="10443" anchor="ctr">
                    <a:lnL w="12700" cap="flat" cmpd="sng" algn="ctr">
                      <a:solidFill>
                        <a:srgbClr val="A8A480"/>
                      </a:solidFill>
                      <a:prstDash val="solid"/>
                      <a:round/>
                      <a:headEnd type="none" w="med" len="med"/>
                      <a:tailEnd type="none" w="med" len="med"/>
                    </a:lnL>
                    <a:lnR w="12700" cap="flat" cmpd="sng" algn="ctr">
                      <a:solidFill>
                        <a:srgbClr val="B8A380"/>
                      </a:solidFill>
                      <a:prstDash val="solid"/>
                      <a:round/>
                      <a:headEnd type="none" w="med" len="med"/>
                      <a:tailEnd type="none" w="med" len="med"/>
                    </a:lnR>
                    <a:lnT w="12700" cap="flat" cmpd="sng" algn="ctr">
                      <a:solidFill>
                        <a:srgbClr val="A8A480"/>
                      </a:solidFill>
                      <a:prstDash val="solid"/>
                      <a:round/>
                      <a:headEnd type="none" w="med" len="med"/>
                      <a:tailEnd type="none" w="med" len="med"/>
                    </a:lnT>
                    <a:lnB w="12700" cap="flat" cmpd="sng" algn="ctr">
                      <a:solidFill>
                        <a:srgbClr val="A8AD80"/>
                      </a:solidFill>
                      <a:prstDash val="solid"/>
                      <a:round/>
                      <a:headEnd type="none" w="med" len="med"/>
                      <a:tailEnd type="none" w="med" len="med"/>
                    </a:lnB>
                    <a:solidFill>
                      <a:srgbClr val="FCFCFC"/>
                    </a:solidFill>
                  </a:tcPr>
                </a:tc>
                <a:tc>
                  <a:txBody>
                    <a:bodyPr/>
                    <a:lstStyle/>
                    <a:p>
                      <a:pPr algn="l" rtl="0"/>
                      <a:r>
                        <a:rPr lang="en-IN" sz="1800" b="1" dirty="0" smtClean="0">
                          <a:solidFill>
                            <a:srgbClr val="0A0A0A"/>
                          </a:solidFill>
                          <a:effectLst/>
                        </a:rPr>
                        <a:t>    Description</a:t>
                      </a:r>
                      <a:endParaRPr lang="en-IN" sz="1800" b="1" dirty="0">
                        <a:solidFill>
                          <a:srgbClr val="0A0A0A"/>
                        </a:solidFill>
                        <a:effectLst/>
                      </a:endParaRPr>
                    </a:p>
                  </a:txBody>
                  <a:tcPr marL="20886" marR="20886" marT="10443" marB="10443" anchor="ctr">
                    <a:lnL w="12700" cap="flat" cmpd="sng" algn="ctr">
                      <a:solidFill>
                        <a:srgbClr val="B8A380"/>
                      </a:solidFill>
                      <a:prstDash val="solid"/>
                      <a:round/>
                      <a:headEnd type="none" w="med" len="med"/>
                      <a:tailEnd type="none" w="med" len="med"/>
                    </a:lnL>
                    <a:lnR w="12700" cap="flat" cmpd="sng" algn="ctr">
                      <a:solidFill>
                        <a:srgbClr val="38A580"/>
                      </a:solidFill>
                      <a:prstDash val="solid"/>
                      <a:round/>
                      <a:headEnd type="none" w="med" len="med"/>
                      <a:tailEnd type="none" w="med" len="med"/>
                    </a:lnR>
                    <a:lnT w="12700" cap="flat" cmpd="sng" algn="ctr">
                      <a:solidFill>
                        <a:srgbClr val="B8A380"/>
                      </a:solidFill>
                      <a:prstDash val="solid"/>
                      <a:round/>
                      <a:headEnd type="none" w="med" len="med"/>
                      <a:tailEnd type="none" w="med" len="med"/>
                    </a:lnT>
                    <a:lnB w="12700" cap="flat" cmpd="sng" algn="ctr">
                      <a:solidFill>
                        <a:srgbClr val="E8AC80"/>
                      </a:solidFill>
                      <a:prstDash val="solid"/>
                      <a:round/>
                      <a:headEnd type="none" w="med" len="med"/>
                      <a:tailEnd type="none" w="med" len="med"/>
                    </a:lnB>
                    <a:solidFill>
                      <a:srgbClr val="FCFCFC"/>
                    </a:solidFill>
                  </a:tcPr>
                </a:tc>
                <a:tc>
                  <a:txBody>
                    <a:bodyPr/>
                    <a:lstStyle/>
                    <a:p>
                      <a:pPr algn="l" rtl="0"/>
                      <a:r>
                        <a:rPr lang="en-IN" sz="1800" b="1" dirty="0">
                          <a:solidFill>
                            <a:srgbClr val="0A0A0A"/>
                          </a:solidFill>
                          <a:effectLst/>
                        </a:rPr>
                        <a:t>Missing Values</a:t>
                      </a:r>
                    </a:p>
                  </a:txBody>
                  <a:tcPr marL="20886" marR="20886" marT="10443" marB="10443" anchor="ctr">
                    <a:lnL w="12700" cap="flat" cmpd="sng" algn="ctr">
                      <a:solidFill>
                        <a:srgbClr val="38A580"/>
                      </a:solidFill>
                      <a:prstDash val="solid"/>
                      <a:round/>
                      <a:headEnd type="none" w="med" len="med"/>
                      <a:tailEnd type="none" w="med" len="med"/>
                    </a:lnL>
                    <a:lnR w="12700" cap="flat" cmpd="sng" algn="ctr">
                      <a:solidFill>
                        <a:srgbClr val="B8A680"/>
                      </a:solidFill>
                      <a:prstDash val="solid"/>
                      <a:round/>
                      <a:headEnd type="none" w="med" len="med"/>
                      <a:tailEnd type="none" w="med" len="med"/>
                    </a:lnR>
                    <a:lnT w="12700" cap="flat" cmpd="sng" algn="ctr">
                      <a:solidFill>
                        <a:srgbClr val="38A580"/>
                      </a:solidFill>
                      <a:prstDash val="solid"/>
                      <a:round/>
                      <a:headEnd type="none" w="med" len="med"/>
                      <a:tailEnd type="none" w="med" len="med"/>
                    </a:lnT>
                    <a:lnB w="12700" cap="flat" cmpd="sng" algn="ctr">
                      <a:solidFill>
                        <a:srgbClr val="48AA80"/>
                      </a:solidFill>
                      <a:prstDash val="solid"/>
                      <a:round/>
                      <a:headEnd type="none" w="med" len="med"/>
                      <a:tailEnd type="none" w="med" len="med"/>
                    </a:lnB>
                    <a:solidFill>
                      <a:srgbClr val="FCFCFC"/>
                    </a:solidFill>
                  </a:tcPr>
                </a:tc>
                <a:tc>
                  <a:txBody>
                    <a:bodyPr/>
                    <a:lstStyle/>
                    <a:p>
                      <a:pPr algn="l" rtl="0"/>
                      <a:r>
                        <a:rPr lang="en-IN" sz="1800" b="1" dirty="0" smtClean="0">
                          <a:solidFill>
                            <a:srgbClr val="0A0A0A"/>
                          </a:solidFill>
                          <a:effectLst/>
                        </a:rPr>
                        <a:t>  </a:t>
                      </a:r>
                      <a:r>
                        <a:rPr lang="en-IN" sz="1800" b="1" dirty="0" err="1" smtClean="0">
                          <a:solidFill>
                            <a:srgbClr val="0A0A0A"/>
                          </a:solidFill>
                          <a:effectLst/>
                        </a:rPr>
                        <a:t>nunique</a:t>
                      </a:r>
                      <a:endParaRPr lang="en-IN" sz="1800" b="1" dirty="0">
                        <a:solidFill>
                          <a:srgbClr val="0A0A0A"/>
                        </a:solidFill>
                        <a:effectLst/>
                      </a:endParaRPr>
                    </a:p>
                  </a:txBody>
                  <a:tcPr marL="20886" marR="20886" marT="10443" marB="10443" anchor="ctr">
                    <a:lnL w="12700" cap="flat" cmpd="sng" algn="ctr">
                      <a:solidFill>
                        <a:srgbClr val="B8A680"/>
                      </a:solidFill>
                      <a:prstDash val="solid"/>
                      <a:round/>
                      <a:headEnd type="none" w="med" len="med"/>
                      <a:tailEnd type="none" w="med" len="med"/>
                    </a:lnL>
                    <a:lnR w="12700" cap="flat" cmpd="sng" algn="ctr">
                      <a:solidFill>
                        <a:srgbClr val="D8A480"/>
                      </a:solidFill>
                      <a:prstDash val="solid"/>
                      <a:round/>
                      <a:headEnd type="none" w="med" len="med"/>
                      <a:tailEnd type="none" w="med" len="med"/>
                    </a:lnR>
                    <a:lnT w="12700" cap="flat" cmpd="sng" algn="ctr">
                      <a:solidFill>
                        <a:srgbClr val="B8A680"/>
                      </a:solidFill>
                      <a:prstDash val="solid"/>
                      <a:round/>
                      <a:headEnd type="none" w="med" len="med"/>
                      <a:tailEnd type="none" w="med" len="med"/>
                    </a:lnT>
                    <a:lnB w="12700" cap="flat" cmpd="sng" algn="ctr">
                      <a:solidFill>
                        <a:srgbClr val="E8A980"/>
                      </a:solidFill>
                      <a:prstDash val="solid"/>
                      <a:round/>
                      <a:headEnd type="none" w="med" len="med"/>
                      <a:tailEnd type="none" w="med" len="med"/>
                    </a:lnB>
                    <a:solidFill>
                      <a:srgbClr val="FCFCFC"/>
                    </a:solidFill>
                  </a:tcPr>
                </a:tc>
                <a:tc>
                  <a:txBody>
                    <a:bodyPr/>
                    <a:lstStyle/>
                    <a:p>
                      <a:pPr algn="l" rtl="0"/>
                      <a:r>
                        <a:rPr lang="en-US" sz="1800" b="1" baseline="0" dirty="0" smtClean="0">
                          <a:solidFill>
                            <a:srgbClr val="0A0A0A"/>
                          </a:solidFill>
                          <a:effectLst/>
                        </a:rPr>
                        <a:t>        Data types</a:t>
                      </a:r>
                      <a:endParaRPr lang="en-US" sz="1800" b="1" dirty="0">
                        <a:solidFill>
                          <a:srgbClr val="0A0A0A"/>
                        </a:solidFill>
                        <a:effectLst/>
                      </a:endParaRPr>
                    </a:p>
                  </a:txBody>
                  <a:tcPr marL="20886" marR="20886" marT="10443" marB="10443" anchor="ctr">
                    <a:lnL w="12700" cap="flat" cmpd="sng" algn="ctr">
                      <a:solidFill>
                        <a:srgbClr val="D8A480"/>
                      </a:solidFill>
                      <a:prstDash val="solid"/>
                      <a:round/>
                      <a:headEnd type="none" w="med" len="med"/>
                      <a:tailEnd type="none" w="med" len="med"/>
                    </a:lnL>
                    <a:lnR w="12700" cap="flat" cmpd="sng" algn="ctr">
                      <a:solidFill>
                        <a:srgbClr val="D8A480"/>
                      </a:solidFill>
                      <a:prstDash val="solid"/>
                      <a:round/>
                      <a:headEnd type="none" w="med" len="med"/>
                      <a:tailEnd type="none" w="med" len="med"/>
                    </a:lnR>
                    <a:lnT w="12700" cap="flat" cmpd="sng" algn="ctr">
                      <a:solidFill>
                        <a:srgbClr val="D8A480"/>
                      </a:solidFill>
                      <a:prstDash val="solid"/>
                      <a:round/>
                      <a:headEnd type="none" w="med" len="med"/>
                      <a:tailEnd type="none" w="med" len="med"/>
                    </a:lnT>
                    <a:lnB w="12700" cap="flat" cmpd="sng" algn="ctr">
                      <a:solidFill>
                        <a:srgbClr val="18AD80"/>
                      </a:solidFill>
                      <a:prstDash val="solid"/>
                      <a:round/>
                      <a:headEnd type="none" w="med" len="med"/>
                      <a:tailEnd type="none" w="med" len="med"/>
                    </a:lnB>
                    <a:solidFill>
                      <a:srgbClr val="FCFCFC"/>
                    </a:solidFill>
                  </a:tcPr>
                </a:tc>
                <a:extLst>
                  <a:ext uri="{0D108BD9-81ED-4DB2-BD59-A6C34878D82A}">
                    <a16:rowId xmlns:a16="http://schemas.microsoft.com/office/drawing/2014/main" val="1826326228"/>
                  </a:ext>
                </a:extLst>
              </a:tr>
              <a:tr h="670221">
                <a:tc>
                  <a:txBody>
                    <a:bodyPr/>
                    <a:lstStyle/>
                    <a:p>
                      <a:pPr algn="ctr" rtl="0" fontAlgn="base"/>
                      <a:r>
                        <a:rPr lang="en-IN" sz="1600" dirty="0" smtClean="0">
                          <a:solidFill>
                            <a:srgbClr val="B54606"/>
                          </a:solidFill>
                          <a:effectLst/>
                          <a:latin typeface="IBM Plex Mono"/>
                        </a:rPr>
                        <a:t> </a:t>
                      </a:r>
                      <a:r>
                        <a:rPr lang="en-IN" sz="1600" dirty="0" err="1" smtClean="0">
                          <a:solidFill>
                            <a:srgbClr val="B54606"/>
                          </a:solidFill>
                          <a:effectLst/>
                          <a:latin typeface="IBM Plex Mono"/>
                        </a:rPr>
                        <a:t>slno</a:t>
                      </a:r>
                      <a:endParaRPr lang="en-IN" sz="1600" dirty="0">
                        <a:solidFill>
                          <a:srgbClr val="0A0A0A"/>
                        </a:solidFill>
                        <a:effectLst/>
                      </a:endParaRPr>
                    </a:p>
                  </a:txBody>
                  <a:tcPr marL="20886" marR="20886" marT="10443" marB="10443" anchor="ctr">
                    <a:lnL w="12700" cap="flat" cmpd="sng" algn="ctr">
                      <a:solidFill>
                        <a:srgbClr val="A8AD80"/>
                      </a:solidFill>
                      <a:prstDash val="solid"/>
                      <a:round/>
                      <a:headEnd type="none" w="med" len="med"/>
                      <a:tailEnd type="none" w="med" len="med"/>
                    </a:lnL>
                    <a:lnR w="12700" cap="flat" cmpd="sng" algn="ctr">
                      <a:solidFill>
                        <a:srgbClr val="E8AC80"/>
                      </a:solidFill>
                      <a:prstDash val="solid"/>
                      <a:round/>
                      <a:headEnd type="none" w="med" len="med"/>
                      <a:tailEnd type="none" w="med" len="med"/>
                    </a:lnR>
                    <a:lnT w="12700" cap="flat" cmpd="sng" algn="ctr">
                      <a:solidFill>
                        <a:srgbClr val="A8AD80"/>
                      </a:solidFill>
                      <a:prstDash val="solid"/>
                      <a:round/>
                      <a:headEnd type="none" w="med" len="med"/>
                      <a:tailEnd type="none" w="med" len="med"/>
                    </a:lnT>
                    <a:lnB w="12700" cap="flat" cmpd="sng" algn="ctr">
                      <a:solidFill>
                        <a:srgbClr val="D8AA80"/>
                      </a:solidFill>
                      <a:prstDash val="solid"/>
                      <a:round/>
                      <a:headEnd type="none" w="med" len="med"/>
                      <a:tailEnd type="none" w="med" len="med"/>
                    </a:lnB>
                    <a:solidFill>
                      <a:srgbClr val="FCFCFC"/>
                    </a:solidFill>
                  </a:tcPr>
                </a:tc>
                <a:tc>
                  <a:txBody>
                    <a:bodyPr/>
                    <a:lstStyle/>
                    <a:p>
                      <a:pPr algn="l" rtl="0" fontAlgn="base"/>
                      <a:r>
                        <a:rPr lang="en-US" sz="1600">
                          <a:solidFill>
                            <a:srgbClr val="0A0A0A"/>
                          </a:solidFill>
                          <a:effectLst/>
                        </a:rPr>
                        <a:t>Unique serial number for each record.</a:t>
                      </a:r>
                    </a:p>
                  </a:txBody>
                  <a:tcPr marL="20886" marR="20886" marT="10443" marB="10443" anchor="ctr">
                    <a:lnL w="12700" cap="flat" cmpd="sng" algn="ctr">
                      <a:solidFill>
                        <a:srgbClr val="E8AC80"/>
                      </a:solidFill>
                      <a:prstDash val="solid"/>
                      <a:round/>
                      <a:headEnd type="none" w="med" len="med"/>
                      <a:tailEnd type="none" w="med" len="med"/>
                    </a:lnL>
                    <a:lnR w="12700" cap="flat" cmpd="sng" algn="ctr">
                      <a:solidFill>
                        <a:srgbClr val="48AA80"/>
                      </a:solidFill>
                      <a:prstDash val="solid"/>
                      <a:round/>
                      <a:headEnd type="none" w="med" len="med"/>
                      <a:tailEnd type="none" w="med" len="med"/>
                    </a:lnR>
                    <a:lnT w="12700" cap="flat" cmpd="sng" algn="ctr">
                      <a:solidFill>
                        <a:srgbClr val="E8AC80"/>
                      </a:solidFill>
                      <a:prstDash val="solid"/>
                      <a:round/>
                      <a:headEnd type="none" w="med" len="med"/>
                      <a:tailEnd type="none" w="med" len="med"/>
                    </a:lnT>
                    <a:lnB w="12700" cap="flat" cmpd="sng" algn="ctr">
                      <a:solidFill>
                        <a:srgbClr val="A8AA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0 (0%)</a:t>
                      </a:r>
                    </a:p>
                  </a:txBody>
                  <a:tcPr marL="20886" marR="20886" marT="10443" marB="10443" anchor="ctr">
                    <a:lnL w="12700" cap="flat" cmpd="sng" algn="ctr">
                      <a:solidFill>
                        <a:srgbClr val="48AA80"/>
                      </a:solidFill>
                      <a:prstDash val="solid"/>
                      <a:round/>
                      <a:headEnd type="none" w="med" len="med"/>
                      <a:tailEnd type="none" w="med" len="med"/>
                    </a:lnL>
                    <a:lnR w="12700" cap="flat" cmpd="sng" algn="ctr">
                      <a:solidFill>
                        <a:srgbClr val="E8A980"/>
                      </a:solidFill>
                      <a:prstDash val="solid"/>
                      <a:round/>
                      <a:headEnd type="none" w="med" len="med"/>
                      <a:tailEnd type="none" w="med" len="med"/>
                    </a:lnR>
                    <a:lnT w="12700" cap="flat" cmpd="sng" algn="ctr">
                      <a:solidFill>
                        <a:srgbClr val="48AA80"/>
                      </a:solidFill>
                      <a:prstDash val="solid"/>
                      <a:round/>
                      <a:headEnd type="none" w="med" len="med"/>
                      <a:tailEnd type="none" w="med" len="med"/>
                    </a:lnT>
                    <a:lnB w="12700" cap="flat" cmpd="sng" algn="ctr">
                      <a:solidFill>
                        <a:srgbClr val="68A880"/>
                      </a:solidFill>
                      <a:prstDash val="solid"/>
                      <a:round/>
                      <a:headEnd type="none" w="med" len="med"/>
                      <a:tailEnd type="none" w="med" len="med"/>
                    </a:lnB>
                    <a:solidFill>
                      <a:srgbClr val="FCFCFC"/>
                    </a:solidFill>
                  </a:tcPr>
                </a:tc>
                <a:tc>
                  <a:txBody>
                    <a:bodyPr/>
                    <a:lstStyle/>
                    <a:p>
                      <a:pPr algn="l" fontAlgn="base"/>
                      <a:r>
                        <a:rPr lang="en-US" sz="1600" dirty="0" smtClean="0">
                          <a:solidFill>
                            <a:srgbClr val="0A0A0A"/>
                          </a:solidFill>
                          <a:effectLst/>
                        </a:rPr>
                        <a:t>174949</a:t>
                      </a:r>
                      <a:endParaRPr lang="en-IN" sz="1600" dirty="0">
                        <a:solidFill>
                          <a:srgbClr val="0A0A0A"/>
                        </a:solidFill>
                        <a:effectLst/>
                      </a:endParaRPr>
                    </a:p>
                  </a:txBody>
                  <a:tcPr marL="20886" marR="20886" marT="10443" marB="10443" anchor="ctr">
                    <a:lnL w="12700" cap="flat" cmpd="sng" algn="ctr">
                      <a:solidFill>
                        <a:srgbClr val="E8A980"/>
                      </a:solidFill>
                      <a:prstDash val="solid"/>
                      <a:round/>
                      <a:headEnd type="none" w="med" len="med"/>
                      <a:tailEnd type="none" w="med" len="med"/>
                    </a:lnL>
                    <a:lnR w="12700" cap="flat" cmpd="sng" algn="ctr">
                      <a:solidFill>
                        <a:srgbClr val="18AD80"/>
                      </a:solidFill>
                      <a:prstDash val="solid"/>
                      <a:round/>
                      <a:headEnd type="none" w="med" len="med"/>
                      <a:tailEnd type="none" w="med" len="med"/>
                    </a:lnR>
                    <a:lnT w="12700" cap="flat" cmpd="sng" algn="ctr">
                      <a:solidFill>
                        <a:srgbClr val="E8A980"/>
                      </a:solidFill>
                      <a:prstDash val="solid"/>
                      <a:round/>
                      <a:headEnd type="none" w="med" len="med"/>
                      <a:tailEnd type="none" w="med" len="med"/>
                    </a:lnT>
                    <a:lnB w="12700" cap="flat" cmpd="sng" algn="ctr">
                      <a:solidFill>
                        <a:srgbClr val="68AB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int64</a:t>
                      </a:r>
                      <a:endParaRPr lang="en-IN" dirty="0"/>
                    </a:p>
                  </a:txBody>
                  <a:tcPr marL="20886" marR="20886" marT="10443" marB="10443" anchor="ctr">
                    <a:lnL w="12700" cap="flat" cmpd="sng" algn="ctr">
                      <a:solidFill>
                        <a:srgbClr val="18AD80"/>
                      </a:solidFill>
                      <a:prstDash val="solid"/>
                      <a:round/>
                      <a:headEnd type="none" w="med" len="med"/>
                      <a:tailEnd type="none" w="med" len="med"/>
                    </a:lnL>
                    <a:lnR w="12700" cap="flat" cmpd="sng" algn="ctr">
                      <a:solidFill>
                        <a:srgbClr val="18AD80"/>
                      </a:solidFill>
                      <a:prstDash val="solid"/>
                      <a:round/>
                      <a:headEnd type="none" w="med" len="med"/>
                      <a:tailEnd type="none" w="med" len="med"/>
                    </a:lnR>
                    <a:lnT w="12700" cap="flat" cmpd="sng" algn="ctr">
                      <a:solidFill>
                        <a:srgbClr val="18AD80"/>
                      </a:solidFill>
                      <a:prstDash val="solid"/>
                      <a:round/>
                      <a:headEnd type="none" w="med" len="med"/>
                      <a:tailEnd type="none" w="med" len="med"/>
                    </a:lnT>
                    <a:lnB w="12700" cap="flat" cmpd="sng" algn="ctr">
                      <a:solidFill>
                        <a:srgbClr val="F8AB80"/>
                      </a:solidFill>
                      <a:prstDash val="solid"/>
                      <a:round/>
                      <a:headEnd type="none" w="med" len="med"/>
                      <a:tailEnd type="none" w="med" len="med"/>
                    </a:lnB>
                    <a:solidFill>
                      <a:srgbClr val="FCFCFC"/>
                    </a:solidFill>
                  </a:tcPr>
                </a:tc>
                <a:extLst>
                  <a:ext uri="{0D108BD9-81ED-4DB2-BD59-A6C34878D82A}">
                    <a16:rowId xmlns:a16="http://schemas.microsoft.com/office/drawing/2014/main" val="2772571050"/>
                  </a:ext>
                </a:extLst>
              </a:tr>
              <a:tr h="709297">
                <a:tc>
                  <a:txBody>
                    <a:bodyPr/>
                    <a:lstStyle/>
                    <a:p>
                      <a:pPr algn="ctr" rtl="0" fontAlgn="base"/>
                      <a:r>
                        <a:rPr lang="en-IN" sz="1600" baseline="0" dirty="0" smtClean="0">
                          <a:solidFill>
                            <a:srgbClr val="B54606"/>
                          </a:solidFill>
                          <a:effectLst/>
                          <a:latin typeface="IBM Plex Mono"/>
                        </a:rPr>
                        <a:t> R</a:t>
                      </a:r>
                      <a:r>
                        <a:rPr lang="en-IN" sz="1600" dirty="0" smtClean="0">
                          <a:solidFill>
                            <a:srgbClr val="B54606"/>
                          </a:solidFill>
                          <a:effectLst/>
                          <a:latin typeface="IBM Plex Mono"/>
                        </a:rPr>
                        <a:t>egistrationNo</a:t>
                      </a:r>
                      <a:endParaRPr lang="en-IN" sz="1600" dirty="0">
                        <a:solidFill>
                          <a:srgbClr val="0A0A0A"/>
                        </a:solidFill>
                        <a:effectLst/>
                      </a:endParaRPr>
                    </a:p>
                  </a:txBody>
                  <a:tcPr marL="20886" marR="20886" marT="10443" marB="10443" anchor="ctr">
                    <a:lnL w="12700" cap="flat" cmpd="sng" algn="ctr">
                      <a:solidFill>
                        <a:srgbClr val="D8AA80"/>
                      </a:solidFill>
                      <a:prstDash val="solid"/>
                      <a:round/>
                      <a:headEnd type="none" w="med" len="med"/>
                      <a:tailEnd type="none" w="med" len="med"/>
                    </a:lnL>
                    <a:lnR w="12700" cap="flat" cmpd="sng" algn="ctr">
                      <a:solidFill>
                        <a:srgbClr val="A8AA80"/>
                      </a:solidFill>
                      <a:prstDash val="solid"/>
                      <a:round/>
                      <a:headEnd type="none" w="med" len="med"/>
                      <a:tailEnd type="none" w="med" len="med"/>
                    </a:lnR>
                    <a:lnT w="12700" cap="flat" cmpd="sng" algn="ctr">
                      <a:solidFill>
                        <a:srgbClr val="D8AA80"/>
                      </a:solidFill>
                      <a:prstDash val="solid"/>
                      <a:round/>
                      <a:headEnd type="none" w="med" len="med"/>
                      <a:tailEnd type="none" w="med" len="med"/>
                    </a:lnT>
                    <a:lnB w="12700" cap="flat" cmpd="sng" algn="ctr">
                      <a:solidFill>
                        <a:srgbClr val="D8B080"/>
                      </a:solidFill>
                      <a:prstDash val="solid"/>
                      <a:round/>
                      <a:headEnd type="none" w="med" len="med"/>
                      <a:tailEnd type="none" w="med" len="med"/>
                    </a:lnB>
                    <a:solidFill>
                      <a:srgbClr val="FCFCFC"/>
                    </a:solidFill>
                  </a:tcPr>
                </a:tc>
                <a:tc>
                  <a:txBody>
                    <a:bodyPr/>
                    <a:lstStyle/>
                    <a:p>
                      <a:pPr algn="l" rtl="0" fontAlgn="base"/>
                      <a:r>
                        <a:rPr lang="en-IN" sz="1600">
                          <a:solidFill>
                            <a:srgbClr val="0A0A0A"/>
                          </a:solidFill>
                          <a:effectLst/>
                        </a:rPr>
                        <a:t>Official registration number.</a:t>
                      </a:r>
                    </a:p>
                  </a:txBody>
                  <a:tcPr marL="20886" marR="20886" marT="10443" marB="10443" anchor="ctr">
                    <a:lnL w="12700" cap="flat" cmpd="sng" algn="ctr">
                      <a:solidFill>
                        <a:srgbClr val="A8AA80"/>
                      </a:solidFill>
                      <a:prstDash val="solid"/>
                      <a:round/>
                      <a:headEnd type="none" w="med" len="med"/>
                      <a:tailEnd type="none" w="med" len="med"/>
                    </a:lnL>
                    <a:lnR w="12700" cap="flat" cmpd="sng" algn="ctr">
                      <a:solidFill>
                        <a:srgbClr val="68A880"/>
                      </a:solidFill>
                      <a:prstDash val="solid"/>
                      <a:round/>
                      <a:headEnd type="none" w="med" len="med"/>
                      <a:tailEnd type="none" w="med" len="med"/>
                    </a:lnR>
                    <a:lnT w="12700" cap="flat" cmpd="sng" algn="ctr">
                      <a:solidFill>
                        <a:srgbClr val="A8AA80"/>
                      </a:solidFill>
                      <a:prstDash val="solid"/>
                      <a:round/>
                      <a:headEnd type="none" w="med" len="med"/>
                      <a:tailEnd type="none" w="med" len="med"/>
                    </a:lnT>
                    <a:lnB w="12700" cap="flat" cmpd="sng" algn="ctr">
                      <a:solidFill>
                        <a:srgbClr val="F8B1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1,687 (0.49%)</a:t>
                      </a:r>
                    </a:p>
                  </a:txBody>
                  <a:tcPr marL="20886" marR="20886" marT="10443" marB="10443" anchor="ctr">
                    <a:lnL w="12700" cap="flat" cmpd="sng" algn="ctr">
                      <a:solidFill>
                        <a:srgbClr val="68A880"/>
                      </a:solidFill>
                      <a:prstDash val="solid"/>
                      <a:round/>
                      <a:headEnd type="none" w="med" len="med"/>
                      <a:tailEnd type="none" w="med" len="med"/>
                    </a:lnL>
                    <a:lnR w="12700" cap="flat" cmpd="sng" algn="ctr">
                      <a:solidFill>
                        <a:srgbClr val="68AB80"/>
                      </a:solidFill>
                      <a:prstDash val="solid"/>
                      <a:round/>
                      <a:headEnd type="none" w="med" len="med"/>
                      <a:tailEnd type="none" w="med" len="med"/>
                    </a:lnR>
                    <a:lnT w="12700" cap="flat" cmpd="sng" algn="ctr">
                      <a:solidFill>
                        <a:srgbClr val="68A880"/>
                      </a:solidFill>
                      <a:prstDash val="solid"/>
                      <a:round/>
                      <a:headEnd type="none" w="med" len="med"/>
                      <a:tailEnd type="none" w="med" len="med"/>
                    </a:lnT>
                    <a:lnB w="12700" cap="flat" cmpd="sng" algn="ctr">
                      <a:solidFill>
                        <a:srgbClr val="38B180"/>
                      </a:solidFill>
                      <a:prstDash val="solid"/>
                      <a:round/>
                      <a:headEnd type="none" w="med" len="med"/>
                      <a:tailEnd type="none" w="med" len="med"/>
                    </a:lnB>
                    <a:solidFill>
                      <a:srgbClr val="FCFCFC"/>
                    </a:solidFill>
                  </a:tcPr>
                </a:tc>
                <a:tc>
                  <a:txBody>
                    <a:bodyPr/>
                    <a:lstStyle/>
                    <a:p>
                      <a:pPr algn="l" fontAlgn="base"/>
                      <a:r>
                        <a:rPr lang="en-IN" sz="1400" b="0" i="0" u="none" strike="noStrike" cap="none" dirty="0" smtClean="0">
                          <a:solidFill>
                            <a:schemeClr val="tx1"/>
                          </a:solidFill>
                          <a:effectLst/>
                          <a:latin typeface="+mn-lt"/>
                          <a:ea typeface="+mn-ea"/>
                          <a:cs typeface="+mn-cs"/>
                          <a:sym typeface="Arial"/>
                        </a:rPr>
                        <a:t>174057</a:t>
                      </a:r>
                      <a:endParaRPr lang="en-IN" sz="1600" dirty="0">
                        <a:solidFill>
                          <a:srgbClr val="0A0A0A"/>
                        </a:solidFill>
                        <a:effectLst/>
                      </a:endParaRPr>
                    </a:p>
                  </a:txBody>
                  <a:tcPr marL="20886" marR="20886" marT="10443" marB="10443" anchor="ctr">
                    <a:lnL w="12700" cap="flat" cmpd="sng" algn="ctr">
                      <a:solidFill>
                        <a:srgbClr val="68AB80"/>
                      </a:solidFill>
                      <a:prstDash val="solid"/>
                      <a:round/>
                      <a:headEnd type="none" w="med" len="med"/>
                      <a:tailEnd type="none" w="med" len="med"/>
                    </a:lnL>
                    <a:lnR w="12700" cap="flat" cmpd="sng" algn="ctr">
                      <a:solidFill>
                        <a:srgbClr val="F8AB80"/>
                      </a:solidFill>
                      <a:prstDash val="solid"/>
                      <a:round/>
                      <a:headEnd type="none" w="med" len="med"/>
                      <a:tailEnd type="none" w="med" len="med"/>
                    </a:lnR>
                    <a:lnT w="12700" cap="flat" cmpd="sng" algn="ctr">
                      <a:solidFill>
                        <a:srgbClr val="68AB80"/>
                      </a:solidFill>
                      <a:prstDash val="solid"/>
                      <a:round/>
                      <a:headEnd type="none" w="med" len="med"/>
                      <a:tailEnd type="none" w="med" len="med"/>
                    </a:lnT>
                    <a:lnB w="12700" cap="flat" cmpd="sng" algn="ctr">
                      <a:solidFill>
                        <a:srgbClr val="88AF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F8AB80"/>
                      </a:solidFill>
                      <a:prstDash val="solid"/>
                      <a:round/>
                      <a:headEnd type="none" w="med" len="med"/>
                      <a:tailEnd type="none" w="med" len="med"/>
                    </a:lnL>
                    <a:lnR w="12700" cap="flat" cmpd="sng" algn="ctr">
                      <a:solidFill>
                        <a:srgbClr val="F8AB80"/>
                      </a:solidFill>
                      <a:prstDash val="solid"/>
                      <a:round/>
                      <a:headEnd type="none" w="med" len="med"/>
                      <a:tailEnd type="none" w="med" len="med"/>
                    </a:lnR>
                    <a:lnT w="12700" cap="flat" cmpd="sng" algn="ctr">
                      <a:solidFill>
                        <a:srgbClr val="F8AB80"/>
                      </a:solidFill>
                      <a:prstDash val="solid"/>
                      <a:round/>
                      <a:headEnd type="none" w="med" len="med"/>
                      <a:tailEnd type="none" w="med" len="med"/>
                    </a:lnT>
                    <a:lnB w="12700" cap="flat" cmpd="sng" algn="ctr">
                      <a:solidFill>
                        <a:srgbClr val="98B180"/>
                      </a:solidFill>
                      <a:prstDash val="solid"/>
                      <a:round/>
                      <a:headEnd type="none" w="med" len="med"/>
                      <a:tailEnd type="none" w="med" len="med"/>
                    </a:lnB>
                    <a:solidFill>
                      <a:srgbClr val="FCFCFC"/>
                    </a:solidFill>
                  </a:tcPr>
                </a:tc>
                <a:extLst>
                  <a:ext uri="{0D108BD9-81ED-4DB2-BD59-A6C34878D82A}">
                    <a16:rowId xmlns:a16="http://schemas.microsoft.com/office/drawing/2014/main" val="3490437286"/>
                  </a:ext>
                </a:extLst>
              </a:tr>
              <a:tr h="854141">
                <a:tc>
                  <a:txBody>
                    <a:bodyPr/>
                    <a:lstStyle/>
                    <a:p>
                      <a:pPr algn="ctr" rtl="0" fontAlgn="base"/>
                      <a:r>
                        <a:rPr lang="en-IN" sz="1600" dirty="0" smtClean="0">
                          <a:solidFill>
                            <a:srgbClr val="B54606"/>
                          </a:solidFill>
                          <a:effectLst/>
                          <a:latin typeface="IBM Plex Mono"/>
                        </a:rPr>
                        <a:t> </a:t>
                      </a:r>
                      <a:r>
                        <a:rPr lang="en-IN" sz="1600" dirty="0" err="1" smtClean="0">
                          <a:solidFill>
                            <a:srgbClr val="B54606"/>
                          </a:solidFill>
                          <a:effectLst/>
                          <a:latin typeface="IBM Plex Mono"/>
                        </a:rPr>
                        <a:t>Reserve_no</a:t>
                      </a:r>
                      <a:endParaRPr lang="en-IN" sz="1600" dirty="0">
                        <a:solidFill>
                          <a:srgbClr val="0A0A0A"/>
                        </a:solidFill>
                        <a:effectLst/>
                      </a:endParaRPr>
                    </a:p>
                  </a:txBody>
                  <a:tcPr marL="20886" marR="20886" marT="10443" marB="10443" anchor="ctr">
                    <a:lnL w="12700" cap="flat" cmpd="sng" algn="ctr">
                      <a:solidFill>
                        <a:srgbClr val="D8B080"/>
                      </a:solidFill>
                      <a:prstDash val="solid"/>
                      <a:round/>
                      <a:headEnd type="none" w="med" len="med"/>
                      <a:tailEnd type="none" w="med" len="med"/>
                    </a:lnL>
                    <a:lnR w="12700" cap="flat" cmpd="sng" algn="ctr">
                      <a:solidFill>
                        <a:srgbClr val="F8B180"/>
                      </a:solidFill>
                      <a:prstDash val="solid"/>
                      <a:round/>
                      <a:headEnd type="none" w="med" len="med"/>
                      <a:tailEnd type="none" w="med" len="med"/>
                    </a:lnR>
                    <a:lnT w="12700" cap="flat" cmpd="sng" algn="ctr">
                      <a:solidFill>
                        <a:srgbClr val="D8B080"/>
                      </a:solidFill>
                      <a:prstDash val="solid"/>
                      <a:round/>
                      <a:headEnd type="none" w="med" len="med"/>
                      <a:tailEnd type="none" w="med" len="med"/>
                    </a:lnT>
                    <a:lnB w="12700" cap="flat" cmpd="sng" algn="ctr">
                      <a:solidFill>
                        <a:srgbClr val="18B080"/>
                      </a:solidFill>
                      <a:prstDash val="solid"/>
                      <a:round/>
                      <a:headEnd type="none" w="med" len="med"/>
                      <a:tailEnd type="none" w="med" len="med"/>
                    </a:lnB>
                    <a:solidFill>
                      <a:srgbClr val="FCFCFC"/>
                    </a:solidFill>
                  </a:tcPr>
                </a:tc>
                <a:tc>
                  <a:txBody>
                    <a:bodyPr/>
                    <a:lstStyle/>
                    <a:p>
                      <a:pPr algn="l" rtl="0" fontAlgn="base"/>
                      <a:r>
                        <a:rPr lang="en-IN" sz="1600">
                          <a:solidFill>
                            <a:srgbClr val="0A0A0A"/>
                          </a:solidFill>
                          <a:effectLst/>
                        </a:rPr>
                        <a:t>Pre-registration number.</a:t>
                      </a:r>
                    </a:p>
                  </a:txBody>
                  <a:tcPr marL="20886" marR="20886" marT="10443" marB="10443" anchor="ctr">
                    <a:lnL w="12700" cap="flat" cmpd="sng" algn="ctr">
                      <a:solidFill>
                        <a:srgbClr val="F8B180"/>
                      </a:solidFill>
                      <a:prstDash val="solid"/>
                      <a:round/>
                      <a:headEnd type="none" w="med" len="med"/>
                      <a:tailEnd type="none" w="med" len="med"/>
                    </a:lnL>
                    <a:lnR w="12700" cap="flat" cmpd="sng" algn="ctr">
                      <a:solidFill>
                        <a:srgbClr val="38B180"/>
                      </a:solidFill>
                      <a:prstDash val="solid"/>
                      <a:round/>
                      <a:headEnd type="none" w="med" len="med"/>
                      <a:tailEnd type="none" w="med" len="med"/>
                    </a:lnR>
                    <a:lnT w="12700" cap="flat" cmpd="sng" algn="ctr">
                      <a:solidFill>
                        <a:srgbClr val="F8B180"/>
                      </a:solidFill>
                      <a:prstDash val="solid"/>
                      <a:round/>
                      <a:headEnd type="none" w="med" len="med"/>
                      <a:tailEnd type="none" w="med" len="med"/>
                    </a:lnT>
                    <a:lnB w="12700" cap="flat" cmpd="sng" algn="ctr">
                      <a:solidFill>
                        <a:srgbClr val="F8AE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319,302 (93.05%)</a:t>
                      </a:r>
                    </a:p>
                  </a:txBody>
                  <a:tcPr marL="20886" marR="20886" marT="10443" marB="10443" anchor="ctr">
                    <a:lnL w="12700" cap="flat" cmpd="sng" algn="ctr">
                      <a:solidFill>
                        <a:srgbClr val="38B180"/>
                      </a:solidFill>
                      <a:prstDash val="solid"/>
                      <a:round/>
                      <a:headEnd type="none" w="med" len="med"/>
                      <a:tailEnd type="none" w="med" len="med"/>
                    </a:lnL>
                    <a:lnR w="12700" cap="flat" cmpd="sng" algn="ctr">
                      <a:solidFill>
                        <a:srgbClr val="88AF80"/>
                      </a:solidFill>
                      <a:prstDash val="solid"/>
                      <a:round/>
                      <a:headEnd type="none" w="med" len="med"/>
                      <a:tailEnd type="none" w="med" len="med"/>
                    </a:lnR>
                    <a:lnT w="12700" cap="flat" cmpd="sng" algn="ctr">
                      <a:solidFill>
                        <a:srgbClr val="38B180"/>
                      </a:solidFill>
                      <a:prstDash val="solid"/>
                      <a:round/>
                      <a:headEnd type="none" w="med" len="med"/>
                      <a:tailEnd type="none" w="med" len="med"/>
                    </a:lnT>
                    <a:lnB w="12700" cap="flat" cmpd="sng" algn="ctr">
                      <a:solidFill>
                        <a:srgbClr val="18B980"/>
                      </a:solidFill>
                      <a:prstDash val="solid"/>
                      <a:round/>
                      <a:headEnd type="none" w="med" len="med"/>
                      <a:tailEnd type="none" w="med" len="med"/>
                    </a:lnB>
                    <a:solidFill>
                      <a:srgbClr val="FCFCFC"/>
                    </a:solidFill>
                  </a:tcPr>
                </a:tc>
                <a:tc>
                  <a:txBody>
                    <a:bodyPr/>
                    <a:lstStyle/>
                    <a:p>
                      <a:pPr algn="l" fontAlgn="base"/>
                      <a:r>
                        <a:rPr lang="en-US" sz="1600" dirty="0" smtClean="0">
                          <a:solidFill>
                            <a:srgbClr val="0A0A0A"/>
                          </a:solidFill>
                          <a:effectLst/>
                        </a:rPr>
                        <a:t>12190</a:t>
                      </a:r>
                      <a:endParaRPr lang="en-IN" sz="1600" dirty="0">
                        <a:solidFill>
                          <a:srgbClr val="0A0A0A"/>
                        </a:solidFill>
                        <a:effectLst/>
                      </a:endParaRPr>
                    </a:p>
                  </a:txBody>
                  <a:tcPr marL="20886" marR="20886" marT="10443" marB="10443" anchor="ctr">
                    <a:lnL w="12700" cap="flat" cmpd="sng" algn="ctr">
                      <a:solidFill>
                        <a:srgbClr val="88AF80"/>
                      </a:solidFill>
                      <a:prstDash val="solid"/>
                      <a:round/>
                      <a:headEnd type="none" w="med" len="med"/>
                      <a:tailEnd type="none" w="med" len="med"/>
                    </a:lnL>
                    <a:lnR w="12700" cap="flat" cmpd="sng" algn="ctr">
                      <a:solidFill>
                        <a:srgbClr val="98B180"/>
                      </a:solidFill>
                      <a:prstDash val="solid"/>
                      <a:round/>
                      <a:headEnd type="none" w="med" len="med"/>
                      <a:tailEnd type="none" w="med" len="med"/>
                    </a:lnR>
                    <a:lnT w="12700" cap="flat" cmpd="sng" algn="ctr">
                      <a:solidFill>
                        <a:srgbClr val="88AF80"/>
                      </a:solidFill>
                      <a:prstDash val="solid"/>
                      <a:round/>
                      <a:headEnd type="none" w="med" len="med"/>
                      <a:tailEnd type="none" w="med" len="med"/>
                    </a:lnT>
                    <a:lnB w="12700" cap="flat" cmpd="sng" algn="ctr">
                      <a:solidFill>
                        <a:srgbClr val="48B6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98B180"/>
                      </a:solidFill>
                      <a:prstDash val="solid"/>
                      <a:round/>
                      <a:headEnd type="none" w="med" len="med"/>
                      <a:tailEnd type="none" w="med" len="med"/>
                    </a:lnL>
                    <a:lnR w="12700" cap="flat" cmpd="sng" algn="ctr">
                      <a:solidFill>
                        <a:srgbClr val="98B180"/>
                      </a:solidFill>
                      <a:prstDash val="solid"/>
                      <a:round/>
                      <a:headEnd type="none" w="med" len="med"/>
                      <a:tailEnd type="none" w="med" len="med"/>
                    </a:lnR>
                    <a:lnT w="12700" cap="flat" cmpd="sng" algn="ctr">
                      <a:solidFill>
                        <a:srgbClr val="98B180"/>
                      </a:solidFill>
                      <a:prstDash val="solid"/>
                      <a:round/>
                      <a:headEnd type="none" w="med" len="med"/>
                      <a:tailEnd type="none" w="med" len="med"/>
                    </a:lnT>
                    <a:lnB w="12700" cap="flat" cmpd="sng" algn="ctr">
                      <a:solidFill>
                        <a:srgbClr val="98B480"/>
                      </a:solidFill>
                      <a:prstDash val="solid"/>
                      <a:round/>
                      <a:headEnd type="none" w="med" len="med"/>
                      <a:tailEnd type="none" w="med" len="med"/>
                    </a:lnB>
                    <a:solidFill>
                      <a:srgbClr val="FCFCFC"/>
                    </a:solidFill>
                  </a:tcPr>
                </a:tc>
                <a:extLst>
                  <a:ext uri="{0D108BD9-81ED-4DB2-BD59-A6C34878D82A}">
                    <a16:rowId xmlns:a16="http://schemas.microsoft.com/office/drawing/2014/main" val="2631703590"/>
                  </a:ext>
                </a:extLst>
              </a:tr>
              <a:tr h="428518">
                <a:tc>
                  <a:txBody>
                    <a:bodyPr/>
                    <a:lstStyle/>
                    <a:p>
                      <a:pPr algn="ctr" rtl="0" fontAlgn="base"/>
                      <a:r>
                        <a:rPr lang="en-IN" sz="1600" baseline="0" dirty="0" smtClean="0">
                          <a:solidFill>
                            <a:srgbClr val="B54606"/>
                          </a:solidFill>
                          <a:effectLst/>
                          <a:latin typeface="IBM Plex Mono"/>
                        </a:rPr>
                        <a:t>  </a:t>
                      </a:r>
                      <a:r>
                        <a:rPr lang="en-IN" sz="1600" dirty="0" err="1" smtClean="0">
                          <a:solidFill>
                            <a:srgbClr val="B54606"/>
                          </a:solidFill>
                          <a:effectLst/>
                          <a:latin typeface="IBM Plex Mono"/>
                        </a:rPr>
                        <a:t>regvalidfrom</a:t>
                      </a:r>
                      <a:endParaRPr lang="en-IN" sz="1600" dirty="0">
                        <a:solidFill>
                          <a:srgbClr val="0A0A0A"/>
                        </a:solidFill>
                        <a:effectLst/>
                      </a:endParaRPr>
                    </a:p>
                  </a:txBody>
                  <a:tcPr marL="20886" marR="20886" marT="10443" marB="10443" anchor="ctr">
                    <a:lnL w="12700" cap="flat" cmpd="sng" algn="ctr">
                      <a:solidFill>
                        <a:srgbClr val="18B080"/>
                      </a:solidFill>
                      <a:prstDash val="solid"/>
                      <a:round/>
                      <a:headEnd type="none" w="med" len="med"/>
                      <a:tailEnd type="none" w="med" len="med"/>
                    </a:lnL>
                    <a:lnR w="12700" cap="flat" cmpd="sng" algn="ctr">
                      <a:solidFill>
                        <a:srgbClr val="F8AE80"/>
                      </a:solidFill>
                      <a:prstDash val="solid"/>
                      <a:round/>
                      <a:headEnd type="none" w="med" len="med"/>
                      <a:tailEnd type="none" w="med" len="med"/>
                    </a:lnR>
                    <a:lnT w="12700" cap="flat" cmpd="sng" algn="ctr">
                      <a:solidFill>
                        <a:srgbClr val="18B080"/>
                      </a:solidFill>
                      <a:prstDash val="solid"/>
                      <a:round/>
                      <a:headEnd type="none" w="med" len="med"/>
                      <a:tailEnd type="none" w="med" len="med"/>
                    </a:lnT>
                    <a:lnB w="12700" cap="flat" cmpd="sng" algn="ctr">
                      <a:solidFill>
                        <a:srgbClr val="38B780"/>
                      </a:solidFill>
                      <a:prstDash val="solid"/>
                      <a:round/>
                      <a:headEnd type="none" w="med" len="med"/>
                      <a:tailEnd type="none" w="med" len="med"/>
                    </a:lnB>
                    <a:solidFill>
                      <a:srgbClr val="FCFCFC"/>
                    </a:solidFill>
                  </a:tcPr>
                </a:tc>
                <a:tc>
                  <a:txBody>
                    <a:bodyPr/>
                    <a:lstStyle/>
                    <a:p>
                      <a:pPr algn="l" rtl="0" fontAlgn="base"/>
                      <a:r>
                        <a:rPr lang="en-IN" sz="1600">
                          <a:solidFill>
                            <a:srgbClr val="0A0A0A"/>
                          </a:solidFill>
                          <a:effectLst/>
                        </a:rPr>
                        <a:t>Registration start date.</a:t>
                      </a:r>
                    </a:p>
                  </a:txBody>
                  <a:tcPr marL="20886" marR="20886" marT="10443" marB="10443" anchor="ctr">
                    <a:lnL w="12700" cap="flat" cmpd="sng" algn="ctr">
                      <a:solidFill>
                        <a:srgbClr val="F8AE80"/>
                      </a:solidFill>
                      <a:prstDash val="solid"/>
                      <a:round/>
                      <a:headEnd type="none" w="med" len="med"/>
                      <a:tailEnd type="none" w="med" len="med"/>
                    </a:lnL>
                    <a:lnR w="12700" cap="flat" cmpd="sng" algn="ctr">
                      <a:solidFill>
                        <a:srgbClr val="18B980"/>
                      </a:solidFill>
                      <a:prstDash val="solid"/>
                      <a:round/>
                      <a:headEnd type="none" w="med" len="med"/>
                      <a:tailEnd type="none" w="med" len="med"/>
                    </a:lnR>
                    <a:lnT w="12700" cap="flat" cmpd="sng" algn="ctr">
                      <a:solidFill>
                        <a:srgbClr val="F8AE80"/>
                      </a:solidFill>
                      <a:prstDash val="solid"/>
                      <a:round/>
                      <a:headEnd type="none" w="med" len="med"/>
                      <a:tailEnd type="none" w="med" len="med"/>
                    </a:lnT>
                    <a:lnB w="12700" cap="flat" cmpd="sng" algn="ctr">
                      <a:solidFill>
                        <a:srgbClr val="38B4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1,692 (0.49%)</a:t>
                      </a:r>
                    </a:p>
                  </a:txBody>
                  <a:tcPr marL="20886" marR="20886" marT="10443" marB="10443" anchor="ctr">
                    <a:lnL w="12700" cap="flat" cmpd="sng" algn="ctr">
                      <a:solidFill>
                        <a:srgbClr val="18B980"/>
                      </a:solidFill>
                      <a:prstDash val="solid"/>
                      <a:round/>
                      <a:headEnd type="none" w="med" len="med"/>
                      <a:tailEnd type="none" w="med" len="med"/>
                    </a:lnL>
                    <a:lnR w="12700" cap="flat" cmpd="sng" algn="ctr">
                      <a:solidFill>
                        <a:srgbClr val="48B680"/>
                      </a:solidFill>
                      <a:prstDash val="solid"/>
                      <a:round/>
                      <a:headEnd type="none" w="med" len="med"/>
                      <a:tailEnd type="none" w="med" len="med"/>
                    </a:lnR>
                    <a:lnT w="12700" cap="flat" cmpd="sng" algn="ctr">
                      <a:solidFill>
                        <a:srgbClr val="18B980"/>
                      </a:solidFill>
                      <a:prstDash val="solid"/>
                      <a:round/>
                      <a:headEnd type="none" w="med" len="med"/>
                      <a:tailEnd type="none" w="med" len="med"/>
                    </a:lnT>
                    <a:lnB w="12700" cap="flat" cmpd="sng" algn="ctr">
                      <a:solidFill>
                        <a:srgbClr val="C8B4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~31</a:t>
                      </a:r>
                    </a:p>
                  </a:txBody>
                  <a:tcPr marL="20886" marR="20886" marT="10443" marB="10443" anchor="ctr">
                    <a:lnL w="12700" cap="flat" cmpd="sng" algn="ctr">
                      <a:solidFill>
                        <a:srgbClr val="48B680"/>
                      </a:solidFill>
                      <a:prstDash val="solid"/>
                      <a:round/>
                      <a:headEnd type="none" w="med" len="med"/>
                      <a:tailEnd type="none" w="med" len="med"/>
                    </a:lnL>
                    <a:lnR w="12700" cap="flat" cmpd="sng" algn="ctr">
                      <a:solidFill>
                        <a:srgbClr val="98B480"/>
                      </a:solidFill>
                      <a:prstDash val="solid"/>
                      <a:round/>
                      <a:headEnd type="none" w="med" len="med"/>
                      <a:tailEnd type="none" w="med" len="med"/>
                    </a:lnR>
                    <a:lnT w="12700" cap="flat" cmpd="sng" algn="ctr">
                      <a:solidFill>
                        <a:srgbClr val="48B680"/>
                      </a:solidFill>
                      <a:prstDash val="solid"/>
                      <a:round/>
                      <a:headEnd type="none" w="med" len="med"/>
                      <a:tailEnd type="none" w="med" len="med"/>
                    </a:lnT>
                    <a:lnB w="12700" cap="flat" cmpd="sng" algn="ctr">
                      <a:solidFill>
                        <a:srgbClr val="88B8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98B480"/>
                      </a:solidFill>
                      <a:prstDash val="solid"/>
                      <a:round/>
                      <a:headEnd type="none" w="med" len="med"/>
                      <a:tailEnd type="none" w="med" len="med"/>
                    </a:lnL>
                    <a:lnR w="12700" cap="flat" cmpd="sng" algn="ctr">
                      <a:solidFill>
                        <a:srgbClr val="98B480"/>
                      </a:solidFill>
                      <a:prstDash val="solid"/>
                      <a:round/>
                      <a:headEnd type="none" w="med" len="med"/>
                      <a:tailEnd type="none" w="med" len="med"/>
                    </a:lnR>
                    <a:lnT w="12700" cap="flat" cmpd="sng" algn="ctr">
                      <a:solidFill>
                        <a:srgbClr val="98B480"/>
                      </a:solidFill>
                      <a:prstDash val="solid"/>
                      <a:round/>
                      <a:headEnd type="none" w="med" len="med"/>
                      <a:tailEnd type="none" w="med" len="med"/>
                    </a:lnT>
                    <a:lnB w="12700" cap="flat" cmpd="sng" algn="ctr">
                      <a:solidFill>
                        <a:srgbClr val="F8B780"/>
                      </a:solidFill>
                      <a:prstDash val="solid"/>
                      <a:round/>
                      <a:headEnd type="none" w="med" len="med"/>
                      <a:tailEnd type="none" w="med" len="med"/>
                    </a:lnB>
                    <a:solidFill>
                      <a:srgbClr val="FCFCFC"/>
                    </a:solidFill>
                  </a:tcPr>
                </a:tc>
                <a:extLst>
                  <a:ext uri="{0D108BD9-81ED-4DB2-BD59-A6C34878D82A}">
                    <a16:rowId xmlns:a16="http://schemas.microsoft.com/office/drawing/2014/main" val="1942949235"/>
                  </a:ext>
                </a:extLst>
              </a:tr>
              <a:tr h="722169">
                <a:tc>
                  <a:txBody>
                    <a:bodyPr/>
                    <a:lstStyle/>
                    <a:p>
                      <a:pPr algn="ctr" rtl="0" fontAlgn="base"/>
                      <a:r>
                        <a:rPr lang="en-IN" sz="1600" baseline="0" dirty="0" smtClean="0">
                          <a:solidFill>
                            <a:srgbClr val="B54606"/>
                          </a:solidFill>
                          <a:effectLst/>
                          <a:latin typeface="IBM Plex Mono"/>
                        </a:rPr>
                        <a:t> </a:t>
                      </a:r>
                      <a:r>
                        <a:rPr lang="en-IN" sz="1600" dirty="0" smtClean="0">
                          <a:solidFill>
                            <a:srgbClr val="B54606"/>
                          </a:solidFill>
                          <a:effectLst/>
                          <a:latin typeface="IBM Plex Mono"/>
                        </a:rPr>
                        <a:t> </a:t>
                      </a:r>
                      <a:r>
                        <a:rPr lang="en-IN" sz="1600" dirty="0" err="1" smtClean="0">
                          <a:solidFill>
                            <a:srgbClr val="B54606"/>
                          </a:solidFill>
                          <a:effectLst/>
                          <a:latin typeface="IBM Plex Mono"/>
                        </a:rPr>
                        <a:t>Regvalidto</a:t>
                      </a:r>
                      <a:endParaRPr lang="en-IN" sz="1600" dirty="0">
                        <a:solidFill>
                          <a:srgbClr val="0A0A0A"/>
                        </a:solidFill>
                        <a:effectLst/>
                      </a:endParaRPr>
                    </a:p>
                  </a:txBody>
                  <a:tcPr marL="20886" marR="20886" marT="10443" marB="10443" anchor="ctr">
                    <a:lnL w="12700" cap="flat" cmpd="sng" algn="ctr">
                      <a:solidFill>
                        <a:srgbClr val="38B780"/>
                      </a:solidFill>
                      <a:prstDash val="solid"/>
                      <a:round/>
                      <a:headEnd type="none" w="med" len="med"/>
                      <a:tailEnd type="none" w="med" len="med"/>
                    </a:lnL>
                    <a:lnR w="12700" cap="flat" cmpd="sng" algn="ctr">
                      <a:solidFill>
                        <a:srgbClr val="38B480"/>
                      </a:solidFill>
                      <a:prstDash val="solid"/>
                      <a:round/>
                      <a:headEnd type="none" w="med" len="med"/>
                      <a:tailEnd type="none" w="med" len="med"/>
                    </a:lnR>
                    <a:lnT w="12700" cap="flat" cmpd="sng" algn="ctr">
                      <a:solidFill>
                        <a:srgbClr val="38B780"/>
                      </a:solidFill>
                      <a:prstDash val="solid"/>
                      <a:round/>
                      <a:headEnd type="none" w="med" len="med"/>
                      <a:tailEnd type="none" w="med" len="med"/>
                    </a:lnT>
                    <a:lnB w="12700" cap="flat" cmpd="sng" algn="ctr">
                      <a:solidFill>
                        <a:srgbClr val="D8B380"/>
                      </a:solidFill>
                      <a:prstDash val="solid"/>
                      <a:round/>
                      <a:headEnd type="none" w="med" len="med"/>
                      <a:tailEnd type="none" w="med" len="med"/>
                    </a:lnB>
                    <a:solidFill>
                      <a:srgbClr val="FCFCFC"/>
                    </a:solidFill>
                  </a:tcPr>
                </a:tc>
                <a:tc>
                  <a:txBody>
                    <a:bodyPr/>
                    <a:lstStyle/>
                    <a:p>
                      <a:pPr algn="l" rtl="0" fontAlgn="base"/>
                      <a:r>
                        <a:rPr lang="en-IN" sz="1600" dirty="0">
                          <a:solidFill>
                            <a:srgbClr val="0A0A0A"/>
                          </a:solidFill>
                          <a:effectLst/>
                        </a:rPr>
                        <a:t>Registration end date.</a:t>
                      </a:r>
                    </a:p>
                  </a:txBody>
                  <a:tcPr marL="20886" marR="20886" marT="10443" marB="10443" anchor="ctr">
                    <a:lnL w="12700" cap="flat" cmpd="sng" algn="ctr">
                      <a:solidFill>
                        <a:srgbClr val="38B480"/>
                      </a:solidFill>
                      <a:prstDash val="solid"/>
                      <a:round/>
                      <a:headEnd type="none" w="med" len="med"/>
                      <a:tailEnd type="none" w="med" len="med"/>
                    </a:lnL>
                    <a:lnR w="12700" cap="flat" cmpd="sng" algn="ctr">
                      <a:solidFill>
                        <a:srgbClr val="C8B480"/>
                      </a:solidFill>
                      <a:prstDash val="solid"/>
                      <a:round/>
                      <a:headEnd type="none" w="med" len="med"/>
                      <a:tailEnd type="none" w="med" len="med"/>
                    </a:lnR>
                    <a:lnT w="12700" cap="flat" cmpd="sng" algn="ctr">
                      <a:solidFill>
                        <a:srgbClr val="38B480"/>
                      </a:solidFill>
                      <a:prstDash val="solid"/>
                      <a:round/>
                      <a:headEnd type="none" w="med" len="med"/>
                      <a:tailEnd type="none" w="med" len="med"/>
                    </a:lnT>
                    <a:lnB w="12700" cap="flat" cmpd="sng" algn="ctr">
                      <a:solidFill>
                        <a:srgbClr val="D8B3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0 (0%)</a:t>
                      </a:r>
                    </a:p>
                  </a:txBody>
                  <a:tcPr marL="20886" marR="20886" marT="10443" marB="10443" anchor="ctr">
                    <a:lnL w="12700" cap="flat" cmpd="sng" algn="ctr">
                      <a:solidFill>
                        <a:srgbClr val="C8B480"/>
                      </a:solidFill>
                      <a:prstDash val="solid"/>
                      <a:round/>
                      <a:headEnd type="none" w="med" len="med"/>
                      <a:tailEnd type="none" w="med" len="med"/>
                    </a:lnL>
                    <a:lnR w="12700" cap="flat" cmpd="sng" algn="ctr">
                      <a:solidFill>
                        <a:srgbClr val="88B880"/>
                      </a:solidFill>
                      <a:prstDash val="solid"/>
                      <a:round/>
                      <a:headEnd type="none" w="med" len="med"/>
                      <a:tailEnd type="none" w="med" len="med"/>
                    </a:lnR>
                    <a:lnT w="12700" cap="flat" cmpd="sng" algn="ctr">
                      <a:solidFill>
                        <a:srgbClr val="C8B480"/>
                      </a:solidFill>
                      <a:prstDash val="solid"/>
                      <a:round/>
                      <a:headEnd type="none" w="med" len="med"/>
                      <a:tailEnd type="none" w="med" len="med"/>
                    </a:lnT>
                    <a:lnB w="12700" cap="flat" cmpd="sng" algn="ctr">
                      <a:solidFill>
                        <a:srgbClr val="68B780"/>
                      </a:solidFill>
                      <a:prstDash val="solid"/>
                      <a:round/>
                      <a:headEnd type="none" w="med" len="med"/>
                      <a:tailEnd type="none" w="med" len="med"/>
                    </a:lnB>
                    <a:solidFill>
                      <a:srgbClr val="FCFCFC"/>
                    </a:solidFill>
                  </a:tcPr>
                </a:tc>
                <a:tc>
                  <a:txBody>
                    <a:bodyPr/>
                    <a:lstStyle/>
                    <a:p>
                      <a:pPr algn="l" fontAlgn="base"/>
                      <a:r>
                        <a:rPr lang="en-IN" sz="1600">
                          <a:solidFill>
                            <a:srgbClr val="0A0A0A"/>
                          </a:solidFill>
                          <a:effectLst/>
                        </a:rPr>
                        <a:t>~31</a:t>
                      </a:r>
                    </a:p>
                  </a:txBody>
                  <a:tcPr marL="20886" marR="20886" marT="10443" marB="10443" anchor="ctr">
                    <a:lnL w="12700" cap="flat" cmpd="sng" algn="ctr">
                      <a:solidFill>
                        <a:srgbClr val="88B880"/>
                      </a:solidFill>
                      <a:prstDash val="solid"/>
                      <a:round/>
                      <a:headEnd type="none" w="med" len="med"/>
                      <a:tailEnd type="none" w="med" len="med"/>
                    </a:lnL>
                    <a:lnR w="12700" cap="flat" cmpd="sng" algn="ctr">
                      <a:solidFill>
                        <a:srgbClr val="F8B780"/>
                      </a:solidFill>
                      <a:prstDash val="solid"/>
                      <a:round/>
                      <a:headEnd type="none" w="med" len="med"/>
                      <a:tailEnd type="none" w="med" len="med"/>
                    </a:lnR>
                    <a:lnT w="12700" cap="flat" cmpd="sng" algn="ctr">
                      <a:solidFill>
                        <a:srgbClr val="88B880"/>
                      </a:solidFill>
                      <a:prstDash val="solid"/>
                      <a:round/>
                      <a:headEnd type="none" w="med" len="med"/>
                      <a:tailEnd type="none" w="med" len="med"/>
                    </a:lnT>
                    <a:lnB w="12700" cap="flat" cmpd="sng" algn="ctr">
                      <a:solidFill>
                        <a:srgbClr val="08B4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F8B780"/>
                      </a:solidFill>
                      <a:prstDash val="solid"/>
                      <a:round/>
                      <a:headEnd type="none" w="med" len="med"/>
                      <a:tailEnd type="none" w="med" len="med"/>
                    </a:lnL>
                    <a:lnR w="12700" cap="flat" cmpd="sng" algn="ctr">
                      <a:solidFill>
                        <a:srgbClr val="F8B780"/>
                      </a:solidFill>
                      <a:prstDash val="solid"/>
                      <a:round/>
                      <a:headEnd type="none" w="med" len="med"/>
                      <a:tailEnd type="none" w="med" len="med"/>
                    </a:lnR>
                    <a:lnT w="12700" cap="flat" cmpd="sng" algn="ctr">
                      <a:solidFill>
                        <a:srgbClr val="F8B780"/>
                      </a:solidFill>
                      <a:prstDash val="solid"/>
                      <a:round/>
                      <a:headEnd type="none" w="med" len="med"/>
                      <a:tailEnd type="none" w="med" len="med"/>
                    </a:lnT>
                    <a:lnB w="12700" cap="flat" cmpd="sng" algn="ctr">
                      <a:solidFill>
                        <a:srgbClr val="08B480"/>
                      </a:solidFill>
                      <a:prstDash val="solid"/>
                      <a:round/>
                      <a:headEnd type="none" w="med" len="med"/>
                      <a:tailEnd type="none" w="med" len="med"/>
                    </a:lnB>
                    <a:solidFill>
                      <a:srgbClr val="FCFCFC"/>
                    </a:solidFill>
                  </a:tcPr>
                </a:tc>
                <a:extLst>
                  <a:ext uri="{0D108BD9-81ED-4DB2-BD59-A6C34878D82A}">
                    <a16:rowId xmlns:a16="http://schemas.microsoft.com/office/drawing/2014/main" val="3235289911"/>
                  </a:ext>
                </a:extLst>
              </a:tr>
              <a:tr h="476186">
                <a:tc>
                  <a:txBody>
                    <a:bodyPr/>
                    <a:lstStyle/>
                    <a:p>
                      <a:pPr algn="ctr" rtl="0" fontAlgn="base"/>
                      <a:r>
                        <a:rPr lang="en-IN" sz="1600" dirty="0" smtClean="0">
                          <a:solidFill>
                            <a:srgbClr val="B54606"/>
                          </a:solidFill>
                          <a:effectLst/>
                          <a:latin typeface="IBM Plex Mono"/>
                        </a:rPr>
                        <a:t> </a:t>
                      </a:r>
                      <a:r>
                        <a:rPr lang="en-IN" sz="1600" baseline="0" dirty="0" smtClean="0">
                          <a:solidFill>
                            <a:srgbClr val="B54606"/>
                          </a:solidFill>
                          <a:effectLst/>
                          <a:latin typeface="IBM Plex Mono"/>
                        </a:rPr>
                        <a:t> </a:t>
                      </a:r>
                      <a:r>
                        <a:rPr lang="en-IN" sz="1600" dirty="0" err="1" smtClean="0">
                          <a:solidFill>
                            <a:srgbClr val="B54606"/>
                          </a:solidFill>
                          <a:effectLst/>
                          <a:latin typeface="IBM Plex Mono"/>
                        </a:rPr>
                        <a:t>MakerName</a:t>
                      </a:r>
                      <a:endParaRPr lang="en-IN" sz="1600" dirty="0">
                        <a:solidFill>
                          <a:srgbClr val="0A0A0A"/>
                        </a:solidFill>
                        <a:effectLst/>
                      </a:endParaRPr>
                    </a:p>
                  </a:txBody>
                  <a:tcPr marL="20886" marR="20886" marT="10443" marB="10443" anchor="ctr">
                    <a:lnL w="12700" cap="flat" cmpd="sng" algn="ctr">
                      <a:solidFill>
                        <a:srgbClr val="D8B380"/>
                      </a:solidFill>
                      <a:prstDash val="solid"/>
                      <a:round/>
                      <a:headEnd type="none" w="med" len="med"/>
                      <a:tailEnd type="none" w="med" len="med"/>
                    </a:lnL>
                    <a:lnR w="12700" cap="flat" cmpd="sng" algn="ctr">
                      <a:solidFill>
                        <a:srgbClr val="D8B380"/>
                      </a:solidFill>
                      <a:prstDash val="solid"/>
                      <a:round/>
                      <a:headEnd type="none" w="med" len="med"/>
                      <a:tailEnd type="none" w="med" len="med"/>
                    </a:lnR>
                    <a:lnT w="12700" cap="flat" cmpd="sng" algn="ctr">
                      <a:solidFill>
                        <a:srgbClr val="D8B380"/>
                      </a:solidFill>
                      <a:prstDash val="solid"/>
                      <a:round/>
                      <a:headEnd type="none" w="med" len="med"/>
                      <a:tailEnd type="none" w="med" len="med"/>
                    </a:lnT>
                    <a:lnB w="12700" cap="flat" cmpd="sng" algn="ctr">
                      <a:solidFill>
                        <a:srgbClr val="A8BF80"/>
                      </a:solidFill>
                      <a:prstDash val="solid"/>
                      <a:round/>
                      <a:headEnd type="none" w="med" len="med"/>
                      <a:tailEnd type="none" w="med" len="med"/>
                    </a:lnB>
                    <a:solidFill>
                      <a:srgbClr val="FCFCFC"/>
                    </a:solidFill>
                  </a:tcPr>
                </a:tc>
                <a:tc>
                  <a:txBody>
                    <a:bodyPr/>
                    <a:lstStyle/>
                    <a:p>
                      <a:pPr algn="l" rtl="0" fontAlgn="base"/>
                      <a:r>
                        <a:rPr lang="en-IN" sz="1600">
                          <a:solidFill>
                            <a:srgbClr val="0A0A0A"/>
                          </a:solidFill>
                          <a:effectLst/>
                        </a:rPr>
                        <a:t>Automobile manufacturer name.</a:t>
                      </a:r>
                    </a:p>
                  </a:txBody>
                  <a:tcPr marL="20886" marR="20886" marT="10443" marB="10443" anchor="ctr">
                    <a:lnL w="12700" cap="flat" cmpd="sng" algn="ctr">
                      <a:solidFill>
                        <a:srgbClr val="D8B380"/>
                      </a:solidFill>
                      <a:prstDash val="solid"/>
                      <a:round/>
                      <a:headEnd type="none" w="med" len="med"/>
                      <a:tailEnd type="none" w="med" len="med"/>
                    </a:lnL>
                    <a:lnR w="12700" cap="flat" cmpd="sng" algn="ctr">
                      <a:solidFill>
                        <a:srgbClr val="68B780"/>
                      </a:solidFill>
                      <a:prstDash val="solid"/>
                      <a:round/>
                      <a:headEnd type="none" w="med" len="med"/>
                      <a:tailEnd type="none" w="med" len="med"/>
                    </a:lnR>
                    <a:lnT w="12700" cap="flat" cmpd="sng" algn="ctr">
                      <a:solidFill>
                        <a:srgbClr val="D8B380"/>
                      </a:solidFill>
                      <a:prstDash val="solid"/>
                      <a:round/>
                      <a:headEnd type="none" w="med" len="med"/>
                      <a:tailEnd type="none" w="med" len="med"/>
                    </a:lnT>
                    <a:lnB w="12700" cap="flat" cmpd="sng" algn="ctr">
                      <a:solidFill>
                        <a:srgbClr val="C8BD80"/>
                      </a:solidFill>
                      <a:prstDash val="solid"/>
                      <a:round/>
                      <a:headEnd type="none" w="med" len="med"/>
                      <a:tailEnd type="none" w="med" len="med"/>
                    </a:lnB>
                    <a:solidFill>
                      <a:srgbClr val="FCFCFC"/>
                    </a:solidFill>
                  </a:tcPr>
                </a:tc>
                <a:tc>
                  <a:txBody>
                    <a:bodyPr/>
                    <a:lstStyle/>
                    <a:p>
                      <a:pPr algn="l" fontAlgn="base"/>
                      <a:r>
                        <a:rPr lang="en-IN" sz="1600" dirty="0">
                          <a:solidFill>
                            <a:srgbClr val="0A0A0A"/>
                          </a:solidFill>
                          <a:effectLst/>
                        </a:rPr>
                        <a:t>0 (0%)</a:t>
                      </a:r>
                    </a:p>
                  </a:txBody>
                  <a:tcPr marL="20886" marR="20886" marT="10443" marB="10443" anchor="ctr">
                    <a:lnL w="12700" cap="flat" cmpd="sng" algn="ctr">
                      <a:solidFill>
                        <a:srgbClr val="68B780"/>
                      </a:solidFill>
                      <a:prstDash val="solid"/>
                      <a:round/>
                      <a:headEnd type="none" w="med" len="med"/>
                      <a:tailEnd type="none" w="med" len="med"/>
                    </a:lnL>
                    <a:lnR w="12700" cap="flat" cmpd="sng" algn="ctr">
                      <a:solidFill>
                        <a:srgbClr val="08B480"/>
                      </a:solidFill>
                      <a:prstDash val="solid"/>
                      <a:round/>
                      <a:headEnd type="none" w="med" len="med"/>
                      <a:tailEnd type="none" w="med" len="med"/>
                    </a:lnR>
                    <a:lnT w="12700" cap="flat" cmpd="sng" algn="ctr">
                      <a:solidFill>
                        <a:srgbClr val="68B780"/>
                      </a:solidFill>
                      <a:prstDash val="solid"/>
                      <a:round/>
                      <a:headEnd type="none" w="med" len="med"/>
                      <a:tailEnd type="none" w="med" len="med"/>
                    </a:lnT>
                    <a:lnB w="12700" cap="flat" cmpd="sng" algn="ctr">
                      <a:solidFill>
                        <a:srgbClr val="28BB80"/>
                      </a:solidFill>
                      <a:prstDash val="solid"/>
                      <a:round/>
                      <a:headEnd type="none" w="med" len="med"/>
                      <a:tailEnd type="none" w="med" len="med"/>
                    </a:lnB>
                    <a:solidFill>
                      <a:srgbClr val="FCFCFC"/>
                    </a:solidFill>
                  </a:tcPr>
                </a:tc>
                <a:tc>
                  <a:txBody>
                    <a:bodyPr/>
                    <a:lstStyle/>
                    <a:p>
                      <a:pPr algn="l" fontAlgn="base"/>
                      <a:r>
                        <a:rPr lang="en-US" sz="1600" dirty="0" smtClean="0">
                          <a:solidFill>
                            <a:srgbClr val="0A0A0A"/>
                          </a:solidFill>
                          <a:effectLst/>
                        </a:rPr>
                        <a:t>748</a:t>
                      </a:r>
                      <a:endParaRPr lang="en-IN" sz="1600" dirty="0">
                        <a:solidFill>
                          <a:srgbClr val="0A0A0A"/>
                        </a:solidFill>
                        <a:effectLst/>
                      </a:endParaRPr>
                    </a:p>
                  </a:txBody>
                  <a:tcPr marL="20886" marR="20886" marT="10443" marB="10443" anchor="ctr">
                    <a:lnL w="12700" cap="flat" cmpd="sng" algn="ctr">
                      <a:solidFill>
                        <a:srgbClr val="08B480"/>
                      </a:solidFill>
                      <a:prstDash val="solid"/>
                      <a:round/>
                      <a:headEnd type="none" w="med" len="med"/>
                      <a:tailEnd type="none" w="med" len="med"/>
                    </a:lnL>
                    <a:lnR w="12700" cap="flat" cmpd="sng" algn="ctr">
                      <a:solidFill>
                        <a:srgbClr val="08B480"/>
                      </a:solidFill>
                      <a:prstDash val="solid"/>
                      <a:round/>
                      <a:headEnd type="none" w="med" len="med"/>
                      <a:tailEnd type="none" w="med" len="med"/>
                    </a:lnR>
                    <a:lnT w="12700" cap="flat" cmpd="sng" algn="ctr">
                      <a:solidFill>
                        <a:srgbClr val="08B480"/>
                      </a:solidFill>
                      <a:prstDash val="solid"/>
                      <a:round/>
                      <a:headEnd type="none" w="med" len="med"/>
                      <a:tailEnd type="none" w="med" len="med"/>
                    </a:lnT>
                    <a:lnB w="12700" cap="flat" cmpd="sng" algn="ctr">
                      <a:solidFill>
                        <a:srgbClr val="98BA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08B480"/>
                      </a:solidFill>
                      <a:prstDash val="solid"/>
                      <a:round/>
                      <a:headEnd type="none" w="med" len="med"/>
                      <a:tailEnd type="none" w="med" len="med"/>
                    </a:lnL>
                    <a:lnR w="12700" cap="flat" cmpd="sng" algn="ctr">
                      <a:solidFill>
                        <a:srgbClr val="08B480"/>
                      </a:solidFill>
                      <a:prstDash val="solid"/>
                      <a:round/>
                      <a:headEnd type="none" w="med" len="med"/>
                      <a:tailEnd type="none" w="med" len="med"/>
                    </a:lnR>
                    <a:lnT w="12700" cap="flat" cmpd="sng" algn="ctr">
                      <a:solidFill>
                        <a:srgbClr val="08B480"/>
                      </a:solidFill>
                      <a:prstDash val="solid"/>
                      <a:round/>
                      <a:headEnd type="none" w="med" len="med"/>
                      <a:tailEnd type="none" w="med" len="med"/>
                    </a:lnT>
                    <a:lnB w="12700" cap="flat" cmpd="sng" algn="ctr">
                      <a:solidFill>
                        <a:srgbClr val="18BC80"/>
                      </a:solidFill>
                      <a:prstDash val="solid"/>
                      <a:round/>
                      <a:headEnd type="none" w="med" len="med"/>
                      <a:tailEnd type="none" w="med" len="med"/>
                    </a:lnB>
                    <a:solidFill>
                      <a:srgbClr val="FCFCFC"/>
                    </a:solidFill>
                  </a:tcPr>
                </a:tc>
                <a:extLst>
                  <a:ext uri="{0D108BD9-81ED-4DB2-BD59-A6C34878D82A}">
                    <a16:rowId xmlns:a16="http://schemas.microsoft.com/office/drawing/2014/main" val="1059682433"/>
                  </a:ext>
                </a:extLst>
              </a:tr>
              <a:tr h="1065788">
                <a:tc>
                  <a:txBody>
                    <a:bodyPr/>
                    <a:lstStyle/>
                    <a:p>
                      <a:pPr algn="ctr" rtl="0" fontAlgn="base"/>
                      <a:r>
                        <a:rPr lang="en-IN" sz="1600" dirty="0" err="1" smtClean="0">
                          <a:solidFill>
                            <a:srgbClr val="B54606"/>
                          </a:solidFill>
                          <a:effectLst/>
                          <a:latin typeface="IBM Plex Mono"/>
                        </a:rPr>
                        <a:t>ModelDesc</a:t>
                      </a:r>
                      <a:endParaRPr lang="en-IN" sz="1600" dirty="0">
                        <a:solidFill>
                          <a:srgbClr val="0A0A0A"/>
                        </a:solidFill>
                        <a:effectLst/>
                      </a:endParaRPr>
                    </a:p>
                  </a:txBody>
                  <a:tcPr marL="20886" marR="20886" marT="10443" marB="10443" anchor="ctr">
                    <a:lnL w="12700" cap="flat" cmpd="sng" algn="ctr">
                      <a:solidFill>
                        <a:srgbClr val="A8BF80"/>
                      </a:solidFill>
                      <a:prstDash val="solid"/>
                      <a:round/>
                      <a:headEnd type="none" w="med" len="med"/>
                      <a:tailEnd type="none" w="med" len="med"/>
                    </a:lnL>
                    <a:lnR w="12700" cap="flat" cmpd="sng" algn="ctr">
                      <a:solidFill>
                        <a:srgbClr val="C8BD80"/>
                      </a:solidFill>
                      <a:prstDash val="solid"/>
                      <a:round/>
                      <a:headEnd type="none" w="med" len="med"/>
                      <a:tailEnd type="none" w="med" len="med"/>
                    </a:lnR>
                    <a:lnT w="12700" cap="flat" cmpd="sng" algn="ctr">
                      <a:solidFill>
                        <a:srgbClr val="A8BF80"/>
                      </a:solidFill>
                      <a:prstDash val="solid"/>
                      <a:round/>
                      <a:headEnd type="none" w="med" len="med"/>
                      <a:tailEnd type="none" w="med" len="med"/>
                    </a:lnT>
                    <a:lnB w="12700" cap="flat" cmpd="sng" algn="ctr">
                      <a:solidFill>
                        <a:srgbClr val="E8BE80"/>
                      </a:solidFill>
                      <a:prstDash val="solid"/>
                      <a:round/>
                      <a:headEnd type="none" w="med" len="med"/>
                      <a:tailEnd type="none" w="med" len="med"/>
                    </a:lnB>
                    <a:solidFill>
                      <a:srgbClr val="FCFCFC"/>
                    </a:solidFill>
                  </a:tcPr>
                </a:tc>
                <a:tc>
                  <a:txBody>
                    <a:bodyPr/>
                    <a:lstStyle/>
                    <a:p>
                      <a:pPr algn="l" rtl="0" fontAlgn="base"/>
                      <a:r>
                        <a:rPr lang="en-IN" sz="1600">
                          <a:solidFill>
                            <a:srgbClr val="0A0A0A"/>
                          </a:solidFill>
                          <a:effectLst/>
                        </a:rPr>
                        <a:t>Vehicle model description.</a:t>
                      </a:r>
                    </a:p>
                  </a:txBody>
                  <a:tcPr marL="20886" marR="20886" marT="10443" marB="10443" anchor="ctr">
                    <a:lnL w="12700" cap="flat" cmpd="sng" algn="ctr">
                      <a:solidFill>
                        <a:srgbClr val="C8BD80"/>
                      </a:solidFill>
                      <a:prstDash val="solid"/>
                      <a:round/>
                      <a:headEnd type="none" w="med" len="med"/>
                      <a:tailEnd type="none" w="med" len="med"/>
                    </a:lnL>
                    <a:lnR w="12700" cap="flat" cmpd="sng" algn="ctr">
                      <a:solidFill>
                        <a:srgbClr val="28BB80"/>
                      </a:solidFill>
                      <a:prstDash val="solid"/>
                      <a:round/>
                      <a:headEnd type="none" w="med" len="med"/>
                      <a:tailEnd type="none" w="med" len="med"/>
                    </a:lnR>
                    <a:lnT w="12700" cap="flat" cmpd="sng" algn="ctr">
                      <a:solidFill>
                        <a:srgbClr val="C8BD80"/>
                      </a:solidFill>
                      <a:prstDash val="solid"/>
                      <a:round/>
                      <a:headEnd type="none" w="med" len="med"/>
                      <a:tailEnd type="none" w="med" len="med"/>
                    </a:lnT>
                    <a:lnB w="12700" cap="flat" cmpd="sng" algn="ctr">
                      <a:solidFill>
                        <a:srgbClr val="18C580"/>
                      </a:solidFill>
                      <a:prstDash val="solid"/>
                      <a:round/>
                      <a:headEnd type="none" w="med" len="med"/>
                      <a:tailEnd type="none" w="med" len="med"/>
                    </a:lnB>
                    <a:solidFill>
                      <a:srgbClr val="FCFCFC"/>
                    </a:solidFill>
                  </a:tcPr>
                </a:tc>
                <a:tc>
                  <a:txBody>
                    <a:bodyPr/>
                    <a:lstStyle/>
                    <a:p>
                      <a:pPr algn="l" fontAlgn="base"/>
                      <a:r>
                        <a:rPr lang="en-IN" sz="1600" dirty="0">
                          <a:solidFill>
                            <a:srgbClr val="0A0A0A"/>
                          </a:solidFill>
                          <a:effectLst/>
                        </a:rPr>
                        <a:t>0 (0%)</a:t>
                      </a:r>
                    </a:p>
                  </a:txBody>
                  <a:tcPr marL="20886" marR="20886" marT="10443" marB="10443" anchor="ctr">
                    <a:lnL w="12700" cap="flat" cmpd="sng" algn="ctr">
                      <a:solidFill>
                        <a:srgbClr val="28BB80"/>
                      </a:solidFill>
                      <a:prstDash val="solid"/>
                      <a:round/>
                      <a:headEnd type="none" w="med" len="med"/>
                      <a:tailEnd type="none" w="med" len="med"/>
                    </a:lnL>
                    <a:lnR w="12700" cap="flat" cmpd="sng" algn="ctr">
                      <a:solidFill>
                        <a:srgbClr val="98BA80"/>
                      </a:solidFill>
                      <a:prstDash val="solid"/>
                      <a:round/>
                      <a:headEnd type="none" w="med" len="med"/>
                      <a:tailEnd type="none" w="med" len="med"/>
                    </a:lnR>
                    <a:lnT w="12700" cap="flat" cmpd="sng" algn="ctr">
                      <a:solidFill>
                        <a:srgbClr val="28BB80"/>
                      </a:solidFill>
                      <a:prstDash val="solid"/>
                      <a:round/>
                      <a:headEnd type="none" w="med" len="med"/>
                      <a:tailEnd type="none" w="med" len="med"/>
                    </a:lnT>
                    <a:lnB w="12700" cap="flat" cmpd="sng" algn="ctr">
                      <a:solidFill>
                        <a:srgbClr val="68C080"/>
                      </a:solidFill>
                      <a:prstDash val="solid"/>
                      <a:round/>
                      <a:headEnd type="none" w="med" len="med"/>
                      <a:tailEnd type="none" w="med" len="med"/>
                    </a:lnB>
                    <a:solidFill>
                      <a:srgbClr val="FCFCFC"/>
                    </a:solidFill>
                  </a:tcPr>
                </a:tc>
                <a:tc>
                  <a:txBody>
                    <a:bodyPr/>
                    <a:lstStyle/>
                    <a:p>
                      <a:pPr algn="l" fontAlgn="base"/>
                      <a:r>
                        <a:rPr lang="en-US" sz="1600" dirty="0" smtClean="0">
                          <a:solidFill>
                            <a:srgbClr val="0A0A0A"/>
                          </a:solidFill>
                          <a:effectLst/>
                        </a:rPr>
                        <a:t>10029</a:t>
                      </a:r>
                      <a:endParaRPr lang="en-IN" sz="1600" dirty="0">
                        <a:solidFill>
                          <a:srgbClr val="0A0A0A"/>
                        </a:solidFill>
                        <a:effectLst/>
                      </a:endParaRPr>
                    </a:p>
                  </a:txBody>
                  <a:tcPr marL="20886" marR="20886" marT="10443" marB="10443" anchor="ctr">
                    <a:lnL w="12700" cap="flat" cmpd="sng" algn="ctr">
                      <a:solidFill>
                        <a:srgbClr val="98BA80"/>
                      </a:solidFill>
                      <a:prstDash val="solid"/>
                      <a:round/>
                      <a:headEnd type="none" w="med" len="med"/>
                      <a:tailEnd type="none" w="med" len="med"/>
                    </a:lnL>
                    <a:lnR w="12700" cap="flat" cmpd="sng" algn="ctr">
                      <a:solidFill>
                        <a:srgbClr val="18BC80"/>
                      </a:solidFill>
                      <a:prstDash val="solid"/>
                      <a:round/>
                      <a:headEnd type="none" w="med" len="med"/>
                      <a:tailEnd type="none" w="med" len="med"/>
                    </a:lnR>
                    <a:lnT w="12700" cap="flat" cmpd="sng" algn="ctr">
                      <a:solidFill>
                        <a:srgbClr val="98BA80"/>
                      </a:solidFill>
                      <a:prstDash val="solid"/>
                      <a:round/>
                      <a:headEnd type="none" w="med" len="med"/>
                      <a:tailEnd type="none" w="med" len="med"/>
                    </a:lnT>
                    <a:lnB w="12700" cap="flat" cmpd="sng" algn="ctr">
                      <a:solidFill>
                        <a:srgbClr val="88C480"/>
                      </a:solidFill>
                      <a:prstDash val="solid"/>
                      <a:round/>
                      <a:headEnd type="none" w="med" len="med"/>
                      <a:tailEnd type="none" w="med" len="med"/>
                    </a:lnB>
                    <a:solidFill>
                      <a:srgbClr val="FCFCFC"/>
                    </a:solidFill>
                  </a:tcPr>
                </a:tc>
                <a:tc>
                  <a:txBody>
                    <a:bodyPr/>
                    <a:lstStyle/>
                    <a:p>
                      <a:r>
                        <a:rPr lang="en-IN" sz="1400" b="0" i="0" u="none" strike="noStrike" cap="none" dirty="0" smtClean="0">
                          <a:solidFill>
                            <a:schemeClr val="tx1"/>
                          </a:solidFill>
                          <a:effectLst/>
                          <a:latin typeface="+mn-lt"/>
                          <a:ea typeface="+mn-ea"/>
                          <a:cs typeface="+mn-cs"/>
                          <a:sym typeface="Arial"/>
                        </a:rPr>
                        <a:t>object</a:t>
                      </a:r>
                      <a:endParaRPr lang="en-IN" dirty="0"/>
                    </a:p>
                  </a:txBody>
                  <a:tcPr marL="20886" marR="20886" marT="10443" marB="10443" anchor="ctr">
                    <a:lnL w="12700" cap="flat" cmpd="sng" algn="ctr">
                      <a:solidFill>
                        <a:srgbClr val="18BC80"/>
                      </a:solidFill>
                      <a:prstDash val="solid"/>
                      <a:round/>
                      <a:headEnd type="none" w="med" len="med"/>
                      <a:tailEnd type="none" w="med" len="med"/>
                    </a:lnL>
                    <a:lnR w="12700" cap="flat" cmpd="sng" algn="ctr">
                      <a:solidFill>
                        <a:srgbClr val="18BC80"/>
                      </a:solidFill>
                      <a:prstDash val="solid"/>
                      <a:round/>
                      <a:headEnd type="none" w="med" len="med"/>
                      <a:tailEnd type="none" w="med" len="med"/>
                    </a:lnR>
                    <a:lnT w="12700" cap="flat" cmpd="sng" algn="ctr">
                      <a:solidFill>
                        <a:srgbClr val="18BC80"/>
                      </a:solidFill>
                      <a:prstDash val="solid"/>
                      <a:round/>
                      <a:headEnd type="none" w="med" len="med"/>
                      <a:tailEnd type="none" w="med" len="med"/>
                    </a:lnT>
                    <a:lnB w="12700" cap="flat" cmpd="sng" algn="ctr">
                      <a:solidFill>
                        <a:srgbClr val="08C380"/>
                      </a:solidFill>
                      <a:prstDash val="solid"/>
                      <a:round/>
                      <a:headEnd type="none" w="med" len="med"/>
                      <a:tailEnd type="none" w="med" len="med"/>
                    </a:lnB>
                    <a:solidFill>
                      <a:srgbClr val="FCFCFC"/>
                    </a:solidFill>
                  </a:tcPr>
                </a:tc>
                <a:extLst>
                  <a:ext uri="{0D108BD9-81ED-4DB2-BD59-A6C34878D82A}">
                    <a16:rowId xmlns:a16="http://schemas.microsoft.com/office/drawing/2014/main" val="3206120545"/>
                  </a:ext>
                </a:extLst>
              </a:tr>
            </a:tbl>
          </a:graphicData>
        </a:graphic>
      </p:graphicFrame>
    </p:spTree>
    <p:extLst>
      <p:ext uri="{BB962C8B-B14F-4D97-AF65-F5344CB8AC3E}">
        <p14:creationId xmlns:p14="http://schemas.microsoft.com/office/powerpoint/2010/main" val="1508591045"/>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396384712"/>
              </p:ext>
            </p:extLst>
          </p:nvPr>
        </p:nvGraphicFramePr>
        <p:xfrm>
          <a:off x="266777" y="851521"/>
          <a:ext cx="11475721" cy="4842275"/>
        </p:xfrm>
        <a:graphic>
          <a:graphicData uri="http://schemas.openxmlformats.org/drawingml/2006/table">
            <a:tbl>
              <a:tblPr/>
              <a:tblGrid>
                <a:gridCol w="2295144">
                  <a:extLst>
                    <a:ext uri="{9D8B030D-6E8A-4147-A177-3AD203B41FA5}">
                      <a16:colId xmlns:a16="http://schemas.microsoft.com/office/drawing/2014/main" val="4213191130"/>
                    </a:ext>
                  </a:extLst>
                </a:gridCol>
                <a:gridCol w="2295144">
                  <a:extLst>
                    <a:ext uri="{9D8B030D-6E8A-4147-A177-3AD203B41FA5}">
                      <a16:colId xmlns:a16="http://schemas.microsoft.com/office/drawing/2014/main" val="2216703821"/>
                    </a:ext>
                  </a:extLst>
                </a:gridCol>
                <a:gridCol w="2295144">
                  <a:extLst>
                    <a:ext uri="{9D8B030D-6E8A-4147-A177-3AD203B41FA5}">
                      <a16:colId xmlns:a16="http://schemas.microsoft.com/office/drawing/2014/main" val="1623507860"/>
                    </a:ext>
                  </a:extLst>
                </a:gridCol>
                <a:gridCol w="1917650">
                  <a:extLst>
                    <a:ext uri="{9D8B030D-6E8A-4147-A177-3AD203B41FA5}">
                      <a16:colId xmlns:a16="http://schemas.microsoft.com/office/drawing/2014/main" val="327641824"/>
                    </a:ext>
                  </a:extLst>
                </a:gridCol>
                <a:gridCol w="2672639">
                  <a:extLst>
                    <a:ext uri="{9D8B030D-6E8A-4147-A177-3AD203B41FA5}">
                      <a16:colId xmlns:a16="http://schemas.microsoft.com/office/drawing/2014/main" val="3207234126"/>
                    </a:ext>
                  </a:extLst>
                </a:gridCol>
              </a:tblGrid>
              <a:tr h="616149">
                <a:tc>
                  <a:txBody>
                    <a:bodyPr/>
                    <a:lstStyle/>
                    <a:p>
                      <a:pPr algn="ctr" rtl="0" fontAlgn="base"/>
                      <a:r>
                        <a:rPr lang="en-IN" sz="1600" baseline="0" dirty="0" err="1" smtClean="0">
                          <a:solidFill>
                            <a:srgbClr val="B54606"/>
                          </a:solidFill>
                          <a:effectLst/>
                          <a:latin typeface="IBM Plex Mono"/>
                        </a:rPr>
                        <a:t>B</a:t>
                      </a:r>
                      <a:r>
                        <a:rPr lang="en-IN" sz="1600" dirty="0" err="1" smtClean="0">
                          <a:solidFill>
                            <a:srgbClr val="B54606"/>
                          </a:solidFill>
                          <a:effectLst/>
                          <a:latin typeface="IBM Plex Mono"/>
                        </a:rPr>
                        <a:t>odyType</a:t>
                      </a:r>
                      <a:endParaRPr lang="en-IN" sz="1600" dirty="0">
                        <a:solidFill>
                          <a:srgbClr val="0A0A0A"/>
                        </a:solidFill>
                        <a:effectLst/>
                      </a:endParaRPr>
                    </a:p>
                  </a:txBody>
                  <a:tcPr marL="20886" marR="20886" marT="10443" marB="10443" anchor="ctr">
                    <a:lnL w="12700" cap="flat" cmpd="sng" algn="ctr">
                      <a:solidFill>
                        <a:srgbClr val="E8BE80"/>
                      </a:solidFill>
                      <a:prstDash val="solid"/>
                      <a:round/>
                      <a:headEnd type="none" w="med" len="med"/>
                      <a:tailEnd type="none" w="med" len="med"/>
                    </a:lnL>
                    <a:lnR w="12700" cap="flat" cmpd="sng" algn="ctr">
                      <a:solidFill>
                        <a:srgbClr val="18C580"/>
                      </a:solidFill>
                      <a:prstDash val="solid"/>
                      <a:round/>
                      <a:headEnd type="none" w="med" len="med"/>
                      <a:tailEnd type="none" w="med" len="med"/>
                    </a:lnR>
                    <a:lnT w="12700" cap="flat" cmpd="sng" algn="ctr">
                      <a:solidFill>
                        <a:srgbClr val="E8BE80"/>
                      </a:solidFill>
                      <a:prstDash val="solid"/>
                      <a:round/>
                      <a:headEnd type="none" w="med" len="med"/>
                      <a:tailEnd type="none" w="med" len="med"/>
                    </a:lnT>
                    <a:lnB w="12700" cap="flat" cmpd="sng" algn="ctr">
                      <a:solidFill>
                        <a:srgbClr val="E8C480"/>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Vehicle body style.</a:t>
                      </a:r>
                    </a:p>
                  </a:txBody>
                  <a:tcPr marL="20886" marR="20886" marT="10443" marB="10443" anchor="ctr">
                    <a:lnL w="12700" cap="flat" cmpd="sng" algn="ctr">
                      <a:solidFill>
                        <a:srgbClr val="18C580"/>
                      </a:solidFill>
                      <a:prstDash val="solid"/>
                      <a:round/>
                      <a:headEnd type="none" w="med" len="med"/>
                      <a:tailEnd type="none" w="med" len="med"/>
                    </a:lnL>
                    <a:lnR w="12700" cap="flat" cmpd="sng" algn="ctr">
                      <a:solidFill>
                        <a:srgbClr val="68C080"/>
                      </a:solidFill>
                      <a:prstDash val="solid"/>
                      <a:round/>
                      <a:headEnd type="none" w="med" len="med"/>
                      <a:tailEnd type="none" w="med" len="med"/>
                    </a:lnR>
                    <a:lnT w="12700" cap="flat" cmpd="sng" algn="ctr">
                      <a:solidFill>
                        <a:srgbClr val="18C580"/>
                      </a:solidFill>
                      <a:prstDash val="solid"/>
                      <a:round/>
                      <a:headEnd type="none" w="med" len="med"/>
                      <a:tailEnd type="none" w="med" len="med"/>
                    </a:lnT>
                    <a:lnB w="12700" cap="flat" cmpd="sng" algn="ctr">
                      <a:solidFill>
                        <a:srgbClr val="D8BF80"/>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4 (0.001%)</a:t>
                      </a:r>
                    </a:p>
                  </a:txBody>
                  <a:tcPr marL="20886" marR="20886" marT="10443" marB="10443" anchor="ctr">
                    <a:lnL w="12700" cap="flat" cmpd="sng" algn="ctr">
                      <a:solidFill>
                        <a:srgbClr val="68C080"/>
                      </a:solidFill>
                      <a:prstDash val="solid"/>
                      <a:round/>
                      <a:headEnd type="none" w="med" len="med"/>
                      <a:tailEnd type="none" w="med" len="med"/>
                    </a:lnL>
                    <a:lnR w="12700" cap="flat" cmpd="sng" algn="ctr">
                      <a:solidFill>
                        <a:srgbClr val="88C480"/>
                      </a:solidFill>
                      <a:prstDash val="solid"/>
                      <a:round/>
                      <a:headEnd type="none" w="med" len="med"/>
                      <a:tailEnd type="none" w="med" len="med"/>
                    </a:lnR>
                    <a:lnT w="12700" cap="flat" cmpd="sng" algn="ctr">
                      <a:solidFill>
                        <a:srgbClr val="68C080"/>
                      </a:solidFill>
                      <a:prstDash val="solid"/>
                      <a:round/>
                      <a:headEnd type="none" w="med" len="med"/>
                      <a:tailEnd type="none" w="med" len="med"/>
                    </a:lnT>
                    <a:lnB w="12700" cap="flat" cmpd="sng" algn="ctr">
                      <a:solidFill>
                        <a:srgbClr val="98C080"/>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39</a:t>
                      </a:r>
                      <a:endParaRPr lang="en-IN" sz="1600" dirty="0">
                        <a:solidFill>
                          <a:srgbClr val="0A0A0A"/>
                        </a:solidFill>
                        <a:effectLst/>
                      </a:endParaRPr>
                    </a:p>
                  </a:txBody>
                  <a:tcPr marL="20886" marR="20886" marT="10443" marB="10443" anchor="ctr">
                    <a:lnL w="12700" cap="flat" cmpd="sng" algn="ctr">
                      <a:solidFill>
                        <a:srgbClr val="88C480"/>
                      </a:solidFill>
                      <a:prstDash val="solid"/>
                      <a:round/>
                      <a:headEnd type="none" w="med" len="med"/>
                      <a:tailEnd type="none" w="med" len="med"/>
                    </a:lnL>
                    <a:lnR w="12700" cap="flat" cmpd="sng" algn="ctr">
                      <a:solidFill>
                        <a:srgbClr val="08C380"/>
                      </a:solidFill>
                      <a:prstDash val="solid"/>
                      <a:round/>
                      <a:headEnd type="none" w="med" len="med"/>
                      <a:tailEnd type="none" w="med" len="med"/>
                    </a:lnR>
                    <a:lnT w="12700" cap="flat" cmpd="sng" algn="ctr">
                      <a:solidFill>
                        <a:srgbClr val="88C480"/>
                      </a:solidFill>
                      <a:prstDash val="solid"/>
                      <a:round/>
                      <a:headEnd type="none" w="med" len="med"/>
                      <a:tailEnd type="none" w="med" len="med"/>
                    </a:lnT>
                    <a:lnB w="12700" cap="flat" cmpd="sng" algn="ctr">
                      <a:solidFill>
                        <a:srgbClr val="98C080"/>
                      </a:solidFill>
                      <a:prstDash val="solid"/>
                      <a:round/>
                      <a:headEnd type="none" w="med" len="med"/>
                      <a:tailEnd type="none" w="med" len="med"/>
                    </a:lnB>
                    <a:solidFill>
                      <a:srgbClr val="FCFCFC"/>
                    </a:solidFill>
                  </a:tcPr>
                </a:tc>
                <a:tc>
                  <a:txBody>
                    <a:bodyPr/>
                    <a:lstStyle/>
                    <a:p>
                      <a:pPr algn="l" rtl="0" fontAlgn="base"/>
                      <a:r>
                        <a:rPr lang="en-US" sz="1600" baseline="0" dirty="0" smtClean="0">
                          <a:solidFill>
                            <a:srgbClr val="0A0A0A"/>
                          </a:solidFill>
                          <a:effectLst/>
                        </a:rPr>
                        <a:t> object</a:t>
                      </a:r>
                      <a:endParaRPr lang="en-IN" sz="1600" dirty="0">
                        <a:solidFill>
                          <a:srgbClr val="0A0A0A"/>
                        </a:solidFill>
                        <a:effectLst/>
                      </a:endParaRPr>
                    </a:p>
                  </a:txBody>
                  <a:tcPr marL="20886" marR="20886" marT="10443" marB="10443" anchor="ctr">
                    <a:lnL w="12700" cap="flat" cmpd="sng" algn="ctr">
                      <a:solidFill>
                        <a:srgbClr val="08C380"/>
                      </a:solidFill>
                      <a:prstDash val="solid"/>
                      <a:round/>
                      <a:headEnd type="none" w="med" len="med"/>
                      <a:tailEnd type="none" w="med" len="med"/>
                    </a:lnL>
                    <a:lnR w="12700" cap="flat" cmpd="sng" algn="ctr">
                      <a:solidFill>
                        <a:srgbClr val="08C380"/>
                      </a:solidFill>
                      <a:prstDash val="solid"/>
                      <a:round/>
                      <a:headEnd type="none" w="med" len="med"/>
                      <a:tailEnd type="none" w="med" len="med"/>
                    </a:lnR>
                    <a:lnT w="12700" cap="flat" cmpd="sng" algn="ctr">
                      <a:solidFill>
                        <a:srgbClr val="08C380"/>
                      </a:solidFill>
                      <a:prstDash val="solid"/>
                      <a:round/>
                      <a:headEnd type="none" w="med" len="med"/>
                      <a:tailEnd type="none" w="med" len="med"/>
                    </a:lnT>
                    <a:lnB w="12700" cap="flat" cmpd="sng" algn="ctr">
                      <a:solidFill>
                        <a:srgbClr val="88C180"/>
                      </a:solidFill>
                      <a:prstDash val="solid"/>
                      <a:round/>
                      <a:headEnd type="none" w="med" len="med"/>
                      <a:tailEnd type="none" w="med" len="med"/>
                    </a:lnB>
                    <a:solidFill>
                      <a:srgbClr val="FCFCFC"/>
                    </a:solidFill>
                  </a:tcPr>
                </a:tc>
                <a:extLst>
                  <a:ext uri="{0D108BD9-81ED-4DB2-BD59-A6C34878D82A}">
                    <a16:rowId xmlns:a16="http://schemas.microsoft.com/office/drawing/2014/main" val="2464050210"/>
                  </a:ext>
                </a:extLst>
              </a:tr>
              <a:tr h="510889">
                <a:tc>
                  <a:txBody>
                    <a:bodyPr/>
                    <a:lstStyle/>
                    <a:p>
                      <a:pPr algn="ctr" rtl="0" fontAlgn="base"/>
                      <a:r>
                        <a:rPr lang="en-IN" sz="1600" dirty="0" smtClean="0">
                          <a:solidFill>
                            <a:srgbClr val="B54606"/>
                          </a:solidFill>
                          <a:effectLst/>
                          <a:latin typeface="IBM Plex Mono"/>
                        </a:rPr>
                        <a:t> cc</a:t>
                      </a:r>
                      <a:endParaRPr lang="en-IN" sz="1600" dirty="0">
                        <a:solidFill>
                          <a:srgbClr val="0A0A0A"/>
                        </a:solidFill>
                        <a:effectLst/>
                      </a:endParaRPr>
                    </a:p>
                  </a:txBody>
                  <a:tcPr marL="20886" marR="20886" marT="10443" marB="10443" anchor="ctr">
                    <a:lnL w="12700" cap="flat" cmpd="sng" algn="ctr">
                      <a:solidFill>
                        <a:srgbClr val="E8C480"/>
                      </a:solidFill>
                      <a:prstDash val="solid"/>
                      <a:round/>
                      <a:headEnd type="none" w="med" len="med"/>
                      <a:tailEnd type="none" w="med" len="med"/>
                    </a:lnL>
                    <a:lnR w="12700" cap="flat" cmpd="sng" algn="ctr">
                      <a:solidFill>
                        <a:srgbClr val="D8BF80"/>
                      </a:solidFill>
                      <a:prstDash val="solid"/>
                      <a:round/>
                      <a:headEnd type="none" w="med" len="med"/>
                      <a:tailEnd type="none" w="med" len="med"/>
                    </a:lnR>
                    <a:lnT w="12700" cap="flat" cmpd="sng" algn="ctr">
                      <a:solidFill>
                        <a:srgbClr val="E8C480"/>
                      </a:solidFill>
                      <a:prstDash val="solid"/>
                      <a:round/>
                      <a:headEnd type="none" w="med" len="med"/>
                      <a:tailEnd type="none" w="med" len="med"/>
                    </a:lnT>
                    <a:lnB w="12700" cap="flat" cmpd="sng" algn="ctr">
                      <a:solidFill>
                        <a:srgbClr val="C8C080"/>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Engine capacity (cc).</a:t>
                      </a:r>
                    </a:p>
                  </a:txBody>
                  <a:tcPr marL="20886" marR="20886" marT="10443" marB="10443" anchor="ctr">
                    <a:lnL w="12700" cap="flat" cmpd="sng" algn="ctr">
                      <a:solidFill>
                        <a:srgbClr val="D8BF80"/>
                      </a:solidFill>
                      <a:prstDash val="solid"/>
                      <a:round/>
                      <a:headEnd type="none" w="med" len="med"/>
                      <a:tailEnd type="none" w="med" len="med"/>
                    </a:lnL>
                    <a:lnR w="12700" cap="flat" cmpd="sng" algn="ctr">
                      <a:solidFill>
                        <a:srgbClr val="98C080"/>
                      </a:solidFill>
                      <a:prstDash val="solid"/>
                      <a:round/>
                      <a:headEnd type="none" w="med" len="med"/>
                      <a:tailEnd type="none" w="med" len="med"/>
                    </a:lnR>
                    <a:lnT w="12700" cap="flat" cmpd="sng" algn="ctr">
                      <a:solidFill>
                        <a:srgbClr val="D8BF80"/>
                      </a:solidFill>
                      <a:prstDash val="solid"/>
                      <a:round/>
                      <a:headEnd type="none" w="med" len="med"/>
                      <a:tailEnd type="none" w="med" len="med"/>
                    </a:lnT>
                    <a:lnB w="12700" cap="flat" cmpd="sng" algn="ctr">
                      <a:solidFill>
                        <a:srgbClr val="28C180"/>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98C080"/>
                      </a:solidFill>
                      <a:prstDash val="solid"/>
                      <a:round/>
                      <a:headEnd type="none" w="med" len="med"/>
                      <a:tailEnd type="none" w="med" len="med"/>
                    </a:lnL>
                    <a:lnR w="12700" cap="flat" cmpd="sng" algn="ctr">
                      <a:solidFill>
                        <a:srgbClr val="98C080"/>
                      </a:solidFill>
                      <a:prstDash val="solid"/>
                      <a:round/>
                      <a:headEnd type="none" w="med" len="med"/>
                      <a:tailEnd type="none" w="med" len="med"/>
                    </a:lnR>
                    <a:lnT w="12700" cap="flat" cmpd="sng" algn="ctr">
                      <a:solidFill>
                        <a:srgbClr val="98C080"/>
                      </a:solidFill>
                      <a:prstDash val="solid"/>
                      <a:round/>
                      <a:headEnd type="none" w="med" len="med"/>
                      <a:tailEnd type="none" w="med" len="med"/>
                    </a:lnT>
                    <a:lnB w="12700" cap="flat" cmpd="sng" algn="ctr">
                      <a:solidFill>
                        <a:srgbClr val="68C680"/>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558</a:t>
                      </a:r>
                      <a:endParaRPr lang="en-IN" sz="1600" dirty="0">
                        <a:solidFill>
                          <a:srgbClr val="0A0A0A"/>
                        </a:solidFill>
                        <a:effectLst/>
                      </a:endParaRPr>
                    </a:p>
                  </a:txBody>
                  <a:tcPr marL="20886" marR="20886" marT="10443" marB="10443" anchor="ctr">
                    <a:lnL w="12700" cap="flat" cmpd="sng" algn="ctr">
                      <a:solidFill>
                        <a:srgbClr val="98C080"/>
                      </a:solidFill>
                      <a:prstDash val="solid"/>
                      <a:round/>
                      <a:headEnd type="none" w="med" len="med"/>
                      <a:tailEnd type="none" w="med" len="med"/>
                    </a:lnL>
                    <a:lnR w="12700" cap="flat" cmpd="sng" algn="ctr">
                      <a:solidFill>
                        <a:srgbClr val="88C180"/>
                      </a:solidFill>
                      <a:prstDash val="solid"/>
                      <a:round/>
                      <a:headEnd type="none" w="med" len="med"/>
                      <a:tailEnd type="none" w="med" len="med"/>
                    </a:lnR>
                    <a:lnT w="12700" cap="flat" cmpd="sng" algn="ctr">
                      <a:solidFill>
                        <a:srgbClr val="98C080"/>
                      </a:solidFill>
                      <a:prstDash val="solid"/>
                      <a:round/>
                      <a:headEnd type="none" w="med" len="med"/>
                      <a:tailEnd type="none" w="med" len="med"/>
                    </a:lnT>
                    <a:lnB w="12700" cap="flat" cmpd="sng" algn="ctr">
                      <a:solidFill>
                        <a:srgbClr val="28C780"/>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float 64</a:t>
                      </a:r>
                      <a:endParaRPr lang="en-IN" sz="1600" dirty="0">
                        <a:solidFill>
                          <a:srgbClr val="0A0A0A"/>
                        </a:solidFill>
                        <a:effectLst/>
                      </a:endParaRPr>
                    </a:p>
                  </a:txBody>
                  <a:tcPr marL="20886" marR="20886" marT="10443" marB="10443" anchor="ctr">
                    <a:lnL w="12700" cap="flat" cmpd="sng" algn="ctr">
                      <a:solidFill>
                        <a:srgbClr val="88C180"/>
                      </a:solidFill>
                      <a:prstDash val="solid"/>
                      <a:round/>
                      <a:headEnd type="none" w="med" len="med"/>
                      <a:tailEnd type="none" w="med" len="med"/>
                    </a:lnL>
                    <a:lnR w="12700" cap="flat" cmpd="sng" algn="ctr">
                      <a:solidFill>
                        <a:srgbClr val="88C180"/>
                      </a:solidFill>
                      <a:prstDash val="solid"/>
                      <a:round/>
                      <a:headEnd type="none" w="med" len="med"/>
                      <a:tailEnd type="none" w="med" len="med"/>
                    </a:lnR>
                    <a:lnT w="12700" cap="flat" cmpd="sng" algn="ctr">
                      <a:solidFill>
                        <a:srgbClr val="88C180"/>
                      </a:solidFill>
                      <a:prstDash val="solid"/>
                      <a:round/>
                      <a:headEnd type="none" w="med" len="med"/>
                      <a:tailEnd type="none" w="med" len="med"/>
                    </a:lnT>
                    <a:lnB w="12700" cap="flat" cmpd="sng" algn="ctr">
                      <a:solidFill>
                        <a:srgbClr val="D8C880"/>
                      </a:solidFill>
                      <a:prstDash val="solid"/>
                      <a:round/>
                      <a:headEnd type="none" w="med" len="med"/>
                      <a:tailEnd type="none" w="med" len="med"/>
                    </a:lnB>
                    <a:solidFill>
                      <a:srgbClr val="FCFCFC"/>
                    </a:solidFill>
                  </a:tcPr>
                </a:tc>
                <a:extLst>
                  <a:ext uri="{0D108BD9-81ED-4DB2-BD59-A6C34878D82A}">
                    <a16:rowId xmlns:a16="http://schemas.microsoft.com/office/drawing/2014/main" val="367673777"/>
                  </a:ext>
                </a:extLst>
              </a:tr>
              <a:tr h="594360">
                <a:tc>
                  <a:txBody>
                    <a:bodyPr/>
                    <a:lstStyle/>
                    <a:p>
                      <a:pPr algn="ctr" rtl="0" fontAlgn="base"/>
                      <a:r>
                        <a:rPr lang="en-IN" sz="1600" dirty="0" smtClean="0">
                          <a:solidFill>
                            <a:srgbClr val="B54606"/>
                          </a:solidFill>
                          <a:effectLst/>
                          <a:latin typeface="IBM Plex Mono"/>
                        </a:rPr>
                        <a:t>  Cylinder</a:t>
                      </a:r>
                      <a:endParaRPr lang="en-IN" sz="1600" dirty="0">
                        <a:solidFill>
                          <a:srgbClr val="0A0A0A"/>
                        </a:solidFill>
                        <a:effectLst/>
                      </a:endParaRPr>
                    </a:p>
                  </a:txBody>
                  <a:tcPr marL="20886" marR="20886" marT="10443" marB="10443" anchor="ctr">
                    <a:lnL w="12700" cap="flat" cmpd="sng" algn="ctr">
                      <a:solidFill>
                        <a:srgbClr val="C8C080"/>
                      </a:solidFill>
                      <a:prstDash val="solid"/>
                      <a:round/>
                      <a:headEnd type="none" w="med" len="med"/>
                      <a:tailEnd type="none" w="med" len="med"/>
                    </a:lnL>
                    <a:lnR w="12700" cap="flat" cmpd="sng" algn="ctr">
                      <a:solidFill>
                        <a:srgbClr val="28C180"/>
                      </a:solidFill>
                      <a:prstDash val="solid"/>
                      <a:round/>
                      <a:headEnd type="none" w="med" len="med"/>
                      <a:tailEnd type="none" w="med" len="med"/>
                    </a:lnR>
                    <a:lnT w="12700" cap="flat" cmpd="sng" algn="ctr">
                      <a:solidFill>
                        <a:srgbClr val="C8C080"/>
                      </a:solidFill>
                      <a:prstDash val="solid"/>
                      <a:round/>
                      <a:headEnd type="none" w="med" len="med"/>
                      <a:tailEnd type="none" w="med" len="med"/>
                    </a:lnT>
                    <a:lnB w="12700" cap="flat" cmpd="sng" algn="ctr">
                      <a:solidFill>
                        <a:srgbClr val="D8C580"/>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Number of engine cylinders.</a:t>
                      </a:r>
                    </a:p>
                  </a:txBody>
                  <a:tcPr marL="20886" marR="20886" marT="10443" marB="10443" anchor="ctr">
                    <a:lnL w="12700" cap="flat" cmpd="sng" algn="ctr">
                      <a:solidFill>
                        <a:srgbClr val="28C180"/>
                      </a:solidFill>
                      <a:prstDash val="solid"/>
                      <a:round/>
                      <a:headEnd type="none" w="med" len="med"/>
                      <a:tailEnd type="none" w="med" len="med"/>
                    </a:lnL>
                    <a:lnR w="12700" cap="flat" cmpd="sng" algn="ctr">
                      <a:solidFill>
                        <a:srgbClr val="68C680"/>
                      </a:solidFill>
                      <a:prstDash val="solid"/>
                      <a:round/>
                      <a:headEnd type="none" w="med" len="med"/>
                      <a:tailEnd type="none" w="med" len="med"/>
                    </a:lnR>
                    <a:lnT w="12700" cap="flat" cmpd="sng" algn="ctr">
                      <a:solidFill>
                        <a:srgbClr val="28C180"/>
                      </a:solidFill>
                      <a:prstDash val="solid"/>
                      <a:round/>
                      <a:headEnd type="none" w="med" len="med"/>
                      <a:tailEnd type="none" w="med" len="med"/>
                    </a:lnT>
                    <a:lnB w="12700" cap="flat" cmpd="sng" algn="ctr">
                      <a:solidFill>
                        <a:srgbClr val="08CD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68C680"/>
                      </a:solidFill>
                      <a:prstDash val="solid"/>
                      <a:round/>
                      <a:headEnd type="none" w="med" len="med"/>
                      <a:tailEnd type="none" w="med" len="med"/>
                    </a:lnL>
                    <a:lnR w="12700" cap="flat" cmpd="sng" algn="ctr">
                      <a:solidFill>
                        <a:srgbClr val="28C780"/>
                      </a:solidFill>
                      <a:prstDash val="solid"/>
                      <a:round/>
                      <a:headEnd type="none" w="med" len="med"/>
                      <a:tailEnd type="none" w="med" len="med"/>
                    </a:lnR>
                    <a:lnT w="12700" cap="flat" cmpd="sng" algn="ctr">
                      <a:solidFill>
                        <a:srgbClr val="68C680"/>
                      </a:solidFill>
                      <a:prstDash val="solid"/>
                      <a:round/>
                      <a:headEnd type="none" w="med" len="med"/>
                      <a:tailEnd type="none" w="med" len="med"/>
                    </a:lnT>
                    <a:lnB w="12700" cap="flat" cmpd="sng" algn="ctr">
                      <a:solidFill>
                        <a:srgbClr val="28CE7F"/>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11</a:t>
                      </a:r>
                      <a:endParaRPr lang="en-IN" sz="1600" dirty="0">
                        <a:solidFill>
                          <a:srgbClr val="0A0A0A"/>
                        </a:solidFill>
                        <a:effectLst/>
                      </a:endParaRPr>
                    </a:p>
                  </a:txBody>
                  <a:tcPr marL="20886" marR="20886" marT="10443" marB="10443" anchor="ctr">
                    <a:lnL w="12700" cap="flat" cmpd="sng" algn="ctr">
                      <a:solidFill>
                        <a:srgbClr val="28C780"/>
                      </a:solidFill>
                      <a:prstDash val="solid"/>
                      <a:round/>
                      <a:headEnd type="none" w="med" len="med"/>
                      <a:tailEnd type="none" w="med" len="med"/>
                    </a:lnL>
                    <a:lnR w="12700" cap="flat" cmpd="sng" algn="ctr">
                      <a:solidFill>
                        <a:srgbClr val="D8C880"/>
                      </a:solidFill>
                      <a:prstDash val="solid"/>
                      <a:round/>
                      <a:headEnd type="none" w="med" len="med"/>
                      <a:tailEnd type="none" w="med" len="med"/>
                    </a:lnR>
                    <a:lnT w="12700" cap="flat" cmpd="sng" algn="ctr">
                      <a:solidFill>
                        <a:srgbClr val="28C780"/>
                      </a:solidFill>
                      <a:prstDash val="solid"/>
                      <a:round/>
                      <a:headEnd type="none" w="med" len="med"/>
                      <a:tailEnd type="none" w="med" len="med"/>
                    </a:lnT>
                    <a:lnB w="12700" cap="flat" cmpd="sng" algn="ctr">
                      <a:solidFill>
                        <a:srgbClr val="88CB7F"/>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a:t>
                      </a:r>
                      <a:r>
                        <a:rPr lang="en-US" sz="1600" baseline="0" dirty="0" err="1" smtClean="0">
                          <a:solidFill>
                            <a:srgbClr val="0A0A0A"/>
                          </a:solidFill>
                          <a:effectLst/>
                        </a:rPr>
                        <a:t>int</a:t>
                      </a:r>
                      <a:r>
                        <a:rPr lang="en-US" sz="1600" baseline="0" dirty="0" smtClean="0">
                          <a:solidFill>
                            <a:srgbClr val="0A0A0A"/>
                          </a:solidFill>
                          <a:effectLst/>
                        </a:rPr>
                        <a:t> 64</a:t>
                      </a:r>
                      <a:endParaRPr lang="en-IN" sz="1600" dirty="0">
                        <a:solidFill>
                          <a:srgbClr val="0A0A0A"/>
                        </a:solidFill>
                        <a:effectLst/>
                      </a:endParaRPr>
                    </a:p>
                  </a:txBody>
                  <a:tcPr marL="20886" marR="20886" marT="10443" marB="10443" anchor="ctr">
                    <a:lnL w="12700" cap="flat" cmpd="sng" algn="ctr">
                      <a:solidFill>
                        <a:srgbClr val="D8C880"/>
                      </a:solidFill>
                      <a:prstDash val="solid"/>
                      <a:round/>
                      <a:headEnd type="none" w="med" len="med"/>
                      <a:tailEnd type="none" w="med" len="med"/>
                    </a:lnL>
                    <a:lnR w="12700" cap="flat" cmpd="sng" algn="ctr">
                      <a:solidFill>
                        <a:srgbClr val="D8C880"/>
                      </a:solidFill>
                      <a:prstDash val="solid"/>
                      <a:round/>
                      <a:headEnd type="none" w="med" len="med"/>
                      <a:tailEnd type="none" w="med" len="med"/>
                    </a:lnR>
                    <a:lnT w="12700" cap="flat" cmpd="sng" algn="ctr">
                      <a:solidFill>
                        <a:srgbClr val="D8C880"/>
                      </a:solidFill>
                      <a:prstDash val="solid"/>
                      <a:round/>
                      <a:headEnd type="none" w="med" len="med"/>
                      <a:tailEnd type="none" w="med" len="med"/>
                    </a:lnT>
                    <a:lnB w="12700" cap="flat" cmpd="sng" algn="ctr">
                      <a:solidFill>
                        <a:srgbClr val="38CD7F"/>
                      </a:solidFill>
                      <a:prstDash val="solid"/>
                      <a:round/>
                      <a:headEnd type="none" w="med" len="med"/>
                      <a:tailEnd type="none" w="med" len="med"/>
                    </a:lnB>
                    <a:solidFill>
                      <a:srgbClr val="FCFCFC"/>
                    </a:solidFill>
                  </a:tcPr>
                </a:tc>
                <a:extLst>
                  <a:ext uri="{0D108BD9-81ED-4DB2-BD59-A6C34878D82A}">
                    <a16:rowId xmlns:a16="http://schemas.microsoft.com/office/drawing/2014/main" val="1502157309"/>
                  </a:ext>
                </a:extLst>
              </a:tr>
              <a:tr h="624840">
                <a:tc>
                  <a:txBody>
                    <a:bodyPr/>
                    <a:lstStyle/>
                    <a:p>
                      <a:pPr algn="ctr" rtl="0" fontAlgn="base"/>
                      <a:r>
                        <a:rPr lang="en-IN" sz="1600" dirty="0">
                          <a:solidFill>
                            <a:srgbClr val="B54606"/>
                          </a:solidFill>
                          <a:effectLst/>
                          <a:latin typeface="IBM Plex Mono"/>
                        </a:rPr>
                        <a:t>fuel</a:t>
                      </a:r>
                      <a:endParaRPr lang="en-IN" sz="1600" dirty="0">
                        <a:solidFill>
                          <a:srgbClr val="0A0A0A"/>
                        </a:solidFill>
                        <a:effectLst/>
                      </a:endParaRPr>
                    </a:p>
                  </a:txBody>
                  <a:tcPr marL="20886" marR="20886" marT="10443" marB="10443" anchor="ctr">
                    <a:lnL w="12700" cap="flat" cmpd="sng" algn="ctr">
                      <a:solidFill>
                        <a:srgbClr val="D8C580"/>
                      </a:solidFill>
                      <a:prstDash val="solid"/>
                      <a:round/>
                      <a:headEnd type="none" w="med" len="med"/>
                      <a:tailEnd type="none" w="med" len="med"/>
                    </a:lnL>
                    <a:lnR w="12700" cap="flat" cmpd="sng" algn="ctr">
                      <a:solidFill>
                        <a:srgbClr val="08CD7F"/>
                      </a:solidFill>
                      <a:prstDash val="solid"/>
                      <a:round/>
                      <a:headEnd type="none" w="med" len="med"/>
                      <a:tailEnd type="none" w="med" len="med"/>
                    </a:lnR>
                    <a:lnT w="12700" cap="flat" cmpd="sng" algn="ctr">
                      <a:solidFill>
                        <a:srgbClr val="D8C580"/>
                      </a:solidFill>
                      <a:prstDash val="solid"/>
                      <a:round/>
                      <a:headEnd type="none" w="med" len="med"/>
                      <a:tailEnd type="none" w="med" len="med"/>
                    </a:lnT>
                    <a:lnB w="12700" cap="flat" cmpd="sng" algn="ctr">
                      <a:solidFill>
                        <a:srgbClr val="C8CA7F"/>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Fuel type (e.g., PETROL, DIESEL).</a:t>
                      </a:r>
                    </a:p>
                  </a:txBody>
                  <a:tcPr marL="20886" marR="20886" marT="10443" marB="10443" anchor="ctr">
                    <a:lnL w="12700" cap="flat" cmpd="sng" algn="ctr">
                      <a:solidFill>
                        <a:srgbClr val="08CD7F"/>
                      </a:solidFill>
                      <a:prstDash val="solid"/>
                      <a:round/>
                      <a:headEnd type="none" w="med" len="med"/>
                      <a:tailEnd type="none" w="med" len="med"/>
                    </a:lnL>
                    <a:lnR w="12700" cap="flat" cmpd="sng" algn="ctr">
                      <a:solidFill>
                        <a:srgbClr val="28CE7F"/>
                      </a:solidFill>
                      <a:prstDash val="solid"/>
                      <a:round/>
                      <a:headEnd type="none" w="med" len="med"/>
                      <a:tailEnd type="none" w="med" len="med"/>
                    </a:lnR>
                    <a:lnT w="12700" cap="flat" cmpd="sng" algn="ctr">
                      <a:solidFill>
                        <a:srgbClr val="08CD7F"/>
                      </a:solidFill>
                      <a:prstDash val="solid"/>
                      <a:round/>
                      <a:headEnd type="none" w="med" len="med"/>
                      <a:tailEnd type="none" w="med" len="med"/>
                    </a:lnT>
                    <a:lnB w="12700" cap="flat" cmpd="sng" algn="ctr">
                      <a:solidFill>
                        <a:srgbClr val="C8CA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3,778 (1.10%)</a:t>
                      </a:r>
                    </a:p>
                  </a:txBody>
                  <a:tcPr marL="20886" marR="20886" marT="10443" marB="10443" anchor="ctr">
                    <a:lnL w="12700" cap="flat" cmpd="sng" algn="ctr">
                      <a:solidFill>
                        <a:srgbClr val="28CE7F"/>
                      </a:solidFill>
                      <a:prstDash val="solid"/>
                      <a:round/>
                      <a:headEnd type="none" w="med" len="med"/>
                      <a:tailEnd type="none" w="med" len="med"/>
                    </a:lnL>
                    <a:lnR w="12700" cap="flat" cmpd="sng" algn="ctr">
                      <a:solidFill>
                        <a:srgbClr val="88CB7F"/>
                      </a:solidFill>
                      <a:prstDash val="solid"/>
                      <a:round/>
                      <a:headEnd type="none" w="med" len="med"/>
                      <a:tailEnd type="none" w="med" len="med"/>
                    </a:lnR>
                    <a:lnT w="12700" cap="flat" cmpd="sng" algn="ctr">
                      <a:solidFill>
                        <a:srgbClr val="28CE7F"/>
                      </a:solidFill>
                      <a:prstDash val="solid"/>
                      <a:round/>
                      <a:headEnd type="none" w="med" len="med"/>
                      <a:tailEnd type="none" w="med" len="med"/>
                    </a:lnT>
                    <a:lnB w="12700" cap="flat" cmpd="sng" algn="ctr">
                      <a:solidFill>
                        <a:srgbClr val="E8CB7F"/>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13</a:t>
                      </a:r>
                      <a:endParaRPr lang="en-IN" sz="1600" dirty="0">
                        <a:solidFill>
                          <a:srgbClr val="0A0A0A"/>
                        </a:solidFill>
                        <a:effectLst/>
                      </a:endParaRPr>
                    </a:p>
                  </a:txBody>
                  <a:tcPr marL="20886" marR="20886" marT="10443" marB="10443" anchor="ctr">
                    <a:lnL w="12700" cap="flat" cmpd="sng" algn="ctr">
                      <a:solidFill>
                        <a:srgbClr val="88CB7F"/>
                      </a:solidFill>
                      <a:prstDash val="solid"/>
                      <a:round/>
                      <a:headEnd type="none" w="med" len="med"/>
                      <a:tailEnd type="none" w="med" len="med"/>
                    </a:lnL>
                    <a:lnR w="12700" cap="flat" cmpd="sng" algn="ctr">
                      <a:solidFill>
                        <a:srgbClr val="38CD7F"/>
                      </a:solidFill>
                      <a:prstDash val="solid"/>
                      <a:round/>
                      <a:headEnd type="none" w="med" len="med"/>
                      <a:tailEnd type="none" w="med" len="med"/>
                    </a:lnR>
                    <a:lnT w="12700" cap="flat" cmpd="sng" algn="ctr">
                      <a:solidFill>
                        <a:srgbClr val="88CB7F"/>
                      </a:solidFill>
                      <a:prstDash val="solid"/>
                      <a:round/>
                      <a:headEnd type="none" w="med" len="med"/>
                      <a:tailEnd type="none" w="med" len="med"/>
                    </a:lnT>
                    <a:lnB w="12700" cap="flat" cmpd="sng" algn="ctr">
                      <a:solidFill>
                        <a:srgbClr val="C8CD7F"/>
                      </a:solidFill>
                      <a:prstDash val="solid"/>
                      <a:round/>
                      <a:headEnd type="none" w="med" len="med"/>
                      <a:tailEnd type="none" w="med" len="med"/>
                    </a:lnB>
                    <a:solidFill>
                      <a:srgbClr val="FCFCFC"/>
                    </a:solidFill>
                  </a:tcPr>
                </a:tc>
                <a:tc>
                  <a:txBody>
                    <a:bodyPr/>
                    <a:lstStyle/>
                    <a:p>
                      <a:pPr algn="l" rtl="0" fontAlgn="base"/>
                      <a:r>
                        <a:rPr lang="en-US" sz="1600" dirty="0" smtClean="0">
                          <a:solidFill>
                            <a:srgbClr val="0A0A0A"/>
                          </a:solidFill>
                          <a:effectLst/>
                        </a:rPr>
                        <a:t>object</a:t>
                      </a:r>
                      <a:endParaRPr lang="en-IN" sz="1600" dirty="0">
                        <a:solidFill>
                          <a:srgbClr val="0A0A0A"/>
                        </a:solidFill>
                        <a:effectLst/>
                      </a:endParaRPr>
                    </a:p>
                  </a:txBody>
                  <a:tcPr marL="20886" marR="20886" marT="10443" marB="10443" anchor="ctr">
                    <a:lnL w="12700" cap="flat" cmpd="sng" algn="ctr">
                      <a:solidFill>
                        <a:srgbClr val="38CD7F"/>
                      </a:solidFill>
                      <a:prstDash val="solid"/>
                      <a:round/>
                      <a:headEnd type="none" w="med" len="med"/>
                      <a:tailEnd type="none" w="med" len="med"/>
                    </a:lnL>
                    <a:lnR w="12700" cap="flat" cmpd="sng" algn="ctr">
                      <a:solidFill>
                        <a:srgbClr val="38CD7F"/>
                      </a:solidFill>
                      <a:prstDash val="solid"/>
                      <a:round/>
                      <a:headEnd type="none" w="med" len="med"/>
                      <a:tailEnd type="none" w="med" len="med"/>
                    </a:lnR>
                    <a:lnT w="12700" cap="flat" cmpd="sng" algn="ctr">
                      <a:solidFill>
                        <a:srgbClr val="38CD7F"/>
                      </a:solidFill>
                      <a:prstDash val="solid"/>
                      <a:round/>
                      <a:headEnd type="none" w="med" len="med"/>
                      <a:tailEnd type="none" w="med" len="med"/>
                    </a:lnT>
                    <a:lnB w="12700" cap="flat" cmpd="sng" algn="ctr">
                      <a:solidFill>
                        <a:srgbClr val="C8CD7F"/>
                      </a:solidFill>
                      <a:prstDash val="solid"/>
                      <a:round/>
                      <a:headEnd type="none" w="med" len="med"/>
                      <a:tailEnd type="none" w="med" len="med"/>
                    </a:lnB>
                    <a:solidFill>
                      <a:srgbClr val="FCFCFC"/>
                    </a:solidFill>
                  </a:tcPr>
                </a:tc>
                <a:extLst>
                  <a:ext uri="{0D108BD9-81ED-4DB2-BD59-A6C34878D82A}">
                    <a16:rowId xmlns:a16="http://schemas.microsoft.com/office/drawing/2014/main" val="1657871950"/>
                  </a:ext>
                </a:extLst>
              </a:tr>
              <a:tr h="358811">
                <a:tc>
                  <a:txBody>
                    <a:bodyPr/>
                    <a:lstStyle/>
                    <a:p>
                      <a:pPr algn="ctr" rtl="0" fontAlgn="base"/>
                      <a:r>
                        <a:rPr lang="en-IN" sz="1600" dirty="0" err="1">
                          <a:solidFill>
                            <a:srgbClr val="B54606"/>
                          </a:solidFill>
                          <a:effectLst/>
                          <a:latin typeface="IBM Plex Mono"/>
                        </a:rPr>
                        <a:t>hp</a:t>
                      </a:r>
                      <a:endParaRPr lang="en-IN" sz="1600" dirty="0">
                        <a:solidFill>
                          <a:srgbClr val="0A0A0A"/>
                        </a:solidFill>
                        <a:effectLst/>
                      </a:endParaRPr>
                    </a:p>
                  </a:txBody>
                  <a:tcPr marL="20886" marR="20886" marT="10443" marB="10443" anchor="ctr">
                    <a:lnL w="12700" cap="flat" cmpd="sng" algn="ctr">
                      <a:solidFill>
                        <a:srgbClr val="C8CA7F"/>
                      </a:solidFill>
                      <a:prstDash val="solid"/>
                      <a:round/>
                      <a:headEnd type="none" w="med" len="med"/>
                      <a:tailEnd type="none" w="med" len="med"/>
                    </a:lnL>
                    <a:lnR w="12700" cap="flat" cmpd="sng" algn="ctr">
                      <a:solidFill>
                        <a:srgbClr val="C8CA7F"/>
                      </a:solidFill>
                      <a:prstDash val="solid"/>
                      <a:round/>
                      <a:headEnd type="none" w="med" len="med"/>
                      <a:tailEnd type="none" w="med" len="med"/>
                    </a:lnR>
                    <a:lnT w="12700" cap="flat" cmpd="sng" algn="ctr">
                      <a:solidFill>
                        <a:srgbClr val="C8CA7F"/>
                      </a:solidFill>
                      <a:prstDash val="solid"/>
                      <a:round/>
                      <a:headEnd type="none" w="med" len="med"/>
                      <a:tailEnd type="none" w="med" len="med"/>
                    </a:lnT>
                    <a:lnB w="12700" cap="flat" cmpd="sng" algn="ctr">
                      <a:solidFill>
                        <a:srgbClr val="28CB7F"/>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Horsepower of the vehicle.</a:t>
                      </a:r>
                    </a:p>
                  </a:txBody>
                  <a:tcPr marL="20886" marR="20886" marT="10443" marB="10443" anchor="ctr">
                    <a:lnL w="12700" cap="flat" cmpd="sng" algn="ctr">
                      <a:solidFill>
                        <a:srgbClr val="C8CA7F"/>
                      </a:solidFill>
                      <a:prstDash val="solid"/>
                      <a:round/>
                      <a:headEnd type="none" w="med" len="med"/>
                      <a:tailEnd type="none" w="med" len="med"/>
                    </a:lnL>
                    <a:lnR w="12700" cap="flat" cmpd="sng" algn="ctr">
                      <a:solidFill>
                        <a:srgbClr val="E8CB7F"/>
                      </a:solidFill>
                      <a:prstDash val="solid"/>
                      <a:round/>
                      <a:headEnd type="none" w="med" len="med"/>
                      <a:tailEnd type="none" w="med" len="med"/>
                    </a:lnR>
                    <a:lnT w="12700" cap="flat" cmpd="sng" algn="ctr">
                      <a:solidFill>
                        <a:srgbClr val="C8CA7F"/>
                      </a:solidFill>
                      <a:prstDash val="solid"/>
                      <a:round/>
                      <a:headEnd type="none" w="med" len="med"/>
                      <a:tailEnd type="none" w="med" len="med"/>
                    </a:lnT>
                    <a:lnB w="12700" cap="flat" cmpd="sng" algn="ctr">
                      <a:solidFill>
                        <a:srgbClr val="88CB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E8CB7F"/>
                      </a:solidFill>
                      <a:prstDash val="solid"/>
                      <a:round/>
                      <a:headEnd type="none" w="med" len="med"/>
                      <a:tailEnd type="none" w="med" len="med"/>
                    </a:lnL>
                    <a:lnR w="12700" cap="flat" cmpd="sng" algn="ctr">
                      <a:solidFill>
                        <a:srgbClr val="C8CD7F"/>
                      </a:solidFill>
                      <a:prstDash val="solid"/>
                      <a:round/>
                      <a:headEnd type="none" w="med" len="med"/>
                      <a:tailEnd type="none" w="med" len="med"/>
                    </a:lnR>
                    <a:lnT w="12700" cap="flat" cmpd="sng" algn="ctr">
                      <a:solidFill>
                        <a:srgbClr val="E8CB7F"/>
                      </a:solidFill>
                      <a:prstDash val="solid"/>
                      <a:round/>
                      <a:headEnd type="none" w="med" len="med"/>
                      <a:tailEnd type="none" w="med" len="med"/>
                    </a:lnT>
                    <a:lnB w="12700" cap="flat" cmpd="sng" algn="ctr">
                      <a:solidFill>
                        <a:srgbClr val="E8CE7F"/>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1055</a:t>
                      </a:r>
                      <a:endParaRPr lang="en-IN" sz="1600" dirty="0">
                        <a:solidFill>
                          <a:srgbClr val="0A0A0A"/>
                        </a:solidFill>
                        <a:effectLst/>
                      </a:endParaRPr>
                    </a:p>
                  </a:txBody>
                  <a:tcPr marL="20886" marR="20886" marT="10443" marB="10443" anchor="ctr">
                    <a:lnL w="12700" cap="flat" cmpd="sng" algn="ctr">
                      <a:solidFill>
                        <a:srgbClr val="C8CD7F"/>
                      </a:solidFill>
                      <a:prstDash val="solid"/>
                      <a:round/>
                      <a:headEnd type="none" w="med" len="med"/>
                      <a:tailEnd type="none" w="med" len="med"/>
                    </a:lnL>
                    <a:lnR w="12700" cap="flat" cmpd="sng" algn="ctr">
                      <a:solidFill>
                        <a:srgbClr val="C8CD7F"/>
                      </a:solidFill>
                      <a:prstDash val="solid"/>
                      <a:round/>
                      <a:headEnd type="none" w="med" len="med"/>
                      <a:tailEnd type="none" w="med" len="med"/>
                    </a:lnR>
                    <a:lnT w="12700" cap="flat" cmpd="sng" algn="ctr">
                      <a:solidFill>
                        <a:srgbClr val="C8CD7F"/>
                      </a:solidFill>
                      <a:prstDash val="solid"/>
                      <a:round/>
                      <a:headEnd type="none" w="med" len="med"/>
                      <a:tailEnd type="none" w="med" len="med"/>
                    </a:lnT>
                    <a:lnB w="12700" cap="flat" cmpd="sng" algn="ctr">
                      <a:solidFill>
                        <a:srgbClr val="78D57F"/>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float 64</a:t>
                      </a:r>
                      <a:endParaRPr lang="en-IN" sz="1600" dirty="0">
                        <a:solidFill>
                          <a:srgbClr val="0A0A0A"/>
                        </a:solidFill>
                        <a:effectLst/>
                      </a:endParaRPr>
                    </a:p>
                  </a:txBody>
                  <a:tcPr marL="20886" marR="20886" marT="10443" marB="10443" anchor="ctr">
                    <a:lnL w="12700" cap="flat" cmpd="sng" algn="ctr">
                      <a:solidFill>
                        <a:srgbClr val="C8CD7F"/>
                      </a:solidFill>
                      <a:prstDash val="solid"/>
                      <a:round/>
                      <a:headEnd type="none" w="med" len="med"/>
                      <a:tailEnd type="none" w="med" len="med"/>
                    </a:lnL>
                    <a:lnR w="12700" cap="flat" cmpd="sng" algn="ctr">
                      <a:solidFill>
                        <a:srgbClr val="C8CD7F"/>
                      </a:solidFill>
                      <a:prstDash val="solid"/>
                      <a:round/>
                      <a:headEnd type="none" w="med" len="med"/>
                      <a:tailEnd type="none" w="med" len="med"/>
                    </a:lnR>
                    <a:lnT w="12700" cap="flat" cmpd="sng" algn="ctr">
                      <a:solidFill>
                        <a:srgbClr val="C8CD7F"/>
                      </a:solidFill>
                      <a:prstDash val="solid"/>
                      <a:round/>
                      <a:headEnd type="none" w="med" len="med"/>
                      <a:tailEnd type="none" w="med" len="med"/>
                    </a:lnT>
                    <a:lnB w="12700" cap="flat" cmpd="sng" algn="ctr">
                      <a:solidFill>
                        <a:srgbClr val="98D37F"/>
                      </a:solidFill>
                      <a:prstDash val="solid"/>
                      <a:round/>
                      <a:headEnd type="none" w="med" len="med"/>
                      <a:tailEnd type="none" w="med" len="med"/>
                    </a:lnB>
                    <a:solidFill>
                      <a:srgbClr val="FCFCFC"/>
                    </a:solidFill>
                  </a:tcPr>
                </a:tc>
                <a:extLst>
                  <a:ext uri="{0D108BD9-81ED-4DB2-BD59-A6C34878D82A}">
                    <a16:rowId xmlns:a16="http://schemas.microsoft.com/office/drawing/2014/main" val="3865567540"/>
                  </a:ext>
                </a:extLst>
              </a:tr>
              <a:tr h="625465">
                <a:tc>
                  <a:txBody>
                    <a:bodyPr/>
                    <a:lstStyle/>
                    <a:p>
                      <a:pPr algn="ctr" rtl="0" fontAlgn="base"/>
                      <a:r>
                        <a:rPr lang="en-IN" sz="1600" dirty="0" err="1">
                          <a:solidFill>
                            <a:srgbClr val="B54606"/>
                          </a:solidFill>
                          <a:effectLst/>
                          <a:latin typeface="IBM Plex Mono"/>
                        </a:rPr>
                        <a:t>seatCapacity</a:t>
                      </a:r>
                      <a:endParaRPr lang="en-IN" sz="1600" dirty="0">
                        <a:solidFill>
                          <a:srgbClr val="0A0A0A"/>
                        </a:solidFill>
                        <a:effectLst/>
                      </a:endParaRPr>
                    </a:p>
                  </a:txBody>
                  <a:tcPr marL="20886" marR="20886" marT="10443" marB="10443" anchor="ctr">
                    <a:lnL w="12700" cap="flat" cmpd="sng" algn="ctr">
                      <a:solidFill>
                        <a:srgbClr val="28CB7F"/>
                      </a:solidFill>
                      <a:prstDash val="solid"/>
                      <a:round/>
                      <a:headEnd type="none" w="med" len="med"/>
                      <a:tailEnd type="none" w="med" len="med"/>
                    </a:lnL>
                    <a:lnR w="12700" cap="flat" cmpd="sng" algn="ctr">
                      <a:solidFill>
                        <a:srgbClr val="88CB7F"/>
                      </a:solidFill>
                      <a:prstDash val="solid"/>
                      <a:round/>
                      <a:headEnd type="none" w="med" len="med"/>
                      <a:tailEnd type="none" w="med" len="med"/>
                    </a:lnR>
                    <a:lnT w="12700" cap="flat" cmpd="sng" algn="ctr">
                      <a:solidFill>
                        <a:srgbClr val="28CB7F"/>
                      </a:solidFill>
                      <a:prstDash val="solid"/>
                      <a:round/>
                      <a:headEnd type="none" w="med" len="med"/>
                      <a:tailEnd type="none" w="med" len="med"/>
                    </a:lnT>
                    <a:lnB w="12700" cap="flat" cmpd="sng" algn="ctr">
                      <a:solidFill>
                        <a:srgbClr val="68D07F"/>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Total number of seats.</a:t>
                      </a:r>
                    </a:p>
                  </a:txBody>
                  <a:tcPr marL="20886" marR="20886" marT="10443" marB="10443" anchor="ctr">
                    <a:lnL w="12700" cap="flat" cmpd="sng" algn="ctr">
                      <a:solidFill>
                        <a:srgbClr val="88CB7F"/>
                      </a:solidFill>
                      <a:prstDash val="solid"/>
                      <a:round/>
                      <a:headEnd type="none" w="med" len="med"/>
                      <a:tailEnd type="none" w="med" len="med"/>
                    </a:lnL>
                    <a:lnR w="12700" cap="flat" cmpd="sng" algn="ctr">
                      <a:solidFill>
                        <a:srgbClr val="E8CE7F"/>
                      </a:solidFill>
                      <a:prstDash val="solid"/>
                      <a:round/>
                      <a:headEnd type="none" w="med" len="med"/>
                      <a:tailEnd type="none" w="med" len="med"/>
                    </a:lnR>
                    <a:lnT w="12700" cap="flat" cmpd="sng" algn="ctr">
                      <a:solidFill>
                        <a:srgbClr val="88CB7F"/>
                      </a:solidFill>
                      <a:prstDash val="solid"/>
                      <a:round/>
                      <a:headEnd type="none" w="med" len="med"/>
                      <a:tailEnd type="none" w="med" len="med"/>
                    </a:lnT>
                    <a:lnB w="12700" cap="flat" cmpd="sng" algn="ctr">
                      <a:solidFill>
                        <a:srgbClr val="38D3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E8CE7F"/>
                      </a:solidFill>
                      <a:prstDash val="solid"/>
                      <a:round/>
                      <a:headEnd type="none" w="med" len="med"/>
                      <a:tailEnd type="none" w="med" len="med"/>
                    </a:lnL>
                    <a:lnR w="12700" cap="flat" cmpd="sng" algn="ctr">
                      <a:solidFill>
                        <a:srgbClr val="78D57F"/>
                      </a:solidFill>
                      <a:prstDash val="solid"/>
                      <a:round/>
                      <a:headEnd type="none" w="med" len="med"/>
                      <a:tailEnd type="none" w="med" len="med"/>
                    </a:lnR>
                    <a:lnT w="12700" cap="flat" cmpd="sng" algn="ctr">
                      <a:solidFill>
                        <a:srgbClr val="E8CE7F"/>
                      </a:solidFill>
                      <a:prstDash val="solid"/>
                      <a:round/>
                      <a:headEnd type="none" w="med" len="med"/>
                      <a:tailEnd type="none" w="med" len="med"/>
                    </a:lnT>
                    <a:lnB w="12700" cap="flat" cmpd="sng" algn="ctr">
                      <a:solidFill>
                        <a:srgbClr val="98D37F"/>
                      </a:solidFill>
                      <a:prstDash val="solid"/>
                      <a:round/>
                      <a:headEnd type="none" w="med" len="med"/>
                      <a:tailEnd type="none" w="med" len="med"/>
                    </a:lnB>
                    <a:solidFill>
                      <a:srgbClr val="FCFCFC"/>
                    </a:solidFill>
                  </a:tcPr>
                </a:tc>
                <a:tc>
                  <a:txBody>
                    <a:bodyPr/>
                    <a:lstStyle/>
                    <a:p>
                      <a:pPr algn="ctr" fontAlgn="base"/>
                      <a:r>
                        <a:rPr lang="en-IN" sz="1600">
                          <a:solidFill>
                            <a:srgbClr val="0A0A0A"/>
                          </a:solidFill>
                          <a:effectLst/>
                        </a:rPr>
                        <a:t>57</a:t>
                      </a:r>
                    </a:p>
                  </a:txBody>
                  <a:tcPr marL="20886" marR="20886" marT="10443" marB="10443" anchor="ctr">
                    <a:lnL w="12700" cap="flat" cmpd="sng" algn="ctr">
                      <a:solidFill>
                        <a:srgbClr val="78D57F"/>
                      </a:solidFill>
                      <a:prstDash val="solid"/>
                      <a:round/>
                      <a:headEnd type="none" w="med" len="med"/>
                      <a:tailEnd type="none" w="med" len="med"/>
                    </a:lnL>
                    <a:lnR w="12700" cap="flat" cmpd="sng" algn="ctr">
                      <a:solidFill>
                        <a:srgbClr val="98D37F"/>
                      </a:solidFill>
                      <a:prstDash val="solid"/>
                      <a:round/>
                      <a:headEnd type="none" w="med" len="med"/>
                      <a:tailEnd type="none" w="med" len="med"/>
                    </a:lnR>
                    <a:lnT w="12700" cap="flat" cmpd="sng" algn="ctr">
                      <a:solidFill>
                        <a:srgbClr val="78D57F"/>
                      </a:solidFill>
                      <a:prstDash val="solid"/>
                      <a:round/>
                      <a:headEnd type="none" w="med" len="med"/>
                      <a:tailEnd type="none" w="med" len="med"/>
                    </a:lnT>
                    <a:lnB w="12700" cap="flat" cmpd="sng" algn="ctr">
                      <a:solidFill>
                        <a:srgbClr val="58D47F"/>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a:t>
                      </a:r>
                      <a:r>
                        <a:rPr lang="en-US" sz="1600" baseline="0" dirty="0" err="1" smtClean="0">
                          <a:solidFill>
                            <a:srgbClr val="0A0A0A"/>
                          </a:solidFill>
                          <a:effectLst/>
                        </a:rPr>
                        <a:t>int</a:t>
                      </a:r>
                      <a:r>
                        <a:rPr lang="en-US" sz="1600" baseline="0" dirty="0" smtClean="0">
                          <a:solidFill>
                            <a:srgbClr val="0A0A0A"/>
                          </a:solidFill>
                          <a:effectLst/>
                        </a:rPr>
                        <a:t> 64</a:t>
                      </a:r>
                      <a:endParaRPr lang="en-IN" sz="1600" dirty="0">
                        <a:solidFill>
                          <a:srgbClr val="0A0A0A"/>
                        </a:solidFill>
                        <a:effectLst/>
                      </a:endParaRPr>
                    </a:p>
                  </a:txBody>
                  <a:tcPr marL="20886" marR="20886" marT="10443" marB="10443" anchor="ctr">
                    <a:lnL w="12700" cap="flat" cmpd="sng" algn="ctr">
                      <a:solidFill>
                        <a:srgbClr val="98D37F"/>
                      </a:solidFill>
                      <a:prstDash val="solid"/>
                      <a:round/>
                      <a:headEnd type="none" w="med" len="med"/>
                      <a:tailEnd type="none" w="med" len="med"/>
                    </a:lnL>
                    <a:lnR w="12700" cap="flat" cmpd="sng" algn="ctr">
                      <a:solidFill>
                        <a:srgbClr val="98D37F"/>
                      </a:solidFill>
                      <a:prstDash val="solid"/>
                      <a:round/>
                      <a:headEnd type="none" w="med" len="med"/>
                      <a:tailEnd type="none" w="med" len="med"/>
                    </a:lnR>
                    <a:lnT w="12700" cap="flat" cmpd="sng" algn="ctr">
                      <a:solidFill>
                        <a:srgbClr val="98D37F"/>
                      </a:solidFill>
                      <a:prstDash val="solid"/>
                      <a:round/>
                      <a:headEnd type="none" w="med" len="med"/>
                      <a:tailEnd type="none" w="med" len="med"/>
                    </a:lnT>
                    <a:lnB w="12700" cap="flat" cmpd="sng" algn="ctr">
                      <a:solidFill>
                        <a:srgbClr val="D8D27F"/>
                      </a:solidFill>
                      <a:prstDash val="solid"/>
                      <a:round/>
                      <a:headEnd type="none" w="med" len="med"/>
                      <a:tailEnd type="none" w="med" len="med"/>
                    </a:lnB>
                    <a:solidFill>
                      <a:srgbClr val="FCFCFC"/>
                    </a:solidFill>
                  </a:tcPr>
                </a:tc>
                <a:extLst>
                  <a:ext uri="{0D108BD9-81ED-4DB2-BD59-A6C34878D82A}">
                    <a16:rowId xmlns:a16="http://schemas.microsoft.com/office/drawing/2014/main" val="1741757764"/>
                  </a:ext>
                </a:extLst>
              </a:tr>
              <a:tr h="853440">
                <a:tc>
                  <a:txBody>
                    <a:bodyPr/>
                    <a:lstStyle/>
                    <a:p>
                      <a:pPr algn="ctr" rtl="0" fontAlgn="base"/>
                      <a:r>
                        <a:rPr lang="en-IN" sz="1600" dirty="0" err="1">
                          <a:solidFill>
                            <a:srgbClr val="B54606"/>
                          </a:solidFill>
                          <a:effectLst/>
                          <a:latin typeface="IBM Plex Mono"/>
                        </a:rPr>
                        <a:t>OfficeCd</a:t>
                      </a:r>
                      <a:endParaRPr lang="en-IN" sz="1600" dirty="0">
                        <a:solidFill>
                          <a:srgbClr val="0A0A0A"/>
                        </a:solidFill>
                        <a:effectLst/>
                      </a:endParaRPr>
                    </a:p>
                  </a:txBody>
                  <a:tcPr marL="20886" marR="20886" marT="10443" marB="10443" anchor="ctr">
                    <a:lnL w="12700" cap="flat" cmpd="sng" algn="ctr">
                      <a:solidFill>
                        <a:srgbClr val="68D07F"/>
                      </a:solidFill>
                      <a:prstDash val="solid"/>
                      <a:round/>
                      <a:headEnd type="none" w="med" len="med"/>
                      <a:tailEnd type="none" w="med" len="med"/>
                    </a:lnL>
                    <a:lnR w="12700" cap="flat" cmpd="sng" algn="ctr">
                      <a:solidFill>
                        <a:srgbClr val="38D37F"/>
                      </a:solidFill>
                      <a:prstDash val="solid"/>
                      <a:round/>
                      <a:headEnd type="none" w="med" len="med"/>
                      <a:tailEnd type="none" w="med" len="med"/>
                    </a:lnR>
                    <a:lnT w="12700" cap="flat" cmpd="sng" algn="ctr">
                      <a:solidFill>
                        <a:srgbClr val="68D07F"/>
                      </a:solidFill>
                      <a:prstDash val="solid"/>
                      <a:round/>
                      <a:headEnd type="none" w="med" len="med"/>
                      <a:tailEnd type="none" w="med" len="med"/>
                    </a:lnT>
                    <a:lnB w="12700" cap="flat" cmpd="sng" algn="ctr">
                      <a:solidFill>
                        <a:srgbClr val="38D37F"/>
                      </a:solidFill>
                      <a:prstDash val="solid"/>
                      <a:round/>
                      <a:headEnd type="none" w="med" len="med"/>
                      <a:tailEnd type="none" w="med" len="med"/>
                    </a:lnB>
                    <a:solidFill>
                      <a:srgbClr val="FCFCFC"/>
                    </a:solidFill>
                  </a:tcPr>
                </a:tc>
                <a:tc>
                  <a:txBody>
                    <a:bodyPr/>
                    <a:lstStyle/>
                    <a:p>
                      <a:pPr algn="ctr" rtl="0" fontAlgn="base"/>
                      <a:r>
                        <a:rPr lang="en-IN" sz="1600" dirty="0">
                          <a:solidFill>
                            <a:srgbClr val="0A0A0A"/>
                          </a:solidFill>
                          <a:effectLst/>
                        </a:rPr>
                        <a:t>Registration office code.</a:t>
                      </a:r>
                    </a:p>
                  </a:txBody>
                  <a:tcPr marL="20886" marR="20886" marT="10443" marB="10443" anchor="ctr">
                    <a:lnL w="12700" cap="flat" cmpd="sng" algn="ctr">
                      <a:solidFill>
                        <a:srgbClr val="38D37F"/>
                      </a:solidFill>
                      <a:prstDash val="solid"/>
                      <a:round/>
                      <a:headEnd type="none" w="med" len="med"/>
                      <a:tailEnd type="none" w="med" len="med"/>
                    </a:lnL>
                    <a:lnR w="12700" cap="flat" cmpd="sng" algn="ctr">
                      <a:solidFill>
                        <a:srgbClr val="98D37F"/>
                      </a:solidFill>
                      <a:prstDash val="solid"/>
                      <a:round/>
                      <a:headEnd type="none" w="med" len="med"/>
                      <a:tailEnd type="none" w="med" len="med"/>
                    </a:lnR>
                    <a:lnT w="12700" cap="flat" cmpd="sng" algn="ctr">
                      <a:solidFill>
                        <a:srgbClr val="38D37F"/>
                      </a:solidFill>
                      <a:prstDash val="solid"/>
                      <a:round/>
                      <a:headEnd type="none" w="med" len="med"/>
                      <a:tailEnd type="none" w="med" len="med"/>
                    </a:lnT>
                    <a:lnB w="12700" cap="flat" cmpd="sng" algn="ctr">
                      <a:solidFill>
                        <a:srgbClr val="38D0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98D37F"/>
                      </a:solidFill>
                      <a:prstDash val="solid"/>
                      <a:round/>
                      <a:headEnd type="none" w="med" len="med"/>
                      <a:tailEnd type="none" w="med" len="med"/>
                    </a:lnL>
                    <a:lnR w="12700" cap="flat" cmpd="sng" algn="ctr">
                      <a:solidFill>
                        <a:srgbClr val="58D47F"/>
                      </a:solidFill>
                      <a:prstDash val="solid"/>
                      <a:round/>
                      <a:headEnd type="none" w="med" len="med"/>
                      <a:tailEnd type="none" w="med" len="med"/>
                    </a:lnR>
                    <a:lnT w="12700" cap="flat" cmpd="sng" algn="ctr">
                      <a:solidFill>
                        <a:srgbClr val="98D37F"/>
                      </a:solidFill>
                      <a:prstDash val="solid"/>
                      <a:round/>
                      <a:headEnd type="none" w="med" len="med"/>
                      <a:tailEnd type="none" w="med" len="med"/>
                    </a:lnT>
                    <a:lnB w="12700" cap="flat" cmpd="sng" algn="ctr">
                      <a:solidFill>
                        <a:srgbClr val="98D37F"/>
                      </a:solidFill>
                      <a:prstDash val="solid"/>
                      <a:round/>
                      <a:headEnd type="none" w="med" len="med"/>
                      <a:tailEnd type="none" w="med" len="med"/>
                    </a:lnB>
                    <a:solidFill>
                      <a:srgbClr val="FCFCFC"/>
                    </a:solidFill>
                  </a:tcPr>
                </a:tc>
                <a:tc>
                  <a:txBody>
                    <a:bodyPr/>
                    <a:lstStyle/>
                    <a:p>
                      <a:pPr algn="ctr" fontAlgn="base"/>
                      <a:r>
                        <a:rPr lang="en-US" sz="1600" dirty="0" smtClean="0">
                          <a:solidFill>
                            <a:srgbClr val="0A0A0A"/>
                          </a:solidFill>
                          <a:effectLst/>
                        </a:rPr>
                        <a:t>56</a:t>
                      </a:r>
                    </a:p>
                    <a:p>
                      <a:pPr algn="ctr" fontAlgn="base"/>
                      <a:endParaRPr lang="en-IN" sz="1600" dirty="0">
                        <a:solidFill>
                          <a:srgbClr val="0A0A0A"/>
                        </a:solidFill>
                        <a:effectLst/>
                      </a:endParaRPr>
                    </a:p>
                  </a:txBody>
                  <a:tcPr marL="20886" marR="20886" marT="10443" marB="10443" anchor="ctr">
                    <a:lnL w="12700" cap="flat" cmpd="sng" algn="ctr">
                      <a:solidFill>
                        <a:srgbClr val="58D47F"/>
                      </a:solidFill>
                      <a:prstDash val="solid"/>
                      <a:round/>
                      <a:headEnd type="none" w="med" len="med"/>
                      <a:tailEnd type="none" w="med" len="med"/>
                    </a:lnL>
                    <a:lnR w="12700" cap="flat" cmpd="sng" algn="ctr">
                      <a:solidFill>
                        <a:srgbClr val="D8D27F"/>
                      </a:solidFill>
                      <a:prstDash val="solid"/>
                      <a:round/>
                      <a:headEnd type="none" w="med" len="med"/>
                      <a:tailEnd type="none" w="med" len="med"/>
                    </a:lnR>
                    <a:lnT w="12700" cap="flat" cmpd="sng" algn="ctr">
                      <a:solidFill>
                        <a:srgbClr val="58D47F"/>
                      </a:solidFill>
                      <a:prstDash val="solid"/>
                      <a:round/>
                      <a:headEnd type="none" w="med" len="med"/>
                      <a:tailEnd type="none" w="med" len="med"/>
                    </a:lnT>
                    <a:lnB w="12700" cap="flat" cmpd="sng" algn="ctr">
                      <a:solidFill>
                        <a:srgbClr val="A8D27F"/>
                      </a:solidFill>
                      <a:prstDash val="solid"/>
                      <a:round/>
                      <a:headEnd type="none" w="med" len="med"/>
                      <a:tailEnd type="none" w="med" len="med"/>
                    </a:lnB>
                    <a:solidFill>
                      <a:srgbClr val="FCFCFC"/>
                    </a:solidFill>
                  </a:tcPr>
                </a:tc>
                <a:tc>
                  <a:txBody>
                    <a:bodyPr/>
                    <a:lstStyle/>
                    <a:p>
                      <a:pPr algn="l" rtl="0" fontAlgn="base"/>
                      <a:r>
                        <a:rPr lang="en-US" sz="1600" baseline="0" dirty="0" smtClean="0">
                          <a:solidFill>
                            <a:srgbClr val="0A0A0A"/>
                          </a:solidFill>
                          <a:effectLst/>
                        </a:rPr>
                        <a:t> object</a:t>
                      </a:r>
                      <a:endParaRPr lang="en-IN" sz="1600" dirty="0">
                        <a:solidFill>
                          <a:srgbClr val="0A0A0A"/>
                        </a:solidFill>
                        <a:effectLst/>
                      </a:endParaRPr>
                    </a:p>
                  </a:txBody>
                  <a:tcPr marL="20886" marR="20886" marT="10443" marB="10443" anchor="ctr">
                    <a:lnL w="12700" cap="flat" cmpd="sng" algn="ctr">
                      <a:solidFill>
                        <a:srgbClr val="D8D27F"/>
                      </a:solidFill>
                      <a:prstDash val="solid"/>
                      <a:round/>
                      <a:headEnd type="none" w="med" len="med"/>
                      <a:tailEnd type="none" w="med" len="med"/>
                    </a:lnL>
                    <a:lnR w="12700" cap="flat" cmpd="sng" algn="ctr">
                      <a:solidFill>
                        <a:srgbClr val="D8D27F"/>
                      </a:solidFill>
                      <a:prstDash val="solid"/>
                      <a:round/>
                      <a:headEnd type="none" w="med" len="med"/>
                      <a:tailEnd type="none" w="med" len="med"/>
                    </a:lnR>
                    <a:lnT w="12700" cap="flat" cmpd="sng" algn="ctr">
                      <a:solidFill>
                        <a:srgbClr val="D8D27F"/>
                      </a:solidFill>
                      <a:prstDash val="solid"/>
                      <a:round/>
                      <a:headEnd type="none" w="med" len="med"/>
                      <a:tailEnd type="none" w="med" len="med"/>
                    </a:lnT>
                    <a:lnB w="12700" cap="flat" cmpd="sng" algn="ctr">
                      <a:solidFill>
                        <a:srgbClr val="A8D57F"/>
                      </a:solidFill>
                      <a:prstDash val="solid"/>
                      <a:round/>
                      <a:headEnd type="none" w="med" len="med"/>
                      <a:tailEnd type="none" w="med" len="med"/>
                    </a:lnB>
                    <a:solidFill>
                      <a:srgbClr val="FCFCFC"/>
                    </a:solidFill>
                  </a:tcPr>
                </a:tc>
                <a:extLst>
                  <a:ext uri="{0D108BD9-81ED-4DB2-BD59-A6C34878D82A}">
                    <a16:rowId xmlns:a16="http://schemas.microsoft.com/office/drawing/2014/main" val="175878765"/>
                  </a:ext>
                </a:extLst>
              </a:tr>
              <a:tr h="247181">
                <a:tc>
                  <a:txBody>
                    <a:bodyPr/>
                    <a:lstStyle/>
                    <a:p>
                      <a:pPr algn="ctr" rtl="0" fontAlgn="base"/>
                      <a:r>
                        <a:rPr lang="en-IN" sz="1600" dirty="0" err="1">
                          <a:solidFill>
                            <a:srgbClr val="B54606"/>
                          </a:solidFill>
                          <a:effectLst/>
                          <a:latin typeface="IBM Plex Mono"/>
                        </a:rPr>
                        <a:t>fromdate</a:t>
                      </a:r>
                      <a:endParaRPr lang="en-IN" sz="1600" dirty="0">
                        <a:solidFill>
                          <a:srgbClr val="0A0A0A"/>
                        </a:solidFill>
                        <a:effectLst/>
                      </a:endParaRPr>
                    </a:p>
                  </a:txBody>
                  <a:tcPr marL="20886" marR="20886" marT="10443" marB="10443" anchor="ctr">
                    <a:lnL w="12700" cap="flat" cmpd="sng" algn="ctr">
                      <a:solidFill>
                        <a:srgbClr val="38D37F"/>
                      </a:solidFill>
                      <a:prstDash val="solid"/>
                      <a:round/>
                      <a:headEnd type="none" w="med" len="med"/>
                      <a:tailEnd type="none" w="med" len="med"/>
                    </a:lnL>
                    <a:lnR w="12700" cap="flat" cmpd="sng" algn="ctr">
                      <a:solidFill>
                        <a:srgbClr val="38D07F"/>
                      </a:solidFill>
                      <a:prstDash val="solid"/>
                      <a:round/>
                      <a:headEnd type="none" w="med" len="med"/>
                      <a:tailEnd type="none" w="med" len="med"/>
                    </a:lnR>
                    <a:lnT w="12700" cap="flat" cmpd="sng" algn="ctr">
                      <a:solidFill>
                        <a:srgbClr val="38D37F"/>
                      </a:solidFill>
                      <a:prstDash val="solid"/>
                      <a:round/>
                      <a:headEnd type="none" w="med" len="med"/>
                      <a:tailEnd type="none" w="med" len="med"/>
                    </a:lnT>
                    <a:lnB w="12700" cap="flat" cmpd="sng" algn="ctr">
                      <a:solidFill>
                        <a:srgbClr val="38D07F"/>
                      </a:solidFill>
                      <a:prstDash val="solid"/>
                      <a:round/>
                      <a:headEnd type="none" w="med" len="med"/>
                      <a:tailEnd type="none" w="med" len="med"/>
                    </a:lnB>
                    <a:solidFill>
                      <a:srgbClr val="FCFCFC"/>
                    </a:solidFill>
                  </a:tcPr>
                </a:tc>
                <a:tc>
                  <a:txBody>
                    <a:bodyPr/>
                    <a:lstStyle/>
                    <a:p>
                      <a:pPr algn="ctr" rtl="0" fontAlgn="base"/>
                      <a:r>
                        <a:rPr lang="en-US" sz="1600" dirty="0">
                          <a:solidFill>
                            <a:srgbClr val="0A0A0A"/>
                          </a:solidFill>
                          <a:effectLst/>
                        </a:rPr>
                        <a:t>Start date of record validity.</a:t>
                      </a:r>
                    </a:p>
                  </a:txBody>
                  <a:tcPr marL="20886" marR="20886" marT="10443" marB="10443" anchor="ctr">
                    <a:lnL w="12700" cap="flat" cmpd="sng" algn="ctr">
                      <a:solidFill>
                        <a:srgbClr val="38D07F"/>
                      </a:solidFill>
                      <a:prstDash val="solid"/>
                      <a:round/>
                      <a:headEnd type="none" w="med" len="med"/>
                      <a:tailEnd type="none" w="med" len="med"/>
                    </a:lnL>
                    <a:lnR w="12700" cap="flat" cmpd="sng" algn="ctr">
                      <a:solidFill>
                        <a:srgbClr val="98D37F"/>
                      </a:solidFill>
                      <a:prstDash val="solid"/>
                      <a:round/>
                      <a:headEnd type="none" w="med" len="med"/>
                      <a:tailEnd type="none" w="med" len="med"/>
                    </a:lnR>
                    <a:lnT w="12700" cap="flat" cmpd="sng" algn="ctr">
                      <a:solidFill>
                        <a:srgbClr val="38D07F"/>
                      </a:solidFill>
                      <a:prstDash val="solid"/>
                      <a:round/>
                      <a:headEnd type="none" w="med" len="med"/>
                      <a:tailEnd type="none" w="med" len="med"/>
                    </a:lnT>
                    <a:lnB w="12700" cap="flat" cmpd="sng" algn="ctr">
                      <a:solidFill>
                        <a:srgbClr val="18D8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98D37F"/>
                      </a:solidFill>
                      <a:prstDash val="solid"/>
                      <a:round/>
                      <a:headEnd type="none" w="med" len="med"/>
                      <a:tailEnd type="none" w="med" len="med"/>
                    </a:lnL>
                    <a:lnR w="12700" cap="flat" cmpd="sng" algn="ctr">
                      <a:solidFill>
                        <a:srgbClr val="A8D27F"/>
                      </a:solidFill>
                      <a:prstDash val="solid"/>
                      <a:round/>
                      <a:headEnd type="none" w="med" len="med"/>
                      <a:tailEnd type="none" w="med" len="med"/>
                    </a:lnR>
                    <a:lnT w="12700" cap="flat" cmpd="sng" algn="ctr">
                      <a:solidFill>
                        <a:srgbClr val="98D37F"/>
                      </a:solidFill>
                      <a:prstDash val="solid"/>
                      <a:round/>
                      <a:headEnd type="none" w="med" len="med"/>
                      <a:tailEnd type="none" w="med" len="med"/>
                    </a:lnT>
                    <a:lnB w="12700" cap="flat" cmpd="sng" algn="ctr">
                      <a:solidFill>
                        <a:srgbClr val="78D8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~31</a:t>
                      </a:r>
                    </a:p>
                  </a:txBody>
                  <a:tcPr marL="20886" marR="20886" marT="10443" marB="10443" anchor="ctr">
                    <a:lnL w="12700" cap="flat" cmpd="sng" algn="ctr">
                      <a:solidFill>
                        <a:srgbClr val="A8D27F"/>
                      </a:solidFill>
                      <a:prstDash val="solid"/>
                      <a:round/>
                      <a:headEnd type="none" w="med" len="med"/>
                      <a:tailEnd type="none" w="med" len="med"/>
                    </a:lnL>
                    <a:lnR w="12700" cap="flat" cmpd="sng" algn="ctr">
                      <a:solidFill>
                        <a:srgbClr val="A8D57F"/>
                      </a:solidFill>
                      <a:prstDash val="solid"/>
                      <a:round/>
                      <a:headEnd type="none" w="med" len="med"/>
                      <a:tailEnd type="none" w="med" len="med"/>
                    </a:lnR>
                    <a:lnT w="12700" cap="flat" cmpd="sng" algn="ctr">
                      <a:solidFill>
                        <a:srgbClr val="A8D27F"/>
                      </a:solidFill>
                      <a:prstDash val="solid"/>
                      <a:round/>
                      <a:headEnd type="none" w="med" len="med"/>
                      <a:tailEnd type="none" w="med" len="med"/>
                    </a:lnT>
                    <a:lnB w="12700" cap="flat" cmpd="sng" algn="ctr">
                      <a:solidFill>
                        <a:srgbClr val="D8D87F"/>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object</a:t>
                      </a:r>
                      <a:endParaRPr lang="en-IN" sz="1600" dirty="0" smtClean="0">
                        <a:solidFill>
                          <a:srgbClr val="0A0A0A"/>
                        </a:solidFill>
                        <a:effectLst/>
                      </a:endParaRPr>
                    </a:p>
                    <a:p>
                      <a:pPr algn="l" fontAlgn="base"/>
                      <a:endParaRPr lang="en-IN" sz="1600" dirty="0">
                        <a:solidFill>
                          <a:srgbClr val="0A0A0A"/>
                        </a:solidFill>
                        <a:effectLst/>
                      </a:endParaRPr>
                    </a:p>
                  </a:txBody>
                  <a:tcPr marL="20886" marR="20886" marT="10443" marB="10443" anchor="ctr">
                    <a:lnL w="12700" cap="flat" cmpd="sng" algn="ctr">
                      <a:solidFill>
                        <a:srgbClr val="A8D57F"/>
                      </a:solidFill>
                      <a:prstDash val="solid"/>
                      <a:round/>
                      <a:headEnd type="none" w="med" len="med"/>
                      <a:tailEnd type="none" w="med" len="med"/>
                    </a:lnL>
                    <a:lnR w="12700" cap="flat" cmpd="sng" algn="ctr">
                      <a:solidFill>
                        <a:srgbClr val="A8D57F"/>
                      </a:solidFill>
                      <a:prstDash val="solid"/>
                      <a:round/>
                      <a:headEnd type="none" w="med" len="med"/>
                      <a:tailEnd type="none" w="med" len="med"/>
                    </a:lnR>
                    <a:lnT w="12700" cap="flat" cmpd="sng" algn="ctr">
                      <a:solidFill>
                        <a:srgbClr val="A8D57F"/>
                      </a:solidFill>
                      <a:prstDash val="solid"/>
                      <a:round/>
                      <a:headEnd type="none" w="med" len="med"/>
                      <a:tailEnd type="none" w="med" len="med"/>
                    </a:lnT>
                    <a:lnB w="12700" cap="flat" cmpd="sng" algn="ctr">
                      <a:solidFill>
                        <a:srgbClr val="F8D67F"/>
                      </a:solidFill>
                      <a:prstDash val="solid"/>
                      <a:round/>
                      <a:headEnd type="none" w="med" len="med"/>
                      <a:tailEnd type="none" w="med" len="med"/>
                    </a:lnB>
                    <a:solidFill>
                      <a:srgbClr val="FCFCFC"/>
                    </a:solidFill>
                  </a:tcPr>
                </a:tc>
                <a:extLst>
                  <a:ext uri="{0D108BD9-81ED-4DB2-BD59-A6C34878D82A}">
                    <a16:rowId xmlns:a16="http://schemas.microsoft.com/office/drawing/2014/main" val="202970254"/>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4221666596"/>
              </p:ext>
            </p:extLst>
          </p:nvPr>
        </p:nvGraphicFramePr>
        <p:xfrm>
          <a:off x="266776" y="234356"/>
          <a:ext cx="11460640" cy="617165"/>
        </p:xfrm>
        <a:graphic>
          <a:graphicData uri="http://schemas.openxmlformats.org/drawingml/2006/table">
            <a:tbl>
              <a:tblPr/>
              <a:tblGrid>
                <a:gridCol w="2350769">
                  <a:extLst>
                    <a:ext uri="{9D8B030D-6E8A-4147-A177-3AD203B41FA5}">
                      <a16:colId xmlns:a16="http://schemas.microsoft.com/office/drawing/2014/main" val="2895036341"/>
                    </a:ext>
                  </a:extLst>
                </a:gridCol>
                <a:gridCol w="2233487">
                  <a:extLst>
                    <a:ext uri="{9D8B030D-6E8A-4147-A177-3AD203B41FA5}">
                      <a16:colId xmlns:a16="http://schemas.microsoft.com/office/drawing/2014/main" val="378372845"/>
                    </a:ext>
                  </a:extLst>
                </a:gridCol>
                <a:gridCol w="2292128">
                  <a:extLst>
                    <a:ext uri="{9D8B030D-6E8A-4147-A177-3AD203B41FA5}">
                      <a16:colId xmlns:a16="http://schemas.microsoft.com/office/drawing/2014/main" val="3872167838"/>
                    </a:ext>
                  </a:extLst>
                </a:gridCol>
                <a:gridCol w="1934242">
                  <a:extLst>
                    <a:ext uri="{9D8B030D-6E8A-4147-A177-3AD203B41FA5}">
                      <a16:colId xmlns:a16="http://schemas.microsoft.com/office/drawing/2014/main" val="1444158139"/>
                    </a:ext>
                  </a:extLst>
                </a:gridCol>
                <a:gridCol w="2650014">
                  <a:extLst>
                    <a:ext uri="{9D8B030D-6E8A-4147-A177-3AD203B41FA5}">
                      <a16:colId xmlns:a16="http://schemas.microsoft.com/office/drawing/2014/main" val="4229153214"/>
                    </a:ext>
                  </a:extLst>
                </a:gridCol>
              </a:tblGrid>
              <a:tr h="617165">
                <a:tc>
                  <a:txBody>
                    <a:bodyPr/>
                    <a:lstStyle/>
                    <a:p>
                      <a:pPr algn="l" rtl="0"/>
                      <a:r>
                        <a:rPr lang="en-IN" sz="1800" b="1" dirty="0">
                          <a:solidFill>
                            <a:srgbClr val="0A0A0A"/>
                          </a:solidFill>
                          <a:effectLst/>
                        </a:rPr>
                        <a:t>Column Name</a:t>
                      </a:r>
                    </a:p>
                  </a:txBody>
                  <a:tcPr marL="20886" marR="20886" marT="10443" marB="10443" anchor="ctr">
                    <a:lnL w="12700" cap="flat" cmpd="sng" algn="ctr">
                      <a:solidFill>
                        <a:srgbClr val="A8A480"/>
                      </a:solidFill>
                      <a:prstDash val="solid"/>
                      <a:round/>
                      <a:headEnd type="none" w="med" len="med"/>
                      <a:tailEnd type="none" w="med" len="med"/>
                    </a:lnL>
                    <a:lnR w="12700" cap="flat" cmpd="sng" algn="ctr">
                      <a:solidFill>
                        <a:srgbClr val="B8A380"/>
                      </a:solidFill>
                      <a:prstDash val="solid"/>
                      <a:round/>
                      <a:headEnd type="none" w="med" len="med"/>
                      <a:tailEnd type="none" w="med" len="med"/>
                    </a:lnR>
                    <a:lnT w="12700" cap="flat" cmpd="sng" algn="ctr">
                      <a:solidFill>
                        <a:srgbClr val="A8A480"/>
                      </a:solidFill>
                      <a:prstDash val="solid"/>
                      <a:round/>
                      <a:headEnd type="none" w="med" len="med"/>
                      <a:tailEnd type="none" w="med" len="med"/>
                    </a:lnT>
                    <a:lnB w="12700" cap="flat" cmpd="sng" algn="ctr">
                      <a:solidFill>
                        <a:srgbClr val="A8AD80"/>
                      </a:solidFill>
                      <a:prstDash val="solid"/>
                      <a:round/>
                      <a:headEnd type="none" w="med" len="med"/>
                      <a:tailEnd type="none" w="med" len="med"/>
                    </a:lnB>
                    <a:solidFill>
                      <a:srgbClr val="FCFCFC"/>
                    </a:solidFill>
                  </a:tcPr>
                </a:tc>
                <a:tc>
                  <a:txBody>
                    <a:bodyPr/>
                    <a:lstStyle/>
                    <a:p>
                      <a:pPr algn="ctr" rtl="0"/>
                      <a:r>
                        <a:rPr lang="en-IN" sz="1800" b="1" dirty="0" smtClean="0">
                          <a:solidFill>
                            <a:srgbClr val="0A0A0A"/>
                          </a:solidFill>
                          <a:effectLst/>
                        </a:rPr>
                        <a:t>Description</a:t>
                      </a:r>
                      <a:endParaRPr lang="en-IN" sz="1800" b="1" dirty="0">
                        <a:solidFill>
                          <a:srgbClr val="0A0A0A"/>
                        </a:solidFill>
                        <a:effectLst/>
                      </a:endParaRPr>
                    </a:p>
                  </a:txBody>
                  <a:tcPr marL="20886" marR="20886" marT="10443" marB="10443" anchor="ctr">
                    <a:lnL w="12700" cap="flat" cmpd="sng" algn="ctr">
                      <a:solidFill>
                        <a:srgbClr val="B8A380"/>
                      </a:solidFill>
                      <a:prstDash val="solid"/>
                      <a:round/>
                      <a:headEnd type="none" w="med" len="med"/>
                      <a:tailEnd type="none" w="med" len="med"/>
                    </a:lnL>
                    <a:lnR w="12700" cap="flat" cmpd="sng" algn="ctr">
                      <a:solidFill>
                        <a:srgbClr val="38A580"/>
                      </a:solidFill>
                      <a:prstDash val="solid"/>
                      <a:round/>
                      <a:headEnd type="none" w="med" len="med"/>
                      <a:tailEnd type="none" w="med" len="med"/>
                    </a:lnR>
                    <a:lnT w="12700" cap="flat" cmpd="sng" algn="ctr">
                      <a:solidFill>
                        <a:srgbClr val="B8A380"/>
                      </a:solidFill>
                      <a:prstDash val="solid"/>
                      <a:round/>
                      <a:headEnd type="none" w="med" len="med"/>
                      <a:tailEnd type="none" w="med" len="med"/>
                    </a:lnT>
                    <a:lnB w="12700" cap="flat" cmpd="sng" algn="ctr">
                      <a:solidFill>
                        <a:srgbClr val="E8AC80"/>
                      </a:solidFill>
                      <a:prstDash val="solid"/>
                      <a:round/>
                      <a:headEnd type="none" w="med" len="med"/>
                      <a:tailEnd type="none" w="med" len="med"/>
                    </a:lnB>
                    <a:solidFill>
                      <a:srgbClr val="FCFCFC"/>
                    </a:solidFill>
                  </a:tcPr>
                </a:tc>
                <a:tc>
                  <a:txBody>
                    <a:bodyPr/>
                    <a:lstStyle/>
                    <a:p>
                      <a:pPr algn="l" rtl="0"/>
                      <a:r>
                        <a:rPr lang="en-IN" sz="1800" b="1" dirty="0">
                          <a:solidFill>
                            <a:srgbClr val="0A0A0A"/>
                          </a:solidFill>
                          <a:effectLst/>
                        </a:rPr>
                        <a:t>Missing Values</a:t>
                      </a:r>
                    </a:p>
                  </a:txBody>
                  <a:tcPr marL="20886" marR="20886" marT="10443" marB="10443" anchor="ctr">
                    <a:lnL w="12700" cap="flat" cmpd="sng" algn="ctr">
                      <a:solidFill>
                        <a:srgbClr val="38A580"/>
                      </a:solidFill>
                      <a:prstDash val="solid"/>
                      <a:round/>
                      <a:headEnd type="none" w="med" len="med"/>
                      <a:tailEnd type="none" w="med" len="med"/>
                    </a:lnL>
                    <a:lnR w="12700" cap="flat" cmpd="sng" algn="ctr">
                      <a:solidFill>
                        <a:srgbClr val="B8A680"/>
                      </a:solidFill>
                      <a:prstDash val="solid"/>
                      <a:round/>
                      <a:headEnd type="none" w="med" len="med"/>
                      <a:tailEnd type="none" w="med" len="med"/>
                    </a:lnR>
                    <a:lnT w="12700" cap="flat" cmpd="sng" algn="ctr">
                      <a:solidFill>
                        <a:srgbClr val="38A580"/>
                      </a:solidFill>
                      <a:prstDash val="solid"/>
                      <a:round/>
                      <a:headEnd type="none" w="med" len="med"/>
                      <a:tailEnd type="none" w="med" len="med"/>
                    </a:lnT>
                    <a:lnB w="12700" cap="flat" cmpd="sng" algn="ctr">
                      <a:solidFill>
                        <a:srgbClr val="48AA80"/>
                      </a:solidFill>
                      <a:prstDash val="solid"/>
                      <a:round/>
                      <a:headEnd type="none" w="med" len="med"/>
                      <a:tailEnd type="none" w="med" len="med"/>
                    </a:lnB>
                    <a:solidFill>
                      <a:srgbClr val="FCFCFC"/>
                    </a:solidFill>
                  </a:tcPr>
                </a:tc>
                <a:tc>
                  <a:txBody>
                    <a:bodyPr/>
                    <a:lstStyle/>
                    <a:p>
                      <a:pPr algn="l" rtl="0"/>
                      <a:r>
                        <a:rPr lang="en-IN" sz="1800" b="1" dirty="0" err="1">
                          <a:solidFill>
                            <a:srgbClr val="0A0A0A"/>
                          </a:solidFill>
                          <a:effectLst/>
                        </a:rPr>
                        <a:t>nunique</a:t>
                      </a:r>
                      <a:endParaRPr lang="en-IN" sz="1800" b="1" dirty="0">
                        <a:solidFill>
                          <a:srgbClr val="0A0A0A"/>
                        </a:solidFill>
                        <a:effectLst/>
                      </a:endParaRPr>
                    </a:p>
                  </a:txBody>
                  <a:tcPr marL="20886" marR="20886" marT="10443" marB="10443" anchor="ctr">
                    <a:lnL w="12700" cap="flat" cmpd="sng" algn="ctr">
                      <a:solidFill>
                        <a:srgbClr val="B8A680"/>
                      </a:solidFill>
                      <a:prstDash val="solid"/>
                      <a:round/>
                      <a:headEnd type="none" w="med" len="med"/>
                      <a:tailEnd type="none" w="med" len="med"/>
                    </a:lnL>
                    <a:lnR w="12700" cap="flat" cmpd="sng" algn="ctr">
                      <a:solidFill>
                        <a:srgbClr val="D8A480"/>
                      </a:solidFill>
                      <a:prstDash val="solid"/>
                      <a:round/>
                      <a:headEnd type="none" w="med" len="med"/>
                      <a:tailEnd type="none" w="med" len="med"/>
                    </a:lnR>
                    <a:lnT w="12700" cap="flat" cmpd="sng" algn="ctr">
                      <a:solidFill>
                        <a:srgbClr val="B8A680"/>
                      </a:solidFill>
                      <a:prstDash val="solid"/>
                      <a:round/>
                      <a:headEnd type="none" w="med" len="med"/>
                      <a:tailEnd type="none" w="med" len="med"/>
                    </a:lnT>
                    <a:lnB w="12700" cap="flat" cmpd="sng" algn="ctr">
                      <a:solidFill>
                        <a:srgbClr val="E8A980"/>
                      </a:solidFill>
                      <a:prstDash val="solid"/>
                      <a:round/>
                      <a:headEnd type="none" w="med" len="med"/>
                      <a:tailEnd type="none" w="med" len="med"/>
                    </a:lnB>
                    <a:solidFill>
                      <a:srgbClr val="FCFCFC"/>
                    </a:solidFill>
                  </a:tcPr>
                </a:tc>
                <a:tc>
                  <a:txBody>
                    <a:bodyPr/>
                    <a:lstStyle/>
                    <a:p>
                      <a:pPr algn="l" rtl="0"/>
                      <a:r>
                        <a:rPr lang="en-US" sz="1800" b="1" baseline="0" dirty="0" smtClean="0">
                          <a:solidFill>
                            <a:srgbClr val="0A0A0A"/>
                          </a:solidFill>
                          <a:effectLst/>
                        </a:rPr>
                        <a:t>  Data Types</a:t>
                      </a:r>
                      <a:endParaRPr lang="en-US" sz="1800" b="1" dirty="0">
                        <a:solidFill>
                          <a:srgbClr val="0A0A0A"/>
                        </a:solidFill>
                        <a:effectLst/>
                      </a:endParaRPr>
                    </a:p>
                  </a:txBody>
                  <a:tcPr marL="20886" marR="20886" marT="10443" marB="10443" anchor="ctr">
                    <a:lnL w="12700" cap="flat" cmpd="sng" algn="ctr">
                      <a:solidFill>
                        <a:srgbClr val="D8A480"/>
                      </a:solidFill>
                      <a:prstDash val="solid"/>
                      <a:round/>
                      <a:headEnd type="none" w="med" len="med"/>
                      <a:tailEnd type="none" w="med" len="med"/>
                    </a:lnL>
                    <a:lnR w="12700" cap="flat" cmpd="sng" algn="ctr">
                      <a:solidFill>
                        <a:srgbClr val="D8A480"/>
                      </a:solidFill>
                      <a:prstDash val="solid"/>
                      <a:round/>
                      <a:headEnd type="none" w="med" len="med"/>
                      <a:tailEnd type="none" w="med" len="med"/>
                    </a:lnR>
                    <a:lnT w="12700" cap="flat" cmpd="sng" algn="ctr">
                      <a:solidFill>
                        <a:srgbClr val="D8A480"/>
                      </a:solidFill>
                      <a:prstDash val="solid"/>
                      <a:round/>
                      <a:headEnd type="none" w="med" len="med"/>
                      <a:tailEnd type="none" w="med" len="med"/>
                    </a:lnT>
                    <a:lnB w="12700" cap="flat" cmpd="sng" algn="ctr">
                      <a:solidFill>
                        <a:srgbClr val="18AD80"/>
                      </a:solidFill>
                      <a:prstDash val="solid"/>
                      <a:round/>
                      <a:headEnd type="none" w="med" len="med"/>
                      <a:tailEnd type="none" w="med" len="med"/>
                    </a:lnB>
                    <a:solidFill>
                      <a:srgbClr val="FCFCFC"/>
                    </a:solidFill>
                  </a:tcPr>
                </a:tc>
                <a:extLst>
                  <a:ext uri="{0D108BD9-81ED-4DB2-BD59-A6C34878D82A}">
                    <a16:rowId xmlns:a16="http://schemas.microsoft.com/office/drawing/2014/main" val="1973227602"/>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4211014974"/>
              </p:ext>
            </p:extLst>
          </p:nvPr>
        </p:nvGraphicFramePr>
        <p:xfrm>
          <a:off x="266778" y="5693796"/>
          <a:ext cx="11475721" cy="508566"/>
        </p:xfrm>
        <a:graphic>
          <a:graphicData uri="http://schemas.openxmlformats.org/drawingml/2006/table">
            <a:tbl>
              <a:tblPr/>
              <a:tblGrid>
                <a:gridCol w="2292128">
                  <a:extLst>
                    <a:ext uri="{9D8B030D-6E8A-4147-A177-3AD203B41FA5}">
                      <a16:colId xmlns:a16="http://schemas.microsoft.com/office/drawing/2014/main" val="1929607325"/>
                    </a:ext>
                  </a:extLst>
                </a:gridCol>
                <a:gridCol w="2292128">
                  <a:extLst>
                    <a:ext uri="{9D8B030D-6E8A-4147-A177-3AD203B41FA5}">
                      <a16:colId xmlns:a16="http://schemas.microsoft.com/office/drawing/2014/main" val="2143828137"/>
                    </a:ext>
                  </a:extLst>
                </a:gridCol>
                <a:gridCol w="2319465">
                  <a:extLst>
                    <a:ext uri="{9D8B030D-6E8A-4147-A177-3AD203B41FA5}">
                      <a16:colId xmlns:a16="http://schemas.microsoft.com/office/drawing/2014/main" val="2286885396"/>
                    </a:ext>
                  </a:extLst>
                </a:gridCol>
                <a:gridCol w="1754560">
                  <a:extLst>
                    <a:ext uri="{9D8B030D-6E8A-4147-A177-3AD203B41FA5}">
                      <a16:colId xmlns:a16="http://schemas.microsoft.com/office/drawing/2014/main" val="802916719"/>
                    </a:ext>
                  </a:extLst>
                </a:gridCol>
                <a:gridCol w="2817440">
                  <a:extLst>
                    <a:ext uri="{9D8B030D-6E8A-4147-A177-3AD203B41FA5}">
                      <a16:colId xmlns:a16="http://schemas.microsoft.com/office/drawing/2014/main" val="412274664"/>
                    </a:ext>
                  </a:extLst>
                </a:gridCol>
              </a:tblGrid>
              <a:tr h="425647">
                <a:tc>
                  <a:txBody>
                    <a:bodyPr/>
                    <a:lstStyle/>
                    <a:p>
                      <a:pPr algn="l" rtl="0" fontAlgn="base"/>
                      <a:r>
                        <a:rPr lang="en-IN" sz="1600" dirty="0" smtClean="0">
                          <a:solidFill>
                            <a:srgbClr val="B54606"/>
                          </a:solidFill>
                          <a:effectLst/>
                          <a:latin typeface="IBM Plex Mono"/>
                        </a:rPr>
                        <a:t>             </a:t>
                      </a:r>
                      <a:r>
                        <a:rPr lang="en-IN" sz="1600" dirty="0" err="1" smtClean="0">
                          <a:solidFill>
                            <a:srgbClr val="B54606"/>
                          </a:solidFill>
                          <a:effectLst/>
                          <a:latin typeface="IBM Plex Mono"/>
                        </a:rPr>
                        <a:t>Todate</a:t>
                      </a:r>
                      <a:endParaRPr lang="en-IN" sz="1600" dirty="0">
                        <a:solidFill>
                          <a:srgbClr val="0A0A0A"/>
                        </a:solidFill>
                        <a:effectLst/>
                      </a:endParaRPr>
                    </a:p>
                  </a:txBody>
                  <a:tcPr marL="20886" marR="20886" marT="10443" marB="10443" anchor="ctr">
                    <a:lnL w="12700" cap="flat" cmpd="sng" algn="ctr">
                      <a:solidFill>
                        <a:srgbClr val="38D07F"/>
                      </a:solidFill>
                      <a:prstDash val="solid"/>
                      <a:round/>
                      <a:headEnd type="none" w="med" len="med"/>
                      <a:tailEnd type="none" w="med" len="med"/>
                    </a:lnL>
                    <a:lnR w="12700" cap="flat" cmpd="sng" algn="ctr">
                      <a:solidFill>
                        <a:srgbClr val="18D87F"/>
                      </a:solidFill>
                      <a:prstDash val="solid"/>
                      <a:round/>
                      <a:headEnd type="none" w="med" len="med"/>
                      <a:tailEnd type="none" w="med" len="med"/>
                    </a:lnR>
                    <a:lnT w="12700" cap="flat" cmpd="sng" algn="ctr">
                      <a:solidFill>
                        <a:srgbClr val="E8BE80"/>
                      </a:solidFill>
                      <a:prstDash val="solid"/>
                      <a:round/>
                      <a:headEnd type="none" w="med" len="med"/>
                      <a:tailEnd type="none" w="med" len="med"/>
                    </a:lnT>
                    <a:lnB w="12700" cap="flat" cmpd="sng" algn="ctr">
                      <a:solidFill>
                        <a:srgbClr val="38D07F"/>
                      </a:solidFill>
                      <a:prstDash val="solid"/>
                      <a:round/>
                      <a:headEnd type="none" w="med" len="med"/>
                      <a:tailEnd type="none" w="med" len="med"/>
                    </a:lnB>
                    <a:solidFill>
                      <a:srgbClr val="FCFCFC"/>
                    </a:solidFill>
                  </a:tcPr>
                </a:tc>
                <a:tc>
                  <a:txBody>
                    <a:bodyPr/>
                    <a:lstStyle/>
                    <a:p>
                      <a:pPr algn="l" rtl="0" fontAlgn="base"/>
                      <a:r>
                        <a:rPr lang="en-US" sz="1600" dirty="0">
                          <a:solidFill>
                            <a:srgbClr val="0A0A0A"/>
                          </a:solidFill>
                          <a:effectLst/>
                        </a:rPr>
                        <a:t>End date of record validity.</a:t>
                      </a:r>
                    </a:p>
                  </a:txBody>
                  <a:tcPr marL="20886" marR="20886" marT="10443" marB="10443" anchor="ctr">
                    <a:lnL w="12700" cap="flat" cmpd="sng" algn="ctr">
                      <a:solidFill>
                        <a:srgbClr val="18D87F"/>
                      </a:solidFill>
                      <a:prstDash val="solid"/>
                      <a:round/>
                      <a:headEnd type="none" w="med" len="med"/>
                      <a:tailEnd type="none" w="med" len="med"/>
                    </a:lnL>
                    <a:lnR w="12700" cap="flat" cmpd="sng" algn="ctr">
                      <a:solidFill>
                        <a:srgbClr val="78D87F"/>
                      </a:solidFill>
                      <a:prstDash val="solid"/>
                      <a:round/>
                      <a:headEnd type="none" w="med" len="med"/>
                      <a:tailEnd type="none" w="med" len="med"/>
                    </a:lnR>
                    <a:lnT w="12700" cap="flat" cmpd="sng" algn="ctr">
                      <a:solidFill>
                        <a:srgbClr val="18C580"/>
                      </a:solidFill>
                      <a:prstDash val="solid"/>
                      <a:round/>
                      <a:headEnd type="none" w="med" len="med"/>
                      <a:tailEnd type="none" w="med" len="med"/>
                    </a:lnT>
                    <a:lnB w="12700" cap="flat" cmpd="sng" algn="ctr">
                      <a:solidFill>
                        <a:srgbClr val="18D8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0 (0%)</a:t>
                      </a:r>
                    </a:p>
                  </a:txBody>
                  <a:tcPr marL="20886" marR="20886" marT="10443" marB="10443" anchor="ctr">
                    <a:lnL w="12700" cap="flat" cmpd="sng" algn="ctr">
                      <a:solidFill>
                        <a:srgbClr val="78D87F"/>
                      </a:solidFill>
                      <a:prstDash val="solid"/>
                      <a:round/>
                      <a:headEnd type="none" w="med" len="med"/>
                      <a:tailEnd type="none" w="med" len="med"/>
                    </a:lnL>
                    <a:lnR w="12700" cap="flat" cmpd="sng" algn="ctr">
                      <a:solidFill>
                        <a:srgbClr val="D8D87F"/>
                      </a:solidFill>
                      <a:prstDash val="solid"/>
                      <a:round/>
                      <a:headEnd type="none" w="med" len="med"/>
                      <a:tailEnd type="none" w="med" len="med"/>
                    </a:lnR>
                    <a:lnT w="12700" cap="flat" cmpd="sng" algn="ctr">
                      <a:solidFill>
                        <a:srgbClr val="68C080"/>
                      </a:solidFill>
                      <a:prstDash val="solid"/>
                      <a:round/>
                      <a:headEnd type="none" w="med" len="med"/>
                      <a:tailEnd type="none" w="med" len="med"/>
                    </a:lnT>
                    <a:lnB w="12700" cap="flat" cmpd="sng" algn="ctr">
                      <a:solidFill>
                        <a:srgbClr val="78D87F"/>
                      </a:solidFill>
                      <a:prstDash val="solid"/>
                      <a:round/>
                      <a:headEnd type="none" w="med" len="med"/>
                      <a:tailEnd type="none" w="med" len="med"/>
                    </a:lnB>
                    <a:solidFill>
                      <a:srgbClr val="FCFCFC"/>
                    </a:solidFill>
                  </a:tcPr>
                </a:tc>
                <a:tc>
                  <a:txBody>
                    <a:bodyPr/>
                    <a:lstStyle/>
                    <a:p>
                      <a:pPr algn="ctr" fontAlgn="base"/>
                      <a:r>
                        <a:rPr lang="en-IN" sz="1600" dirty="0">
                          <a:solidFill>
                            <a:srgbClr val="0A0A0A"/>
                          </a:solidFill>
                          <a:effectLst/>
                        </a:rPr>
                        <a:t>~31</a:t>
                      </a:r>
                    </a:p>
                  </a:txBody>
                  <a:tcPr marL="20886" marR="20886" marT="10443" marB="10443" anchor="ctr">
                    <a:lnL w="12700" cap="flat" cmpd="sng" algn="ctr">
                      <a:solidFill>
                        <a:srgbClr val="D8D87F"/>
                      </a:solidFill>
                      <a:prstDash val="solid"/>
                      <a:round/>
                      <a:headEnd type="none" w="med" len="med"/>
                      <a:tailEnd type="none" w="med" len="med"/>
                    </a:lnL>
                    <a:lnR w="12700" cap="flat" cmpd="sng" algn="ctr">
                      <a:solidFill>
                        <a:srgbClr val="F8D67F"/>
                      </a:solidFill>
                      <a:prstDash val="solid"/>
                      <a:round/>
                      <a:headEnd type="none" w="med" len="med"/>
                      <a:tailEnd type="none" w="med" len="med"/>
                    </a:lnR>
                    <a:lnT w="12700" cap="flat" cmpd="sng" algn="ctr">
                      <a:solidFill>
                        <a:srgbClr val="88C480"/>
                      </a:solidFill>
                      <a:prstDash val="solid"/>
                      <a:round/>
                      <a:headEnd type="none" w="med" len="med"/>
                      <a:tailEnd type="none" w="med" len="med"/>
                    </a:lnT>
                    <a:lnB w="12700" cap="flat" cmpd="sng" algn="ctr">
                      <a:solidFill>
                        <a:srgbClr val="D8D87F"/>
                      </a:solidFill>
                      <a:prstDash val="solid"/>
                      <a:round/>
                      <a:headEnd type="none" w="med" len="med"/>
                      <a:tailEnd type="none" w="med" len="med"/>
                    </a:lnB>
                    <a:solidFill>
                      <a:srgbClr val="FCFCFC"/>
                    </a:solidFill>
                  </a:tcPr>
                </a:tc>
                <a:tc>
                  <a:txBody>
                    <a:bodyPr/>
                    <a:lstStyle/>
                    <a:p>
                      <a:pPr algn="l" fontAlgn="base"/>
                      <a:r>
                        <a:rPr lang="en-US" sz="1600" baseline="0" dirty="0" smtClean="0">
                          <a:solidFill>
                            <a:srgbClr val="0A0A0A"/>
                          </a:solidFill>
                          <a:effectLst/>
                        </a:rPr>
                        <a:t>  object</a:t>
                      </a:r>
                      <a:endParaRPr lang="en-IN" sz="1600" dirty="0">
                        <a:solidFill>
                          <a:srgbClr val="0A0A0A"/>
                        </a:solidFill>
                        <a:effectLst/>
                      </a:endParaRPr>
                    </a:p>
                  </a:txBody>
                  <a:tcPr marL="20886" marR="20886" marT="10443" marB="10443" anchor="ctr">
                    <a:lnL w="12700" cap="flat" cmpd="sng" algn="ctr">
                      <a:solidFill>
                        <a:srgbClr val="F8D67F"/>
                      </a:solidFill>
                      <a:prstDash val="solid"/>
                      <a:round/>
                      <a:headEnd type="none" w="med" len="med"/>
                      <a:tailEnd type="none" w="med" len="med"/>
                    </a:lnL>
                    <a:lnR w="12700" cap="flat" cmpd="sng" algn="ctr">
                      <a:solidFill>
                        <a:srgbClr val="F8D67F"/>
                      </a:solidFill>
                      <a:prstDash val="solid"/>
                      <a:round/>
                      <a:headEnd type="none" w="med" len="med"/>
                      <a:tailEnd type="none" w="med" len="med"/>
                    </a:lnR>
                    <a:lnT w="12700" cap="flat" cmpd="sng" algn="ctr">
                      <a:solidFill>
                        <a:srgbClr val="08C380"/>
                      </a:solidFill>
                      <a:prstDash val="solid"/>
                      <a:round/>
                      <a:headEnd type="none" w="med" len="med"/>
                      <a:tailEnd type="none" w="med" len="med"/>
                    </a:lnT>
                    <a:lnB w="12700" cap="flat" cmpd="sng" algn="ctr">
                      <a:solidFill>
                        <a:srgbClr val="F8D67F"/>
                      </a:solidFill>
                      <a:prstDash val="solid"/>
                      <a:round/>
                      <a:headEnd type="none" w="med" len="med"/>
                      <a:tailEnd type="none" w="med" len="med"/>
                    </a:lnB>
                    <a:solidFill>
                      <a:srgbClr val="FCFCFC"/>
                    </a:solidFill>
                  </a:tcPr>
                </a:tc>
                <a:extLst>
                  <a:ext uri="{0D108BD9-81ED-4DB2-BD59-A6C34878D82A}">
                    <a16:rowId xmlns:a16="http://schemas.microsoft.com/office/drawing/2014/main" val="2845953545"/>
                  </a:ext>
                </a:extLst>
              </a:tr>
            </a:tbl>
          </a:graphicData>
        </a:graphic>
      </p:graphicFrame>
    </p:spTree>
    <p:extLst>
      <p:ext uri="{BB962C8B-B14F-4D97-AF65-F5344CB8AC3E}">
        <p14:creationId xmlns:p14="http://schemas.microsoft.com/office/powerpoint/2010/main" val="319031562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54939" y="235350"/>
            <a:ext cx="5192824" cy="369332"/>
          </a:xfrm>
          <a:prstGeom prst="rect">
            <a:avLst/>
          </a:prstGeom>
        </p:spPr>
        <p:txBody>
          <a:bodyPr wrap="square">
            <a:spAutoFit/>
          </a:bodyPr>
          <a:lstStyle/>
          <a:p>
            <a:r>
              <a:rPr lang="en-US" sz="1800" b="1" i="1" u="sng" dirty="0">
                <a:solidFill>
                  <a:srgbClr val="FF0000"/>
                </a:solidFill>
                <a:latin typeface="Arial" panose="020B0604020202020204" pitchFamily="34" charset="0"/>
              </a:rPr>
              <a:t>What is the distribution of key fields </a:t>
            </a:r>
            <a:r>
              <a:rPr lang="en-US" sz="1800" b="1" i="1" u="sng" dirty="0" smtClean="0">
                <a:solidFill>
                  <a:srgbClr val="FF0000"/>
                </a:solidFill>
                <a:latin typeface="Arial" panose="020B0604020202020204" pitchFamily="34" charset="0"/>
              </a:rPr>
              <a:t>like:</a:t>
            </a:r>
            <a:endParaRPr lang="en-IN" b="1" i="1" u="sng" dirty="0">
              <a:solidFill>
                <a:srgbClr val="FF0000"/>
              </a:solidFill>
            </a:endParaRPr>
          </a:p>
        </p:txBody>
      </p:sp>
      <p:sp>
        <p:nvSpPr>
          <p:cNvPr id="3" name="Rectangle 1"/>
          <p:cNvSpPr>
            <a:spLocks noChangeArrowheads="1"/>
          </p:cNvSpPr>
          <p:nvPr/>
        </p:nvSpPr>
        <p:spPr bwMode="auto">
          <a:xfrm>
            <a:off x="626976" y="1241078"/>
            <a:ext cx="12010082" cy="18928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Single serial numbers (appear only once or not exactly twice):</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6,761</a:t>
            </a: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Duplicated serial numbers (appear exactly twice):</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lang="en-US" altLang="en-US" sz="2000" dirty="0" smtClean="0">
                <a:solidFill>
                  <a:schemeClr val="tx1"/>
                </a:solidFill>
                <a:latin typeface="Times New Roman" panose="02020603050405020304" pitchFamily="18" charset="0"/>
                <a:cs typeface="Times New Roman" panose="02020603050405020304" pitchFamily="18" charset="0"/>
              </a:rPr>
              <a:t>168,188 </a:t>
            </a:r>
            <a:r>
              <a:rPr lang="en-US" altLang="en-US" sz="1200" dirty="0" smtClean="0">
                <a:solidFill>
                  <a:schemeClr val="tx1"/>
                </a:solidFill>
                <a:latin typeface="Times New Roman" panose="02020603050405020304" pitchFamily="18" charset="0"/>
                <a:cs typeface="Times New Roman" panose="02020603050405020304" pitchFamily="18" charset="0"/>
              </a:rPr>
              <a:t>unique</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Total rows from duplicated serials: </a:t>
            </a:r>
            <a:r>
              <a:rPr kumimoji="0" lang="en-US" altLang="en-US" sz="20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168,188 × 2 = 336,376 </a:t>
            </a:r>
            <a:r>
              <a:rPr lang="en-US" altLang="en-US" sz="1200" dirty="0">
                <a:solidFill>
                  <a:schemeClr val="tx1"/>
                </a:solidFill>
                <a:latin typeface="Times New Roman" panose="02020603050405020304" pitchFamily="18" charset="0"/>
                <a:cs typeface="Times New Roman" panose="02020603050405020304" pitchFamily="18" charset="0"/>
              </a:rPr>
              <a:t> </a:t>
            </a:r>
            <a:r>
              <a:rPr lang="en-US" altLang="en-US" sz="1800" dirty="0" smtClean="0">
                <a:solidFill>
                  <a:schemeClr val="tx1"/>
                </a:solidFill>
                <a:latin typeface="Times New Roman" panose="02020603050405020304" pitchFamily="18" charset="0"/>
                <a:cs typeface="Times New Roman" panose="02020603050405020304" pitchFamily="18" charset="0"/>
              </a:rPr>
              <a:t>There  is</a:t>
            </a:r>
            <a:r>
              <a:rPr lang="en-US" altLang="en-US" sz="1800" dirty="0" smtClean="0">
                <a:solidFill>
                  <a:srgbClr val="FF0000"/>
                </a:solidFill>
                <a:latin typeface="Times New Roman" panose="02020603050405020304" pitchFamily="18" charset="0"/>
                <a:cs typeface="Times New Roman" panose="02020603050405020304" pitchFamily="18" charset="0"/>
              </a:rPr>
              <a:t> no missing valu</a:t>
            </a:r>
            <a:r>
              <a:rPr lang="en-US" altLang="en-US" sz="1800" dirty="0" smtClean="0">
                <a:solidFill>
                  <a:schemeClr val="tx1"/>
                </a:solidFill>
                <a:latin typeface="Times New Roman" panose="02020603050405020304" pitchFamily="18" charset="0"/>
                <a:cs typeface="Times New Roman" panose="02020603050405020304" pitchFamily="18" charset="0"/>
              </a:rPr>
              <a:t>es</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285750" lvl="0" indent="-285750" eaLnBrk="0" fontAlgn="base" hangingPunct="0">
              <a:lnSpc>
                <a:spcPct val="150000"/>
              </a:lnSpc>
              <a:spcBef>
                <a:spcPct val="0"/>
              </a:spcBef>
              <a:spcAft>
                <a:spcPct val="0"/>
              </a:spcAft>
              <a:buClrTx/>
              <a:buFont typeface="Wingdings" panose="05000000000000000000" pitchFamily="2" charset="2"/>
              <a:buChar char="Ø"/>
            </a:pPr>
            <a:r>
              <a:rPr lang="en-US" altLang="en-US" sz="1800" dirty="0">
                <a:solidFill>
                  <a:schemeClr val="tx1"/>
                </a:solidFill>
                <a:latin typeface="Times New Roman" panose="02020603050405020304" pitchFamily="18" charset="0"/>
                <a:cs typeface="Times New Roman" panose="02020603050405020304" pitchFamily="18" charset="0"/>
              </a:rPr>
              <a:t> </a:t>
            </a:r>
            <a:r>
              <a:rPr lang="en-US" altLang="en-US" sz="1800" dirty="0" smtClean="0">
                <a:solidFill>
                  <a:schemeClr val="tx1"/>
                </a:solidFill>
                <a:latin typeface="Times New Roman" panose="02020603050405020304" pitchFamily="18" charset="0"/>
                <a:cs typeface="Times New Roman" panose="02020603050405020304" pitchFamily="18" charset="0"/>
              </a:rPr>
              <a:t> </a:t>
            </a:r>
            <a:endParaRPr kumimoji="0" lang="en-US" altLang="en-US" sz="18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p:txBody>
      </p:sp>
      <p:sp>
        <p:nvSpPr>
          <p:cNvPr id="4" name="Rectangle 2"/>
          <p:cNvSpPr>
            <a:spLocks noChangeArrowheads="1"/>
          </p:cNvSpPr>
          <p:nvPr/>
        </p:nvSpPr>
        <p:spPr bwMode="auto">
          <a:xfrm>
            <a:off x="779376" y="2805766"/>
            <a:ext cx="1240873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000" b="0" i="0" u="none" strike="noStrike" cap="none" normalizeH="0" baseline="0" dirty="0" smtClean="0">
                <a:ln>
                  <a:noFill/>
                </a:ln>
                <a:solidFill>
                  <a:schemeClr val="tx1"/>
                </a:solidFill>
                <a:effectLst/>
                <a:latin typeface="Arial Unicode MS"/>
              </a:rPr>
              <a:t>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total</a:t>
            </a:r>
            <a:r>
              <a:rPr kumimoji="0" lang="en-US" altLang="en-US" sz="1800" b="1"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rows =</a:t>
            </a:r>
            <a:r>
              <a:rPr kumimoji="0" lang="en-US" altLang="en-US" sz="18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336,376 + 6,761 = 343,137</a:t>
            </a:r>
          </a:p>
        </p:txBody>
      </p:sp>
      <p:sp>
        <p:nvSpPr>
          <p:cNvPr id="9" name="Rectangle 7"/>
          <p:cNvSpPr>
            <a:spLocks noChangeArrowheads="1"/>
          </p:cNvSpPr>
          <p:nvPr/>
        </p:nvSpPr>
        <p:spPr bwMode="auto">
          <a:xfrm>
            <a:off x="359740" y="3134989"/>
            <a:ext cx="13749369" cy="37240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i="0" u="none" strike="noStrike" cap="none" normalizeH="0" baseline="0" dirty="0" err="1" smtClean="0">
                <a:ln>
                  <a:noFill/>
                </a:ln>
                <a:solidFill>
                  <a:srgbClr val="FF0000"/>
                </a:solidFill>
                <a:effectLst/>
                <a:latin typeface="Arial Unicode MS"/>
              </a:rPr>
              <a:t>registrationNo</a:t>
            </a:r>
            <a:r>
              <a:rPr kumimoji="0" lang="en-US" altLang="en-US" sz="2000" i="0" u="none" strike="noStrike" cap="none" normalizeH="0" baseline="0" dirty="0" smtClean="0">
                <a:ln>
                  <a:noFill/>
                </a:ln>
                <a:solidFill>
                  <a:srgbClr val="FF0000"/>
                </a:solidFill>
                <a:effectLst/>
              </a:rPr>
              <a:t> </a:t>
            </a:r>
            <a:endParaRPr lang="en-US" altLang="en-US" sz="2000" dirty="0">
              <a:solidFill>
                <a:srgbClr val="FF0000"/>
              </a:solidFill>
            </a:endParaRPr>
          </a:p>
          <a:p>
            <a:pPr marL="171450" marR="0" lvl="0" indent="-1714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Duplicated registration numbers (appear exactly twice):</a:t>
            </a:r>
            <a:br>
              <a:rPr kumimoji="0" lang="en-US" altLang="en-US" sz="1800" i="0" u="none" strike="noStrike" cap="none" normalizeH="0" baseline="0" dirty="0" smtClean="0">
                <a:ln>
                  <a:noFill/>
                </a:ln>
                <a:solidFill>
                  <a:schemeClr val="tx1"/>
                </a:solidFill>
                <a:effectLst/>
                <a:latin typeface="Arial" panose="020B0604020202020204" pitchFamily="34" charset="0"/>
              </a:rPr>
            </a:br>
            <a:r>
              <a:rPr kumimoji="0" lang="en-US" altLang="en-US" sz="1800" i="0" u="none" strike="noStrike" cap="none" normalizeH="0" baseline="0" dirty="0" smtClean="0">
                <a:ln>
                  <a:noFill/>
                </a:ln>
                <a:solidFill>
                  <a:schemeClr val="tx1"/>
                </a:solidFill>
                <a:effectLst/>
                <a:latin typeface="Arial" panose="020B0604020202020204" pitchFamily="34" charset="0"/>
              </a:rPr>
              <a:t>167,393 unique values → 167,393 × 2 = 334,786 rows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Single registration numbers (appear only once):6,664 unique values → 6,664 rows</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Total unique registration numbers (</a:t>
            </a:r>
            <a:r>
              <a:rPr kumimoji="0" lang="en-US" altLang="en-US" sz="1800" i="0" u="none" strike="noStrike" cap="none" normalizeH="0" baseline="0" dirty="0" err="1" smtClean="0">
                <a:ln>
                  <a:noFill/>
                </a:ln>
                <a:solidFill>
                  <a:schemeClr val="tx1"/>
                </a:solidFill>
                <a:effectLst/>
                <a:latin typeface="Arial Unicode MS"/>
              </a:rPr>
              <a:t>nunique</a:t>
            </a:r>
            <a:r>
              <a:rPr kumimoji="0" lang="en-US" altLang="en-US" sz="1800" i="0" u="none" strike="noStrike" cap="none" normalizeH="0" baseline="0" dirty="0" smtClean="0">
                <a:ln>
                  <a:noFill/>
                </a:ln>
                <a:solidFill>
                  <a:schemeClr val="tx1"/>
                </a:solidFill>
                <a:effectLst/>
              </a:rPr>
              <a:t>):</a:t>
            </a:r>
            <a:r>
              <a:rPr lang="en-US" altLang="en-US" sz="1800" dirty="0">
                <a:solidFill>
                  <a:schemeClr val="tx1"/>
                </a:solidFill>
                <a:latin typeface="Arial" panose="020B0604020202020204" pitchFamily="34" charset="0"/>
              </a:rPr>
              <a:t> </a:t>
            </a:r>
            <a:r>
              <a:rPr lang="en-US" altLang="en-US" sz="1800" dirty="0" smtClean="0">
                <a:solidFill>
                  <a:schemeClr val="tx1"/>
                </a:solidFill>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167,393 + 6,664 = 174,057</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Total rows in the dataset:</a:t>
            </a:r>
            <a:r>
              <a:rPr kumimoji="0" lang="en-US" altLang="en-US" sz="1800" i="0" u="none" strike="noStrike" cap="none" normalizeH="0" dirty="0" smtClean="0">
                <a:ln>
                  <a:noFill/>
                </a:ln>
                <a:solidFill>
                  <a:schemeClr val="tx1"/>
                </a:solidFill>
                <a:effectLst/>
                <a:latin typeface="Arial" panose="020B0604020202020204" pitchFamily="34" charset="0"/>
              </a:rPr>
              <a:t>    </a:t>
            </a:r>
            <a:r>
              <a:rPr kumimoji="0" lang="en-US" altLang="en-US" sz="1800" i="0" u="none" strike="noStrike" cap="none" normalizeH="0" baseline="0" dirty="0" smtClean="0">
                <a:ln>
                  <a:noFill/>
                </a:ln>
                <a:solidFill>
                  <a:schemeClr val="tx1"/>
                </a:solidFill>
                <a:effectLst/>
                <a:latin typeface="Arial" panose="020B0604020202020204" pitchFamily="34" charset="0"/>
              </a:rPr>
              <a:t>334,786 (duplicated) + 6,664 (single) = 341,450 without missing values </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800" i="0" u="none" strike="noStrike" cap="none" normalizeH="0" baseline="0" dirty="0" smtClean="0">
                <a:ln>
                  <a:noFill/>
                </a:ln>
                <a:solidFill>
                  <a:schemeClr val="tx1"/>
                </a:solidFill>
                <a:effectLst/>
                <a:latin typeface="Arial" panose="020B0604020202020204" pitchFamily="34" charset="0"/>
              </a:rPr>
              <a:t>1687</a:t>
            </a:r>
            <a:r>
              <a:rPr kumimoji="0" lang="en-US" altLang="en-US" sz="1800" i="0" u="none" strike="noStrike" cap="none" normalizeH="0" dirty="0" smtClean="0">
                <a:ln>
                  <a:noFill/>
                </a:ln>
                <a:solidFill>
                  <a:schemeClr val="tx1"/>
                </a:solidFill>
                <a:effectLst/>
                <a:latin typeface="Arial" panose="020B0604020202020204" pitchFamily="34" charset="0"/>
              </a:rPr>
              <a:t>  are missing values.  So </a:t>
            </a:r>
            <a:r>
              <a:rPr kumimoji="0" lang="en-US" altLang="en-US" sz="1800" i="0" u="none" strike="noStrike" cap="none" normalizeH="0" dirty="0" err="1" smtClean="0">
                <a:ln>
                  <a:noFill/>
                </a:ln>
                <a:solidFill>
                  <a:schemeClr val="tx1"/>
                </a:solidFill>
                <a:effectLst/>
                <a:latin typeface="Arial" panose="020B0604020202020204" pitchFamily="34" charset="0"/>
              </a:rPr>
              <a:t>reserve_nno</a:t>
            </a:r>
            <a:r>
              <a:rPr kumimoji="0" lang="en-US" altLang="en-US" sz="1800" i="0" u="none" strike="noStrike" cap="none" normalizeH="0" dirty="0" smtClean="0">
                <a:ln>
                  <a:noFill/>
                </a:ln>
                <a:solidFill>
                  <a:schemeClr val="tx1"/>
                </a:solidFill>
                <a:effectLst/>
                <a:latin typeface="Arial" panose="020B0604020202020204" pitchFamily="34" charset="0"/>
              </a:rPr>
              <a:t>  values 92% match registration number</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800" dirty="0" smtClean="0">
                <a:solidFill>
                  <a:srgbClr val="FF0000"/>
                </a:solidFill>
                <a:latin typeface="Arial" panose="020B0604020202020204" pitchFamily="34" charset="0"/>
              </a:rPr>
              <a:t>registration==null and </a:t>
            </a:r>
            <a:r>
              <a:rPr lang="en-US" altLang="en-US" sz="1800" dirty="0" err="1" smtClean="0">
                <a:solidFill>
                  <a:srgbClr val="FF0000"/>
                </a:solidFill>
                <a:latin typeface="Arial" panose="020B0604020202020204" pitchFamily="34" charset="0"/>
              </a:rPr>
              <a:t>reserve_no</a:t>
            </a:r>
            <a:r>
              <a:rPr lang="en-US" altLang="en-US" sz="1800" dirty="0">
                <a:solidFill>
                  <a:srgbClr val="FF0000"/>
                </a:solidFill>
                <a:latin typeface="Arial" panose="020B0604020202020204" pitchFamily="34" charset="0"/>
              </a:rPr>
              <a:t> </a:t>
            </a:r>
            <a:r>
              <a:rPr lang="en-US" altLang="en-US" sz="1800" dirty="0" smtClean="0">
                <a:solidFill>
                  <a:srgbClr val="FF0000"/>
                </a:solidFill>
                <a:latin typeface="Arial" panose="020B0604020202020204" pitchFamily="34" charset="0"/>
              </a:rPr>
              <a:t>== </a:t>
            </a:r>
            <a:r>
              <a:rPr lang="en-US" altLang="en-US" sz="1800" dirty="0" err="1" smtClean="0">
                <a:solidFill>
                  <a:srgbClr val="FF0000"/>
                </a:solidFill>
                <a:latin typeface="Arial" panose="020B0604020202020204" pitchFamily="34" charset="0"/>
              </a:rPr>
              <a:t>notnull</a:t>
            </a:r>
            <a:r>
              <a:rPr lang="en-US" altLang="en-US" sz="1800" dirty="0" smtClean="0">
                <a:solidFill>
                  <a:srgbClr val="FF0000"/>
                </a:solidFill>
                <a:latin typeface="Arial" panose="020B0604020202020204" pitchFamily="34" charset="0"/>
              </a:rPr>
              <a:t> </a:t>
            </a:r>
            <a:r>
              <a:rPr lang="en-US" altLang="en-US" sz="1800" dirty="0" smtClean="0">
                <a:solidFill>
                  <a:schemeClr val="tx1"/>
                </a:solidFill>
                <a:latin typeface="Arial" panose="020B0604020202020204" pitchFamily="34" charset="0"/>
              </a:rPr>
              <a:t> we get </a:t>
            </a:r>
            <a:r>
              <a:rPr lang="en-US" altLang="en-US" sz="1800" dirty="0" smtClean="0">
                <a:solidFill>
                  <a:srgbClr val="FF0000"/>
                </a:solidFill>
                <a:latin typeface="Arial" panose="020B0604020202020204" pitchFamily="34" charset="0"/>
              </a:rPr>
              <a:t>1686</a:t>
            </a:r>
            <a:r>
              <a:rPr lang="en-US" altLang="en-US" sz="1800" dirty="0" smtClean="0">
                <a:solidFill>
                  <a:schemeClr val="tx1"/>
                </a:solidFill>
                <a:latin typeface="Arial" panose="020B0604020202020204" pitchFamily="34" charset="0"/>
              </a:rPr>
              <a:t> number we fill  the registration number </a:t>
            </a:r>
          </a:p>
          <a:p>
            <a:pPr marR="0" lvl="0" algn="l" defTabSz="914400" rtl="0" eaLnBrk="0" fontAlgn="base" latinLnBrk="0" hangingPunct="0">
              <a:lnSpc>
                <a:spcPct val="150000"/>
              </a:lnSpc>
              <a:spcBef>
                <a:spcPct val="0"/>
              </a:spcBef>
              <a:spcAft>
                <a:spcPct val="0"/>
              </a:spcAft>
              <a:buClrTx/>
              <a:buSzTx/>
              <a:tabLst/>
            </a:pPr>
            <a:r>
              <a:rPr lang="en-US" altLang="en-US" sz="1800" dirty="0" smtClean="0">
                <a:solidFill>
                  <a:schemeClr val="tx1"/>
                </a:solidFill>
                <a:latin typeface="Arial" panose="020B0604020202020204" pitchFamily="34" charset="0"/>
              </a:rPr>
              <a:t>       it and remove </a:t>
            </a:r>
            <a:r>
              <a:rPr kumimoji="0" lang="en-US" altLang="en-US" sz="1800" i="0" u="none" strike="noStrike" cap="none" normalizeH="0" baseline="0" dirty="0" smtClean="0">
                <a:ln>
                  <a:noFill/>
                </a:ln>
                <a:solidFill>
                  <a:schemeClr val="tx1"/>
                </a:solidFill>
                <a:effectLst/>
                <a:latin typeface="Arial" panose="020B0604020202020204" pitchFamily="34" charset="0"/>
              </a:rPr>
              <a:t>One</a:t>
            </a:r>
            <a:r>
              <a:rPr kumimoji="0" lang="en-US" altLang="en-US" sz="1800" i="0" u="none" strike="noStrike" cap="none" normalizeH="0" dirty="0" smtClean="0">
                <a:ln>
                  <a:noFill/>
                </a:ln>
                <a:solidFill>
                  <a:schemeClr val="tx1"/>
                </a:solidFill>
                <a:effectLst/>
                <a:latin typeface="Arial" panose="020B0604020202020204" pitchFamily="34" charset="0"/>
              </a:rPr>
              <a:t> row  we remove it</a:t>
            </a:r>
            <a:endParaRPr kumimoji="0" lang="en-US" altLang="en-US" sz="1800" i="0" u="none" strike="noStrike" cap="none" normalizeH="0" baseline="0" dirty="0" smtClean="0">
              <a:ln>
                <a:noFill/>
              </a:ln>
              <a:solidFill>
                <a:schemeClr val="tx1"/>
              </a:solidFill>
              <a:effectLst/>
              <a:latin typeface="Arial" panose="020B0604020202020204" pitchFamily="34" charset="0"/>
            </a:endParaRPr>
          </a:p>
        </p:txBody>
      </p:sp>
      <p:sp>
        <p:nvSpPr>
          <p:cNvPr id="6" name="TextBox 5"/>
          <p:cNvSpPr txBox="1"/>
          <p:nvPr/>
        </p:nvSpPr>
        <p:spPr>
          <a:xfrm>
            <a:off x="359740" y="677693"/>
            <a:ext cx="2781836" cy="369332"/>
          </a:xfrm>
          <a:prstGeom prst="rect">
            <a:avLst/>
          </a:prstGeom>
          <a:noFill/>
        </p:spPr>
        <p:txBody>
          <a:bodyPr wrap="square" rtlCol="0">
            <a:spAutoFit/>
          </a:bodyPr>
          <a:lstStyle/>
          <a:p>
            <a:r>
              <a:rPr lang="en-US" sz="1800" b="1" dirty="0" smtClean="0">
                <a:solidFill>
                  <a:srgbClr val="FF0000"/>
                </a:solidFill>
              </a:rPr>
              <a:t>Columns explanations</a:t>
            </a:r>
            <a:endParaRPr lang="en-IN" sz="1800" b="1" dirty="0">
              <a:solidFill>
                <a:srgbClr val="FF0000"/>
              </a:solidFill>
            </a:endParaRPr>
          </a:p>
        </p:txBody>
      </p:sp>
      <p:sp>
        <p:nvSpPr>
          <p:cNvPr id="8" name="TextBox 7"/>
          <p:cNvSpPr txBox="1"/>
          <p:nvPr/>
        </p:nvSpPr>
        <p:spPr>
          <a:xfrm>
            <a:off x="359740" y="996770"/>
            <a:ext cx="2362200" cy="400110"/>
          </a:xfrm>
          <a:prstGeom prst="rect">
            <a:avLst/>
          </a:prstGeom>
          <a:noFill/>
        </p:spPr>
        <p:txBody>
          <a:bodyPr wrap="square" rtlCol="0">
            <a:spAutoFit/>
          </a:bodyPr>
          <a:lstStyle/>
          <a:p>
            <a:r>
              <a:rPr lang="en-US" sz="2000" dirty="0" err="1" smtClean="0">
                <a:solidFill>
                  <a:srgbClr val="FF0000"/>
                </a:solidFill>
              </a:rPr>
              <a:t>Slno</a:t>
            </a:r>
            <a:r>
              <a:rPr lang="en-US" sz="2000" dirty="0" smtClean="0">
                <a:solidFill>
                  <a:srgbClr val="FF0000"/>
                </a:solidFill>
              </a:rPr>
              <a:t> : </a:t>
            </a:r>
            <a:r>
              <a:rPr lang="en-US" sz="2000" dirty="0" err="1" smtClean="0">
                <a:solidFill>
                  <a:srgbClr val="FF0000"/>
                </a:solidFill>
              </a:rPr>
              <a:t>Serial_no</a:t>
            </a:r>
            <a:endParaRPr lang="en-IN" sz="2000" dirty="0">
              <a:solidFill>
                <a:srgbClr val="FF0000"/>
              </a:solidFill>
            </a:endParaRPr>
          </a:p>
        </p:txBody>
      </p:sp>
    </p:spTree>
    <p:extLst>
      <p:ext uri="{BB962C8B-B14F-4D97-AF65-F5344CB8AC3E}">
        <p14:creationId xmlns:p14="http://schemas.microsoft.com/office/powerpoint/2010/main" val="410595699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96768" y="0"/>
            <a:ext cx="11285220" cy="5078313"/>
          </a:xfrm>
          <a:prstGeom prst="rect">
            <a:avLst/>
          </a:prstGeom>
          <a:noFill/>
        </p:spPr>
        <p:txBody>
          <a:bodyPr wrap="square" rtlCol="0">
            <a:spAutoFit/>
          </a:bodyPr>
          <a:lstStyle/>
          <a:p>
            <a:pPr fontAlgn="ctr">
              <a:lnSpc>
                <a:spcPct val="150000"/>
              </a:lnSpc>
            </a:pPr>
            <a:r>
              <a:rPr lang="en-US" sz="1800" b="1" i="1" u="sng" dirty="0" err="1" smtClean="0">
                <a:solidFill>
                  <a:srgbClr val="FF0000"/>
                </a:solidFill>
              </a:rPr>
              <a:t>reserve_no</a:t>
            </a:r>
            <a:r>
              <a:rPr lang="en-US" sz="1800" b="1" i="1" u="sng" dirty="0" smtClean="0">
                <a:solidFill>
                  <a:srgbClr val="FF0000"/>
                </a:solidFill>
              </a:rPr>
              <a:t>:- pre  registration numbers:</a:t>
            </a:r>
          </a:p>
          <a:p>
            <a:pPr fontAlgn="ctr">
              <a:lnSpc>
                <a:spcPct val="150000"/>
              </a:lnSpc>
            </a:pPr>
            <a:r>
              <a:rPr lang="en-US" sz="1800" dirty="0" smtClean="0"/>
              <a:t>Out of 343,137 total rows, only 23,835 rows contain This means 317,302 rows (~93.05%) .are null values</a:t>
            </a:r>
            <a:endParaRPr lang="en-IN" sz="1800" dirty="0" smtClean="0"/>
          </a:p>
          <a:p>
            <a:pPr fontAlgn="ctr">
              <a:lnSpc>
                <a:spcPct val="150000"/>
              </a:lnSpc>
            </a:pPr>
            <a:r>
              <a:rPr lang="en-US" sz="1800" dirty="0" smtClean="0"/>
              <a:t>Repetition Frequency:</a:t>
            </a:r>
            <a:br>
              <a:rPr lang="en-US" sz="1800" dirty="0" smtClean="0"/>
            </a:br>
            <a:r>
              <a:rPr lang="en-US" sz="1800" dirty="0" smtClean="0"/>
              <a:t>Among the non-null values:</a:t>
            </a:r>
            <a:endParaRPr lang="en-IN" sz="1800" dirty="0" smtClean="0"/>
          </a:p>
          <a:p>
            <a:pPr marL="285750" indent="-285750" fontAlgn="ctr">
              <a:lnSpc>
                <a:spcPct val="150000"/>
              </a:lnSpc>
              <a:buFont typeface="Wingdings" panose="05000000000000000000" pitchFamily="2" charset="2"/>
              <a:buChar char="§"/>
            </a:pPr>
            <a:r>
              <a:rPr lang="en-US" sz="1800" dirty="0"/>
              <a:t> </a:t>
            </a:r>
            <a:r>
              <a:rPr lang="en-US" sz="1800" dirty="0" smtClean="0"/>
              <a:t>6  appears 4 times,</a:t>
            </a:r>
            <a:r>
              <a:rPr lang="en-IN" sz="1800" dirty="0" smtClean="0"/>
              <a:t>    6X4 = 24</a:t>
            </a:r>
          </a:p>
          <a:p>
            <a:pPr marL="285750" indent="-285750" fontAlgn="ctr">
              <a:lnSpc>
                <a:spcPct val="150000"/>
              </a:lnSpc>
              <a:buFont typeface="Wingdings" panose="05000000000000000000" pitchFamily="2" charset="2"/>
              <a:buChar char="§"/>
            </a:pPr>
            <a:r>
              <a:rPr lang="en-IN" sz="1800" dirty="0" smtClean="0"/>
              <a:t> </a:t>
            </a:r>
            <a:r>
              <a:rPr lang="en-US" sz="1800" dirty="0" smtClean="0"/>
              <a:t>1  appears 3 times,</a:t>
            </a:r>
            <a:r>
              <a:rPr lang="en-IN" sz="1800" dirty="0" smtClean="0"/>
              <a:t>    1 X 3 = 3  </a:t>
            </a:r>
          </a:p>
          <a:p>
            <a:pPr marL="285750" indent="-285750" fontAlgn="ctr">
              <a:lnSpc>
                <a:spcPct val="150000"/>
              </a:lnSpc>
              <a:buFont typeface="Wingdings" panose="05000000000000000000" pitchFamily="2" charset="2"/>
              <a:buChar char="§"/>
            </a:pPr>
            <a:r>
              <a:rPr lang="en-IN" sz="1800" dirty="0" smtClean="0"/>
              <a:t> </a:t>
            </a:r>
            <a:r>
              <a:rPr lang="en-US" sz="1800" dirty="0" smtClean="0"/>
              <a:t>11625  appears 2 times,</a:t>
            </a:r>
            <a:r>
              <a:rPr lang="en-IN" sz="1800" dirty="0" smtClean="0"/>
              <a:t> 11625 X 2 = 23250</a:t>
            </a:r>
          </a:p>
          <a:p>
            <a:pPr marL="285750" indent="-285750" fontAlgn="ctr">
              <a:lnSpc>
                <a:spcPct val="150000"/>
              </a:lnSpc>
              <a:buFont typeface="Wingdings" panose="05000000000000000000" pitchFamily="2" charset="2"/>
              <a:buChar char="§"/>
            </a:pPr>
            <a:r>
              <a:rPr lang="en-IN" sz="1800" dirty="0" smtClean="0"/>
              <a:t>  </a:t>
            </a:r>
            <a:r>
              <a:rPr lang="en-US" sz="1800" dirty="0" smtClean="0"/>
              <a:t>558 appear only once 558 X 1 = 558 </a:t>
            </a:r>
            <a:endParaRPr lang="en-IN" sz="1800" dirty="0" smtClean="0"/>
          </a:p>
          <a:p>
            <a:pPr fontAlgn="ctr">
              <a:lnSpc>
                <a:spcPct val="150000"/>
              </a:lnSpc>
            </a:pPr>
            <a:r>
              <a:rPr lang="en-US" sz="1800" dirty="0" smtClean="0"/>
              <a:t>Unique Count &amp; Match to Non-null Rows:   the  values equal to = </a:t>
            </a:r>
            <a:r>
              <a:rPr lang="en-US" sz="1800" dirty="0" err="1" smtClean="0">
                <a:solidFill>
                  <a:srgbClr val="FF0000"/>
                </a:solidFill>
              </a:rPr>
              <a:t>df</a:t>
            </a:r>
            <a:r>
              <a:rPr lang="en-US" sz="1800" dirty="0" smtClean="0">
                <a:solidFill>
                  <a:srgbClr val="FF0000"/>
                </a:solidFill>
              </a:rPr>
              <a:t>[“</a:t>
            </a:r>
            <a:r>
              <a:rPr lang="en-US" sz="1800" dirty="0" err="1" smtClean="0">
                <a:solidFill>
                  <a:srgbClr val="FF0000"/>
                </a:solidFill>
              </a:rPr>
              <a:t>reserve_no</a:t>
            </a:r>
            <a:r>
              <a:rPr lang="en-US" sz="1800" dirty="0" smtClean="0">
                <a:solidFill>
                  <a:srgbClr val="FF0000"/>
                </a:solidFill>
              </a:rPr>
              <a:t>”].unique()  12 ,190</a:t>
            </a:r>
            <a:br>
              <a:rPr lang="en-US" sz="1800" dirty="0" smtClean="0">
                <a:solidFill>
                  <a:srgbClr val="FF0000"/>
                </a:solidFill>
              </a:rPr>
            </a:br>
            <a:r>
              <a:rPr lang="en-US" sz="1800" dirty="0" smtClean="0"/>
              <a:t>The total number of unique </a:t>
            </a:r>
            <a:r>
              <a:rPr lang="en-US" sz="1800" dirty="0" err="1" smtClean="0"/>
              <a:t>reserve_no</a:t>
            </a:r>
            <a:r>
              <a:rPr lang="en-US" sz="1800" dirty="0" smtClean="0"/>
              <a:t> values is 13,835. </a:t>
            </a:r>
          </a:p>
          <a:p>
            <a:pPr fontAlgn="ctr">
              <a:lnSpc>
                <a:spcPct val="150000"/>
              </a:lnSpc>
            </a:pPr>
            <a:r>
              <a:rPr lang="en-US" sz="1800" dirty="0" smtClean="0"/>
              <a:t/>
            </a:r>
            <a:br>
              <a:rPr lang="en-US" sz="1800" dirty="0" smtClean="0"/>
            </a:br>
            <a:endParaRPr lang="en-IN" sz="1800" dirty="0"/>
          </a:p>
        </p:txBody>
      </p:sp>
      <p:sp>
        <p:nvSpPr>
          <p:cNvPr id="3" name="Rectangle 2"/>
          <p:cNvSpPr/>
          <p:nvPr/>
        </p:nvSpPr>
        <p:spPr>
          <a:xfrm>
            <a:off x="140558" y="4221986"/>
            <a:ext cx="11597640" cy="2831544"/>
          </a:xfrm>
          <a:prstGeom prst="rect">
            <a:avLst/>
          </a:prstGeom>
        </p:spPr>
        <p:txBody>
          <a:bodyPr wrap="square">
            <a:spAutoFit/>
          </a:bodyPr>
          <a:lstStyle/>
          <a:p>
            <a:pPr lvl="0" eaLnBrk="0" fontAlgn="base" hangingPunct="0">
              <a:spcBef>
                <a:spcPct val="0"/>
              </a:spcBef>
              <a:spcAft>
                <a:spcPct val="0"/>
              </a:spcAft>
              <a:buClrTx/>
            </a:pPr>
            <a:r>
              <a:rPr lang="en-US" altLang="en-US" sz="2000" b="1" i="1" u="sng" dirty="0">
                <a:solidFill>
                  <a:srgbClr val="FF0000"/>
                </a:solidFill>
                <a:latin typeface="Arial" panose="020B0604020202020204" pitchFamily="34" charset="0"/>
              </a:rPr>
              <a:t>time and Date Handling</a:t>
            </a:r>
          </a:p>
          <a:p>
            <a:pPr lvl="0" eaLnBrk="0" fontAlgn="base" hangingPunct="0">
              <a:lnSpc>
                <a:spcPct val="150000"/>
              </a:lnSpc>
              <a:spcBef>
                <a:spcPct val="0"/>
              </a:spcBef>
              <a:spcAft>
                <a:spcPct val="0"/>
              </a:spcAft>
              <a:buClrTx/>
              <a:buFontTx/>
              <a:buAutoNum type="arabicPeriod"/>
            </a:pPr>
            <a:r>
              <a:rPr lang="en-US" altLang="en-US" sz="2000" b="1" dirty="0" err="1" smtClean="0">
                <a:solidFill>
                  <a:schemeClr val="tx1"/>
                </a:solidFill>
                <a:latin typeface="Arial Unicode MS"/>
              </a:rPr>
              <a:t>regvalidfrom</a:t>
            </a:r>
            <a:r>
              <a:rPr lang="en-US" altLang="en-US" sz="2000" b="1" dirty="0" smtClean="0">
                <a:solidFill>
                  <a:schemeClr val="tx1"/>
                </a:solidFill>
              </a:rPr>
              <a:t> </a:t>
            </a:r>
            <a:r>
              <a:rPr lang="en-US" altLang="en-US" sz="1800" dirty="0" smtClean="0">
                <a:solidFill>
                  <a:schemeClr val="tx1"/>
                </a:solidFill>
                <a:latin typeface="Arial" panose="020B0604020202020204" pitchFamily="34" charset="0"/>
              </a:rPr>
              <a:t/>
            </a:r>
            <a:br>
              <a:rPr lang="en-US" altLang="en-US" sz="1800" dirty="0" smtClean="0">
                <a:solidFill>
                  <a:schemeClr val="tx1"/>
                </a:solidFill>
                <a:latin typeface="Arial" panose="020B0604020202020204" pitchFamily="34" charset="0"/>
              </a:rPr>
            </a:br>
            <a:r>
              <a:rPr lang="en-US" altLang="en-US" sz="1800" dirty="0" smtClean="0">
                <a:solidFill>
                  <a:schemeClr val="tx1"/>
                </a:solidFill>
                <a:latin typeface="Arial" panose="020B0604020202020204" pitchFamily="34" charset="0"/>
              </a:rPr>
              <a:t>This column contains 1,692 missing values this is tough to deal</a:t>
            </a:r>
            <a:r>
              <a:rPr lang="en-US" altLang="en-US" sz="1800" dirty="0" smtClean="0">
                <a:solidFill>
                  <a:schemeClr val="tx1"/>
                </a:solidFill>
              </a:rPr>
              <a:t>.</a:t>
            </a:r>
            <a:endParaRPr lang="en-US" altLang="en-US" sz="1800" dirty="0" smtClean="0">
              <a:solidFill>
                <a:schemeClr val="tx1"/>
              </a:solidFill>
              <a:latin typeface="Arial" panose="020B0604020202020204" pitchFamily="34" charset="0"/>
            </a:endParaRPr>
          </a:p>
          <a:p>
            <a:pPr lvl="0" eaLnBrk="0" fontAlgn="base" hangingPunct="0">
              <a:lnSpc>
                <a:spcPct val="150000"/>
              </a:lnSpc>
              <a:spcBef>
                <a:spcPct val="0"/>
              </a:spcBef>
              <a:spcAft>
                <a:spcPct val="0"/>
              </a:spcAft>
              <a:buClrTx/>
              <a:buFontTx/>
              <a:buAutoNum type="arabicPeriod" startAt="2"/>
            </a:pPr>
            <a:r>
              <a:rPr lang="en-US" altLang="en-US" sz="1800" b="1" dirty="0" err="1" smtClean="0">
                <a:solidFill>
                  <a:schemeClr val="tx1"/>
                </a:solidFill>
                <a:latin typeface="Arial Unicode MS"/>
              </a:rPr>
              <a:t>Regvalidfrom</a:t>
            </a:r>
            <a:r>
              <a:rPr lang="en-US" altLang="en-US" sz="1800" b="1" dirty="0" smtClean="0">
                <a:solidFill>
                  <a:schemeClr val="tx1"/>
                </a:solidFill>
                <a:latin typeface="Arial Unicode MS"/>
              </a:rPr>
              <a:t>, </a:t>
            </a:r>
            <a:r>
              <a:rPr lang="en-US" altLang="en-US" sz="1800" b="1" dirty="0" err="1" smtClean="0">
                <a:solidFill>
                  <a:schemeClr val="tx1"/>
                </a:solidFill>
                <a:latin typeface="Arial Unicode MS"/>
              </a:rPr>
              <a:t>regvalidto</a:t>
            </a:r>
            <a:r>
              <a:rPr lang="en-US" altLang="en-US" sz="1800" b="1" dirty="0">
                <a:solidFill>
                  <a:schemeClr val="tx1"/>
                </a:solidFill>
              </a:rPr>
              <a:t>, </a:t>
            </a:r>
            <a:r>
              <a:rPr lang="en-US" altLang="en-US" sz="1800" b="1" dirty="0">
                <a:solidFill>
                  <a:schemeClr val="tx1"/>
                </a:solidFill>
                <a:latin typeface="Arial Unicode MS"/>
              </a:rPr>
              <a:t>from date</a:t>
            </a:r>
            <a:r>
              <a:rPr lang="en-US" altLang="en-US" sz="1800" b="1" dirty="0">
                <a:solidFill>
                  <a:schemeClr val="tx1"/>
                </a:solidFill>
              </a:rPr>
              <a:t>, and </a:t>
            </a:r>
            <a:r>
              <a:rPr lang="en-US" altLang="en-US" sz="1800" b="1" dirty="0">
                <a:solidFill>
                  <a:schemeClr val="tx1"/>
                </a:solidFill>
                <a:latin typeface="Arial Unicode MS"/>
              </a:rPr>
              <a:t>to </a:t>
            </a:r>
            <a:r>
              <a:rPr lang="en-US" altLang="en-US" sz="1800" b="1" dirty="0" smtClean="0">
                <a:solidFill>
                  <a:schemeClr val="tx1"/>
                </a:solidFill>
                <a:latin typeface="Arial Unicode MS"/>
              </a:rPr>
              <a:t>date </a:t>
            </a:r>
            <a:r>
              <a:rPr lang="en-US" altLang="en-US" sz="1800" b="1" dirty="0" smtClean="0">
                <a:solidFill>
                  <a:schemeClr val="tx1"/>
                </a:solidFill>
              </a:rPr>
              <a:t> </a:t>
            </a:r>
            <a:r>
              <a:rPr lang="en-US" altLang="en-US" sz="1800" b="1" dirty="0">
                <a:solidFill>
                  <a:schemeClr val="tx1"/>
                </a:solidFill>
              </a:rPr>
              <a:t>Handling</a:t>
            </a:r>
            <a:r>
              <a:rPr lang="en-US" altLang="en-US" sz="1800" b="1" dirty="0">
                <a:solidFill>
                  <a:schemeClr val="tx1"/>
                </a:solidFill>
                <a:latin typeface="Arial" panose="020B0604020202020204" pitchFamily="34" charset="0"/>
              </a:rPr>
              <a:t>:</a:t>
            </a:r>
            <a:r>
              <a:rPr lang="en-US" altLang="en-US" sz="1800" dirty="0">
                <a:solidFill>
                  <a:schemeClr val="tx1"/>
                </a:solidFill>
                <a:latin typeface="Arial" panose="020B0604020202020204" pitchFamily="34" charset="0"/>
              </a:rPr>
              <a:t/>
            </a:r>
            <a:br>
              <a:rPr lang="en-US" altLang="en-US" sz="1800" dirty="0">
                <a:solidFill>
                  <a:schemeClr val="tx1"/>
                </a:solidFill>
                <a:latin typeface="Arial" panose="020B0604020202020204" pitchFamily="34" charset="0"/>
              </a:rPr>
            </a:br>
            <a:r>
              <a:rPr lang="en-US" altLang="en-US" sz="1800" dirty="0">
                <a:solidFill>
                  <a:schemeClr val="tx1"/>
                </a:solidFill>
                <a:latin typeface="Arial" panose="020B0604020202020204" pitchFamily="34" charset="0"/>
              </a:rPr>
              <a:t>These columns have no missing values but are also stored as </a:t>
            </a:r>
            <a:r>
              <a:rPr lang="en-US" altLang="en-US" sz="1800" dirty="0">
                <a:solidFill>
                  <a:schemeClr val="tx1"/>
                </a:solidFill>
                <a:latin typeface="Arial Unicode MS"/>
              </a:rPr>
              <a:t>object</a:t>
            </a:r>
            <a:r>
              <a:rPr lang="en-US" altLang="en-US" sz="1800" dirty="0">
                <a:solidFill>
                  <a:schemeClr val="tx1"/>
                </a:solidFill>
              </a:rPr>
              <a:t> types. To enable proper date comparisons or calculations, they should be converted to </a:t>
            </a:r>
            <a:r>
              <a:rPr lang="en-US" altLang="en-US" sz="1800" dirty="0" err="1">
                <a:solidFill>
                  <a:schemeClr val="tx1"/>
                </a:solidFill>
                <a:latin typeface="Arial Unicode MS"/>
              </a:rPr>
              <a:t>datetime</a:t>
            </a:r>
            <a:r>
              <a:rPr lang="en-US" altLang="en-US" sz="1800" dirty="0">
                <a:solidFill>
                  <a:schemeClr val="tx1"/>
                </a:solidFill>
              </a:rPr>
              <a:t> format.</a:t>
            </a:r>
            <a:endParaRPr lang="en-US" altLang="en-US" sz="1800" dirty="0">
              <a:solidFill>
                <a:schemeClr val="tx1"/>
              </a:solidFill>
              <a:latin typeface="Arial" panose="020B0604020202020204" pitchFamily="34" charset="0"/>
            </a:endParaRPr>
          </a:p>
          <a:p>
            <a:pPr lvl="0" eaLnBrk="0" fontAlgn="base" hangingPunct="0">
              <a:spcBef>
                <a:spcPct val="0"/>
              </a:spcBef>
              <a:spcAft>
                <a:spcPct val="0"/>
              </a:spcAft>
              <a:buClrTx/>
            </a:pPr>
            <a:endParaRPr lang="en-US" altLang="en-US" sz="2000" dirty="0">
              <a:solidFill>
                <a:schemeClr val="tx1"/>
              </a:solidFill>
              <a:latin typeface="Arial" panose="020B0604020202020204" pitchFamily="34" charset="0"/>
            </a:endParaRPr>
          </a:p>
        </p:txBody>
      </p:sp>
    </p:spTree>
    <p:extLst>
      <p:ext uri="{BB962C8B-B14F-4D97-AF65-F5344CB8AC3E}">
        <p14:creationId xmlns:p14="http://schemas.microsoft.com/office/powerpoint/2010/main" val="845971348"/>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p:cNvSpPr>
            <a:spLocks noChangeArrowheads="1"/>
          </p:cNvSpPr>
          <p:nvPr/>
        </p:nvSpPr>
        <p:spPr bwMode="auto">
          <a:xfrm>
            <a:off x="993198" y="5382052"/>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4"/>
          <p:cNvSpPr>
            <a:spLocks noChangeArrowheads="1"/>
          </p:cNvSpPr>
          <p:nvPr/>
        </p:nvSpPr>
        <p:spPr bwMode="auto">
          <a:xfrm>
            <a:off x="746760" y="-240461"/>
            <a:ext cx="11445240" cy="687880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2000" b="1" i="1" u="sng" strike="noStrike" cap="none" normalizeH="0" baseline="0" dirty="0" err="1" smtClean="0">
                <a:ln>
                  <a:noFill/>
                </a:ln>
                <a:solidFill>
                  <a:srgbClr val="FF0000"/>
                </a:solidFill>
                <a:effectLst/>
                <a:latin typeface="Times New Roman" panose="02020603050405020304" pitchFamily="18" charset="0"/>
                <a:cs typeface="Times New Roman" panose="02020603050405020304" pitchFamily="18" charset="0"/>
              </a:rPr>
              <a:t>makerName</a:t>
            </a:r>
            <a:endParaRPr kumimoji="0" lang="en-US" altLang="en-US" sz="2000" b="1" i="1" u="sng"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represents the manufacturer of each registered vehicle</a:t>
            </a:r>
            <a:r>
              <a:rPr kumimoji="0" lang="en-US" altLang="en-US" sz="16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r>
              <a:rPr lang="en-US" altLang="en-US" sz="1600" dirty="0">
                <a:solidFill>
                  <a:srgbClr val="FF0000"/>
                </a:solidFill>
                <a:latin typeface="Times New Roman" panose="02020603050405020304" pitchFamily="18" charset="0"/>
                <a:cs typeface="Times New Roman" panose="02020603050405020304" pitchFamily="18" charset="0"/>
              </a:rPr>
              <a:t> </a:t>
            </a:r>
            <a:r>
              <a:rPr kumimoji="0" lang="en-US" altLang="en-US" sz="16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no missing values</a:t>
            </a:r>
            <a:r>
              <a:rPr kumimoji="0" lang="en-US" altLang="en-US" sz="16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p>
          <a:p>
            <a:pPr marL="0" marR="0" lvl="0" indent="0" algn="l" defTabSz="914400" rtl="0" eaLnBrk="0" fontAlgn="base" latinLnBrk="0" hangingPunct="0">
              <a:lnSpc>
                <a:spcPct val="150000"/>
              </a:lnSpc>
              <a:spcBef>
                <a:spcPct val="0"/>
              </a:spcBef>
              <a:spcAft>
                <a:spcPct val="0"/>
              </a:spcAft>
              <a:buClrTx/>
              <a:buSzTx/>
              <a:buFontTx/>
              <a:buChar char="•"/>
              <a:tabLst/>
            </a:pPr>
            <a:r>
              <a:rPr lang="en-US" altLang="en-US" sz="1600" dirty="0" smtClean="0">
                <a:solidFill>
                  <a:schemeClr val="tx1"/>
                </a:solidFill>
                <a:latin typeface="Times New Roman" panose="02020603050405020304" pitchFamily="18" charset="0"/>
                <a:cs typeface="Times New Roman" panose="02020603050405020304" pitchFamily="18" charset="0"/>
              </a:rPr>
              <a:t> 77 8 unique values means there number maker names available</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Top 5 Dominant Entries in Each Column:</a:t>
            </a:r>
            <a:endParaRPr kumimoji="0" lang="en-US" altLang="en-US" sz="16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ONDA MOTORCYCLE&amp;SCOOTER(I)P L – 62,617</a:t>
            </a:r>
            <a:r>
              <a:rPr kumimoji="0" lang="en-US" altLang="en-US" sz="16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MARUTI SUZUKI INDIA LTD. – 38,653</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BAJAJ AUTO LTD – 35,937</a:t>
            </a:r>
            <a:r>
              <a:rPr kumimoji="0" lang="en-US" altLang="en-US" sz="16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HERO MOTOCORP LTD – 28,550</a:t>
            </a:r>
          </a:p>
          <a:p>
            <a:pPr marL="742950" marR="0" lvl="1"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TVS MOTOR COMPANY LTD – 24,820</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6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Bottom 3 Rare Entries in </a:t>
            </a:r>
            <a:r>
              <a:rPr kumimoji="0" lang="en-US" altLang="en-US" sz="1600" b="1" i="0" u="none" strike="noStrike" cap="none" normalizeH="0" baseline="0" dirty="0" err="1" smtClean="0">
                <a:ln>
                  <a:noFill/>
                </a:ln>
                <a:solidFill>
                  <a:srgbClr val="FF0000"/>
                </a:solidFill>
                <a:effectLst/>
                <a:latin typeface="Times New Roman" panose="02020603050405020304" pitchFamily="18" charset="0"/>
                <a:cs typeface="Times New Roman" panose="02020603050405020304" pitchFamily="18" charset="0"/>
              </a:rPr>
              <a:t>modelDesc</a:t>
            </a:r>
            <a:r>
              <a:rPr kumimoji="0" lang="en-US" altLang="en-US" sz="1600" b="1"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rPr>
              <a:t>:</a:t>
            </a:r>
            <a:endParaRPr kumimoji="0" lang="en-US" altLang="en-US" sz="1600" b="0" i="0" u="none" strike="noStrike" cap="none" normalizeH="0" baseline="0" dirty="0" smtClean="0">
              <a:ln>
                <a:noFill/>
              </a:ln>
              <a:solidFill>
                <a:srgbClr val="FF0000"/>
              </a:solidFill>
              <a:effectLst/>
              <a:latin typeface="Times New Roman" panose="02020603050405020304" pitchFamily="18" charset="0"/>
              <a:cs typeface="Times New Roman" panose="02020603050405020304" pitchFamily="18" charset="0"/>
            </a:endParaRP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BMW- M340I LCI BSVI-PH2 – 1</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LPT 407 EX/34 BSIV FFC TC CAB LB PF – 1</a:t>
            </a:r>
          </a:p>
          <a:p>
            <a:pPr marL="285750" marR="0" lvl="0" indent="-285750" algn="l" defTabSz="914400" rtl="0" eaLnBrk="0" fontAlgn="base" latinLnBrk="0" hangingPunct="0">
              <a:lnSpc>
                <a:spcPct val="150000"/>
              </a:lnSpc>
              <a:spcBef>
                <a:spcPct val="0"/>
              </a:spcBef>
              <a:spcAft>
                <a:spcPct val="0"/>
              </a:spcAft>
              <a:buClrTx/>
              <a:buSzTx/>
              <a:buFont typeface="Wingdings" panose="05000000000000000000" pitchFamily="2" charset="2"/>
              <a:buChar char="Ø"/>
              <a:tabLst/>
            </a:pPr>
            <a:r>
              <a:rPr lang="en-US" altLang="en-US" sz="1600" dirty="0">
                <a:solidFill>
                  <a:schemeClr val="tx1"/>
                </a:solidFill>
                <a:latin typeface="Times New Roman" panose="02020603050405020304" pitchFamily="18" charset="0"/>
                <a:cs typeface="Times New Roman" panose="02020603050405020304" pitchFamily="18" charset="0"/>
              </a:rPr>
              <a:t> </a:t>
            </a:r>
            <a:r>
              <a:rPr lang="en-US" altLang="en-US" sz="1600" dirty="0" smtClean="0">
                <a:solidFill>
                  <a:schemeClr val="tx1"/>
                </a:solidFill>
                <a:latin typeface="Times New Roman" panose="02020603050405020304" pitchFamily="18" charset="0"/>
                <a:cs typeface="Times New Roman" panose="02020603050405020304" pitchFamily="18" charset="0"/>
              </a:rPr>
              <a:t>       </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CROP TIGER 40W M460 SELF PROPELLED CH BSIV – 1</a:t>
            </a:r>
          </a:p>
          <a:p>
            <a:pPr marL="0" marR="0" lvl="0" indent="0" algn="l" defTabSz="914400" rtl="0" eaLnBrk="0" fontAlgn="base" latinLnBrk="0" hangingPunct="0">
              <a:lnSpc>
                <a:spcPct val="150000"/>
              </a:lnSpc>
              <a:spcBef>
                <a:spcPct val="0"/>
              </a:spcBef>
              <a:spcAft>
                <a:spcPct val="0"/>
              </a:spcAft>
              <a:buClrTx/>
              <a:buSzTx/>
              <a:buFontTx/>
              <a:buChar char="•"/>
              <a:tabLst/>
            </a:pPr>
            <a:r>
              <a:rPr kumimoji="0" lang="en-US" altLang="en-US" sz="1800" i="0" u="none" strike="noStrike" cap="none" normalizeH="0" baseline="0" dirty="0" smtClean="0">
                <a:ln>
                  <a:noFill/>
                </a:ln>
                <a:solidFill>
                  <a:srgbClr val="C00000"/>
                </a:solidFill>
                <a:effectLst/>
                <a:latin typeface="Times New Roman" panose="02020603050405020304" pitchFamily="18" charset="0"/>
                <a:cs typeface="Times New Roman" panose="02020603050405020304" pitchFamily="18" charset="0"/>
              </a:rPr>
              <a:t>Skewness Observation:</a:t>
            </a:r>
          </a:p>
          <a:p>
            <a:pPr lvl="1" eaLnBrk="0" fontAlgn="base" hangingPunct="0">
              <a:lnSpc>
                <a:spcPct val="150000"/>
              </a:lnSpc>
              <a:spcBef>
                <a:spcPct val="0"/>
              </a:spcBef>
              <a:spcAft>
                <a:spcPct val="0"/>
              </a:spcAft>
              <a:buClrTx/>
              <a:buFontTx/>
              <a:buChar char="•"/>
            </a:pP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The dataset is </a:t>
            </a: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highly skewed</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 both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makerName</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and </a:t>
            </a:r>
            <a:r>
              <a:rPr kumimoji="0" lang="en-US" altLang="en-US" sz="1600"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rPr>
              <a:t>modelDesc</a:t>
            </a:r>
            <a:r>
              <a:rPr kumimoji="0" lang="en-US" altLang="en-US" sz="1600"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 few manufacturers and models dominate the majority of the dataset (e.g., ONDA and ACTIVA), while thousands of other models appear only once. This skew may be due to regional vehicle popularity or high sales concentration of specific manufacturers/models in the area</a:t>
            </a:r>
            <a:r>
              <a:rPr kumimoji="0" lang="en-US" altLang="en-US" sz="1600" b="0" i="0" u="none" strike="noStrike" cap="none" normalizeH="0" baseline="0" dirty="0" smtClean="0">
                <a:ln>
                  <a:noFill/>
                </a:ln>
                <a:solidFill>
                  <a:schemeClr val="tx1"/>
                </a:solidFill>
                <a:effectLst/>
              </a:rPr>
              <a:t>.</a:t>
            </a:r>
            <a:endParaRPr kumimoji="0" lang="en-US" altLang="en-US" sz="1600" b="0" i="0" u="none" strike="noStrike" cap="none" normalizeH="0" baseline="0" dirty="0" smtClean="0">
              <a:ln>
                <a:noFill/>
              </a:ln>
              <a:solidFill>
                <a:schemeClr val="tx1"/>
              </a:solidFill>
              <a:effectLst/>
              <a:latin typeface="Arial" panose="020B0604020202020204" pitchFamily="34" charset="0"/>
            </a:endParaRPr>
          </a:p>
          <a:p>
            <a:pPr lvl="1" eaLnBrk="0" fontAlgn="base" hangingPunct="0">
              <a:lnSpc>
                <a:spcPct val="150000"/>
              </a:lnSpc>
              <a:spcBef>
                <a:spcPct val="0"/>
              </a:spcBef>
              <a:spcAft>
                <a:spcPct val="0"/>
              </a:spcAft>
              <a:buClrTx/>
              <a:buFontTx/>
              <a:buNone/>
            </a:pPr>
            <a:endParaRPr kumimoji="0" lang="en-US" altLang="en-US" sz="16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75852183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1979</TotalTime>
  <Words>1446</Words>
  <Application>Microsoft Office PowerPoint</Application>
  <PresentationFormat>Widescreen</PresentationFormat>
  <Paragraphs>223</Paragraphs>
  <Slides>15</Slides>
  <Notes>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15</vt:i4>
      </vt:variant>
    </vt:vector>
  </HeadingPairs>
  <TitlesOfParts>
    <vt:vector size="23" baseType="lpstr">
      <vt:lpstr>IBM Plex Mono</vt:lpstr>
      <vt:lpstr>Times New Roman</vt:lpstr>
      <vt:lpstr>Calibri</vt:lpstr>
      <vt:lpstr>Libre Baskerville</vt:lpstr>
      <vt:lpstr>Arial Unicode MS</vt:lpstr>
      <vt:lpstr>Arial</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Raghu Ram Aduri</dc:creator>
  <cp:lastModifiedBy>user</cp:lastModifiedBy>
  <cp:revision>89</cp:revision>
  <dcterms:created xsi:type="dcterms:W3CDTF">2021-02-16T05:19:01Z</dcterms:created>
  <dcterms:modified xsi:type="dcterms:W3CDTF">2025-07-26T13:00:11Z</dcterms:modified>
</cp:coreProperties>
</file>