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6" r:id="rId8"/>
    <p:sldId id="263" r:id="rId9"/>
    <p:sldId id="264" r:id="rId10"/>
    <p:sldId id="267" r:id="rId11"/>
    <p:sldId id="265"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810539" y="3429000"/>
            <a:ext cx="6211908"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CNN Model to Classify  Images of Plastic Waste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E21DE-3768-47E0-913C-6DB42BB51F3B}"/>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Model Accuracy, Loss plots:  </a:t>
            </a:r>
            <a:endParaRPr lang="en-IN" sz="2000" b="1" dirty="0">
              <a:solidFill>
                <a:srgbClr val="213163"/>
              </a:solidFill>
            </a:endParaRPr>
          </a:p>
        </p:txBody>
      </p:sp>
      <p:pic>
        <p:nvPicPr>
          <p:cNvPr id="6" name="Picture 5">
            <a:extLst>
              <a:ext uri="{FF2B5EF4-FFF2-40B4-BE49-F238E27FC236}">
                <a16:creationId xmlns:a16="http://schemas.microsoft.com/office/drawing/2014/main" id="{C84C0695-8B7A-440B-B231-472537EB3A62}"/>
              </a:ext>
            </a:extLst>
          </p:cNvPr>
          <p:cNvPicPr>
            <a:picLocks noChangeAspect="1"/>
          </p:cNvPicPr>
          <p:nvPr/>
        </p:nvPicPr>
        <p:blipFill>
          <a:blip r:embed="rId2"/>
          <a:stretch>
            <a:fillRect/>
          </a:stretch>
        </p:blipFill>
        <p:spPr>
          <a:xfrm>
            <a:off x="255104" y="1933281"/>
            <a:ext cx="5602356" cy="4210638"/>
          </a:xfrm>
          <a:prstGeom prst="rect">
            <a:avLst/>
          </a:prstGeom>
        </p:spPr>
      </p:pic>
      <p:pic>
        <p:nvPicPr>
          <p:cNvPr id="7" name="Picture 6">
            <a:extLst>
              <a:ext uri="{FF2B5EF4-FFF2-40B4-BE49-F238E27FC236}">
                <a16:creationId xmlns:a16="http://schemas.microsoft.com/office/drawing/2014/main" id="{98EF6F3C-6165-43E3-89DE-CD0526D30290}"/>
              </a:ext>
            </a:extLst>
          </p:cNvPr>
          <p:cNvPicPr>
            <a:picLocks noChangeAspect="1"/>
          </p:cNvPicPr>
          <p:nvPr/>
        </p:nvPicPr>
        <p:blipFill>
          <a:blip r:embed="rId3"/>
          <a:stretch>
            <a:fillRect/>
          </a:stretch>
        </p:blipFill>
        <p:spPr>
          <a:xfrm>
            <a:off x="6096000" y="1933281"/>
            <a:ext cx="5602357" cy="4388006"/>
          </a:xfrm>
          <a:prstGeom prst="rect">
            <a:avLst/>
          </a:prstGeom>
        </p:spPr>
      </p:pic>
    </p:spTree>
    <p:extLst>
      <p:ext uri="{BB962C8B-B14F-4D97-AF65-F5344CB8AC3E}">
        <p14:creationId xmlns:p14="http://schemas.microsoft.com/office/powerpoint/2010/main" val="3000005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61C241-1D49-4A75-8CB0-70A1B6353749}"/>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Advancements done by Me: </a:t>
            </a:r>
            <a:endParaRPr lang="en-IN" sz="2000" b="1" dirty="0">
              <a:solidFill>
                <a:srgbClr val="213163"/>
              </a:solidFill>
            </a:endParaRPr>
          </a:p>
        </p:txBody>
      </p:sp>
      <p:sp>
        <p:nvSpPr>
          <p:cNvPr id="8" name="Rectangle 1">
            <a:extLst>
              <a:ext uri="{FF2B5EF4-FFF2-40B4-BE49-F238E27FC236}">
                <a16:creationId xmlns:a16="http://schemas.microsoft.com/office/drawing/2014/main" id="{E02BACD0-7391-48EE-85E0-7154574A04FB}"/>
              </a:ext>
            </a:extLst>
          </p:cNvPr>
          <p:cNvSpPr>
            <a:spLocks noChangeArrowheads="1"/>
          </p:cNvSpPr>
          <p:nvPr/>
        </p:nvSpPr>
        <p:spPr bwMode="auto">
          <a:xfrm>
            <a:off x="261730" y="1761798"/>
            <a:ext cx="709322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Objective: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To provide an interactive and user-friendly platform for waste classification using the trained CNN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Features of the Web Interface: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Image Upload: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Users can upload images of waste items for classification.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Real-time Predictions: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Displays whether the waste is recyclable or organic instantly.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Visual Feedback: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Shows the uploaded image alongside the prediction for better user understanding.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Metrics Display: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Option to display the model’s confidence score for each prediction.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Technology Used: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Streamlit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For building the web interface and integrating the trained CNN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DD9EF68E-4FA1-4445-AA53-C368EEF28404}"/>
              </a:ext>
            </a:extLst>
          </p:cNvPr>
          <p:cNvPicPr>
            <a:picLocks noChangeAspect="1"/>
          </p:cNvPicPr>
          <p:nvPr/>
        </p:nvPicPr>
        <p:blipFill>
          <a:blip r:embed="rId2"/>
          <a:stretch>
            <a:fillRect/>
          </a:stretch>
        </p:blipFill>
        <p:spPr>
          <a:xfrm>
            <a:off x="7466624" y="1254467"/>
            <a:ext cx="4330119" cy="4801314"/>
          </a:xfrm>
          <a:prstGeom prst="rect">
            <a:avLst/>
          </a:prstGeom>
        </p:spPr>
      </p:pic>
    </p:spTree>
    <p:extLst>
      <p:ext uri="{BB962C8B-B14F-4D97-AF65-F5344CB8AC3E}">
        <p14:creationId xmlns:p14="http://schemas.microsoft.com/office/powerpoint/2010/main" val="655941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Rectangle 1">
            <a:extLst>
              <a:ext uri="{FF2B5EF4-FFF2-40B4-BE49-F238E27FC236}">
                <a16:creationId xmlns:a16="http://schemas.microsoft.com/office/drawing/2014/main" id="{F1DE629A-F28D-4501-BBF2-7824CB52D25A}"/>
              </a:ext>
            </a:extLst>
          </p:cNvPr>
          <p:cNvSpPr>
            <a:spLocks noChangeArrowheads="1"/>
          </p:cNvSpPr>
          <p:nvPr/>
        </p:nvSpPr>
        <p:spPr bwMode="auto">
          <a:xfrm>
            <a:off x="0" y="1765205"/>
            <a:ext cx="1186069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Summary of Achievements: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Successfully developed and trained a </a:t>
            </a:r>
            <a:r>
              <a:rPr kumimoji="0" lang="en-US" altLang="en-US" sz="1800" b="1" i="0" u="none" strike="noStrike" cap="none" normalizeH="0" baseline="0" dirty="0">
                <a:ln>
                  <a:noFill/>
                </a:ln>
                <a:solidFill>
                  <a:schemeClr val="tx1"/>
                </a:solidFill>
                <a:effectLst/>
                <a:latin typeface="Arial" panose="020B0604020202020204" pitchFamily="34" charset="0"/>
              </a:rPr>
              <a:t>Convolutional Neural Network (CNN)</a:t>
            </a:r>
            <a:r>
              <a:rPr kumimoji="0" lang="en-US" altLang="en-US" sz="1800" b="0" i="0" u="none" strike="noStrike" cap="none" normalizeH="0" baseline="0" dirty="0">
                <a:ln>
                  <a:noFill/>
                </a:ln>
                <a:solidFill>
                  <a:schemeClr val="tx1"/>
                </a:solidFill>
                <a:effectLst/>
                <a:latin typeface="Arial" panose="020B0604020202020204" pitchFamily="34" charset="0"/>
              </a:rPr>
              <a:t> model for waste classification.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Achieved high accuracy in classifying waste into recyclable and organic categories.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Built an interactive </a:t>
            </a:r>
            <a:r>
              <a:rPr kumimoji="0" lang="en-US" altLang="en-US" sz="1800" b="1" i="0" u="none" strike="noStrike" cap="none" normalizeH="0" baseline="0" dirty="0">
                <a:ln>
                  <a:noFill/>
                </a:ln>
                <a:solidFill>
                  <a:schemeClr val="tx1"/>
                </a:solidFill>
                <a:effectLst/>
                <a:latin typeface="Arial" panose="020B0604020202020204" pitchFamily="34" charset="0"/>
              </a:rPr>
              <a:t>web interface using </a:t>
            </a:r>
            <a:r>
              <a:rPr kumimoji="0" lang="en-US" altLang="en-US" sz="1800" b="1"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allowing users to easily upload images and get real-time predictions.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Impact: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Promotes effective waste management and recycling.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Reduces manual errors in waste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Contributes to environmental sustainability through automation.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Future Scope: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Extend the system to classify more waste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 the model for better accuracy and faster predictions.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Takeaway: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practical solution leveraging AI and deep learning to address environmental challenges through automation.</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5B3D1B62-9A8F-44EC-B2DC-04D900F5B184}"/>
              </a:ext>
            </a:extLst>
          </p:cNvPr>
          <p:cNvSpPr txBox="1"/>
          <p:nvPr/>
        </p:nvSpPr>
        <p:spPr>
          <a:xfrm>
            <a:off x="345440" y="1452615"/>
            <a:ext cx="8043186" cy="3170099"/>
          </a:xfrm>
          <a:prstGeom prst="rect">
            <a:avLst/>
          </a:prstGeom>
          <a:noFill/>
        </p:spPr>
        <p:txBody>
          <a:bodyPr wrap="square" rtlCol="0">
            <a:spAutoFit/>
          </a:bodyPr>
          <a:lstStyle/>
          <a:p>
            <a:r>
              <a:rPr lang="en-GB" sz="2000" dirty="0"/>
              <a:t>1)Understand the fundamentals of Convolutional Neural Networks (CNN).</a:t>
            </a:r>
          </a:p>
          <a:p>
            <a:r>
              <a:rPr lang="en-GB" sz="2000" dirty="0"/>
              <a:t>2)Learn how to develop a CNN model using TensorFlow for image classification.</a:t>
            </a:r>
          </a:p>
          <a:p>
            <a:r>
              <a:rPr lang="en-GB" sz="2000" dirty="0"/>
              <a:t>3)Measure model performance using accuracy, precision, recall, and loss functions.</a:t>
            </a:r>
          </a:p>
          <a:p>
            <a:r>
              <a:rPr lang="en-GB" sz="2000" dirty="0"/>
              <a:t>4)Utilize various plots and visualizations to validate and interpret model results.</a:t>
            </a:r>
          </a:p>
          <a:p>
            <a:r>
              <a:rPr lang="en-GB" sz="2000" dirty="0"/>
              <a:t>5)Explore the application of CNNs in waste classification and future improvements.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A32D1FB1-1293-4E09-B994-289030D292C0}"/>
              </a:ext>
            </a:extLst>
          </p:cNvPr>
          <p:cNvSpPr txBox="1"/>
          <p:nvPr/>
        </p:nvSpPr>
        <p:spPr>
          <a:xfrm>
            <a:off x="371061" y="1868557"/>
            <a:ext cx="10734261" cy="3252878"/>
          </a:xfrm>
          <a:prstGeom prst="rect">
            <a:avLst/>
          </a:prstGeom>
          <a:noFill/>
        </p:spPr>
        <p:txBody>
          <a:bodyPr wrap="square" rtlCol="0">
            <a:spAutoFit/>
          </a:bodyPr>
          <a:lstStyle/>
          <a:p>
            <a:r>
              <a:rPr lang="en-IN" b="1" dirty="0"/>
              <a:t>Programming Languages:</a:t>
            </a:r>
            <a:endParaRPr lang="en-IN" dirty="0"/>
          </a:p>
          <a:p>
            <a:pPr lvl="1"/>
            <a:r>
              <a:rPr lang="en-IN" dirty="0"/>
              <a:t>Python (TensorFlow, </a:t>
            </a:r>
            <a:r>
              <a:rPr lang="en-IN" dirty="0" err="1"/>
              <a:t>Keras</a:t>
            </a:r>
            <a:r>
              <a:rPr lang="en-IN" dirty="0"/>
              <a:t>, NumPy, Matplotlib)</a:t>
            </a:r>
          </a:p>
          <a:p>
            <a:r>
              <a:rPr lang="en-IN" b="1" dirty="0"/>
              <a:t>Frameworks and Libraries:</a:t>
            </a:r>
            <a:endParaRPr lang="en-IN" dirty="0"/>
          </a:p>
          <a:p>
            <a:pPr lvl="1"/>
            <a:r>
              <a:rPr lang="en-IN" dirty="0"/>
              <a:t>TensorFlow/</a:t>
            </a:r>
            <a:r>
              <a:rPr lang="en-IN" dirty="0" err="1"/>
              <a:t>Keras</a:t>
            </a:r>
            <a:r>
              <a:rPr lang="en-IN" dirty="0"/>
              <a:t> for Deep Learning</a:t>
            </a:r>
          </a:p>
          <a:p>
            <a:pPr lvl="1"/>
            <a:r>
              <a:rPr lang="en-IN" dirty="0"/>
              <a:t>OpenCV for Image Processing</a:t>
            </a:r>
          </a:p>
          <a:p>
            <a:r>
              <a:rPr lang="en-IN" b="1" dirty="0"/>
              <a:t>Development Tools:</a:t>
            </a:r>
            <a:endParaRPr lang="en-IN" dirty="0"/>
          </a:p>
          <a:p>
            <a:pPr lvl="1"/>
            <a:r>
              <a:rPr lang="en-IN" dirty="0" err="1"/>
              <a:t>Jupyter</a:t>
            </a:r>
            <a:r>
              <a:rPr lang="en-IN" dirty="0"/>
              <a:t> Notebook for Code Implementation</a:t>
            </a:r>
          </a:p>
          <a:p>
            <a:pPr lvl="1"/>
            <a:r>
              <a:rPr lang="en-GB" dirty="0"/>
              <a:t>G</a:t>
            </a:r>
            <a:r>
              <a:rPr lang="en-IN" dirty="0" err="1"/>
              <a:t>oogle</a:t>
            </a:r>
            <a:r>
              <a:rPr lang="en-IN" dirty="0"/>
              <a:t> </a:t>
            </a:r>
            <a:r>
              <a:rPr lang="en-IN" dirty="0" err="1"/>
              <a:t>Notebook,Kaggle</a:t>
            </a:r>
            <a:r>
              <a:rPr lang="en-IN" dirty="0"/>
              <a:t> </a:t>
            </a:r>
            <a:r>
              <a:rPr lang="en-IN" dirty="0" err="1"/>
              <a:t>Notebok</a:t>
            </a:r>
            <a:endParaRPr lang="en-IN" dirty="0"/>
          </a:p>
          <a:p>
            <a:pPr lvl="1"/>
            <a:r>
              <a:rPr lang="en-IN" dirty="0"/>
              <a:t>Visual Studio Code for Script Writing</a:t>
            </a:r>
          </a:p>
          <a:p>
            <a:r>
              <a:rPr lang="en-IN" b="1" dirty="0"/>
              <a:t>Data Source:</a:t>
            </a:r>
            <a:endParaRPr lang="en-IN" dirty="0"/>
          </a:p>
          <a:p>
            <a:pPr lvl="1"/>
            <a:r>
              <a:rPr lang="en-IN" dirty="0"/>
              <a:t>Kaggle Waste Classification Dataset</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7" name="Rectangle 3">
            <a:extLst>
              <a:ext uri="{FF2B5EF4-FFF2-40B4-BE49-F238E27FC236}">
                <a16:creationId xmlns:a16="http://schemas.microsoft.com/office/drawing/2014/main" id="{B94A2732-6BD4-4D61-937C-82A948B562F3}"/>
              </a:ext>
            </a:extLst>
          </p:cNvPr>
          <p:cNvSpPr>
            <a:spLocks noChangeArrowheads="1"/>
          </p:cNvSpPr>
          <p:nvPr/>
        </p:nvSpPr>
        <p:spPr bwMode="auto">
          <a:xfrm rot="10800000" flipV="1">
            <a:off x="268356" y="1617657"/>
            <a:ext cx="10310191" cy="4689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b="1" dirty="0"/>
              <a:t>Step 1: Data Collection and Preparation</a:t>
            </a:r>
            <a:endParaRPr lang="en-GB" dirty="0"/>
          </a:p>
          <a:p>
            <a:pPr lvl="1"/>
            <a:r>
              <a:rPr lang="en-GB" dirty="0"/>
              <a:t>Collected waste classification dataset from Kaggle.</a:t>
            </a:r>
          </a:p>
          <a:p>
            <a:pPr lvl="1"/>
            <a:r>
              <a:rPr lang="en-GB" dirty="0" err="1"/>
              <a:t>Preprocessed</a:t>
            </a:r>
            <a:r>
              <a:rPr lang="en-GB" dirty="0"/>
              <a:t> images: resized, normalized, and augmented to enhance model generalization.</a:t>
            </a:r>
          </a:p>
          <a:p>
            <a:r>
              <a:rPr lang="en-GB" b="1" dirty="0"/>
              <a:t>Step 2: Model Design</a:t>
            </a:r>
            <a:endParaRPr lang="en-GB" dirty="0"/>
          </a:p>
          <a:p>
            <a:pPr lvl="1"/>
            <a:r>
              <a:rPr lang="en-GB" dirty="0"/>
              <a:t>Built a CNN architecture using TensorFlow/</a:t>
            </a:r>
            <a:r>
              <a:rPr lang="en-GB" dirty="0" err="1"/>
              <a:t>Keras</a:t>
            </a:r>
            <a:r>
              <a:rPr lang="en-GB" dirty="0"/>
              <a:t>.</a:t>
            </a:r>
          </a:p>
          <a:p>
            <a:pPr lvl="1"/>
            <a:r>
              <a:rPr lang="en-GB" dirty="0"/>
              <a:t>Used layers: Convolutional, </a:t>
            </a:r>
            <a:r>
              <a:rPr lang="en-GB" dirty="0" err="1"/>
              <a:t>MaxPooling</a:t>
            </a:r>
            <a:r>
              <a:rPr lang="en-GB" dirty="0"/>
              <a:t>, and Fully Connected.</a:t>
            </a:r>
          </a:p>
          <a:p>
            <a:r>
              <a:rPr lang="en-GB" b="1" dirty="0"/>
              <a:t>Step 3: Model Training</a:t>
            </a:r>
            <a:endParaRPr lang="en-GB" dirty="0"/>
          </a:p>
          <a:p>
            <a:pPr lvl="1"/>
            <a:r>
              <a:rPr lang="en-GB" dirty="0"/>
              <a:t>Defined loss function: Categorical Cross-Entropy.</a:t>
            </a:r>
          </a:p>
          <a:p>
            <a:pPr lvl="1"/>
            <a:r>
              <a:rPr lang="en-GB" dirty="0"/>
              <a:t>Optimized using Adam optimizer with a learning rate of 0.001.</a:t>
            </a:r>
          </a:p>
          <a:p>
            <a:pPr lvl="1"/>
            <a:r>
              <a:rPr lang="en-GB" dirty="0"/>
              <a:t>Split data into training and validation sets.</a:t>
            </a:r>
          </a:p>
          <a:p>
            <a:r>
              <a:rPr lang="en-GB" b="1" dirty="0"/>
              <a:t>Step 4: Performance Evaluation</a:t>
            </a:r>
            <a:endParaRPr lang="en-GB" dirty="0"/>
          </a:p>
          <a:p>
            <a:pPr lvl="1"/>
            <a:r>
              <a:rPr lang="en-GB" dirty="0"/>
              <a:t>Monitored metrics: accuracy, precision, recall, F1-score.</a:t>
            </a:r>
          </a:p>
          <a:p>
            <a:pPr lvl="1"/>
            <a:r>
              <a:rPr lang="en-GB" dirty="0"/>
              <a:t>Visualized results using plots (accuracy, loss, and confusion matrix).</a:t>
            </a:r>
          </a:p>
          <a:p>
            <a:r>
              <a:rPr lang="en-GB" b="1" dirty="0"/>
              <a:t>Step 5: Results Interpretation</a:t>
            </a:r>
            <a:endParaRPr lang="en-GB" dirty="0"/>
          </a:p>
          <a:p>
            <a:pPr lvl="1"/>
            <a:r>
              <a:rPr lang="en-GB" dirty="0" err="1"/>
              <a:t>Analyzed</a:t>
            </a:r>
            <a:r>
              <a:rPr lang="en-GB" dirty="0"/>
              <a:t> model predictions on test data.</a:t>
            </a:r>
          </a:p>
          <a:p>
            <a:pPr lvl="1"/>
            <a:r>
              <a:rPr lang="en-GB" dirty="0"/>
              <a:t>Highlighted areas for improvement and future refinements.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5" name="Rectangle 2">
            <a:extLst>
              <a:ext uri="{FF2B5EF4-FFF2-40B4-BE49-F238E27FC236}">
                <a16:creationId xmlns:a16="http://schemas.microsoft.com/office/drawing/2014/main" id="{E5EC96E5-049A-449D-875F-A9D74406000B}"/>
              </a:ext>
            </a:extLst>
          </p:cNvPr>
          <p:cNvSpPr>
            <a:spLocks noChangeArrowheads="1"/>
          </p:cNvSpPr>
          <p:nvPr/>
        </p:nvSpPr>
        <p:spPr bwMode="auto">
          <a:xfrm>
            <a:off x="834888" y="1843950"/>
            <a:ext cx="926326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Issue: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Waste management is a critical environmental challenge, and improper waste segregation leads to environmental hazards and inefficient recycling.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Need:</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Automating the waste classification process can significantly improve recycling efficiency and reduce human intervention.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To design and implement a Convolutional Neural Network (CNN) model for classifying waste into categories such as recyclable and organic, ensuring an efficient and scalable solution for waste management</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Rectangle 1">
            <a:extLst>
              <a:ext uri="{FF2B5EF4-FFF2-40B4-BE49-F238E27FC236}">
                <a16:creationId xmlns:a16="http://schemas.microsoft.com/office/drawing/2014/main" id="{1AEE83E8-5D5C-42AE-8EFF-5B105B1F5C2D}"/>
              </a:ext>
            </a:extLst>
          </p:cNvPr>
          <p:cNvSpPr>
            <a:spLocks noChangeArrowheads="1"/>
          </p:cNvSpPr>
          <p:nvPr/>
        </p:nvSpPr>
        <p:spPr bwMode="auto">
          <a:xfrm>
            <a:off x="609600" y="1755918"/>
            <a:ext cx="996563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Proposed Approach:</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Develop a </a:t>
            </a:r>
            <a:r>
              <a:rPr kumimoji="0" lang="en-US" altLang="en-US" sz="1800" b="1" i="0" u="none" strike="noStrike" cap="none" normalizeH="0" baseline="0" dirty="0">
                <a:ln>
                  <a:noFill/>
                </a:ln>
                <a:solidFill>
                  <a:schemeClr val="tx1"/>
                </a:solidFill>
                <a:effectLst/>
                <a:latin typeface="Arial" panose="020B0604020202020204" pitchFamily="34" charset="0"/>
              </a:rPr>
              <a:t>Convolutional Neural Network (CNN)</a:t>
            </a:r>
            <a:r>
              <a:rPr kumimoji="0" lang="en-US" altLang="en-US" sz="1800" b="0" i="0" u="none" strike="noStrike" cap="none" normalizeH="0" baseline="0" dirty="0">
                <a:ln>
                  <a:noFill/>
                </a:ln>
                <a:solidFill>
                  <a:schemeClr val="tx1"/>
                </a:solidFill>
                <a:effectLst/>
                <a:latin typeface="Arial" panose="020B0604020202020204" pitchFamily="34" charset="0"/>
              </a:rPr>
              <a:t> model to automate the classification of waste into categories such as recyclable and organic.</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Key Features of the Solution: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Automated Waste Segregation: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Reduces human effort and errors in waste sorting.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High Accuracy: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Uses TensorFlow-based CNN for precise classification.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Scalable and Flexible: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Can be extended to classify additional waste types.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and Interpretability: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Leverages performance plots and confusion matrices for better understanding.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Outcome: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 robust, efficient, and scalable system for waste classification that improves recycling processes and environmental impact.</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DE3DE4-29DE-434A-BDF2-8E54AD2961D4}"/>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Algorithm:  </a:t>
            </a:r>
            <a:endParaRPr lang="en-IN" sz="2000" b="1" dirty="0">
              <a:solidFill>
                <a:srgbClr val="213163"/>
              </a:solidFill>
            </a:endParaRPr>
          </a:p>
        </p:txBody>
      </p:sp>
      <p:sp>
        <p:nvSpPr>
          <p:cNvPr id="4" name="AutoShape 2" descr="A professional and clean flowchart illustrating the Convolutional Neural Network (CNN) algorithm. The diagram includes stages such as Input Layer (image of waste), Convolutional Layers (feature extraction), Pooling Layers (dimensionality reduction), Fully Connected Layers (classification), and Output Layer (recyclable or organic classification). The design should have arrows connecting each stage, soft blue and white tones, and a modern, polished look.">
            <a:extLst>
              <a:ext uri="{FF2B5EF4-FFF2-40B4-BE49-F238E27FC236}">
                <a16:creationId xmlns:a16="http://schemas.microsoft.com/office/drawing/2014/main" id="{FE66B70C-0036-43C0-90BB-34FFE73A936C}"/>
              </a:ext>
            </a:extLst>
          </p:cNvPr>
          <p:cNvSpPr>
            <a:spLocks noChangeAspect="1" noChangeArrowheads="1"/>
          </p:cNvSpPr>
          <p:nvPr/>
        </p:nvSpPr>
        <p:spPr bwMode="auto">
          <a:xfrm>
            <a:off x="2667000" y="1616765"/>
            <a:ext cx="6858000" cy="38431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BCB7F624-4888-4A35-927F-8610AFFD69C2}"/>
              </a:ext>
            </a:extLst>
          </p:cNvPr>
          <p:cNvPicPr>
            <a:picLocks noChangeAspect="1"/>
          </p:cNvPicPr>
          <p:nvPr/>
        </p:nvPicPr>
        <p:blipFill>
          <a:blip r:embed="rId2"/>
          <a:stretch>
            <a:fillRect/>
          </a:stretch>
        </p:blipFill>
        <p:spPr>
          <a:xfrm>
            <a:off x="3142266" y="1254467"/>
            <a:ext cx="5191850" cy="5153744"/>
          </a:xfrm>
          <a:prstGeom prst="rect">
            <a:avLst/>
          </a:prstGeom>
        </p:spPr>
      </p:pic>
    </p:spTree>
    <p:extLst>
      <p:ext uri="{BB962C8B-B14F-4D97-AF65-F5344CB8AC3E}">
        <p14:creationId xmlns:p14="http://schemas.microsoft.com/office/powerpoint/2010/main" val="4230034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a:extLst>
              <a:ext uri="{FF2B5EF4-FFF2-40B4-BE49-F238E27FC236}">
                <a16:creationId xmlns:a16="http://schemas.microsoft.com/office/drawing/2014/main" id="{062F130C-11E0-48D4-BECA-D6F7BEF3A25C}"/>
              </a:ext>
            </a:extLst>
          </p:cNvPr>
          <p:cNvPicPr>
            <a:picLocks noChangeAspect="1"/>
          </p:cNvPicPr>
          <p:nvPr/>
        </p:nvPicPr>
        <p:blipFill>
          <a:blip r:embed="rId2"/>
          <a:stretch>
            <a:fillRect/>
          </a:stretch>
        </p:blipFill>
        <p:spPr>
          <a:xfrm>
            <a:off x="998038" y="1914418"/>
            <a:ext cx="9135750" cy="4486901"/>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47C898-9FCD-4CE2-B23A-C0FDB29837D3}"/>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2CCF736B-DE1F-41E4-9070-DA845A53F89D}"/>
              </a:ext>
            </a:extLst>
          </p:cNvPr>
          <p:cNvPicPr>
            <a:picLocks noChangeAspect="1"/>
          </p:cNvPicPr>
          <p:nvPr/>
        </p:nvPicPr>
        <p:blipFill>
          <a:blip r:embed="rId2"/>
          <a:stretch>
            <a:fillRect/>
          </a:stretch>
        </p:blipFill>
        <p:spPr>
          <a:xfrm>
            <a:off x="1000303" y="1841743"/>
            <a:ext cx="9316750" cy="4420217"/>
          </a:xfrm>
          <a:prstGeom prst="rect">
            <a:avLst/>
          </a:prstGeom>
        </p:spPr>
      </p:pic>
    </p:spTree>
    <p:extLst>
      <p:ext uri="{BB962C8B-B14F-4D97-AF65-F5344CB8AC3E}">
        <p14:creationId xmlns:p14="http://schemas.microsoft.com/office/powerpoint/2010/main" val="3458436532"/>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54</TotalTime>
  <Words>712</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vishnu</cp:lastModifiedBy>
  <cp:revision>8</cp:revision>
  <dcterms:created xsi:type="dcterms:W3CDTF">2024-12-31T09:40:01Z</dcterms:created>
  <dcterms:modified xsi:type="dcterms:W3CDTF">2025-02-07T18:27:06Z</dcterms:modified>
</cp:coreProperties>
</file>