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2"/>
  </p:notesMasterIdLst>
  <p:sldIdLst>
    <p:sldId id="256" r:id="rId2"/>
    <p:sldId id="258" r:id="rId3"/>
    <p:sldId id="265" r:id="rId4"/>
    <p:sldId id="267" r:id="rId5"/>
    <p:sldId id="262" r:id="rId6"/>
    <p:sldId id="268" r:id="rId7"/>
    <p:sldId id="263" r:id="rId8"/>
    <p:sldId id="261" r:id="rId9"/>
    <p:sldId id="266"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94F8A-B850-4714-908F-8042A1F24832}" type="datetimeFigureOut">
              <a:rPr lang="en-US" smtClean="0"/>
              <a:t>12/19/2021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745AB-6B56-4C91-9AA5-F5C021D60F2C}" type="slidenum">
              <a:rPr lang="en-US" smtClean="0"/>
              <a:t>‹#›</a:t>
            </a:fld>
            <a:endParaRPr lang="en-US"/>
          </a:p>
        </p:txBody>
      </p:sp>
    </p:spTree>
    <p:extLst>
      <p:ext uri="{BB962C8B-B14F-4D97-AF65-F5344CB8AC3E}">
        <p14:creationId xmlns:p14="http://schemas.microsoft.com/office/powerpoint/2010/main" val="104588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B4786-A973-4CAA-B51C-7F5CE1BE7DC1}"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834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410023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1844660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B4786-A973-4CAA-B51C-7F5CE1BE7DC1}"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30708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2058596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B4786-A973-4CAA-B51C-7F5CE1BE7DC1}"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99166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3849538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414843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389997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106231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39332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46019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41263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375789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78032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37163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C732E-2606-4DA5-B5D1-2E74F91A1080}" type="datetimeFigureOut">
              <a:rPr lang="en-US" smtClean="0"/>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B4786-A973-4CAA-B51C-7F5CE1BE7DC1}" type="slidenum">
              <a:rPr lang="en-US" smtClean="0"/>
              <a:t>‹#›</a:t>
            </a:fld>
            <a:endParaRPr lang="en-US" dirty="0"/>
          </a:p>
        </p:txBody>
      </p:sp>
    </p:spTree>
    <p:extLst>
      <p:ext uri="{BB962C8B-B14F-4D97-AF65-F5344CB8AC3E}">
        <p14:creationId xmlns:p14="http://schemas.microsoft.com/office/powerpoint/2010/main" val="223298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5EC732E-2606-4DA5-B5D1-2E74F91A1080}" type="datetimeFigureOut">
              <a:rPr lang="en-US" smtClean="0"/>
              <a:t>12/19/2021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5B4786-A973-4CAA-B51C-7F5CE1BE7DC1}" type="slidenum">
              <a:rPr lang="en-US" smtClean="0"/>
              <a:t>‹#›</a:t>
            </a:fld>
            <a:endParaRPr lang="en-US" dirty="0"/>
          </a:p>
        </p:txBody>
      </p:sp>
    </p:spTree>
    <p:extLst>
      <p:ext uri="{BB962C8B-B14F-4D97-AF65-F5344CB8AC3E}">
        <p14:creationId xmlns:p14="http://schemas.microsoft.com/office/powerpoint/2010/main" val="341066891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DA_PPT.pptx"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kaggle.com/stefanoleone992/imdb-extensive-datas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7D27-CD7F-4B97-9225-7CF461302BAC}"/>
              </a:ext>
            </a:extLst>
          </p:cNvPr>
          <p:cNvSpPr>
            <a:spLocks noGrp="1"/>
          </p:cNvSpPr>
          <p:nvPr>
            <p:ph type="ctrTitle"/>
          </p:nvPr>
        </p:nvSpPr>
        <p:spPr>
          <a:xfrm>
            <a:off x="673060" y="434898"/>
            <a:ext cx="8158706" cy="2029522"/>
          </a:xfrm>
        </p:spPr>
        <p:txBody>
          <a:bodyPr/>
          <a:lstStyle/>
          <a:p>
            <a:r>
              <a:rPr lang="en-US" b="1" dirty="0">
                <a:solidFill>
                  <a:schemeClr val="bg1"/>
                </a:solidFill>
              </a:rPr>
              <a:t>MOVIES DATASET CLASSIFICATION</a:t>
            </a:r>
          </a:p>
        </p:txBody>
      </p:sp>
      <p:sp>
        <p:nvSpPr>
          <p:cNvPr id="4" name="TextBox 3">
            <a:extLst>
              <a:ext uri="{FF2B5EF4-FFF2-40B4-BE49-F238E27FC236}">
                <a16:creationId xmlns:a16="http://schemas.microsoft.com/office/drawing/2014/main" id="{6CF3578C-23B8-4D85-BCB7-5E6D8CCF68BB}"/>
              </a:ext>
            </a:extLst>
          </p:cNvPr>
          <p:cNvSpPr txBox="1"/>
          <p:nvPr/>
        </p:nvSpPr>
        <p:spPr>
          <a:xfrm>
            <a:off x="673060" y="2810106"/>
            <a:ext cx="7750097" cy="3046988"/>
          </a:xfrm>
          <a:prstGeom prst="rect">
            <a:avLst/>
          </a:prstGeom>
          <a:noFill/>
        </p:spPr>
        <p:txBody>
          <a:bodyPr wrap="square" rtlCol="0">
            <a:spAutoFit/>
          </a:bodyPr>
          <a:lstStyle/>
          <a:p>
            <a:r>
              <a:rPr lang="en-US" sz="2400" b="1" dirty="0">
                <a:solidFill>
                  <a:schemeClr val="bg1"/>
                </a:solidFill>
              </a:rPr>
              <a:t>Team Members:</a:t>
            </a:r>
          </a:p>
          <a:p>
            <a:pPr algn="ctr"/>
            <a:endParaRPr lang="en-US" sz="1800" b="1" dirty="0">
              <a:solidFill>
                <a:schemeClr val="bg1"/>
              </a:solidFill>
            </a:endParaRPr>
          </a:p>
          <a:p>
            <a:pPr marL="342900" indent="-342900">
              <a:buClr>
                <a:schemeClr val="bg1"/>
              </a:buClr>
              <a:buFont typeface="+mj-lt"/>
              <a:buAutoNum type="arabicParenR"/>
            </a:pPr>
            <a:r>
              <a:rPr lang="en-US" sz="1800" dirty="0" err="1">
                <a:solidFill>
                  <a:schemeClr val="bg1"/>
                </a:solidFill>
              </a:rPr>
              <a:t>Kanagala</a:t>
            </a:r>
            <a:r>
              <a:rPr lang="en-US" sz="1800" dirty="0">
                <a:solidFill>
                  <a:schemeClr val="bg1"/>
                </a:solidFill>
              </a:rPr>
              <a:t> </a:t>
            </a:r>
            <a:r>
              <a:rPr lang="en-US" sz="1800" dirty="0" err="1">
                <a:solidFill>
                  <a:schemeClr val="bg1"/>
                </a:solidFill>
              </a:rPr>
              <a:t>Aashitha</a:t>
            </a:r>
            <a:r>
              <a:rPr lang="en-US" sz="1800" dirty="0">
                <a:solidFill>
                  <a:schemeClr val="bg1"/>
                </a:solidFill>
              </a:rPr>
              <a:t> -19BCD7159</a:t>
            </a:r>
          </a:p>
          <a:p>
            <a:pPr marL="342900" indent="-342900">
              <a:buClr>
                <a:schemeClr val="bg1"/>
              </a:buClr>
              <a:buFont typeface="+mj-lt"/>
              <a:buAutoNum type="arabicParenR"/>
            </a:pPr>
            <a:r>
              <a:rPr lang="en-US" sz="1800" dirty="0">
                <a:solidFill>
                  <a:schemeClr val="bg1"/>
                </a:solidFill>
              </a:rPr>
              <a:t>U. Hrushikesh Chowdary – 19BCI7073</a:t>
            </a:r>
          </a:p>
          <a:p>
            <a:pPr marL="342900" indent="-342900">
              <a:buClr>
                <a:schemeClr val="bg1"/>
              </a:buClr>
              <a:buFont typeface="+mj-lt"/>
              <a:buAutoNum type="arabicParenR"/>
            </a:pPr>
            <a:r>
              <a:rPr lang="en-US" sz="1800" dirty="0" err="1">
                <a:solidFill>
                  <a:schemeClr val="bg1"/>
                </a:solidFill>
              </a:rPr>
              <a:t>Tadisetty</a:t>
            </a:r>
            <a:r>
              <a:rPr lang="en-US" sz="1800" dirty="0">
                <a:solidFill>
                  <a:schemeClr val="bg1"/>
                </a:solidFill>
              </a:rPr>
              <a:t> Sai Ravi Teja -19BCE7150</a:t>
            </a:r>
          </a:p>
          <a:p>
            <a:pPr marL="342900" indent="-342900">
              <a:buClr>
                <a:schemeClr val="bg1"/>
              </a:buClr>
              <a:buFont typeface="+mj-lt"/>
              <a:buAutoNum type="arabicParenR"/>
            </a:pPr>
            <a:r>
              <a:rPr lang="en-US" sz="1800" dirty="0" err="1">
                <a:solidFill>
                  <a:schemeClr val="bg1"/>
                </a:solidFill>
              </a:rPr>
              <a:t>Nittoor</a:t>
            </a:r>
            <a:r>
              <a:rPr lang="en-US" sz="1800" dirty="0">
                <a:solidFill>
                  <a:schemeClr val="bg1"/>
                </a:solidFill>
              </a:rPr>
              <a:t> Vishnu Bharadwaj – 19BCE7478</a:t>
            </a:r>
          </a:p>
          <a:p>
            <a:pPr marL="342900" indent="-342900">
              <a:buClr>
                <a:schemeClr val="bg1"/>
              </a:buClr>
              <a:buFont typeface="+mj-lt"/>
              <a:buAutoNum type="arabicParenR"/>
            </a:pPr>
            <a:endParaRPr lang="en-US" sz="1800" dirty="0">
              <a:solidFill>
                <a:schemeClr val="bg1"/>
              </a:solidFill>
            </a:endParaRPr>
          </a:p>
          <a:p>
            <a:pPr>
              <a:buClr>
                <a:schemeClr val="bg1"/>
              </a:buClr>
            </a:pPr>
            <a:r>
              <a:rPr lang="en-US" sz="2400" b="1" dirty="0">
                <a:solidFill>
                  <a:schemeClr val="bg1"/>
                </a:solidFill>
              </a:rPr>
              <a:t>Guided By:</a:t>
            </a:r>
          </a:p>
          <a:p>
            <a:pPr>
              <a:buClr>
                <a:schemeClr val="bg1"/>
              </a:buClr>
            </a:pPr>
            <a:r>
              <a:rPr lang="en-US" sz="1800" dirty="0">
                <a:solidFill>
                  <a:schemeClr val="bg1"/>
                </a:solidFill>
              </a:rPr>
              <a:t>Prof. Gopi Krishnan S</a:t>
            </a:r>
          </a:p>
          <a:p>
            <a:pPr>
              <a:buClr>
                <a:schemeClr val="bg1"/>
              </a:buClr>
            </a:pPr>
            <a:endParaRPr lang="en-US" b="1" dirty="0">
              <a:solidFill>
                <a:schemeClr val="bg1"/>
              </a:solidFill>
            </a:endParaRPr>
          </a:p>
        </p:txBody>
      </p:sp>
    </p:spTree>
    <p:extLst>
      <p:ext uri="{BB962C8B-B14F-4D97-AF65-F5344CB8AC3E}">
        <p14:creationId xmlns:p14="http://schemas.microsoft.com/office/powerpoint/2010/main" val="220838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E531C-BF9A-4783-9444-C122BB8D63DE}"/>
              </a:ext>
            </a:extLst>
          </p:cNvPr>
          <p:cNvSpPr txBox="1"/>
          <p:nvPr/>
        </p:nvSpPr>
        <p:spPr>
          <a:xfrm>
            <a:off x="802888" y="791736"/>
            <a:ext cx="9010185" cy="6996787"/>
          </a:xfrm>
          <a:prstGeom prst="rect">
            <a:avLst/>
          </a:prstGeom>
          <a:noFill/>
        </p:spPr>
        <p:txBody>
          <a:bodyPr wrap="square" rtlCol="0">
            <a:spAutoFit/>
          </a:bodyPr>
          <a:lstStyle/>
          <a:p>
            <a:pPr rtl="0">
              <a:spcBef>
                <a:spcPts val="0"/>
              </a:spcBef>
              <a:spcAft>
                <a:spcPts val="800"/>
              </a:spcAft>
            </a:pPr>
            <a:r>
              <a:rPr lang="en-US" sz="4000" b="1" i="0" u="none" strike="noStrike" dirty="0">
                <a:solidFill>
                  <a:srgbClr val="000000"/>
                </a:solidFill>
                <a:effectLst/>
                <a:latin typeface="+mj-lt"/>
              </a:rPr>
              <a:t>Conclusion:</a:t>
            </a:r>
            <a:endParaRPr lang="en-US" sz="4000" b="0" dirty="0">
              <a:effectLst/>
              <a:latin typeface="+mj-lt"/>
            </a:endParaRPr>
          </a:p>
          <a:p>
            <a:pPr rtl="0">
              <a:spcBef>
                <a:spcPts val="0"/>
              </a:spcBef>
              <a:spcAft>
                <a:spcPts val="800"/>
              </a:spcAft>
            </a:pPr>
            <a:r>
              <a:rPr lang="en-US" sz="3000" b="0" i="0" u="none" strike="noStrike" dirty="0">
                <a:solidFill>
                  <a:srgbClr val="000000"/>
                </a:solidFill>
                <a:effectLst/>
                <a:latin typeface="+mj-lt"/>
              </a:rPr>
              <a:t>We can now conclude this project with a specific case. Assume that if a user wants to make a movie he selects the country, year, and rating to analyze. Based on the graphs there is a high probability of making profits if the user makes an action film. </a:t>
            </a:r>
            <a:endParaRPr lang="en-US" sz="3000" b="0" dirty="0">
              <a:effectLst/>
              <a:latin typeface="+mj-lt"/>
            </a:endParaRPr>
          </a:p>
          <a:p>
            <a:pPr rtl="0">
              <a:spcBef>
                <a:spcPts val="0"/>
              </a:spcBef>
              <a:spcAft>
                <a:spcPts val="800"/>
              </a:spcAft>
            </a:pPr>
            <a:r>
              <a:rPr lang="en-US" sz="3000" b="0" i="0" u="none" strike="noStrike" dirty="0">
                <a:solidFill>
                  <a:srgbClr val="000000"/>
                </a:solidFill>
                <a:effectLst/>
                <a:latin typeface="+mj-lt"/>
              </a:rPr>
              <a:t>The probability order for our dataset goes as </a:t>
            </a:r>
          </a:p>
          <a:p>
            <a:pPr rtl="0">
              <a:spcBef>
                <a:spcPts val="0"/>
              </a:spcBef>
              <a:spcAft>
                <a:spcPts val="800"/>
              </a:spcAft>
            </a:pPr>
            <a:r>
              <a:rPr lang="en-US" sz="3000" b="0" i="0" u="none" strike="noStrike" dirty="0">
                <a:solidFill>
                  <a:srgbClr val="000000"/>
                </a:solidFill>
                <a:effectLst/>
                <a:latin typeface="+mj-lt"/>
              </a:rPr>
              <a:t>Action-&gt; Comedy-&gt;Drama-&gt;Crime.</a:t>
            </a:r>
            <a:endParaRPr lang="en-US" sz="3000" b="0" dirty="0">
              <a:effectLst/>
              <a:latin typeface="+mj-lt"/>
            </a:endParaRPr>
          </a:p>
          <a:p>
            <a:br>
              <a:rPr lang="en-US" sz="3200" dirty="0"/>
            </a:br>
            <a:endParaRPr lang="en-US" sz="3000" b="0" dirty="0">
              <a:effectLst/>
              <a:latin typeface="+mj-lt"/>
            </a:endParaRPr>
          </a:p>
          <a:p>
            <a:br>
              <a:rPr lang="en-US" sz="4000" dirty="0">
                <a:latin typeface="+mj-lt"/>
              </a:rPr>
            </a:br>
            <a:endParaRPr lang="en-US" sz="4000" dirty="0">
              <a:latin typeface="+mj-lt"/>
            </a:endParaRPr>
          </a:p>
        </p:txBody>
      </p:sp>
    </p:spTree>
    <p:extLst>
      <p:ext uri="{BB962C8B-B14F-4D97-AF65-F5344CB8AC3E}">
        <p14:creationId xmlns:p14="http://schemas.microsoft.com/office/powerpoint/2010/main" val="181898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413A78-D246-4072-94EE-3EE974A78EA9}"/>
              </a:ext>
            </a:extLst>
          </p:cNvPr>
          <p:cNvSpPr txBox="1"/>
          <p:nvPr/>
        </p:nvSpPr>
        <p:spPr>
          <a:xfrm>
            <a:off x="223788" y="774716"/>
            <a:ext cx="5872212" cy="707886"/>
          </a:xfrm>
          <a:prstGeom prst="rect">
            <a:avLst/>
          </a:prstGeom>
          <a:noFill/>
        </p:spPr>
        <p:txBody>
          <a:bodyPr wrap="square" rtlCol="0">
            <a:spAutoFit/>
          </a:bodyPr>
          <a:lstStyle/>
          <a:p>
            <a:r>
              <a:rPr lang="en-US" sz="4000" b="1" dirty="0">
                <a:solidFill>
                  <a:schemeClr val="bg1"/>
                </a:solidFill>
              </a:rPr>
              <a:t>OBJECTIVE:</a:t>
            </a:r>
          </a:p>
        </p:txBody>
      </p:sp>
      <p:sp>
        <p:nvSpPr>
          <p:cNvPr id="3" name="TextBox 2">
            <a:extLst>
              <a:ext uri="{FF2B5EF4-FFF2-40B4-BE49-F238E27FC236}">
                <a16:creationId xmlns:a16="http://schemas.microsoft.com/office/drawing/2014/main" id="{83DB3439-3A93-4E97-ADF0-EBC22B008E8C}"/>
              </a:ext>
            </a:extLst>
          </p:cNvPr>
          <p:cNvSpPr txBox="1"/>
          <p:nvPr/>
        </p:nvSpPr>
        <p:spPr>
          <a:xfrm>
            <a:off x="223788" y="2006709"/>
            <a:ext cx="10173903" cy="1569660"/>
          </a:xfrm>
          <a:prstGeom prst="rect">
            <a:avLst/>
          </a:prstGeom>
          <a:noFill/>
        </p:spPr>
        <p:txBody>
          <a:bodyPr wrap="square" rtlCol="0">
            <a:spAutoFit/>
          </a:bodyPr>
          <a:lstStyle/>
          <a:p>
            <a:r>
              <a:rPr lang="en-US" sz="3200" dirty="0">
                <a:solidFill>
                  <a:schemeClr val="bg1"/>
                </a:solidFill>
              </a:rPr>
              <a:t>The main objective of this project is to predict the movie genre that gives the most success rate and what movie genre they should choose.</a:t>
            </a:r>
          </a:p>
        </p:txBody>
      </p:sp>
    </p:spTree>
    <p:extLst>
      <p:ext uri="{BB962C8B-B14F-4D97-AF65-F5344CB8AC3E}">
        <p14:creationId xmlns:p14="http://schemas.microsoft.com/office/powerpoint/2010/main" val="351860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BACEFA-C863-478A-8522-C59BCE462A6A}"/>
              </a:ext>
            </a:extLst>
          </p:cNvPr>
          <p:cNvSpPr txBox="1"/>
          <p:nvPr/>
        </p:nvSpPr>
        <p:spPr>
          <a:xfrm>
            <a:off x="539015" y="558266"/>
            <a:ext cx="4331368" cy="707886"/>
          </a:xfrm>
          <a:prstGeom prst="rect">
            <a:avLst/>
          </a:prstGeom>
          <a:noFill/>
        </p:spPr>
        <p:txBody>
          <a:bodyPr wrap="square" rtlCol="0">
            <a:spAutoFit/>
          </a:bodyPr>
          <a:lstStyle/>
          <a:p>
            <a:r>
              <a:rPr lang="en-US" sz="4000" b="1" dirty="0">
                <a:solidFill>
                  <a:schemeClr val="bg1"/>
                </a:solidFill>
              </a:rPr>
              <a:t>MOTIVATION:</a:t>
            </a:r>
          </a:p>
        </p:txBody>
      </p:sp>
      <p:sp>
        <p:nvSpPr>
          <p:cNvPr id="4" name="TextBox 3">
            <a:extLst>
              <a:ext uri="{FF2B5EF4-FFF2-40B4-BE49-F238E27FC236}">
                <a16:creationId xmlns:a16="http://schemas.microsoft.com/office/drawing/2014/main" id="{5DE9D811-AFEE-415A-9619-82F82B3A6FB3}"/>
              </a:ext>
            </a:extLst>
          </p:cNvPr>
          <p:cNvSpPr txBox="1"/>
          <p:nvPr/>
        </p:nvSpPr>
        <p:spPr>
          <a:xfrm>
            <a:off x="539014" y="1482291"/>
            <a:ext cx="9307629" cy="2862322"/>
          </a:xfrm>
          <a:prstGeom prst="rect">
            <a:avLst/>
          </a:prstGeom>
          <a:noFill/>
        </p:spPr>
        <p:txBody>
          <a:bodyPr wrap="square" rtlCol="0">
            <a:spAutoFit/>
          </a:bodyPr>
          <a:lstStyle/>
          <a:p>
            <a:r>
              <a:rPr lang="en-US" sz="3000" dirty="0">
                <a:solidFill>
                  <a:schemeClr val="bg1"/>
                </a:solidFill>
              </a:rPr>
              <a:t>The main reason behind this project is that the directors or producers or anyone related to film industry can easily choose what type of genre attracts the audience the most. And due to this they can come up more with the genre with the most success rate.</a:t>
            </a:r>
          </a:p>
        </p:txBody>
      </p:sp>
    </p:spTree>
    <p:extLst>
      <p:ext uri="{BB962C8B-B14F-4D97-AF65-F5344CB8AC3E}">
        <p14:creationId xmlns:p14="http://schemas.microsoft.com/office/powerpoint/2010/main" val="296333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6A72095-B7CD-4E87-9523-EB6664517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91" y="2596311"/>
            <a:ext cx="6648450"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6EFD38-19E4-4929-8C18-8D8B6694D4DF}"/>
              </a:ext>
            </a:extLst>
          </p:cNvPr>
          <p:cNvSpPr txBox="1"/>
          <p:nvPr/>
        </p:nvSpPr>
        <p:spPr>
          <a:xfrm>
            <a:off x="279132" y="395542"/>
            <a:ext cx="7777213" cy="707886"/>
          </a:xfrm>
          <a:prstGeom prst="rect">
            <a:avLst/>
          </a:prstGeom>
          <a:noFill/>
        </p:spPr>
        <p:txBody>
          <a:bodyPr wrap="square" rtlCol="0">
            <a:spAutoFit/>
          </a:bodyPr>
          <a:lstStyle/>
          <a:p>
            <a:r>
              <a:rPr lang="en-US" sz="4000" b="1" dirty="0">
                <a:solidFill>
                  <a:schemeClr val="bg1"/>
                </a:solidFill>
              </a:rPr>
              <a:t>DATASET:</a:t>
            </a:r>
          </a:p>
        </p:txBody>
      </p:sp>
      <p:sp>
        <p:nvSpPr>
          <p:cNvPr id="3" name="TextBox 2">
            <a:hlinkClick r:id="rId3" action="ppaction://hlinkpres?slideindex=1&amp;slidetitle="/>
            <a:extLst>
              <a:ext uri="{FF2B5EF4-FFF2-40B4-BE49-F238E27FC236}">
                <a16:creationId xmlns:a16="http://schemas.microsoft.com/office/drawing/2014/main" id="{B556748A-4946-4316-AF0C-BF058A8F9761}"/>
              </a:ext>
            </a:extLst>
          </p:cNvPr>
          <p:cNvSpPr txBox="1"/>
          <p:nvPr/>
        </p:nvSpPr>
        <p:spPr>
          <a:xfrm>
            <a:off x="2502567" y="581852"/>
            <a:ext cx="9275548" cy="400110"/>
          </a:xfrm>
          <a:prstGeom prst="rect">
            <a:avLst/>
          </a:prstGeom>
          <a:noFill/>
        </p:spPr>
        <p:txBody>
          <a:bodyPr wrap="square" rtlCol="0">
            <a:spAutoFit/>
          </a:bodyPr>
          <a:lstStyle/>
          <a:p>
            <a:r>
              <a:rPr lang="en-US" sz="2000" dirty="0">
                <a:solidFill>
                  <a:schemeClr val="bg1"/>
                </a:solidFill>
                <a:hlinkClick r:id="rId4"/>
              </a:rPr>
              <a:t>https://www.kaggle.com/stefanoleone992/imdb-extensive-dataset</a:t>
            </a:r>
            <a:endParaRPr lang="en-US" sz="2000" dirty="0">
              <a:solidFill>
                <a:schemeClr val="bg1"/>
              </a:solidFill>
            </a:endParaRPr>
          </a:p>
        </p:txBody>
      </p:sp>
      <p:sp>
        <p:nvSpPr>
          <p:cNvPr id="5" name="TextBox 4">
            <a:extLst>
              <a:ext uri="{FF2B5EF4-FFF2-40B4-BE49-F238E27FC236}">
                <a16:creationId xmlns:a16="http://schemas.microsoft.com/office/drawing/2014/main" id="{8C7065A7-0980-4791-B4CD-73C71576CA75}"/>
              </a:ext>
            </a:extLst>
          </p:cNvPr>
          <p:cNvSpPr txBox="1"/>
          <p:nvPr/>
        </p:nvSpPr>
        <p:spPr>
          <a:xfrm>
            <a:off x="413885" y="1137494"/>
            <a:ext cx="10173904" cy="1938992"/>
          </a:xfrm>
          <a:prstGeom prst="rect">
            <a:avLst/>
          </a:prstGeom>
          <a:noFill/>
        </p:spPr>
        <p:txBody>
          <a:bodyPr wrap="square" rtlCol="0">
            <a:spAutoFit/>
          </a:bodyPr>
          <a:lstStyle/>
          <a:p>
            <a:r>
              <a:rPr lang="en-US" sz="3000" i="0" u="none" strike="noStrike" dirty="0">
                <a:solidFill>
                  <a:schemeClr val="bg1"/>
                </a:solidFill>
                <a:effectLst/>
                <a:latin typeface="+mj-lt"/>
              </a:rPr>
              <a:t>The data preparation process begins with finding the right data. We downloaded the dataset from Kaggle after searching from different websites.</a:t>
            </a:r>
            <a:endParaRPr lang="en-US" sz="3000" dirty="0">
              <a:solidFill>
                <a:schemeClr val="bg1"/>
              </a:solidFill>
              <a:latin typeface="+mj-lt"/>
            </a:endParaRPr>
          </a:p>
          <a:p>
            <a:endParaRPr lang="en-US" sz="3000" dirty="0">
              <a:solidFill>
                <a:schemeClr val="bg1"/>
              </a:solidFill>
              <a:latin typeface="+mj-lt"/>
            </a:endParaRPr>
          </a:p>
        </p:txBody>
      </p:sp>
    </p:spTree>
    <p:extLst>
      <p:ext uri="{BB962C8B-B14F-4D97-AF65-F5344CB8AC3E}">
        <p14:creationId xmlns:p14="http://schemas.microsoft.com/office/powerpoint/2010/main" val="287739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7CAA4-9FF9-4D7C-BD35-98F2325290CF}"/>
              </a:ext>
            </a:extLst>
          </p:cNvPr>
          <p:cNvSpPr txBox="1"/>
          <p:nvPr/>
        </p:nvSpPr>
        <p:spPr>
          <a:xfrm>
            <a:off x="669073" y="444170"/>
            <a:ext cx="11273140" cy="707886"/>
          </a:xfrm>
          <a:prstGeom prst="rect">
            <a:avLst/>
          </a:prstGeom>
          <a:noFill/>
        </p:spPr>
        <p:txBody>
          <a:bodyPr wrap="square" rtlCol="0">
            <a:spAutoFit/>
          </a:bodyPr>
          <a:lstStyle/>
          <a:p>
            <a:r>
              <a:rPr lang="en-US" sz="4000" b="1" dirty="0">
                <a:solidFill>
                  <a:schemeClr val="bg1"/>
                </a:solidFill>
              </a:rPr>
              <a:t>CLEANING:</a:t>
            </a:r>
          </a:p>
        </p:txBody>
      </p:sp>
      <p:sp>
        <p:nvSpPr>
          <p:cNvPr id="3" name="TextBox 2">
            <a:extLst>
              <a:ext uri="{FF2B5EF4-FFF2-40B4-BE49-F238E27FC236}">
                <a16:creationId xmlns:a16="http://schemas.microsoft.com/office/drawing/2014/main" id="{EA7D5C68-CA3B-483E-845D-A9208BCF8F84}"/>
              </a:ext>
            </a:extLst>
          </p:cNvPr>
          <p:cNvSpPr txBox="1"/>
          <p:nvPr/>
        </p:nvSpPr>
        <p:spPr>
          <a:xfrm>
            <a:off x="669073" y="1287064"/>
            <a:ext cx="7415561" cy="1015663"/>
          </a:xfrm>
          <a:prstGeom prst="rect">
            <a:avLst/>
          </a:prstGeom>
          <a:noFill/>
        </p:spPr>
        <p:txBody>
          <a:bodyPr wrap="square" rtlCol="0">
            <a:spAutoFit/>
          </a:bodyPr>
          <a:lstStyle/>
          <a:p>
            <a:pPr marL="457200" indent="-457200">
              <a:buFont typeface="Arial" panose="020B0604020202020204" pitchFamily="34" charset="0"/>
              <a:buChar char="•"/>
            </a:pPr>
            <a:r>
              <a:rPr lang="en-US" sz="3000" dirty="0">
                <a:solidFill>
                  <a:schemeClr val="bg1"/>
                </a:solidFill>
              </a:rPr>
              <a:t>Deleting the rows with NA values. </a:t>
            </a:r>
          </a:p>
          <a:p>
            <a:pPr marL="457200" indent="-457200">
              <a:buFont typeface="Arial" panose="020B0604020202020204" pitchFamily="34" charset="0"/>
              <a:buChar char="•"/>
            </a:pPr>
            <a:r>
              <a:rPr lang="en-US" sz="3000" dirty="0">
                <a:solidFill>
                  <a:schemeClr val="bg1"/>
                </a:solidFill>
              </a:rPr>
              <a:t>Detecting outliers using boxplot.</a:t>
            </a:r>
          </a:p>
        </p:txBody>
      </p:sp>
      <p:pic>
        <p:nvPicPr>
          <p:cNvPr id="2050" name="Picture 2">
            <a:extLst>
              <a:ext uri="{FF2B5EF4-FFF2-40B4-BE49-F238E27FC236}">
                <a16:creationId xmlns:a16="http://schemas.microsoft.com/office/drawing/2014/main" id="{373BA7AD-F48D-4E6C-9A9B-EEF182124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470" y="2437735"/>
            <a:ext cx="5877656" cy="3908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13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BF967-41CB-4504-88B3-8966F4B32609}"/>
              </a:ext>
            </a:extLst>
          </p:cNvPr>
          <p:cNvSpPr txBox="1"/>
          <p:nvPr/>
        </p:nvSpPr>
        <p:spPr>
          <a:xfrm>
            <a:off x="926432" y="1674673"/>
            <a:ext cx="8631454" cy="2862322"/>
          </a:xfrm>
          <a:prstGeom prst="rect">
            <a:avLst/>
          </a:prstGeom>
          <a:noFill/>
        </p:spPr>
        <p:txBody>
          <a:bodyPr wrap="square">
            <a:spAutoFit/>
          </a:bodyPr>
          <a:lstStyle/>
          <a:p>
            <a:pPr marL="457200" indent="-457200">
              <a:buFont typeface="Arial" panose="020B0604020202020204" pitchFamily="34" charset="0"/>
              <a:buChar char="•"/>
            </a:pPr>
            <a:r>
              <a:rPr lang="en-US" sz="3000" dirty="0">
                <a:solidFill>
                  <a:schemeClr val="bg1"/>
                </a:solidFill>
              </a:rPr>
              <a:t>Converting the genre and country attributes from multivalued attribute to single valued attributes.</a:t>
            </a:r>
          </a:p>
          <a:p>
            <a:pPr marL="457200" indent="-457200">
              <a:buFont typeface="Arial" panose="020B0604020202020204" pitchFamily="34" charset="0"/>
              <a:buChar char="•"/>
            </a:pPr>
            <a:r>
              <a:rPr lang="en-US" sz="3000" dirty="0">
                <a:solidFill>
                  <a:schemeClr val="bg1"/>
                </a:solidFill>
              </a:rPr>
              <a:t>Subset of attributes are selected which are required for data analysis.</a:t>
            </a:r>
          </a:p>
          <a:p>
            <a:pPr marL="457200" indent="-457200">
              <a:buFont typeface="Arial" panose="020B0604020202020204" pitchFamily="34" charset="0"/>
              <a:buChar char="•"/>
            </a:pPr>
            <a:endParaRPr lang="en-US" sz="3000" dirty="0">
              <a:solidFill>
                <a:schemeClr val="bg1"/>
              </a:solidFill>
            </a:endParaRPr>
          </a:p>
        </p:txBody>
      </p:sp>
      <p:sp>
        <p:nvSpPr>
          <p:cNvPr id="3" name="TextBox 2">
            <a:extLst>
              <a:ext uri="{FF2B5EF4-FFF2-40B4-BE49-F238E27FC236}">
                <a16:creationId xmlns:a16="http://schemas.microsoft.com/office/drawing/2014/main" id="{2327AAEC-578B-4E9B-A424-3AA3732AB9E5}"/>
              </a:ext>
            </a:extLst>
          </p:cNvPr>
          <p:cNvSpPr txBox="1"/>
          <p:nvPr/>
        </p:nvSpPr>
        <p:spPr>
          <a:xfrm>
            <a:off x="903973" y="966787"/>
            <a:ext cx="7132320" cy="707886"/>
          </a:xfrm>
          <a:prstGeom prst="rect">
            <a:avLst/>
          </a:prstGeom>
          <a:noFill/>
        </p:spPr>
        <p:txBody>
          <a:bodyPr wrap="square" rtlCol="0">
            <a:spAutoFit/>
          </a:bodyPr>
          <a:lstStyle/>
          <a:p>
            <a:r>
              <a:rPr lang="en-US" sz="4000" b="1" dirty="0">
                <a:solidFill>
                  <a:schemeClr val="bg1"/>
                </a:solidFill>
              </a:rPr>
              <a:t>DATA PREPROCESSING</a:t>
            </a:r>
            <a:endParaRPr lang="en-US" sz="4000" dirty="0"/>
          </a:p>
        </p:txBody>
      </p:sp>
      <p:pic>
        <p:nvPicPr>
          <p:cNvPr id="1028" name="Picture 4">
            <a:extLst>
              <a:ext uri="{FF2B5EF4-FFF2-40B4-BE49-F238E27FC236}">
                <a16:creationId xmlns:a16="http://schemas.microsoft.com/office/drawing/2014/main" id="{96ACEC85-EB9B-4BFC-B114-EC65F77D8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159" y="4225706"/>
            <a:ext cx="7620000"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73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B9766-BC78-45D9-89EA-028D1175DFCF}"/>
              </a:ext>
            </a:extLst>
          </p:cNvPr>
          <p:cNvSpPr txBox="1"/>
          <p:nvPr/>
        </p:nvSpPr>
        <p:spPr>
          <a:xfrm>
            <a:off x="298384" y="404261"/>
            <a:ext cx="6922971" cy="707886"/>
          </a:xfrm>
          <a:prstGeom prst="rect">
            <a:avLst/>
          </a:prstGeom>
          <a:noFill/>
        </p:spPr>
        <p:txBody>
          <a:bodyPr wrap="square" rtlCol="0">
            <a:spAutoFit/>
          </a:bodyPr>
          <a:lstStyle/>
          <a:p>
            <a:r>
              <a:rPr lang="en-US" sz="4000" b="1" dirty="0">
                <a:solidFill>
                  <a:schemeClr val="bg1"/>
                </a:solidFill>
              </a:rPr>
              <a:t>DATA ANALYSIS:</a:t>
            </a:r>
          </a:p>
        </p:txBody>
      </p:sp>
      <p:sp>
        <p:nvSpPr>
          <p:cNvPr id="3" name="TextBox 2">
            <a:extLst>
              <a:ext uri="{FF2B5EF4-FFF2-40B4-BE49-F238E27FC236}">
                <a16:creationId xmlns:a16="http://schemas.microsoft.com/office/drawing/2014/main" id="{AEA09DE8-69A7-43D5-9803-704EF119E318}"/>
              </a:ext>
            </a:extLst>
          </p:cNvPr>
          <p:cNvSpPr txBox="1"/>
          <p:nvPr/>
        </p:nvSpPr>
        <p:spPr>
          <a:xfrm>
            <a:off x="446049" y="1304692"/>
            <a:ext cx="5988205" cy="2164695"/>
          </a:xfrm>
          <a:prstGeom prst="rect">
            <a:avLst/>
          </a:prstGeom>
          <a:noFill/>
        </p:spPr>
        <p:txBody>
          <a:bodyPr wrap="square" rtlCol="0">
            <a:spAutoFit/>
          </a:bodyPr>
          <a:lstStyle/>
          <a:p>
            <a:pPr rtl="0">
              <a:spcBef>
                <a:spcPts val="0"/>
              </a:spcBef>
              <a:spcAft>
                <a:spcPts val="800"/>
              </a:spcAft>
            </a:pPr>
            <a:r>
              <a:rPr lang="en-US" b="0" i="0" u="none" strike="noStrike" dirty="0">
                <a:solidFill>
                  <a:srgbClr val="000000"/>
                </a:solidFill>
                <a:effectLst/>
                <a:latin typeface="Times New Roman" panose="02020603050405020304" pitchFamily="18" charset="0"/>
              </a:rPr>
              <a:t>If the user selects-</a:t>
            </a:r>
            <a:endParaRPr lang="en-US" b="0" dirty="0">
              <a:effectLst/>
            </a:endParaRPr>
          </a:p>
          <a:p>
            <a:pPr rtl="0">
              <a:spcBef>
                <a:spcPts val="0"/>
              </a:spcBef>
              <a:spcAft>
                <a:spcPts val="800"/>
              </a:spcAft>
            </a:pPr>
            <a:r>
              <a:rPr lang="en-US" b="0" i="1" u="none" strike="noStrike" dirty="0">
                <a:solidFill>
                  <a:srgbClr val="000000"/>
                </a:solidFill>
                <a:effectLst/>
                <a:latin typeface="Times New Roman" panose="02020603050405020304" pitchFamily="18" charset="0"/>
              </a:rPr>
              <a:t>year = 2010+</a:t>
            </a:r>
            <a:endParaRPr lang="en-US" b="0" dirty="0">
              <a:effectLst/>
            </a:endParaRPr>
          </a:p>
          <a:p>
            <a:pPr rtl="0">
              <a:spcBef>
                <a:spcPts val="0"/>
              </a:spcBef>
              <a:spcAft>
                <a:spcPts val="800"/>
              </a:spcAft>
            </a:pPr>
            <a:r>
              <a:rPr lang="en-US" b="0" i="1" u="none" strike="noStrike" dirty="0">
                <a:solidFill>
                  <a:srgbClr val="000000"/>
                </a:solidFill>
                <a:effectLst/>
                <a:latin typeface="Times New Roman" panose="02020603050405020304" pitchFamily="18" charset="0"/>
              </a:rPr>
              <a:t>country = India</a:t>
            </a:r>
            <a:endParaRPr lang="en-US" b="0" dirty="0">
              <a:effectLst/>
            </a:endParaRPr>
          </a:p>
          <a:p>
            <a:pPr rtl="0">
              <a:spcBef>
                <a:spcPts val="0"/>
              </a:spcBef>
              <a:spcAft>
                <a:spcPts val="800"/>
              </a:spcAft>
            </a:pPr>
            <a:r>
              <a:rPr lang="en-US" b="0" i="1" u="none" strike="noStrike" dirty="0">
                <a:solidFill>
                  <a:srgbClr val="000000"/>
                </a:solidFill>
                <a:effectLst/>
                <a:latin typeface="Times New Roman" panose="02020603050405020304" pitchFamily="18" charset="0"/>
              </a:rPr>
              <a:t>Rating = 4+</a:t>
            </a:r>
            <a:endParaRPr lang="en-US" b="0" dirty="0">
              <a:effectLst/>
            </a:endParaRPr>
          </a:p>
          <a:p>
            <a:br>
              <a:rPr lang="en-US" dirty="0"/>
            </a:br>
            <a:endParaRPr lang="en-US" dirty="0"/>
          </a:p>
        </p:txBody>
      </p:sp>
      <p:pic>
        <p:nvPicPr>
          <p:cNvPr id="1026" name="Picture 2">
            <a:extLst>
              <a:ext uri="{FF2B5EF4-FFF2-40B4-BE49-F238E27FC236}">
                <a16:creationId xmlns:a16="http://schemas.microsoft.com/office/drawing/2014/main" id="{59402C67-234E-44BA-823C-09A660FA7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49" y="3484124"/>
            <a:ext cx="9001858" cy="119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46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D3E81CD-7A04-4E75-B141-CFB472C0C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028" y="1372647"/>
            <a:ext cx="4247512" cy="36565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5DFCC2-3954-41E6-B38F-7928CE38CACC}"/>
              </a:ext>
            </a:extLst>
          </p:cNvPr>
          <p:cNvSpPr txBox="1"/>
          <p:nvPr/>
        </p:nvSpPr>
        <p:spPr>
          <a:xfrm>
            <a:off x="591015" y="664760"/>
            <a:ext cx="4014439" cy="707886"/>
          </a:xfrm>
          <a:prstGeom prst="rect">
            <a:avLst/>
          </a:prstGeom>
          <a:noFill/>
        </p:spPr>
        <p:txBody>
          <a:bodyPr wrap="square" rtlCol="0">
            <a:spAutoFit/>
          </a:bodyPr>
          <a:lstStyle/>
          <a:p>
            <a:r>
              <a:rPr lang="en-US" sz="4000" b="1" dirty="0">
                <a:solidFill>
                  <a:schemeClr val="bg1"/>
                </a:solidFill>
              </a:rPr>
              <a:t>BARPLOT:</a:t>
            </a:r>
          </a:p>
        </p:txBody>
      </p:sp>
      <p:pic>
        <p:nvPicPr>
          <p:cNvPr id="3" name="Picture 2">
            <a:extLst>
              <a:ext uri="{FF2B5EF4-FFF2-40B4-BE49-F238E27FC236}">
                <a16:creationId xmlns:a16="http://schemas.microsoft.com/office/drawing/2014/main" id="{43D505F5-D0A5-4711-B09A-2346BCDE2246}"/>
              </a:ext>
            </a:extLst>
          </p:cNvPr>
          <p:cNvPicPr>
            <a:picLocks noChangeAspect="1"/>
          </p:cNvPicPr>
          <p:nvPr/>
        </p:nvPicPr>
        <p:blipFill>
          <a:blip r:embed="rId3"/>
          <a:stretch>
            <a:fillRect/>
          </a:stretch>
        </p:blipFill>
        <p:spPr>
          <a:xfrm>
            <a:off x="5986873" y="1372646"/>
            <a:ext cx="4247513" cy="3658594"/>
          </a:xfrm>
          <a:prstGeom prst="rect">
            <a:avLst/>
          </a:prstGeom>
        </p:spPr>
      </p:pic>
      <p:sp>
        <p:nvSpPr>
          <p:cNvPr id="4" name="TextBox 3">
            <a:extLst>
              <a:ext uri="{FF2B5EF4-FFF2-40B4-BE49-F238E27FC236}">
                <a16:creationId xmlns:a16="http://schemas.microsoft.com/office/drawing/2014/main" id="{48744505-5C2B-4A51-A712-C9FE4DDC1730}"/>
              </a:ext>
            </a:extLst>
          </p:cNvPr>
          <p:cNvSpPr txBox="1"/>
          <p:nvPr/>
        </p:nvSpPr>
        <p:spPr>
          <a:xfrm>
            <a:off x="5875361" y="632352"/>
            <a:ext cx="5097440" cy="707886"/>
          </a:xfrm>
          <a:prstGeom prst="rect">
            <a:avLst/>
          </a:prstGeom>
          <a:noFill/>
        </p:spPr>
        <p:txBody>
          <a:bodyPr wrap="square" rtlCol="0">
            <a:spAutoFit/>
          </a:bodyPr>
          <a:lstStyle/>
          <a:p>
            <a:r>
              <a:rPr lang="en-US" sz="4000" b="1" dirty="0">
                <a:solidFill>
                  <a:schemeClr val="bg1"/>
                </a:solidFill>
              </a:rPr>
              <a:t>PIECHART:</a:t>
            </a:r>
          </a:p>
        </p:txBody>
      </p:sp>
    </p:spTree>
    <p:extLst>
      <p:ext uri="{BB962C8B-B14F-4D97-AF65-F5344CB8AC3E}">
        <p14:creationId xmlns:p14="http://schemas.microsoft.com/office/powerpoint/2010/main" val="316745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8E75345-72EE-46C0-9361-0835F1BA3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86" y="1549206"/>
            <a:ext cx="5377559" cy="46076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9B5F53D-6D70-417A-A441-F5F87495DDB9}"/>
              </a:ext>
            </a:extLst>
          </p:cNvPr>
          <p:cNvSpPr txBox="1"/>
          <p:nvPr/>
        </p:nvSpPr>
        <p:spPr>
          <a:xfrm>
            <a:off x="387623" y="701176"/>
            <a:ext cx="5377559" cy="707886"/>
          </a:xfrm>
          <a:prstGeom prst="rect">
            <a:avLst/>
          </a:prstGeom>
          <a:noFill/>
        </p:spPr>
        <p:txBody>
          <a:bodyPr wrap="square" rtlCol="0">
            <a:spAutoFit/>
          </a:bodyPr>
          <a:lstStyle/>
          <a:p>
            <a:r>
              <a:rPr lang="en-US" sz="4000" b="1" dirty="0">
                <a:solidFill>
                  <a:schemeClr val="bg1"/>
                </a:solidFill>
              </a:rPr>
              <a:t>LINE CHART:</a:t>
            </a:r>
          </a:p>
        </p:txBody>
      </p:sp>
    </p:spTree>
    <p:extLst>
      <p:ext uri="{BB962C8B-B14F-4D97-AF65-F5344CB8AC3E}">
        <p14:creationId xmlns:p14="http://schemas.microsoft.com/office/powerpoint/2010/main" val="383119653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222</TotalTime>
  <Words>291</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Slice</vt:lpstr>
      <vt:lpstr>MOVIES DATASET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DATASET CLASSIFICATION</dc:title>
  <dc:creator>Hrushikesh Uppalapati</dc:creator>
  <cp:lastModifiedBy>Hrushikesh Uppalapati</cp:lastModifiedBy>
  <cp:revision>42</cp:revision>
  <dcterms:created xsi:type="dcterms:W3CDTF">2021-12-18T15:41:51Z</dcterms:created>
  <dcterms:modified xsi:type="dcterms:W3CDTF">2021-12-19T14:54:36Z</dcterms:modified>
</cp:coreProperties>
</file>