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3"/>
  </p:notesMasterIdLst>
  <p:sldIdLst>
    <p:sldId id="256" r:id="rId5"/>
    <p:sldId id="265" r:id="rId6"/>
    <p:sldId id="257" r:id="rId7"/>
    <p:sldId id="258" r:id="rId8"/>
    <p:sldId id="259" r:id="rId9"/>
    <p:sldId id="260" r:id="rId10"/>
    <p:sldId id="264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731540-B6C2-B00A-91FA-D1345034503D}" v="1" dt="2024-03-06T07:00:24.287"/>
    <p1510:client id="{22CB29BD-C96A-605E-AE8E-4B88C21C4C2B}" v="222" dt="2024-03-06T06:31:38.901"/>
    <p1510:client id="{5D713186-27E1-1859-D9D1-F212EB8DA869}" v="38" dt="2024-03-06T17:33:44.620"/>
    <p1510:client id="{602D91BB-8FFE-D0E3-4EE4-787918C1DA8E}" v="30" dt="2024-03-06T15:38:10.039"/>
    <p1510:client id="{9D8C749D-65B8-45C7-A03B-535DF7452D31}" v="330" dt="2024-03-06T17:43:20.123"/>
    <p1510:client id="{9E6A1C92-7EF2-9F34-4EA1-50F5A3A65295}" v="42" dt="2024-03-06T15:32:25.669"/>
    <p1510:client id="{A3B87AD8-92D4-FBCD-E381-5924E7F7FE1D}" v="1" dt="2024-03-06T17:30:53.820"/>
    <p1510:client id="{AA3FB5C2-F65F-F8F9-8F31-8E22F4110037}" v="364" dt="2024-03-06T17:29:44.008"/>
    <p1510:client id="{C7084653-AE28-4835-816B-7AB5869147D8}" v="866" dt="2024-03-06T18:24:39.161"/>
    <p1510:client id="{DF09AC4D-6FD7-4555-DA5D-C9228097C5B1}" v="214" dt="2024-03-06T17:03:45.8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6AE21-4C66-4F29-A7F2-0F7E6A6353C7}" type="datetimeFigureOut">
              <a:t>5/24/2024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8EEC9-A0C5-4C80-A101-B9B09BB1901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09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alibri"/>
              <a:buChar char="-"/>
            </a:pPr>
            <a:r>
              <a:rPr lang="en-US"/>
              <a:t>A successful cultural integration is crucial for employee morale and long-term success. InBev employs a performance-based incentive scheme, rewarding top performers with generous bonuses tied to business metrics and emphasizing a culture of meritocracy and efficiency.</a:t>
            </a:r>
            <a:endParaRPr lang="en-US">
              <a:cs typeface="Calibri" panose="020F0502020204030204"/>
            </a:endParaRPr>
          </a:p>
          <a:p>
            <a:pPr marL="171450" indent="-171450">
              <a:buFont typeface="Calibri"/>
              <a:buChar char="-"/>
            </a:pPr>
            <a:r>
              <a:rPr lang="en-US"/>
              <a:t>Open communication is essential to ensure everyone is aligned post-merger.</a:t>
            </a:r>
          </a:p>
          <a:p>
            <a:pPr marL="171450" indent="-171450">
              <a:buFont typeface="Calibri"/>
              <a:buChar char="-"/>
            </a:pPr>
            <a:r>
              <a:rPr lang="en-US"/>
              <a:t>Retaining talent from both companies is key to maximizing the merged entity's potential.</a:t>
            </a:r>
            <a:endParaRPr lang="en-US"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en-US"/>
              <a:t>A well-defined integration plan can streamline operations and unlock financial benefits.</a:t>
            </a:r>
            <a:endParaRPr lang="en-US">
              <a:cs typeface="Calibri"/>
            </a:endParaRPr>
          </a:p>
          <a:p>
            <a:pPr lvl="1" indent="-171450">
              <a:buFont typeface="Courier New"/>
              <a:buChar char="o"/>
            </a:pPr>
            <a:r>
              <a:rPr lang="en-US"/>
              <a:t>Anheuser-Busch's net sales in 2007 were $16,685.70 million.</a:t>
            </a:r>
            <a:endParaRPr lang="en-US">
              <a:cs typeface="Calibri" panose="020F0502020204030204"/>
            </a:endParaRPr>
          </a:p>
          <a:p>
            <a:pPr lvl="1" indent="-171450">
              <a:buFont typeface="Courier New"/>
              <a:buChar char="o"/>
            </a:pPr>
            <a:r>
              <a:rPr lang="en-US"/>
              <a:t>Anheuser-Busch's operating income in 2007 was $2,894.00 million.</a:t>
            </a:r>
            <a:endParaRPr lang="en-US">
              <a:cs typeface="Calibri" panose="020F0502020204030204"/>
            </a:endParaRPr>
          </a:p>
          <a:p>
            <a:pPr marL="171450" indent="-171450">
              <a:buFont typeface="Calibri"/>
              <a:buChar char="-"/>
            </a:pPr>
            <a:r>
              <a:rPr lang="en-US"/>
              <a:t>Achieving synergies is essential to justify the merger's cost and drive future growth.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8EEC9-A0C5-4C80-A101-B9B09BB19015}" type="slidenum"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044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5/24/2024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905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01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5/24/2024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09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808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5/24/2024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225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5/24/2024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703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5/24/2024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94703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5/24/2024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735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69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5/24/2024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4022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5/24/2024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0074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5/24/2024</a:t>
            </a:fld>
            <a:endParaRPr lang="en-US" spc="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0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98331E-6CDC-406E-B820-9B97E9B9B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3326"/>
            <a:ext cx="12191999" cy="5627414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50000">
                <a:schemeClr val="tx1">
                  <a:alpha val="56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438" y="1486894"/>
            <a:ext cx="10267950" cy="2684004"/>
          </a:xfrm>
        </p:spPr>
        <p:txBody>
          <a:bodyPr anchor="b">
            <a:normAutofit/>
          </a:bodyPr>
          <a:lstStyle/>
          <a:p>
            <a:r>
              <a:rPr lang="en-US" sz="5500">
                <a:solidFill>
                  <a:srgbClr val="FFFFFF"/>
                </a:solidFill>
                <a:ea typeface="+mj-lt"/>
                <a:cs typeface="+mj-lt"/>
              </a:rPr>
              <a:t>Brewing Success: Navigating the InBev and AB Merger for Enhanced Value Creation</a:t>
            </a:r>
            <a:endParaRPr lang="en-US" sz="550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27" y="4294461"/>
            <a:ext cx="10267950" cy="127145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1000"/>
              </a:lnSpc>
            </a:pPr>
            <a:r>
              <a:rPr lang="en-US" sz="3100">
                <a:ea typeface="+mn-lt"/>
                <a:cs typeface="+mn-lt"/>
              </a:rPr>
              <a:t>Vishnu </a:t>
            </a:r>
            <a:r>
              <a:rPr lang="en-US" sz="3100" err="1">
                <a:ea typeface="+mn-lt"/>
                <a:cs typeface="+mn-lt"/>
              </a:rPr>
              <a:t>Kariyattu</a:t>
            </a:r>
            <a:r>
              <a:rPr lang="en-US" sz="3100">
                <a:ea typeface="+mn-lt"/>
                <a:cs typeface="+mn-lt"/>
              </a:rPr>
              <a:t>, Yash Mandhana, Dheeraj Pherwani</a:t>
            </a:r>
            <a:endParaRPr lang="en-US" sz="3100"/>
          </a:p>
          <a:p>
            <a:pPr>
              <a:lnSpc>
                <a:spcPct val="91000"/>
              </a:lnSpc>
            </a:pPr>
            <a:r>
              <a:rPr lang="en-US" sz="3100">
                <a:ea typeface="+mn-lt"/>
                <a:cs typeface="+mn-lt"/>
              </a:rPr>
              <a:t>Shashank Ranjan, Sam Schreier</a:t>
            </a:r>
            <a:endParaRPr lang="en-US" sz="3100"/>
          </a:p>
          <a:p>
            <a:pPr>
              <a:lnSpc>
                <a:spcPct val="91000"/>
              </a:lnSpc>
            </a:pPr>
            <a:endParaRPr lang="en-US" sz="310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E53360-6644-E76F-D715-985036D2DA9F}"/>
              </a:ext>
            </a:extLst>
          </p:cNvPr>
          <p:cNvSpPr/>
          <p:nvPr/>
        </p:nvSpPr>
        <p:spPr>
          <a:xfrm>
            <a:off x="0" y="0"/>
            <a:ext cx="12191999" cy="13534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328F58D-2032-0EEE-D13B-3E14FBEC95F8}"/>
              </a:ext>
            </a:extLst>
          </p:cNvPr>
          <p:cNvSpPr txBox="1">
            <a:spLocks/>
          </p:cNvSpPr>
          <p:nvPr/>
        </p:nvSpPr>
        <p:spPr>
          <a:xfrm>
            <a:off x="505195" y="204083"/>
            <a:ext cx="11189935" cy="1632546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err="1">
                <a:ea typeface="+mj-lt"/>
                <a:cs typeface="+mj-lt"/>
              </a:rPr>
              <a:t>InBEV</a:t>
            </a:r>
            <a:r>
              <a:rPr lang="en-US" sz="4800">
                <a:ea typeface="+mj-lt"/>
                <a:cs typeface="+mj-lt"/>
              </a:rPr>
              <a:t> AND AB MERGER- WHY?</a:t>
            </a:r>
            <a:endParaRPr lang="en-US" sz="4800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B45F1EC9-B72B-E58F-338C-092C30306F42}"/>
              </a:ext>
            </a:extLst>
          </p:cNvPr>
          <p:cNvSpPr/>
          <p:nvPr/>
        </p:nvSpPr>
        <p:spPr>
          <a:xfrm>
            <a:off x="1243472" y="3788880"/>
            <a:ext cx="9170853" cy="0"/>
          </a:xfrm>
          <a:prstGeom prst="line">
            <a:avLst/>
          </a:prstGeom>
          <a:ln w="19050" cap="flat">
            <a:solidFill>
              <a:srgbClr val="40404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 sz="1100"/>
          </a:p>
        </p:txBody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91804AAC-C6C0-5B52-5FED-D98492255BDE}"/>
              </a:ext>
            </a:extLst>
          </p:cNvPr>
          <p:cNvSpPr/>
          <p:nvPr/>
        </p:nvSpPr>
        <p:spPr>
          <a:xfrm>
            <a:off x="1243473" y="5097165"/>
            <a:ext cx="9170853" cy="0"/>
          </a:xfrm>
          <a:prstGeom prst="line">
            <a:avLst/>
          </a:prstGeom>
          <a:ln w="19050" cap="flat">
            <a:solidFill>
              <a:srgbClr val="40404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 sz="110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BF480A4C-0B05-9334-3ECB-FDF4823F428A}"/>
              </a:ext>
            </a:extLst>
          </p:cNvPr>
          <p:cNvSpPr/>
          <p:nvPr/>
        </p:nvSpPr>
        <p:spPr>
          <a:xfrm>
            <a:off x="911410" y="2938077"/>
            <a:ext cx="332062" cy="364313"/>
          </a:xfrm>
          <a:custGeom>
            <a:avLst/>
            <a:gdLst/>
            <a:ahLst/>
            <a:cxnLst/>
            <a:rect l="l" t="t" r="r" b="b"/>
            <a:pathLst>
              <a:path w="1097717" h="1031854">
                <a:moveTo>
                  <a:pt x="0" y="0"/>
                </a:moveTo>
                <a:lnTo>
                  <a:pt x="1097717" y="0"/>
                </a:lnTo>
                <a:lnTo>
                  <a:pt x="1097717" y="1031853"/>
                </a:lnTo>
                <a:lnTo>
                  <a:pt x="0" y="10318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sz="110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11263CA7-D202-27C3-3215-6B6AA832B316}"/>
              </a:ext>
            </a:extLst>
          </p:cNvPr>
          <p:cNvSpPr/>
          <p:nvPr/>
        </p:nvSpPr>
        <p:spPr>
          <a:xfrm>
            <a:off x="1017774" y="4197377"/>
            <a:ext cx="225698" cy="364311"/>
          </a:xfrm>
          <a:custGeom>
            <a:avLst/>
            <a:gdLst/>
            <a:ahLst/>
            <a:cxnLst/>
            <a:rect l="l" t="t" r="r" b="b"/>
            <a:pathLst>
              <a:path w="746104" h="746104">
                <a:moveTo>
                  <a:pt x="0" y="0"/>
                </a:moveTo>
                <a:lnTo>
                  <a:pt x="746104" y="0"/>
                </a:lnTo>
                <a:lnTo>
                  <a:pt x="746104" y="746104"/>
                </a:lnTo>
                <a:lnTo>
                  <a:pt x="0" y="7461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sz="1100"/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1BBCD27C-6D71-C7CD-D244-0120ACDBDD1C}"/>
              </a:ext>
            </a:extLst>
          </p:cNvPr>
          <p:cNvSpPr/>
          <p:nvPr/>
        </p:nvSpPr>
        <p:spPr>
          <a:xfrm>
            <a:off x="880717" y="5199806"/>
            <a:ext cx="499816" cy="434865"/>
          </a:xfrm>
          <a:custGeom>
            <a:avLst/>
            <a:gdLst/>
            <a:ahLst/>
            <a:cxnLst/>
            <a:rect l="l" t="t" r="r" b="b"/>
            <a:pathLst>
              <a:path w="1133854" h="1121098">
                <a:moveTo>
                  <a:pt x="0" y="0"/>
                </a:moveTo>
                <a:lnTo>
                  <a:pt x="1133854" y="0"/>
                </a:lnTo>
                <a:lnTo>
                  <a:pt x="1133854" y="1121098"/>
                </a:lnTo>
                <a:lnTo>
                  <a:pt x="0" y="112109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sz="1100"/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2632A54A-775D-DB05-20B7-23EB355A7244}"/>
              </a:ext>
            </a:extLst>
          </p:cNvPr>
          <p:cNvSpPr txBox="1"/>
          <p:nvPr/>
        </p:nvSpPr>
        <p:spPr>
          <a:xfrm>
            <a:off x="3665288" y="2687760"/>
            <a:ext cx="6481602" cy="984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45260" lvl="1" indent="-322630">
              <a:buFont typeface="Arial"/>
              <a:buChar char="•"/>
            </a:pPr>
            <a:r>
              <a:rPr lang="en-US" sz="1600">
                <a:solidFill>
                  <a:srgbClr val="000000"/>
                </a:solidFill>
                <a:latin typeface="Canva Sans Bold"/>
              </a:rPr>
              <a:t>InBev higher presence in LATAM and Europe; AB 92% sales in North America</a:t>
            </a:r>
          </a:p>
          <a:p>
            <a:pPr marL="645260" lvl="1" indent="-322630">
              <a:buFont typeface="Arial"/>
              <a:buChar char="•"/>
            </a:pPr>
            <a:r>
              <a:rPr lang="en-US" sz="1600">
                <a:solidFill>
                  <a:srgbClr val="000000"/>
                </a:solidFill>
                <a:latin typeface="Canva Sans Bold"/>
              </a:rPr>
              <a:t>InBev supported AB wholesalers and the three-tier distribution system</a:t>
            </a:r>
          </a:p>
          <a:p>
            <a:pPr marL="645260" lvl="1" indent="-322630">
              <a:buFont typeface="Arial"/>
              <a:buChar char="•"/>
            </a:pPr>
            <a:r>
              <a:rPr lang="en-US" sz="1600">
                <a:solidFill>
                  <a:srgbClr val="000000"/>
                </a:solidFill>
                <a:latin typeface="Canva Sans Bold"/>
              </a:rPr>
              <a:t>InBev gains access to Bud line licenses globally</a:t>
            </a:r>
          </a:p>
        </p:txBody>
      </p:sp>
      <p:sp>
        <p:nvSpPr>
          <p:cNvPr id="13" name="TextBox 11">
            <a:extLst>
              <a:ext uri="{FF2B5EF4-FFF2-40B4-BE49-F238E27FC236}">
                <a16:creationId xmlns:a16="http://schemas.microsoft.com/office/drawing/2014/main" id="{64AAD5B1-3167-4790-83E2-A75E15F5DB7F}"/>
              </a:ext>
            </a:extLst>
          </p:cNvPr>
          <p:cNvSpPr txBox="1"/>
          <p:nvPr/>
        </p:nvSpPr>
        <p:spPr>
          <a:xfrm>
            <a:off x="1783963" y="5109271"/>
            <a:ext cx="1547153" cy="52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1600">
                <a:solidFill>
                  <a:srgbClr val="000000"/>
                </a:solidFill>
                <a:latin typeface="Canva Sans Bold"/>
              </a:rPr>
              <a:t>Financials</a:t>
            </a:r>
          </a:p>
        </p:txBody>
      </p:sp>
      <p:sp>
        <p:nvSpPr>
          <p:cNvPr id="15" name="TextBox 12">
            <a:extLst>
              <a:ext uri="{FF2B5EF4-FFF2-40B4-BE49-F238E27FC236}">
                <a16:creationId xmlns:a16="http://schemas.microsoft.com/office/drawing/2014/main" id="{B3791E3B-0CC0-65B5-7D4C-898380D6666E}"/>
              </a:ext>
            </a:extLst>
          </p:cNvPr>
          <p:cNvSpPr txBox="1"/>
          <p:nvPr/>
        </p:nvSpPr>
        <p:spPr>
          <a:xfrm>
            <a:off x="1783964" y="2790148"/>
            <a:ext cx="1241527" cy="52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1600">
                <a:solidFill>
                  <a:srgbClr val="000000"/>
                </a:solidFill>
                <a:latin typeface="Canva Sans Bold"/>
              </a:rPr>
              <a:t>Markets</a:t>
            </a:r>
          </a:p>
        </p:txBody>
      </p:sp>
      <p:sp>
        <p:nvSpPr>
          <p:cNvPr id="17" name="TextBox 13">
            <a:extLst>
              <a:ext uri="{FF2B5EF4-FFF2-40B4-BE49-F238E27FC236}">
                <a16:creationId xmlns:a16="http://schemas.microsoft.com/office/drawing/2014/main" id="{F2642CB5-2708-D0B2-77FE-D694AC3AC6E0}"/>
              </a:ext>
            </a:extLst>
          </p:cNvPr>
          <p:cNvSpPr txBox="1"/>
          <p:nvPr/>
        </p:nvSpPr>
        <p:spPr>
          <a:xfrm>
            <a:off x="1783964" y="3987651"/>
            <a:ext cx="1547152" cy="5254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1600">
                <a:solidFill>
                  <a:srgbClr val="000000"/>
                </a:solidFill>
                <a:latin typeface="Canva Sans Bold"/>
              </a:rPr>
              <a:t>Product Portfolio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A2BF46C4-F0F6-6885-590F-C5DCCC3AA15B}"/>
              </a:ext>
            </a:extLst>
          </p:cNvPr>
          <p:cNvSpPr txBox="1"/>
          <p:nvPr/>
        </p:nvSpPr>
        <p:spPr>
          <a:xfrm>
            <a:off x="3665288" y="5371971"/>
            <a:ext cx="3276135" cy="4924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5260" lvl="1" indent="-322630">
              <a:buFont typeface="Arial"/>
              <a:buChar char="•"/>
            </a:pPr>
            <a:r>
              <a:rPr lang="en-US" sz="1600">
                <a:solidFill>
                  <a:srgbClr val="000000"/>
                </a:solidFill>
                <a:latin typeface="Canva Sans Bold"/>
              </a:rPr>
              <a:t>Increased access to capital</a:t>
            </a:r>
          </a:p>
          <a:p>
            <a:pPr marL="645260" lvl="1" indent="-322630">
              <a:buFont typeface="Arial"/>
              <a:buChar char="•"/>
            </a:pPr>
            <a:r>
              <a:rPr lang="en-US" sz="1600">
                <a:solidFill>
                  <a:srgbClr val="000000"/>
                </a:solidFill>
                <a:latin typeface="Canva Sans Bold"/>
              </a:rPr>
              <a:t>Cost-savings</a:t>
            </a:r>
          </a:p>
        </p:txBody>
      </p:sp>
      <p:sp>
        <p:nvSpPr>
          <p:cNvPr id="21" name="TextBox 15">
            <a:extLst>
              <a:ext uri="{FF2B5EF4-FFF2-40B4-BE49-F238E27FC236}">
                <a16:creationId xmlns:a16="http://schemas.microsoft.com/office/drawing/2014/main" id="{85C98284-F650-5797-380C-4A176EF86F3F}"/>
              </a:ext>
            </a:extLst>
          </p:cNvPr>
          <p:cNvSpPr txBox="1"/>
          <p:nvPr/>
        </p:nvSpPr>
        <p:spPr>
          <a:xfrm>
            <a:off x="3665288" y="3882245"/>
            <a:ext cx="6246991" cy="984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45260" lvl="1" indent="-322630">
              <a:buFont typeface="Arial"/>
              <a:buChar char="•"/>
            </a:pPr>
            <a:r>
              <a:rPr lang="en-US" sz="1600">
                <a:solidFill>
                  <a:srgbClr val="000000"/>
                </a:solidFill>
                <a:latin typeface="Canva Sans Bold"/>
              </a:rPr>
              <a:t>InBev gains access to ‘value’ group with Busch brand</a:t>
            </a:r>
          </a:p>
          <a:p>
            <a:pPr marL="645260" lvl="1" indent="-322630">
              <a:buFont typeface="Arial"/>
              <a:buChar char="•"/>
            </a:pPr>
            <a:r>
              <a:rPr lang="en-US" sz="1600">
                <a:solidFill>
                  <a:srgbClr val="000000"/>
                </a:solidFill>
                <a:latin typeface="Canva Sans Bold"/>
              </a:rPr>
              <a:t>AB initially an importer of InBev products. Access to InBev products with ease in supply chain</a:t>
            </a:r>
          </a:p>
          <a:p>
            <a:pPr marL="645260" lvl="1" indent="-322630">
              <a:buFont typeface="Arial"/>
              <a:buChar char="•"/>
            </a:pPr>
            <a:r>
              <a:rPr lang="en-US" sz="1600">
                <a:solidFill>
                  <a:srgbClr val="000000"/>
                </a:solidFill>
                <a:latin typeface="Canva Sans Bold"/>
              </a:rPr>
              <a:t>AB owned interests in several craft brewers (11% growth rate)</a:t>
            </a:r>
          </a:p>
        </p:txBody>
      </p:sp>
      <p:sp>
        <p:nvSpPr>
          <p:cNvPr id="31" name="Freeform 8">
            <a:extLst>
              <a:ext uri="{FF2B5EF4-FFF2-40B4-BE49-F238E27FC236}">
                <a16:creationId xmlns:a16="http://schemas.microsoft.com/office/drawing/2014/main" id="{91397465-4DF6-7313-7582-2C8F01D85D1D}"/>
              </a:ext>
            </a:extLst>
          </p:cNvPr>
          <p:cNvSpPr/>
          <p:nvPr/>
        </p:nvSpPr>
        <p:spPr>
          <a:xfrm>
            <a:off x="3056810" y="1702622"/>
            <a:ext cx="924513" cy="441916"/>
          </a:xfrm>
          <a:custGeom>
            <a:avLst/>
            <a:gdLst/>
            <a:ahLst/>
            <a:cxnLst/>
            <a:rect l="l" t="t" r="r" b="b"/>
            <a:pathLst>
              <a:path w="1926158" h="811394">
                <a:moveTo>
                  <a:pt x="0" y="0"/>
                </a:moveTo>
                <a:lnTo>
                  <a:pt x="1926158" y="0"/>
                </a:lnTo>
                <a:lnTo>
                  <a:pt x="1926158" y="811394"/>
                </a:lnTo>
                <a:lnTo>
                  <a:pt x="0" y="81139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9" name="Group 4">
            <a:extLst>
              <a:ext uri="{FF2B5EF4-FFF2-40B4-BE49-F238E27FC236}">
                <a16:creationId xmlns:a16="http://schemas.microsoft.com/office/drawing/2014/main" id="{F54FAE7D-F294-BEA6-79FA-DDFB4754CA38}"/>
              </a:ext>
            </a:extLst>
          </p:cNvPr>
          <p:cNvGrpSpPr/>
          <p:nvPr/>
        </p:nvGrpSpPr>
        <p:grpSpPr>
          <a:xfrm>
            <a:off x="4253036" y="1589174"/>
            <a:ext cx="5659243" cy="647708"/>
            <a:chOff x="0" y="-38100"/>
            <a:chExt cx="3466361" cy="349757"/>
          </a:xfrm>
        </p:grpSpPr>
        <p:sp>
          <p:nvSpPr>
            <p:cNvPr id="41" name="Freeform 5">
              <a:extLst>
                <a:ext uri="{FF2B5EF4-FFF2-40B4-BE49-F238E27FC236}">
                  <a16:creationId xmlns:a16="http://schemas.microsoft.com/office/drawing/2014/main" id="{F9D9EDAE-D7CD-9BB3-7C9E-B0986D1F9F68}"/>
                </a:ext>
              </a:extLst>
            </p:cNvPr>
            <p:cNvSpPr/>
            <p:nvPr/>
          </p:nvSpPr>
          <p:spPr>
            <a:xfrm>
              <a:off x="0" y="0"/>
              <a:ext cx="3466361" cy="311657"/>
            </a:xfrm>
            <a:custGeom>
              <a:avLst/>
              <a:gdLst/>
              <a:ahLst/>
              <a:cxnLst/>
              <a:rect l="l" t="t" r="r" b="b"/>
              <a:pathLst>
                <a:path w="3466361" h="311657">
                  <a:moveTo>
                    <a:pt x="0" y="0"/>
                  </a:moveTo>
                  <a:lnTo>
                    <a:pt x="3466361" y="0"/>
                  </a:lnTo>
                  <a:lnTo>
                    <a:pt x="3466361" y="311657"/>
                  </a:lnTo>
                  <a:lnTo>
                    <a:pt x="0" y="311657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/>
            <a:lstStyle/>
            <a:p>
              <a:r>
                <a:rPr lang="en-IN"/>
                <a:t>To create the world’s largest brewer with enhanced competitiveness</a:t>
              </a:r>
            </a:p>
          </p:txBody>
        </p:sp>
        <p:sp>
          <p:nvSpPr>
            <p:cNvPr id="43" name="TextBox 6">
              <a:extLst>
                <a:ext uri="{FF2B5EF4-FFF2-40B4-BE49-F238E27FC236}">
                  <a16:creationId xmlns:a16="http://schemas.microsoft.com/office/drawing/2014/main" id="{F91915C9-7EA5-76BA-DF70-503D38BBC2F7}"/>
                </a:ext>
              </a:extLst>
            </p:cNvPr>
            <p:cNvSpPr txBox="1"/>
            <p:nvPr/>
          </p:nvSpPr>
          <p:spPr>
            <a:xfrm>
              <a:off x="0" y="-38100"/>
              <a:ext cx="3466361" cy="3497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45" name="Group 4">
            <a:extLst>
              <a:ext uri="{FF2B5EF4-FFF2-40B4-BE49-F238E27FC236}">
                <a16:creationId xmlns:a16="http://schemas.microsoft.com/office/drawing/2014/main" id="{1677FEC2-EFFE-703B-5B79-A07754F2A542}"/>
              </a:ext>
            </a:extLst>
          </p:cNvPr>
          <p:cNvGrpSpPr/>
          <p:nvPr/>
        </p:nvGrpSpPr>
        <p:grpSpPr>
          <a:xfrm>
            <a:off x="869378" y="1600681"/>
            <a:ext cx="1842965" cy="647708"/>
            <a:chOff x="0" y="-38100"/>
            <a:chExt cx="3466361" cy="349757"/>
          </a:xfrm>
        </p:grpSpPr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2C00C292-E68F-42E5-6D1E-F24DC1432E0C}"/>
                </a:ext>
              </a:extLst>
            </p:cNvPr>
            <p:cNvSpPr/>
            <p:nvPr/>
          </p:nvSpPr>
          <p:spPr>
            <a:xfrm>
              <a:off x="0" y="0"/>
              <a:ext cx="3466361" cy="311657"/>
            </a:xfrm>
            <a:custGeom>
              <a:avLst/>
              <a:gdLst/>
              <a:ahLst/>
              <a:cxnLst/>
              <a:rect l="l" t="t" r="r" b="b"/>
              <a:pathLst>
                <a:path w="3466361" h="311657">
                  <a:moveTo>
                    <a:pt x="0" y="0"/>
                  </a:moveTo>
                  <a:lnTo>
                    <a:pt x="3466361" y="0"/>
                  </a:lnTo>
                  <a:lnTo>
                    <a:pt x="3466361" y="311657"/>
                  </a:lnTo>
                  <a:lnTo>
                    <a:pt x="0" y="311657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/>
            <a:lstStyle/>
            <a:p>
              <a:r>
                <a:rPr lang="en-IN"/>
                <a:t>Objective</a:t>
              </a:r>
            </a:p>
          </p:txBody>
        </p:sp>
        <p:sp>
          <p:nvSpPr>
            <p:cNvPr id="49" name="TextBox 6">
              <a:extLst>
                <a:ext uri="{FF2B5EF4-FFF2-40B4-BE49-F238E27FC236}">
                  <a16:creationId xmlns:a16="http://schemas.microsoft.com/office/drawing/2014/main" id="{77D60A65-548D-951A-1AB7-66BDB48A07B6}"/>
                </a:ext>
              </a:extLst>
            </p:cNvPr>
            <p:cNvSpPr txBox="1"/>
            <p:nvPr/>
          </p:nvSpPr>
          <p:spPr>
            <a:xfrm>
              <a:off x="0" y="-38100"/>
              <a:ext cx="3466361" cy="3497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11571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map of the world with many different brands&#10;&#10;Description automatically generated">
            <a:extLst>
              <a:ext uri="{FF2B5EF4-FFF2-40B4-BE49-F238E27FC236}">
                <a16:creationId xmlns:a16="http://schemas.microsoft.com/office/drawing/2014/main" id="{917E6A5D-9947-A506-461C-07DC154D39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298" r="-1" b="12037"/>
          <a:stretch/>
        </p:blipFill>
        <p:spPr>
          <a:xfrm>
            <a:off x="1524" y="232843"/>
            <a:ext cx="1218895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65A786E-9028-443F-8713-B9552D9A23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779221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6C0CA8-5EF5-D8C3-2494-A86457A34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148" y="-603462"/>
            <a:ext cx="6858000" cy="3657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200"/>
              <a:t>InBev and Anheuser  Busch merger</a:t>
            </a:r>
          </a:p>
        </p:txBody>
      </p:sp>
    </p:spTree>
    <p:extLst>
      <p:ext uri="{BB962C8B-B14F-4D97-AF65-F5344CB8AC3E}">
        <p14:creationId xmlns:p14="http://schemas.microsoft.com/office/powerpoint/2010/main" val="366082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A27B7-1133-949C-3BD5-170E4DCF2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267" y="418667"/>
            <a:ext cx="11805627" cy="1700784"/>
          </a:xfrm>
        </p:spPr>
        <p:txBody>
          <a:bodyPr>
            <a:normAutofit fontScale="90000"/>
          </a:bodyPr>
          <a:lstStyle/>
          <a:p>
            <a:r>
              <a:rPr lang="en-US">
                <a:ea typeface="+mj-lt"/>
                <a:cs typeface="+mj-lt"/>
              </a:rPr>
              <a:t>Sources of Synergy &amp; Premium Paid Split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140EB-FECC-11B6-93A9-80035F7F9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603" y="2587752"/>
            <a:ext cx="10268712" cy="35935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Char char="•"/>
            </a:pPr>
            <a:r>
              <a:rPr lang="en-US"/>
              <a:t>AB InBev is now the worlds largest beer company </a:t>
            </a:r>
          </a:p>
          <a:p>
            <a:pPr marL="731520" lvl="1" indent="-457200">
              <a:buFont typeface="Courier New" panose="020B0604020202020204" pitchFamily="34" charset="0"/>
              <a:buChar char="o"/>
            </a:pPr>
            <a:r>
              <a:rPr lang="en-US"/>
              <a:t>Unrivaled economies of scale</a:t>
            </a:r>
          </a:p>
          <a:p>
            <a:pPr marL="731520" lvl="1" indent="-457200">
              <a:buFont typeface="Courier New" panose="020B0604020202020204" pitchFamily="34" charset="0"/>
              <a:buChar char="o"/>
            </a:pPr>
            <a:r>
              <a:rPr lang="en-US"/>
              <a:t>Distribution network  </a:t>
            </a:r>
          </a:p>
          <a:p>
            <a:pPr marL="731520" lvl="1" indent="-457200">
              <a:buFont typeface="Courier New" panose="020B0604020202020204" pitchFamily="34" charset="0"/>
              <a:buChar char="o"/>
            </a:pPr>
            <a:r>
              <a:rPr lang="en-US"/>
              <a:t>Increased cost savings </a:t>
            </a:r>
          </a:p>
          <a:p>
            <a:pPr marL="731520" lvl="1" indent="-457200">
              <a:buFont typeface="Courier New" panose="020B0604020202020204" pitchFamily="34" charset="0"/>
              <a:buChar char="o"/>
            </a:pPr>
            <a:r>
              <a:rPr lang="en-US"/>
              <a:t>A global brand portfolio</a:t>
            </a:r>
          </a:p>
        </p:txBody>
      </p:sp>
      <p:pic>
        <p:nvPicPr>
          <p:cNvPr id="4" name="Picture 3" descr="AB InBev Logo and symbol, meaning, history, PNG, brand">
            <a:extLst>
              <a:ext uri="{FF2B5EF4-FFF2-40B4-BE49-F238E27FC236}">
                <a16:creationId xmlns:a16="http://schemas.microsoft.com/office/drawing/2014/main" id="{3BCACF7A-BAFB-503F-DCB9-E82418033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886" y="2588007"/>
            <a:ext cx="7769038" cy="438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062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305D9-2132-91B9-E8E4-7904F1345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024" y="140362"/>
            <a:ext cx="4183151" cy="542127"/>
          </a:xfrm>
        </p:spPr>
        <p:txBody>
          <a:bodyPr>
            <a:normAutofit/>
          </a:bodyPr>
          <a:lstStyle/>
          <a:p>
            <a:r>
              <a:rPr lang="en-US" sz="1600">
                <a:ea typeface="+mj-lt"/>
                <a:cs typeface="+mj-lt"/>
              </a:rPr>
              <a:t>Post-Merger Integration (PMI) Challenges</a:t>
            </a:r>
            <a:endParaRPr lang="en-US" sz="1600"/>
          </a:p>
        </p:txBody>
      </p:sp>
      <p:pic>
        <p:nvPicPr>
          <p:cNvPr id="8" name="Picture 2" descr="Think's 9 Essentials for Post-Merger Integration - Think Systems, Inc.">
            <a:extLst>
              <a:ext uri="{FF2B5EF4-FFF2-40B4-BE49-F238E27FC236}">
                <a16:creationId xmlns:a16="http://schemas.microsoft.com/office/drawing/2014/main" id="{DCA8B20C-9BF8-CC5A-9862-A2E5416A54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34" b="11111"/>
          <a:stretch/>
        </p:blipFill>
        <p:spPr bwMode="auto">
          <a:xfrm>
            <a:off x="3932328" y="65616"/>
            <a:ext cx="1764936" cy="721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A white and blue chart with black text&#10;&#10;Description automatically generated">
            <a:extLst>
              <a:ext uri="{FF2B5EF4-FFF2-40B4-BE49-F238E27FC236}">
                <a16:creationId xmlns:a16="http://schemas.microsoft.com/office/drawing/2014/main" id="{9304B04F-F891-69CA-85E3-2FED83633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270" y="681485"/>
            <a:ext cx="11266025" cy="611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830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5B42B6-26F8-4E25-839B-FB38F13BE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78621C-315D-7070-B45F-69177BAB9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n-US" sz="6100">
                <a:ea typeface="+mj-lt"/>
                <a:cs typeface="+mj-lt"/>
              </a:rPr>
              <a:t>Overcoming PMI Challenges</a:t>
            </a:r>
            <a:endParaRPr lang="en-US" sz="610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F37E737-D19B-9759-6494-1B23AEFE64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4770936"/>
              </p:ext>
            </p:extLst>
          </p:nvPr>
        </p:nvGraphicFramePr>
        <p:xfrm>
          <a:off x="1216925" y="2411104"/>
          <a:ext cx="9878341" cy="424681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26984">
                  <a:extLst>
                    <a:ext uri="{9D8B030D-6E8A-4147-A177-3AD203B41FA5}">
                      <a16:colId xmlns:a16="http://schemas.microsoft.com/office/drawing/2014/main" val="1173786707"/>
                    </a:ext>
                  </a:extLst>
                </a:gridCol>
                <a:gridCol w="2230689">
                  <a:extLst>
                    <a:ext uri="{9D8B030D-6E8A-4147-A177-3AD203B41FA5}">
                      <a16:colId xmlns:a16="http://schemas.microsoft.com/office/drawing/2014/main" val="2183129003"/>
                    </a:ext>
                  </a:extLst>
                </a:gridCol>
                <a:gridCol w="2852948">
                  <a:extLst>
                    <a:ext uri="{9D8B030D-6E8A-4147-A177-3AD203B41FA5}">
                      <a16:colId xmlns:a16="http://schemas.microsoft.com/office/drawing/2014/main" val="1269987927"/>
                    </a:ext>
                  </a:extLst>
                </a:gridCol>
                <a:gridCol w="3167720">
                  <a:extLst>
                    <a:ext uri="{9D8B030D-6E8A-4147-A177-3AD203B41FA5}">
                      <a16:colId xmlns:a16="http://schemas.microsoft.com/office/drawing/2014/main" val="3065672918"/>
                    </a:ext>
                  </a:extLst>
                </a:gridCol>
              </a:tblGrid>
              <a:tr h="24320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>
                          <a:effectLst/>
                        </a:rPr>
                        <a:t>Challenge</a:t>
                      </a:r>
                    </a:p>
                  </a:txBody>
                  <a:tcPr marL="16985" marR="16985" marT="11323" marB="1132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>
                          <a:effectLst/>
                        </a:rPr>
                        <a:t>Solution</a:t>
                      </a:r>
                    </a:p>
                  </a:txBody>
                  <a:tcPr marL="16985" marR="16985" marT="11323" marB="1132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>
                          <a:effectLst/>
                        </a:rPr>
                        <a:t>Support</a:t>
                      </a:r>
                    </a:p>
                  </a:txBody>
                  <a:tcPr marL="16985" marR="16985" marT="11323" marB="1132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>
                          <a:effectLst/>
                        </a:rPr>
                        <a:t>From the Article</a:t>
                      </a:r>
                    </a:p>
                  </a:txBody>
                  <a:tcPr marL="16985" marR="16985" marT="11323" marB="1132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352246"/>
                  </a:ext>
                </a:extLst>
              </a:tr>
              <a:tr h="63608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>
                          <a:effectLst/>
                        </a:rPr>
                        <a:t>Cultural Integration</a:t>
                      </a:r>
                    </a:p>
                  </a:txBody>
                  <a:tcPr marL="16985" marR="16985" marT="11323" marB="1132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>
                          <a:effectLst/>
                        </a:rPr>
                        <a:t>Implement comprehensive cultural integration programs.</a:t>
                      </a:r>
                    </a:p>
                  </a:txBody>
                  <a:tcPr marL="16985" marR="16985" marT="11323" marB="1132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>
                          <a:effectLst/>
                        </a:rPr>
                        <a:t>Merging distinct cultures of InBev (lean, cost-cutting, meritocratic) and Anheuser-Busch (luxurious, perks, philanthropy).</a:t>
                      </a:r>
                    </a:p>
                  </a:txBody>
                  <a:tcPr marL="16985" marR="16985" marT="11323" marB="1132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>
                          <a:effectLst/>
                        </a:rPr>
                        <a:t>- InBev CEO Carlos Brito advocates for performance-based incentives.</a:t>
                      </a:r>
                    </a:p>
                  </a:txBody>
                  <a:tcPr marL="16985" marR="16985" marT="11323" marB="1132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4528700"/>
                  </a:ext>
                </a:extLst>
              </a:tr>
              <a:tr h="84188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>
                          <a:effectLst/>
                        </a:rPr>
                        <a:t>Communication</a:t>
                      </a:r>
                    </a:p>
                  </a:txBody>
                  <a:tcPr marL="16985" marR="16985" marT="11323" marB="1132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>
                          <a:effectLst/>
                        </a:rPr>
                        <a:t>Establish clear communication channels and platforms for sharing information.</a:t>
                      </a:r>
                    </a:p>
                  </a:txBody>
                  <a:tcPr marL="16985" marR="16985" marT="11323" marB="1132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>
                          <a:effectLst/>
                        </a:rPr>
                        <a:t>Bridge communication gaps between diverse teams and regions.</a:t>
                      </a:r>
                    </a:p>
                  </a:txBody>
                  <a:tcPr marL="16985" marR="16985" marT="11323" marB="1132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>
                          <a:effectLst/>
                        </a:rPr>
                        <a:t>- Anheuser-Busch has a significant marketing budget ($500 million annually in US). </a:t>
                      </a:r>
                      <a:endParaRPr lang="en-US"/>
                    </a:p>
                    <a:p>
                      <a:pPr lvl="0" algn="ctr">
                        <a:buNone/>
                      </a:pPr>
                      <a:r>
                        <a:rPr lang="en-US" sz="1100">
                          <a:effectLst/>
                        </a:rPr>
                        <a:t>- InBev is known for innovative marketing strategies (iconic Budweiser advertising).</a:t>
                      </a:r>
                    </a:p>
                  </a:txBody>
                  <a:tcPr marL="16985" marR="16985" marT="11323" marB="1132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6655490"/>
                  </a:ext>
                </a:extLst>
              </a:tr>
              <a:tr h="84188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>
                          <a:effectLst/>
                        </a:rPr>
                        <a:t>Employee Retention &amp; Engagement</a:t>
                      </a:r>
                    </a:p>
                  </a:txBody>
                  <a:tcPr marL="16985" marR="16985" marT="11323" marB="1132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>
                          <a:effectLst/>
                        </a:rPr>
                        <a:t>Implement retention strategies and enhance employee engagement initiatives.</a:t>
                      </a:r>
                    </a:p>
                  </a:txBody>
                  <a:tcPr marL="16985" marR="16985" marT="11323" marB="1132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>
                          <a:effectLst/>
                        </a:rPr>
                        <a:t>Address concerns and maintain morale amidst cultural changes.</a:t>
                      </a:r>
                    </a:p>
                  </a:txBody>
                  <a:tcPr marL="16985" marR="16985" marT="11323" marB="1132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>
                          <a:effectLst/>
                        </a:rPr>
                        <a:t>- Anheuser-Busch: strong employee-centric culture with perks (free beer, tickets). </a:t>
                      </a:r>
                      <a:endParaRPr lang="en-US"/>
                    </a:p>
                    <a:p>
                      <a:pPr lvl="0" algn="ctr">
                        <a:buNone/>
                      </a:pPr>
                      <a:r>
                        <a:rPr lang="en-US" sz="1100">
                          <a:effectLst/>
                        </a:rPr>
                        <a:t>- InBev: lean structure with performance-based incentives.</a:t>
                      </a:r>
                    </a:p>
                  </a:txBody>
                  <a:tcPr marL="16985" marR="16985" marT="11323" marB="1132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8022699"/>
                  </a:ext>
                </a:extLst>
              </a:tr>
              <a:tr h="84188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>
                          <a:effectLst/>
                        </a:rPr>
                        <a:t>Operational Integration</a:t>
                      </a:r>
                    </a:p>
                  </a:txBody>
                  <a:tcPr marL="16985" marR="16985" marT="11323" marB="1132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>
                          <a:effectLst/>
                        </a:rPr>
                        <a:t>Implement robust operational integration plans and leverage synergies.</a:t>
                      </a:r>
                    </a:p>
                  </a:txBody>
                  <a:tcPr marL="16985" marR="16985" marT="11323" marB="1132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>
                          <a:effectLst/>
                        </a:rPr>
                        <a:t>Optimize processes and identify efficiencies across both companies.</a:t>
                      </a:r>
                    </a:p>
                  </a:txBody>
                  <a:tcPr marL="16985" marR="16985" marT="11323" marB="1132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>
                          <a:effectLst/>
                        </a:rPr>
                        <a:t>- InBev boasts a strong EBITDA margin (34.6% in 2007). </a:t>
                      </a:r>
                      <a:endParaRPr lang="en-US"/>
                    </a:p>
                    <a:p>
                      <a:pPr lvl="0" algn="ctr">
                        <a:buNone/>
                      </a:pPr>
                      <a:r>
                        <a:rPr lang="en-US" sz="1100">
                          <a:effectLst/>
                        </a:rPr>
                        <a:t>- Anheuser-Busch has significant sales and operating income figures (2007).</a:t>
                      </a:r>
                    </a:p>
                  </a:txBody>
                  <a:tcPr marL="16985" marR="16985" marT="11323" marB="1132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4952347"/>
                  </a:ext>
                </a:extLst>
              </a:tr>
              <a:tr h="84188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>
                          <a:effectLst/>
                        </a:rPr>
                        <a:t>Synergy Realization</a:t>
                      </a:r>
                    </a:p>
                  </a:txBody>
                  <a:tcPr marL="16985" marR="16985" marT="11323" marB="1132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>
                          <a:effectLst/>
                        </a:rPr>
                        <a:t>Develop synergy realization strategies focused on cost savings and revenue enhancement.</a:t>
                      </a:r>
                    </a:p>
                  </a:txBody>
                  <a:tcPr marL="16985" marR="16985" marT="11323" marB="1132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>
                          <a:effectLst/>
                        </a:rPr>
                        <a:t>Maximize the value created by the merger.</a:t>
                      </a:r>
                    </a:p>
                  </a:txBody>
                  <a:tcPr marL="16985" marR="16985" marT="11323" marB="1132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>
                          <a:effectLst/>
                        </a:rPr>
                        <a:t>- InBev's offer: $70 per share (35% premium over pre-deal Anheuser-Busch price). </a:t>
                      </a:r>
                      <a:endParaRPr lang="en-US"/>
                    </a:p>
                    <a:p>
                      <a:pPr lvl="0" algn="ctr">
                        <a:buNone/>
                      </a:pPr>
                      <a:r>
                        <a:rPr lang="en-US" sz="1100">
                          <a:effectLst/>
                        </a:rPr>
                        <a:t>- Total payout: $52.5 billion to shareholders, $2.4 billion for transaction costs.</a:t>
                      </a:r>
                    </a:p>
                  </a:txBody>
                  <a:tcPr marL="16985" marR="16985" marT="11323" marB="1132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8881488"/>
                  </a:ext>
                </a:extLst>
              </a:tr>
            </a:tbl>
          </a:graphicData>
        </a:graphic>
      </p:graphicFrame>
      <p:pic>
        <p:nvPicPr>
          <p:cNvPr id="3" name="Picture 2" descr="Culture ">
            <a:extLst>
              <a:ext uri="{FF2B5EF4-FFF2-40B4-BE49-F238E27FC236}">
                <a16:creationId xmlns:a16="http://schemas.microsoft.com/office/drawing/2014/main" id="{0B291AD0-0CEB-6AD5-0952-7485DCD51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863" y="2671549"/>
            <a:ext cx="570933" cy="593679"/>
          </a:xfrm>
          <a:prstGeom prst="rect">
            <a:avLst/>
          </a:prstGeom>
        </p:spPr>
      </p:pic>
      <p:pic>
        <p:nvPicPr>
          <p:cNvPr id="4" name="Picture 3" descr="Networking">
            <a:extLst>
              <a:ext uri="{FF2B5EF4-FFF2-40B4-BE49-F238E27FC236}">
                <a16:creationId xmlns:a16="http://schemas.microsoft.com/office/drawing/2014/main" id="{7ABAE95E-4597-32E3-61E2-E09F2FB818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863" y="3433549"/>
            <a:ext cx="570932" cy="536812"/>
          </a:xfrm>
          <a:prstGeom prst="rect">
            <a:avLst/>
          </a:prstGeom>
        </p:spPr>
      </p:pic>
      <p:pic>
        <p:nvPicPr>
          <p:cNvPr id="6" name="Picture 5" descr="Loyal customer ">
            <a:extLst>
              <a:ext uri="{FF2B5EF4-FFF2-40B4-BE49-F238E27FC236}">
                <a16:creationId xmlns:a16="http://schemas.microsoft.com/office/drawing/2014/main" id="{66196F7A-9C21-64A6-B1A3-60A01E4CCD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863" y="4241042"/>
            <a:ext cx="582306" cy="627797"/>
          </a:xfrm>
          <a:prstGeom prst="rect">
            <a:avLst/>
          </a:prstGeom>
        </p:spPr>
      </p:pic>
      <p:pic>
        <p:nvPicPr>
          <p:cNvPr id="7" name="Picture 6" descr="Energy system ">
            <a:extLst>
              <a:ext uri="{FF2B5EF4-FFF2-40B4-BE49-F238E27FC236}">
                <a16:creationId xmlns:a16="http://schemas.microsoft.com/office/drawing/2014/main" id="{0CD33BBF-2A5A-60AF-D385-F8692BBE84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863" y="5105400"/>
            <a:ext cx="570932" cy="616424"/>
          </a:xfrm>
          <a:prstGeom prst="rect">
            <a:avLst/>
          </a:prstGeom>
        </p:spPr>
      </p:pic>
      <p:pic>
        <p:nvPicPr>
          <p:cNvPr id="8" name="Picture 7" descr="Collaboration ">
            <a:extLst>
              <a:ext uri="{FF2B5EF4-FFF2-40B4-BE49-F238E27FC236}">
                <a16:creationId xmlns:a16="http://schemas.microsoft.com/office/drawing/2014/main" id="{F4193E2D-73E4-9387-2177-BB906AF191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862" y="5901519"/>
            <a:ext cx="570933" cy="59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01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E53360-6644-E76F-D715-985036D2DA9F}"/>
              </a:ext>
            </a:extLst>
          </p:cNvPr>
          <p:cNvSpPr/>
          <p:nvPr/>
        </p:nvSpPr>
        <p:spPr>
          <a:xfrm>
            <a:off x="0" y="0"/>
            <a:ext cx="12191999" cy="13534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328F58D-2032-0EEE-D13B-3E14FBEC95F8}"/>
              </a:ext>
            </a:extLst>
          </p:cNvPr>
          <p:cNvSpPr txBox="1">
            <a:spLocks/>
          </p:cNvSpPr>
          <p:nvPr/>
        </p:nvSpPr>
        <p:spPr>
          <a:xfrm>
            <a:off x="744031" y="204083"/>
            <a:ext cx="11189935" cy="1632546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>
                <a:ea typeface="+mj-lt"/>
                <a:cs typeface="+mj-lt"/>
              </a:rPr>
              <a:t>How is $54.8 B Acquisition justified?</a:t>
            </a:r>
            <a:endParaRPr lang="en-US" sz="48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EAB2087-1962-1FFA-C88F-7C3C43FDDF6C}"/>
              </a:ext>
            </a:extLst>
          </p:cNvPr>
          <p:cNvSpPr/>
          <p:nvPr/>
        </p:nvSpPr>
        <p:spPr>
          <a:xfrm>
            <a:off x="5088932" y="1538509"/>
            <a:ext cx="1719072" cy="130759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4414389-47A8-977C-6BED-A2D924DFE342}"/>
              </a:ext>
            </a:extLst>
          </p:cNvPr>
          <p:cNvSpPr/>
          <p:nvPr/>
        </p:nvSpPr>
        <p:spPr>
          <a:xfrm>
            <a:off x="5088932" y="3594970"/>
            <a:ext cx="1719072" cy="130759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2ABD666-D7AA-2817-173B-8A10A8BC1F7A}"/>
              </a:ext>
            </a:extLst>
          </p:cNvPr>
          <p:cNvSpPr/>
          <p:nvPr/>
        </p:nvSpPr>
        <p:spPr>
          <a:xfrm>
            <a:off x="5088932" y="5722927"/>
            <a:ext cx="1719072" cy="96447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65E970F-1134-6522-7962-839785BECB6A}"/>
              </a:ext>
            </a:extLst>
          </p:cNvPr>
          <p:cNvSpPr/>
          <p:nvPr/>
        </p:nvSpPr>
        <p:spPr>
          <a:xfrm>
            <a:off x="8402108" y="4865884"/>
            <a:ext cx="1719072" cy="130759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CF8D6E9-027E-BD3B-4B8A-4C804089C8D8}"/>
              </a:ext>
            </a:extLst>
          </p:cNvPr>
          <p:cNvSpPr/>
          <p:nvPr/>
        </p:nvSpPr>
        <p:spPr>
          <a:xfrm>
            <a:off x="1948157" y="4861680"/>
            <a:ext cx="1719072" cy="130759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49F1614-2CB9-0E16-3A0A-D388BC1BF117}"/>
              </a:ext>
            </a:extLst>
          </p:cNvPr>
          <p:cNvSpPr/>
          <p:nvPr/>
        </p:nvSpPr>
        <p:spPr>
          <a:xfrm>
            <a:off x="8461357" y="2712417"/>
            <a:ext cx="1719072" cy="130759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A8D7E46-6567-B187-3E48-48E2E4DE5EDC}"/>
              </a:ext>
            </a:extLst>
          </p:cNvPr>
          <p:cNvSpPr/>
          <p:nvPr/>
        </p:nvSpPr>
        <p:spPr>
          <a:xfrm>
            <a:off x="1948157" y="2732215"/>
            <a:ext cx="1719072" cy="130759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97C090-CE58-4A18-DD6A-53EC2269AD6C}"/>
              </a:ext>
            </a:extLst>
          </p:cNvPr>
          <p:cNvSpPr txBox="1"/>
          <p:nvPr/>
        </p:nvSpPr>
        <p:spPr>
          <a:xfrm>
            <a:off x="5403331" y="2008770"/>
            <a:ext cx="107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Strategy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E762E7-BBD1-3A92-EC4C-5C016B3AE146}"/>
              </a:ext>
            </a:extLst>
          </p:cNvPr>
          <p:cNvSpPr txBox="1"/>
          <p:nvPr/>
        </p:nvSpPr>
        <p:spPr>
          <a:xfrm>
            <a:off x="8784549" y="3043048"/>
            <a:ext cx="1624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Systems &amp; Processes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2163B4E-F993-F7FC-4038-49093D19DA23}"/>
              </a:ext>
            </a:extLst>
          </p:cNvPr>
          <p:cNvSpPr txBox="1"/>
          <p:nvPr/>
        </p:nvSpPr>
        <p:spPr>
          <a:xfrm>
            <a:off x="5395256" y="3946739"/>
            <a:ext cx="1483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Governance &amp; Culture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A9C6E39-C700-B93D-DB8F-3E91E69DCEC5}"/>
              </a:ext>
            </a:extLst>
          </p:cNvPr>
          <p:cNvSpPr txBox="1"/>
          <p:nvPr/>
        </p:nvSpPr>
        <p:spPr>
          <a:xfrm>
            <a:off x="2134967" y="5226592"/>
            <a:ext cx="1587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Leadership &amp; People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6BBA81-7D91-B9C6-857A-E870230E9B6D}"/>
              </a:ext>
            </a:extLst>
          </p:cNvPr>
          <p:cNvSpPr txBox="1"/>
          <p:nvPr/>
        </p:nvSpPr>
        <p:spPr>
          <a:xfrm>
            <a:off x="2083757" y="3042370"/>
            <a:ext cx="179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Organization Structure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008798-1636-256C-00B9-71B5D4CC66C8}"/>
              </a:ext>
            </a:extLst>
          </p:cNvPr>
          <p:cNvSpPr txBox="1"/>
          <p:nvPr/>
        </p:nvSpPr>
        <p:spPr>
          <a:xfrm>
            <a:off x="5307096" y="6020498"/>
            <a:ext cx="1394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Capabilities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0564D3B-1C7D-DC1D-422A-8A7FB73C2D58}"/>
              </a:ext>
            </a:extLst>
          </p:cNvPr>
          <p:cNvSpPr txBox="1"/>
          <p:nvPr/>
        </p:nvSpPr>
        <p:spPr>
          <a:xfrm>
            <a:off x="8785207" y="5330809"/>
            <a:ext cx="107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Metrics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1205051-1DA2-15DC-B953-AFC850314E58}"/>
              </a:ext>
            </a:extLst>
          </p:cNvPr>
          <p:cNvSpPr txBox="1"/>
          <p:nvPr/>
        </p:nvSpPr>
        <p:spPr>
          <a:xfrm>
            <a:off x="10503621" y="2954446"/>
            <a:ext cx="1483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>
                <a:solidFill>
                  <a:srgbClr val="002060"/>
                </a:solidFill>
              </a:rPr>
              <a:t>New Ways of Cost Cutting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3DAD3DD-3897-2275-FDC8-95B332204EF5}"/>
              </a:ext>
            </a:extLst>
          </p:cNvPr>
          <p:cNvSpPr txBox="1"/>
          <p:nvPr/>
        </p:nvSpPr>
        <p:spPr>
          <a:xfrm>
            <a:off x="98847" y="2848755"/>
            <a:ext cx="18571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>
                <a:solidFill>
                  <a:srgbClr val="002060"/>
                </a:solidFill>
              </a:rPr>
              <a:t>New Joint Board with only </a:t>
            </a:r>
            <a:r>
              <a:rPr lang="en-US" b="1" i="1">
                <a:solidFill>
                  <a:srgbClr val="002060"/>
                </a:solidFill>
              </a:rPr>
              <a:t>3</a:t>
            </a:r>
            <a:r>
              <a:rPr lang="en-US" i="1">
                <a:solidFill>
                  <a:srgbClr val="002060"/>
                </a:solidFill>
              </a:rPr>
              <a:t> AB members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ACE0C3F-F9BF-E0B0-C465-6C17B6F36494}"/>
              </a:ext>
            </a:extLst>
          </p:cNvPr>
          <p:cNvSpPr txBox="1"/>
          <p:nvPr/>
        </p:nvSpPr>
        <p:spPr>
          <a:xfrm>
            <a:off x="5141290" y="1251995"/>
            <a:ext cx="1867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>
                <a:solidFill>
                  <a:srgbClr val="002060"/>
                </a:solidFill>
              </a:rPr>
              <a:t>Acquire Profits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CEB3D17-E1CA-2F40-0D24-63AA189E6920}"/>
              </a:ext>
            </a:extLst>
          </p:cNvPr>
          <p:cNvSpPr txBox="1"/>
          <p:nvPr/>
        </p:nvSpPr>
        <p:spPr>
          <a:xfrm>
            <a:off x="4978992" y="3306296"/>
            <a:ext cx="252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>
                <a:solidFill>
                  <a:srgbClr val="002060"/>
                </a:solidFill>
              </a:rPr>
              <a:t>Adapt to New Culture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76A9B3B-678C-1283-3E74-7B854BD9D022}"/>
              </a:ext>
            </a:extLst>
          </p:cNvPr>
          <p:cNvSpPr txBox="1"/>
          <p:nvPr/>
        </p:nvSpPr>
        <p:spPr>
          <a:xfrm>
            <a:off x="4673255" y="6584671"/>
            <a:ext cx="302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>
                <a:solidFill>
                  <a:srgbClr val="002060"/>
                </a:solidFill>
              </a:rPr>
              <a:t>5</a:t>
            </a:r>
            <a:r>
              <a:rPr lang="en-US" i="1" baseline="30000">
                <a:solidFill>
                  <a:srgbClr val="002060"/>
                </a:solidFill>
              </a:rPr>
              <a:t>th</a:t>
            </a:r>
            <a:r>
              <a:rPr lang="en-US" i="1">
                <a:solidFill>
                  <a:srgbClr val="002060"/>
                </a:solidFill>
              </a:rPr>
              <a:t> Largest CPG Company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82403F-FA6B-9EBE-00E0-21977CA28C94}"/>
              </a:ext>
            </a:extLst>
          </p:cNvPr>
          <p:cNvSpPr txBox="1"/>
          <p:nvPr/>
        </p:nvSpPr>
        <p:spPr>
          <a:xfrm>
            <a:off x="135110" y="5080802"/>
            <a:ext cx="1867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>
                <a:solidFill>
                  <a:srgbClr val="002060"/>
                </a:solidFill>
              </a:rPr>
              <a:t>A Group of Successful </a:t>
            </a:r>
          </a:p>
          <a:p>
            <a:r>
              <a:rPr lang="en-US" i="1">
                <a:solidFill>
                  <a:srgbClr val="002060"/>
                </a:solidFill>
              </a:rPr>
              <a:t>CEO’s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479B381-BC97-EDB5-CCDB-3619D59044F4}"/>
              </a:ext>
            </a:extLst>
          </p:cNvPr>
          <p:cNvSpPr txBox="1"/>
          <p:nvPr/>
        </p:nvSpPr>
        <p:spPr>
          <a:xfrm>
            <a:off x="10459179" y="5330809"/>
            <a:ext cx="1867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>
                <a:solidFill>
                  <a:srgbClr val="002060"/>
                </a:solidFill>
              </a:rPr>
              <a:t>AB EBITDA 26.2%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929531C-8790-3518-CFE5-266660EC67CF}"/>
              </a:ext>
            </a:extLst>
          </p:cNvPr>
          <p:cNvCxnSpPr/>
          <p:nvPr/>
        </p:nvCxnSpPr>
        <p:spPr>
          <a:xfrm flipV="1">
            <a:off x="3722965" y="4248766"/>
            <a:ext cx="1365967" cy="1312365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5E0BB77-AD5D-EBBF-6315-CB53AC79A8EF}"/>
              </a:ext>
            </a:extLst>
          </p:cNvPr>
          <p:cNvCxnSpPr>
            <a:cxnSpLocks/>
          </p:cNvCxnSpPr>
          <p:nvPr/>
        </p:nvCxnSpPr>
        <p:spPr>
          <a:xfrm>
            <a:off x="3691604" y="3306520"/>
            <a:ext cx="1397328" cy="942246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A1767B8-2064-A29E-75DB-0A93BEE24392}"/>
              </a:ext>
            </a:extLst>
          </p:cNvPr>
          <p:cNvCxnSpPr>
            <a:cxnSpLocks/>
          </p:cNvCxnSpPr>
          <p:nvPr/>
        </p:nvCxnSpPr>
        <p:spPr>
          <a:xfrm flipV="1">
            <a:off x="6878870" y="3366213"/>
            <a:ext cx="1582487" cy="903692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9F9E543-9221-D181-37F7-481B4B41DC62}"/>
              </a:ext>
            </a:extLst>
          </p:cNvPr>
          <p:cNvCxnSpPr>
            <a:cxnSpLocks/>
          </p:cNvCxnSpPr>
          <p:nvPr/>
        </p:nvCxnSpPr>
        <p:spPr>
          <a:xfrm flipV="1">
            <a:off x="2807693" y="4039807"/>
            <a:ext cx="0" cy="833246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357B78D-4E5C-F717-06B3-754304135A76}"/>
              </a:ext>
            </a:extLst>
          </p:cNvPr>
          <p:cNvCxnSpPr>
            <a:cxnSpLocks/>
          </p:cNvCxnSpPr>
          <p:nvPr/>
        </p:nvCxnSpPr>
        <p:spPr>
          <a:xfrm flipV="1">
            <a:off x="9226781" y="4039807"/>
            <a:ext cx="0" cy="833246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247D79B-B9FD-3CB5-C90F-638A8AE78EC9}"/>
              </a:ext>
            </a:extLst>
          </p:cNvPr>
          <p:cNvCxnSpPr>
            <a:cxnSpLocks/>
          </p:cNvCxnSpPr>
          <p:nvPr/>
        </p:nvCxnSpPr>
        <p:spPr>
          <a:xfrm>
            <a:off x="6878870" y="4269905"/>
            <a:ext cx="1523238" cy="126114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6B06E78-9450-6DEF-9A36-64E419B27568}"/>
              </a:ext>
            </a:extLst>
          </p:cNvPr>
          <p:cNvCxnSpPr>
            <a:cxnSpLocks/>
          </p:cNvCxnSpPr>
          <p:nvPr/>
        </p:nvCxnSpPr>
        <p:spPr>
          <a:xfrm flipV="1">
            <a:off x="3702662" y="2203678"/>
            <a:ext cx="1386270" cy="106609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D7DE8AB-2FE2-47D3-B0E4-F12D97C57331}"/>
              </a:ext>
            </a:extLst>
          </p:cNvPr>
          <p:cNvCxnSpPr>
            <a:cxnSpLocks/>
          </p:cNvCxnSpPr>
          <p:nvPr/>
        </p:nvCxnSpPr>
        <p:spPr>
          <a:xfrm>
            <a:off x="6809291" y="2250752"/>
            <a:ext cx="1652066" cy="111546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1236355-D63A-8954-69B1-70B0E68817EF}"/>
              </a:ext>
            </a:extLst>
          </p:cNvPr>
          <p:cNvCxnSpPr>
            <a:cxnSpLocks/>
          </p:cNvCxnSpPr>
          <p:nvPr/>
        </p:nvCxnSpPr>
        <p:spPr>
          <a:xfrm flipV="1">
            <a:off x="5948468" y="2857474"/>
            <a:ext cx="0" cy="737496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2CB90D1-44DD-DF77-A57A-00448F322184}"/>
              </a:ext>
            </a:extLst>
          </p:cNvPr>
          <p:cNvCxnSpPr>
            <a:cxnSpLocks/>
          </p:cNvCxnSpPr>
          <p:nvPr/>
        </p:nvCxnSpPr>
        <p:spPr>
          <a:xfrm flipH="1" flipV="1">
            <a:off x="5936276" y="4889106"/>
            <a:ext cx="12192" cy="83382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643A3C2-525C-000E-02E7-3175E53DA94D}"/>
              </a:ext>
            </a:extLst>
          </p:cNvPr>
          <p:cNvCxnSpPr>
            <a:cxnSpLocks/>
          </p:cNvCxnSpPr>
          <p:nvPr/>
        </p:nvCxnSpPr>
        <p:spPr>
          <a:xfrm flipV="1">
            <a:off x="6789484" y="5519680"/>
            <a:ext cx="1612624" cy="578036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BA0DF87-9CAF-E8EC-571C-C1A66B78F773}"/>
              </a:ext>
            </a:extLst>
          </p:cNvPr>
          <p:cNvCxnSpPr>
            <a:cxnSpLocks/>
          </p:cNvCxnSpPr>
          <p:nvPr/>
        </p:nvCxnSpPr>
        <p:spPr>
          <a:xfrm>
            <a:off x="3722965" y="5549758"/>
            <a:ext cx="1365967" cy="655407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50DA644-5A11-642C-1A09-185F698109C6}"/>
              </a:ext>
            </a:extLst>
          </p:cNvPr>
          <p:cNvCxnSpPr>
            <a:cxnSpLocks/>
          </p:cNvCxnSpPr>
          <p:nvPr/>
        </p:nvCxnSpPr>
        <p:spPr>
          <a:xfrm>
            <a:off x="3688943" y="3306127"/>
            <a:ext cx="4772414" cy="60086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930B031-7A4F-E8EB-D12B-A38C0EB78B6D}"/>
              </a:ext>
            </a:extLst>
          </p:cNvPr>
          <p:cNvCxnSpPr>
            <a:cxnSpLocks/>
          </p:cNvCxnSpPr>
          <p:nvPr/>
        </p:nvCxnSpPr>
        <p:spPr>
          <a:xfrm flipV="1">
            <a:off x="3721902" y="5519680"/>
            <a:ext cx="4680206" cy="22787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324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loseup image of beer bubbles">
            <a:extLst>
              <a:ext uri="{FF2B5EF4-FFF2-40B4-BE49-F238E27FC236}">
                <a16:creationId xmlns:a16="http://schemas.microsoft.com/office/drawing/2014/main" id="{6AC25179-EAA3-74D2-866C-254B807B96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605" r="-2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C2F3FA0-960A-435A-AC72-8ADCBF50F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1139"/>
            <a:ext cx="12192000" cy="1644556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05AAE9-BAFE-548B-D167-2B4007037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644" y="4675366"/>
            <a:ext cx="10268712" cy="8462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971889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AnalogousFromDarkSeedLeftStep">
      <a:dk1>
        <a:srgbClr val="000000"/>
      </a:dk1>
      <a:lt1>
        <a:srgbClr val="FFFFFF"/>
      </a:lt1>
      <a:dk2>
        <a:srgbClr val="413224"/>
      </a:dk2>
      <a:lt2>
        <a:srgbClr val="E8E2E7"/>
      </a:lt2>
      <a:accent1>
        <a:srgbClr val="3BB94C"/>
      </a:accent1>
      <a:accent2>
        <a:srgbClr val="53B42E"/>
      </a:accent2>
      <a:accent3>
        <a:srgbClr val="8AAE37"/>
      </a:accent3>
      <a:accent4>
        <a:srgbClr val="B2A32D"/>
      </a:accent4>
      <a:accent5>
        <a:srgbClr val="CE8441"/>
      </a:accent5>
      <a:accent6>
        <a:srgbClr val="BD3830"/>
      </a:accent6>
      <a:hlink>
        <a:srgbClr val="A37C36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B58EE227EE204190B361445B86735B" ma:contentTypeVersion="6" ma:contentTypeDescription="Create a new document." ma:contentTypeScope="" ma:versionID="b77076a81e039bfa62fdb8004afecd8e">
  <xsd:schema xmlns:xsd="http://www.w3.org/2001/XMLSchema" xmlns:xs="http://www.w3.org/2001/XMLSchema" xmlns:p="http://schemas.microsoft.com/office/2006/metadata/properties" xmlns:ns2="b0298d3b-99bd-41ef-ab0c-1b3b0fcf77a4" xmlns:ns3="56eb7651-b80f-46a9-b839-f7a8cf352fe2" targetNamespace="http://schemas.microsoft.com/office/2006/metadata/properties" ma:root="true" ma:fieldsID="e553e4a6ac98b2643de8d3bcfbec60aa" ns2:_="" ns3:_="">
    <xsd:import namespace="b0298d3b-99bd-41ef-ab0c-1b3b0fcf77a4"/>
    <xsd:import namespace="56eb7651-b80f-46a9-b839-f7a8cf352fe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298d3b-99bd-41ef-ab0c-1b3b0fcf77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eb7651-b80f-46a9-b839-f7a8cf352fe2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56eb7651-b80f-46a9-b839-f7a8cf352fe2">
      <UserInfo>
        <DisplayName>Samuel Schreier</DisplayName>
        <AccountId>35</AccountId>
        <AccountType/>
      </UserInfo>
      <UserInfo>
        <DisplayName>Vishnu Kariyattu</DisplayName>
        <AccountId>36</AccountId>
        <AccountType/>
      </UserInfo>
      <UserInfo>
        <DisplayName>Shashank Ranjan</DisplayName>
        <AccountId>26</AccountId>
        <AccountType/>
      </UserInfo>
      <UserInfo>
        <DisplayName>Dheeraj Ramesh Pherwani</DisplayName>
        <AccountId>33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0E44972-C9CB-486B-BEFC-76581F66C644}">
  <ds:schemaRefs>
    <ds:schemaRef ds:uri="56eb7651-b80f-46a9-b839-f7a8cf352fe2"/>
    <ds:schemaRef ds:uri="b0298d3b-99bd-41ef-ab0c-1b3b0fcf77a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A337E6E-CB63-4EAC-BBEF-30C95D8898AC}">
  <ds:schemaRefs>
    <ds:schemaRef ds:uri="56eb7651-b80f-46a9-b839-f7a8cf352fe2"/>
    <ds:schemaRef ds:uri="b0298d3b-99bd-41ef-ab0c-1b3b0fcf77a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23BD314-498D-424B-940C-43EB656881A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8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JuxtaposeVTI</vt:lpstr>
      <vt:lpstr>Brewing Success: Navigating the InBev and AB Merger for Enhanced Value Creation</vt:lpstr>
      <vt:lpstr>PowerPoint Presentation</vt:lpstr>
      <vt:lpstr>InBev and Anheuser  Busch merger</vt:lpstr>
      <vt:lpstr>Sources of Synergy &amp; Premium Paid Split</vt:lpstr>
      <vt:lpstr>Post-Merger Integration (PMI) Challenges</vt:lpstr>
      <vt:lpstr>Overcoming PMI Challenges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2024-03-06T02:42:19Z</dcterms:created>
  <dcterms:modified xsi:type="dcterms:W3CDTF">2024-05-24T17:30:05Z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0x0101006BB58EE227EE204190B361445B86735B</vt:lpwstr>
  </property>
</Properties>
</file>